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slides/slide8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1" r:id="rId15"/>
    <p:sldId id="272" r:id="rId16"/>
    <p:sldId id="273" r:id="rId17"/>
    <p:sldId id="274" r:id="rId18"/>
    <p:sldId id="278" r:id="rId19"/>
    <p:sldId id="275" r:id="rId20"/>
    <p:sldId id="276" r:id="rId21"/>
    <p:sldId id="277" r:id="rId22"/>
    <p:sldId id="279" r:id="rId23"/>
    <p:sldId id="281" r:id="rId24"/>
    <p:sldId id="282" r:id="rId25"/>
    <p:sldId id="283" r:id="rId26"/>
    <p:sldId id="290" r:id="rId27"/>
    <p:sldId id="289" r:id="rId28"/>
    <p:sldId id="291" r:id="rId29"/>
    <p:sldId id="292" r:id="rId30"/>
    <p:sldId id="293" r:id="rId31"/>
    <p:sldId id="294" r:id="rId32"/>
    <p:sldId id="295" r:id="rId33"/>
    <p:sldId id="296" r:id="rId34"/>
    <p:sldId id="297" r:id="rId35"/>
    <p:sldId id="298" r:id="rId36"/>
    <p:sldId id="299" r:id="rId37"/>
    <p:sldId id="300" r:id="rId38"/>
    <p:sldId id="301" r:id="rId39"/>
    <p:sldId id="302" r:id="rId40"/>
    <p:sldId id="303" r:id="rId41"/>
    <p:sldId id="304" r:id="rId42"/>
    <p:sldId id="305" r:id="rId43"/>
    <p:sldId id="306" r:id="rId44"/>
    <p:sldId id="307" r:id="rId45"/>
    <p:sldId id="308" r:id="rId46"/>
    <p:sldId id="309" r:id="rId47"/>
    <p:sldId id="310" r:id="rId48"/>
    <p:sldId id="311" r:id="rId49"/>
    <p:sldId id="315" r:id="rId50"/>
    <p:sldId id="312" r:id="rId51"/>
    <p:sldId id="313" r:id="rId52"/>
    <p:sldId id="314" r:id="rId53"/>
    <p:sldId id="316" r:id="rId54"/>
    <p:sldId id="317" r:id="rId55"/>
    <p:sldId id="318" r:id="rId56"/>
    <p:sldId id="319" r:id="rId57"/>
    <p:sldId id="320" r:id="rId58"/>
    <p:sldId id="321" r:id="rId59"/>
    <p:sldId id="322" r:id="rId60"/>
    <p:sldId id="323" r:id="rId61"/>
    <p:sldId id="324" r:id="rId62"/>
    <p:sldId id="325" r:id="rId63"/>
    <p:sldId id="326" r:id="rId64"/>
    <p:sldId id="327" r:id="rId65"/>
    <p:sldId id="328" r:id="rId66"/>
    <p:sldId id="329" r:id="rId67"/>
    <p:sldId id="330" r:id="rId68"/>
    <p:sldId id="331" r:id="rId69"/>
    <p:sldId id="332" r:id="rId70"/>
    <p:sldId id="333" r:id="rId71"/>
    <p:sldId id="334" r:id="rId72"/>
    <p:sldId id="335" r:id="rId73"/>
    <p:sldId id="336" r:id="rId74"/>
    <p:sldId id="337" r:id="rId75"/>
    <p:sldId id="338" r:id="rId76"/>
    <p:sldId id="339" r:id="rId77"/>
    <p:sldId id="340" r:id="rId78"/>
    <p:sldId id="342" r:id="rId79"/>
    <p:sldId id="341" r:id="rId80"/>
    <p:sldId id="343" r:id="rId81"/>
    <p:sldId id="344" r:id="rId82"/>
    <p:sldId id="346" r:id="rId83"/>
    <p:sldId id="347" r:id="rId8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339" autoAdjust="0"/>
    <p:restoredTop sz="94624"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0" y="5814"/>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6/18/2020</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dirty="0"/>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6915912" y="3009901"/>
            <a:ext cx="457200" cy="441325"/>
          </a:xfrm>
        </p:spPr>
        <p:txBody>
          <a:bodyPr/>
          <a:lstStyle/>
          <a:p>
            <a:fld id="{B6F15528-21DE-4FAA-801E-634DDDAF4B2B}" type="slidenum">
              <a:rPr lang="en-US" smtClean="0"/>
              <a:pPr/>
              <a:t>‹#›</a:t>
            </a:fld>
            <a:endParaRPr lang="en-US" dirty="0"/>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4361688" y="1026372"/>
            <a:ext cx="457200" cy="441325"/>
          </a:xfrm>
        </p:spPr>
        <p:txBody>
          <a:bodyPr/>
          <a:lstStyle/>
          <a:p>
            <a:fld id="{B6F15528-21DE-4FAA-801E-634DDDAF4B2B}" type="slidenum">
              <a:rPr lang="en-US" smtClean="0"/>
              <a:pPr/>
              <a:t>‹#›</a:t>
            </a:fld>
            <a:endParaRPr lang="en-US" dirty="0"/>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6/18/2020</a:t>
            </a:fld>
            <a:endParaRPr lang="en-US" dirty="0"/>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dirty="0"/>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1D8BD707-D9CF-40AE-B4C6-C98DA3205C09}" type="datetimeFigureOut">
              <a:rPr lang="en-US" smtClean="0"/>
              <a:pPr/>
              <a:t>6/18/2020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6/18/2020</a:t>
            </a:fld>
            <a:endParaRPr lang="en-US" dirty="0"/>
          </a:p>
        </p:txBody>
      </p:sp>
      <p:sp>
        <p:nvSpPr>
          <p:cNvPr id="8" name="Footer Placeholder 7"/>
          <p:cNvSpPr>
            <a:spLocks noGrp="1"/>
          </p:cNvSpPr>
          <p:nvPr>
            <p:ph type="ftr" sz="quarter" idx="11"/>
          </p:nvPr>
        </p:nvSpPr>
        <p:spPr>
          <a:xfrm>
            <a:off x="304800" y="6409944"/>
            <a:ext cx="3581400" cy="365760"/>
          </a:xfrm>
        </p:spPr>
        <p:txBody>
          <a:bodyPr/>
          <a:lstStyle/>
          <a:p>
            <a:endParaRPr lang="en-US" dirty="0"/>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B6F15528-21DE-4FAA-801E-634DDDAF4B2B}" type="slidenum">
              <a:rPr lang="en-US" smtClean="0"/>
              <a:pPr/>
              <a:t>‹#›</a:t>
            </a:fld>
            <a:endParaRPr lang="en-US" dirty="0"/>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6/18/2020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a:xfrm>
            <a:off x="4343400" y="1036020"/>
            <a:ext cx="457200" cy="441325"/>
          </a:xfrm>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1D8BD707-D9CF-40AE-B4C6-C98DA3205C09}" type="datetimeFigureOut">
              <a:rPr lang="en-US" smtClean="0"/>
              <a:pPr/>
              <a:t>6/18/2020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dirty="0"/>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6/18/2020</a:t>
            </a:fld>
            <a:endParaRPr lang="en-US" dirty="0"/>
          </a:p>
        </p:txBody>
      </p:sp>
      <p:sp>
        <p:nvSpPr>
          <p:cNvPr id="6" name="Footer Placeholder 5"/>
          <p:cNvSpPr>
            <a:spLocks noGrp="1"/>
          </p:cNvSpPr>
          <p:nvPr>
            <p:ph type="ftr" sz="quarter" idx="11"/>
          </p:nvPr>
        </p:nvSpPr>
        <p:spPr>
          <a:xfrm>
            <a:off x="301752" y="6410848"/>
            <a:ext cx="3383280" cy="365760"/>
          </a:xfrm>
        </p:spPr>
        <p:txBody>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Slide Number Placeholder 6"/>
          <p:cNvSpPr>
            <a:spLocks noGrp="1"/>
          </p:cNvSpPr>
          <p:nvPr>
            <p:ph type="sldNum" sz="quarter" idx="12"/>
          </p:nvPr>
        </p:nvSpPr>
        <p:spPr>
          <a:xfrm>
            <a:off x="1371600" y="312738"/>
            <a:ext cx="457200" cy="441325"/>
          </a:xfrm>
        </p:spPr>
        <p:txBody>
          <a:bodyPr/>
          <a:lstStyle/>
          <a:p>
            <a:fld id="{B6F15528-21DE-4FAA-801E-634DDDAF4B2B}" type="slidenum">
              <a:rPr lang="en-US" smtClean="0"/>
              <a:pPr/>
              <a:t>‹#›</a:t>
            </a:fld>
            <a:endParaRPr lang="en-US" dirty="0"/>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Date Placeholder 4"/>
          <p:cNvSpPr>
            <a:spLocks noGrp="1"/>
          </p:cNvSpPr>
          <p:nvPr>
            <p:ph type="dt" sz="half" idx="10"/>
          </p:nvPr>
        </p:nvSpPr>
        <p:spPr>
          <a:xfrm>
            <a:off x="5788152" y="6404984"/>
            <a:ext cx="3044952" cy="365760"/>
          </a:xfrm>
        </p:spPr>
        <p:txBody>
          <a:bodyPr/>
          <a:lstStyle/>
          <a:p>
            <a:fld id="{1D8BD707-D9CF-40AE-B4C6-C98DA3205C09}" type="datetimeFigureOut">
              <a:rPr lang="en-US" smtClean="0"/>
              <a:pPr/>
              <a:t>6/18/2020</a:t>
            </a:fld>
            <a:endParaRPr lang="en-US" dirty="0"/>
          </a:p>
        </p:txBody>
      </p:sp>
      <p:sp>
        <p:nvSpPr>
          <p:cNvPr id="6" name="Footer Placeholder 5"/>
          <p:cNvSpPr>
            <a:spLocks noGrp="1"/>
          </p:cNvSpPr>
          <p:nvPr>
            <p:ph type="ftr" sz="quarter" idx="11"/>
          </p:nvPr>
        </p:nvSpPr>
        <p:spPr>
          <a:xfrm>
            <a:off x="301752" y="6410848"/>
            <a:ext cx="3584448" cy="365760"/>
          </a:xfrm>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1D8BD707-D9CF-40AE-B4C6-C98DA3205C09}" type="datetimeFigureOut">
              <a:rPr lang="en-US" smtClean="0"/>
              <a:pPr/>
              <a:t>6/18/2020</a:t>
            </a:fld>
            <a:endParaRPr lang="en-US" dirty="0"/>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dirty="0"/>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6F15528-21DE-4FAA-801E-634DDDAF4B2B}" type="slidenum">
              <a:rPr lang="en-US" smtClean="0"/>
              <a:pPr/>
              <a:t>‹#›</a:t>
            </a:fld>
            <a:endParaRPr lang="en-US" dirty="0"/>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mongodb.org/download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hyperlink" Target="https://www.tutorialspoint.com/mongodb/mongodb_query_document.htm"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8000" dirty="0" smtClean="0"/>
              <a:t>MongoDB</a:t>
            </a:r>
            <a:endParaRPr lang="en-IN" sz="8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dirty="0" smtClean="0"/>
              <a:t/>
            </a:r>
            <a:br>
              <a:rPr lang="en-IN" dirty="0" smtClean="0"/>
            </a:br>
            <a:r>
              <a:rPr lang="en-IN" dirty="0" smtClean="0"/>
              <a:t> Why Use MongoDB?</a:t>
            </a:r>
            <a:endParaRPr lang="en-IN" dirty="0"/>
          </a:p>
        </p:txBody>
      </p:sp>
      <p:sp>
        <p:nvSpPr>
          <p:cNvPr id="3" name="Content Placeholder 2"/>
          <p:cNvSpPr>
            <a:spLocks noGrp="1"/>
          </p:cNvSpPr>
          <p:nvPr>
            <p:ph sz="quarter" idx="1"/>
          </p:nvPr>
        </p:nvSpPr>
        <p:spPr/>
        <p:txBody>
          <a:bodyPr>
            <a:normAutofit/>
          </a:bodyPr>
          <a:lstStyle/>
          <a:p>
            <a:r>
              <a:rPr lang="en-IN" b="1" dirty="0" smtClean="0"/>
              <a:t>Document Oriented Storage</a:t>
            </a:r>
            <a:r>
              <a:rPr lang="en-IN" dirty="0" smtClean="0"/>
              <a:t> − Data is stored in the form of JSON style documents.</a:t>
            </a:r>
          </a:p>
          <a:p>
            <a:r>
              <a:rPr lang="en-IN" dirty="0" smtClean="0"/>
              <a:t>Index on any attribute</a:t>
            </a:r>
          </a:p>
          <a:p>
            <a:r>
              <a:rPr lang="en-IN" dirty="0" smtClean="0"/>
              <a:t>Replication and high availability</a:t>
            </a:r>
          </a:p>
          <a:p>
            <a:r>
              <a:rPr lang="en-IN" dirty="0" smtClean="0"/>
              <a:t>Auto-</a:t>
            </a:r>
            <a:r>
              <a:rPr lang="en-IN" dirty="0" err="1" smtClean="0"/>
              <a:t>sharding</a:t>
            </a:r>
            <a:endParaRPr lang="en-IN" dirty="0" smtClean="0"/>
          </a:p>
          <a:p>
            <a:r>
              <a:rPr lang="en-IN" dirty="0" smtClean="0"/>
              <a:t>Rich queries</a:t>
            </a:r>
          </a:p>
          <a:p>
            <a:r>
              <a:rPr lang="en-IN" dirty="0" smtClean="0"/>
              <a:t>Fast in-place updates</a:t>
            </a:r>
          </a:p>
          <a:p>
            <a:r>
              <a:rPr lang="en-IN" dirty="0" smtClean="0"/>
              <a:t>Professional support by MongoDB</a:t>
            </a:r>
          </a:p>
          <a:p>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smtClean="0"/>
              <a:t/>
            </a:r>
            <a:br>
              <a:rPr lang="en-IN" dirty="0" smtClean="0"/>
            </a:br>
            <a:r>
              <a:rPr lang="en-IN" dirty="0" smtClean="0"/>
              <a:t> Where to Use MongoDB?</a:t>
            </a:r>
            <a:endParaRPr lang="en-IN" dirty="0"/>
          </a:p>
        </p:txBody>
      </p:sp>
      <p:sp>
        <p:nvSpPr>
          <p:cNvPr id="3" name="Content Placeholder 2"/>
          <p:cNvSpPr>
            <a:spLocks noGrp="1"/>
          </p:cNvSpPr>
          <p:nvPr>
            <p:ph sz="quarter" idx="1"/>
          </p:nvPr>
        </p:nvSpPr>
        <p:spPr/>
        <p:txBody>
          <a:bodyPr/>
          <a:lstStyle/>
          <a:p>
            <a:r>
              <a:rPr lang="en-IN" dirty="0" smtClean="0"/>
              <a:t>Big Data</a:t>
            </a:r>
          </a:p>
          <a:p>
            <a:r>
              <a:rPr lang="en-IN" dirty="0" smtClean="0"/>
              <a:t>Content Management and Delivery</a:t>
            </a:r>
          </a:p>
          <a:p>
            <a:r>
              <a:rPr lang="en-IN" dirty="0" smtClean="0"/>
              <a:t>Mobile and Social Infrastructure</a:t>
            </a:r>
          </a:p>
          <a:p>
            <a:r>
              <a:rPr lang="en-IN" dirty="0" smtClean="0"/>
              <a:t>User Data Management</a:t>
            </a:r>
          </a:p>
          <a:p>
            <a:r>
              <a:rPr lang="en-IN" dirty="0" smtClean="0"/>
              <a:t>Data Hub</a:t>
            </a:r>
          </a:p>
          <a:p>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IN" b="1" dirty="0" smtClean="0"/>
              <a:t/>
            </a:r>
            <a:br>
              <a:rPr lang="en-IN" b="1" dirty="0" smtClean="0"/>
            </a:br>
            <a:r>
              <a:rPr lang="en-IN" b="1" dirty="0" smtClean="0"/>
              <a:t/>
            </a:r>
            <a:br>
              <a:rPr lang="en-IN" b="1" dirty="0" smtClean="0"/>
            </a:br>
            <a:r>
              <a:rPr lang="en-IN" b="1" dirty="0" smtClean="0"/>
              <a:t/>
            </a:r>
            <a:br>
              <a:rPr lang="en-IN" b="1" dirty="0" smtClean="0"/>
            </a:br>
            <a:r>
              <a:rPr lang="en-IN" b="1" dirty="0" smtClean="0"/>
              <a:t/>
            </a:r>
            <a:br>
              <a:rPr lang="en-IN" b="1" dirty="0" smtClean="0"/>
            </a:br>
            <a:r>
              <a:rPr lang="en-IN" b="1" dirty="0" smtClean="0"/>
              <a:t/>
            </a:r>
            <a:br>
              <a:rPr lang="en-IN" b="1" dirty="0" smtClean="0"/>
            </a:br>
            <a:r>
              <a:rPr lang="en-IN" b="1" dirty="0" smtClean="0"/>
              <a:t/>
            </a:r>
            <a:br>
              <a:rPr lang="en-IN" b="1" dirty="0" smtClean="0"/>
            </a:br>
            <a:r>
              <a:rPr lang="en-IN" b="1" dirty="0" smtClean="0"/>
              <a:t/>
            </a:r>
            <a:br>
              <a:rPr lang="en-IN" b="1" dirty="0" smtClean="0"/>
            </a:br>
            <a:r>
              <a:rPr lang="en-IN" dirty="0" smtClean="0"/>
              <a:t/>
            </a:r>
            <a:br>
              <a:rPr lang="en-IN" dirty="0" smtClean="0"/>
            </a:br>
            <a:r>
              <a:rPr lang="en-IN" sz="3600" dirty="0" smtClean="0"/>
              <a:t>Environment for MongoDB </a:t>
            </a:r>
            <a:endParaRPr lang="en-IN" sz="3100" dirty="0"/>
          </a:p>
        </p:txBody>
      </p:sp>
      <p:sp>
        <p:nvSpPr>
          <p:cNvPr id="3" name="Content Placeholder 2"/>
          <p:cNvSpPr>
            <a:spLocks noGrp="1"/>
          </p:cNvSpPr>
          <p:nvPr>
            <p:ph sz="quarter" idx="1"/>
          </p:nvPr>
        </p:nvSpPr>
        <p:spPr/>
        <p:txBody>
          <a:bodyPr/>
          <a:lstStyle/>
          <a:p>
            <a:pPr lvl="1"/>
            <a:endParaRPr lang="en-IN" sz="2400" dirty="0" smtClean="0"/>
          </a:p>
          <a:p>
            <a:pPr lvl="1"/>
            <a:r>
              <a:rPr lang="en-IN" sz="2800" dirty="0" smtClean="0"/>
              <a:t>Installation of MongoDB On Windows</a:t>
            </a:r>
            <a:endParaRPr lang="en-IN" sz="2400" dirty="0" smtClean="0"/>
          </a:p>
          <a:p>
            <a:pPr lvl="1"/>
            <a:r>
              <a:rPr lang="en-IN" sz="2800" smtClean="0"/>
              <a:t>Starting </a:t>
            </a:r>
            <a:r>
              <a:rPr lang="en-IN" sz="2800" dirty="0" smtClean="0"/>
              <a:t>MongoDB and Stopping MongoDB</a:t>
            </a:r>
            <a:endParaRPr lang="en-IN" sz="2400" dirty="0" smtClean="0"/>
          </a:p>
          <a:p>
            <a:pPr lvl="1"/>
            <a:r>
              <a:rPr lang="en-IN" sz="2800" dirty="0" smtClean="0"/>
              <a:t>Restarting MongoDB</a:t>
            </a:r>
            <a:endParaRPr lang="en-IN" sz="2400" dirty="0" smtClean="0"/>
          </a:p>
          <a:p>
            <a:pPr lvl="1"/>
            <a:r>
              <a:rPr lang="en-IN" sz="2800" dirty="0" smtClean="0"/>
              <a:t>Getting Help in MongoDB</a:t>
            </a:r>
            <a:endParaRPr lang="en-IN" sz="2400" dirty="0" smtClean="0"/>
          </a:p>
          <a:p>
            <a:pPr lvl="1"/>
            <a:r>
              <a:rPr lang="en-IN" sz="2800" dirty="0" smtClean="0"/>
              <a:t>Obtaining MongoDB Statistics</a:t>
            </a:r>
          </a:p>
          <a:p>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Installation of MongoDB on Windows</a:t>
            </a:r>
            <a:endParaRPr lang="en-IN" dirty="0"/>
          </a:p>
        </p:txBody>
      </p:sp>
      <p:sp>
        <p:nvSpPr>
          <p:cNvPr id="3" name="Content Placeholder 2"/>
          <p:cNvSpPr>
            <a:spLocks noGrp="1"/>
          </p:cNvSpPr>
          <p:nvPr>
            <p:ph sz="quarter" idx="1"/>
          </p:nvPr>
        </p:nvSpPr>
        <p:spPr/>
        <p:txBody>
          <a:bodyPr/>
          <a:lstStyle/>
          <a:p>
            <a:r>
              <a:rPr lang="en-IN" dirty="0" smtClean="0"/>
              <a:t>First download the latest release of MongoDB from </a:t>
            </a:r>
            <a:r>
              <a:rPr lang="en-IN" u="sng" dirty="0" smtClean="0">
                <a:hlinkClick r:id="rId2"/>
              </a:rPr>
              <a:t>https://www.mongodb.org/downloads</a:t>
            </a:r>
            <a:endParaRPr lang="en-IN" u="sng" dirty="0" smtClean="0"/>
          </a:p>
          <a:p>
            <a:endParaRPr lang="en-IN" u="sng" dirty="0" smtClean="0"/>
          </a:p>
          <a:p>
            <a:endParaRPr lang="en-IN" dirty="0"/>
          </a:p>
        </p:txBody>
      </p:sp>
      <p:pic>
        <p:nvPicPr>
          <p:cNvPr id="5" name="Picture 4"/>
          <p:cNvPicPr>
            <a:picLocks noChangeAspect="1" noChangeArrowheads="1"/>
          </p:cNvPicPr>
          <p:nvPr/>
        </p:nvPicPr>
        <p:blipFill>
          <a:blip r:embed="rId3"/>
          <a:srcRect/>
          <a:stretch>
            <a:fillRect/>
          </a:stretch>
        </p:blipFill>
        <p:spPr bwMode="auto">
          <a:xfrm>
            <a:off x="685800" y="2629067"/>
            <a:ext cx="7924800" cy="377173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smtClean="0"/>
              <a:t>Installation of MongoDB on Windows</a:t>
            </a:r>
            <a:endParaRPr lang="en-IN" dirty="0"/>
          </a:p>
        </p:txBody>
      </p:sp>
      <p:sp>
        <p:nvSpPr>
          <p:cNvPr id="7" name="Content Placeholder 6"/>
          <p:cNvSpPr>
            <a:spLocks noGrp="1"/>
          </p:cNvSpPr>
          <p:nvPr>
            <p:ph sz="quarter" idx="1"/>
          </p:nvPr>
        </p:nvSpPr>
        <p:spPr>
          <a:xfrm>
            <a:off x="301752" y="1527048"/>
            <a:ext cx="8503920" cy="4873752"/>
          </a:xfrm>
        </p:spPr>
        <p:txBody>
          <a:bodyPr/>
          <a:lstStyle/>
          <a:p>
            <a:pPr algn="just"/>
            <a:r>
              <a:rPr lang="en-IN" dirty="0" smtClean="0"/>
              <a:t>Download in ZIP format in C Drive</a:t>
            </a:r>
          </a:p>
          <a:p>
            <a:pPr algn="just">
              <a:buNone/>
            </a:pPr>
            <a:endParaRPr lang="en-IN" dirty="0" smtClean="0"/>
          </a:p>
          <a:p>
            <a:pPr algn="just"/>
            <a:r>
              <a:rPr lang="en-IN" dirty="0" smtClean="0"/>
              <a:t>Unzip / Extract the downloaded file “mongodb-win32-x86_64-2012plus-4.2.5” </a:t>
            </a:r>
          </a:p>
          <a:p>
            <a:pPr algn="just"/>
            <a:endParaRPr lang="en-IN" dirty="0" smtClean="0"/>
          </a:p>
          <a:p>
            <a:pPr algn="just"/>
            <a:r>
              <a:rPr lang="en-IN" dirty="0" smtClean="0"/>
              <a:t>Make a new directory with name “mongodb” in C Drive.</a:t>
            </a:r>
          </a:p>
          <a:p>
            <a:pPr algn="just"/>
            <a:endParaRPr lang="en-IN" dirty="0" smtClean="0"/>
          </a:p>
          <a:p>
            <a:pPr algn="just"/>
            <a:r>
              <a:rPr lang="en-IN" dirty="0" smtClean="0"/>
              <a:t>Move  “Bin” folder and files from “mongodb-win32-x86_64-2012plus-4.2.5”  to “mongodb”.</a:t>
            </a:r>
          </a:p>
          <a:p>
            <a:endParaRPr lang="en-IN" dirty="0" smtClean="0"/>
          </a:p>
          <a:p>
            <a:endParaRPr lang="en-IN"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Installation of MongoDB on Windows</a:t>
            </a:r>
            <a:endParaRPr lang="en-IN" dirty="0"/>
          </a:p>
        </p:txBody>
      </p:sp>
      <p:sp>
        <p:nvSpPr>
          <p:cNvPr id="8" name="Content Placeholder 7"/>
          <p:cNvSpPr>
            <a:spLocks noGrp="1"/>
          </p:cNvSpPr>
          <p:nvPr>
            <p:ph sz="quarter" idx="1"/>
          </p:nvPr>
        </p:nvSpPr>
        <p:spPr/>
        <p:txBody>
          <a:bodyPr/>
          <a:lstStyle/>
          <a:p>
            <a:r>
              <a:rPr lang="en-IN" dirty="0" smtClean="0"/>
              <a:t>MongoDB requires a data folder to store its files. </a:t>
            </a:r>
          </a:p>
          <a:p>
            <a:endParaRPr lang="en-IN" dirty="0" smtClean="0"/>
          </a:p>
          <a:p>
            <a:r>
              <a:rPr lang="en-IN" dirty="0" smtClean="0"/>
              <a:t>Create a folder in C drive  with name “data” and a sub folder with name “db”.</a:t>
            </a:r>
          </a:p>
          <a:p>
            <a:endParaRPr lang="en-IN" dirty="0" smtClean="0"/>
          </a:p>
          <a:p>
            <a:r>
              <a:rPr lang="en-IN" dirty="0" smtClean="0"/>
              <a:t>The default location for the MongoDB data directory is c:\data\db.</a:t>
            </a:r>
            <a:endParaRPr lang="en-I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Installation of MongoDB on Windows</a:t>
            </a:r>
            <a:endParaRPr lang="en-IN" dirty="0"/>
          </a:p>
        </p:txBody>
      </p:sp>
      <p:sp>
        <p:nvSpPr>
          <p:cNvPr id="3" name="Content Placeholder 2"/>
          <p:cNvSpPr>
            <a:spLocks noGrp="1"/>
          </p:cNvSpPr>
          <p:nvPr>
            <p:ph sz="quarter" idx="1"/>
          </p:nvPr>
        </p:nvSpPr>
        <p:spPr/>
        <p:txBody>
          <a:bodyPr/>
          <a:lstStyle/>
          <a:p>
            <a:r>
              <a:rPr lang="en-IN" dirty="0" smtClean="0"/>
              <a:t>Using Command Prompt </a:t>
            </a:r>
            <a:endParaRPr lang="en-IN" dirty="0"/>
          </a:p>
        </p:txBody>
      </p:sp>
      <p:pic>
        <p:nvPicPr>
          <p:cNvPr id="9220" name="Picture 4"/>
          <p:cNvPicPr>
            <a:picLocks noChangeAspect="1" noChangeArrowheads="1"/>
          </p:cNvPicPr>
          <p:nvPr/>
        </p:nvPicPr>
        <p:blipFill>
          <a:blip r:embed="rId2"/>
          <a:srcRect/>
          <a:stretch>
            <a:fillRect/>
          </a:stretch>
        </p:blipFill>
        <p:spPr bwMode="auto">
          <a:xfrm>
            <a:off x="228600" y="2209800"/>
            <a:ext cx="8686800" cy="4191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Running MongoDB Windows Service</a:t>
            </a:r>
            <a:endParaRPr lang="en-IN" dirty="0"/>
          </a:p>
        </p:txBody>
      </p:sp>
      <p:sp>
        <p:nvSpPr>
          <p:cNvPr id="3" name="Content Placeholder 2"/>
          <p:cNvSpPr>
            <a:spLocks noGrp="1"/>
          </p:cNvSpPr>
          <p:nvPr>
            <p:ph sz="quarter" idx="1"/>
          </p:nvPr>
        </p:nvSpPr>
        <p:spPr/>
        <p:txBody>
          <a:bodyPr/>
          <a:lstStyle/>
          <a:p>
            <a:pPr algn="just"/>
            <a:r>
              <a:rPr lang="en-IN" dirty="0" smtClean="0"/>
              <a:t>Setting up </a:t>
            </a:r>
            <a:r>
              <a:rPr lang="en-IN" b="1" dirty="0" err="1" smtClean="0"/>
              <a:t>dbpath</a:t>
            </a:r>
            <a:r>
              <a:rPr lang="en-IN" dirty="0" smtClean="0"/>
              <a:t> in </a:t>
            </a:r>
            <a:r>
              <a:rPr lang="en-IN" b="1" dirty="0" smtClean="0"/>
              <a:t>mongod.exe</a:t>
            </a:r>
            <a:r>
              <a:rPr lang="en-IN" dirty="0" smtClean="0"/>
              <a:t>.</a:t>
            </a:r>
          </a:p>
          <a:p>
            <a:pPr algn="just"/>
            <a:endParaRPr lang="en-IN" dirty="0" smtClean="0"/>
          </a:p>
          <a:p>
            <a:pPr algn="just"/>
            <a:r>
              <a:rPr lang="en-IN" dirty="0" smtClean="0"/>
              <a:t> In command Prompt </a:t>
            </a:r>
          </a:p>
          <a:p>
            <a:pPr lvl="1" algn="just"/>
            <a:r>
              <a:rPr lang="en-IN" dirty="0" smtClean="0"/>
              <a:t>C:\&gt; </a:t>
            </a:r>
            <a:r>
              <a:rPr lang="en-IN" dirty="0" err="1" smtClean="0"/>
              <a:t>cd</a:t>
            </a:r>
            <a:r>
              <a:rPr lang="en-IN" dirty="0" smtClean="0"/>
              <a:t> mongodb</a:t>
            </a:r>
          </a:p>
          <a:p>
            <a:pPr lvl="1" algn="just"/>
            <a:r>
              <a:rPr lang="en-IN" dirty="0" smtClean="0"/>
              <a:t>C:\mogodb&gt;</a:t>
            </a:r>
            <a:r>
              <a:rPr lang="en-IN" dirty="0" err="1" smtClean="0"/>
              <a:t>cd</a:t>
            </a:r>
            <a:r>
              <a:rPr lang="en-IN" dirty="0" smtClean="0"/>
              <a:t> bin</a:t>
            </a:r>
          </a:p>
          <a:p>
            <a:pPr lvl="1" algn="just"/>
            <a:r>
              <a:rPr lang="en-IN" dirty="0" smtClean="0"/>
              <a:t>C:\mongodb\bin\mongod.exe  - -</a:t>
            </a:r>
            <a:r>
              <a:rPr lang="en-IN" dirty="0" err="1" smtClean="0"/>
              <a:t>dpath</a:t>
            </a:r>
            <a:r>
              <a:rPr lang="en-IN" dirty="0" smtClean="0"/>
              <a:t> “c:\data” </a:t>
            </a:r>
          </a:p>
          <a:p>
            <a:pPr lvl="1" algn="just"/>
            <a:endParaRPr lang="en-IN"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Installation of MongoDB on Windows</a:t>
            </a:r>
            <a:endParaRPr lang="en-IN" dirty="0"/>
          </a:p>
        </p:txBody>
      </p:sp>
      <p:sp>
        <p:nvSpPr>
          <p:cNvPr id="3" name="Content Placeholder 2"/>
          <p:cNvSpPr>
            <a:spLocks noGrp="1"/>
          </p:cNvSpPr>
          <p:nvPr>
            <p:ph sz="quarter" idx="1"/>
          </p:nvPr>
        </p:nvSpPr>
        <p:spPr/>
        <p:txBody>
          <a:bodyPr/>
          <a:lstStyle/>
          <a:p>
            <a:r>
              <a:rPr lang="en-IN" dirty="0" smtClean="0"/>
              <a:t>Running Status</a:t>
            </a:r>
          </a:p>
          <a:p>
            <a:endParaRPr lang="en-IN" dirty="0"/>
          </a:p>
        </p:txBody>
      </p:sp>
      <p:pic>
        <p:nvPicPr>
          <p:cNvPr id="4" name="Picture 2"/>
          <p:cNvPicPr>
            <a:picLocks noChangeAspect="1" noChangeArrowheads="1"/>
          </p:cNvPicPr>
          <p:nvPr/>
        </p:nvPicPr>
        <p:blipFill>
          <a:blip r:embed="rId2"/>
          <a:srcRect/>
          <a:stretch>
            <a:fillRect/>
          </a:stretch>
        </p:blipFill>
        <p:spPr bwMode="auto">
          <a:xfrm>
            <a:off x="304800" y="2438400"/>
            <a:ext cx="8534400" cy="4114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Running MongoDB Windows Service</a:t>
            </a:r>
            <a:endParaRPr lang="en-IN" dirty="0"/>
          </a:p>
        </p:txBody>
      </p:sp>
      <p:sp>
        <p:nvSpPr>
          <p:cNvPr id="3" name="Content Placeholder 2"/>
          <p:cNvSpPr>
            <a:spLocks noGrp="1"/>
          </p:cNvSpPr>
          <p:nvPr>
            <p:ph sz="quarter" idx="1"/>
          </p:nvPr>
        </p:nvSpPr>
        <p:spPr/>
        <p:txBody>
          <a:bodyPr>
            <a:normAutofit lnSpcReduction="10000"/>
          </a:bodyPr>
          <a:lstStyle/>
          <a:p>
            <a:pPr algn="just"/>
            <a:r>
              <a:rPr lang="en-IN" dirty="0" smtClean="0"/>
              <a:t>Setting of path is to be done for first time only. Next time onwards server is to be started with the following commands.</a:t>
            </a:r>
          </a:p>
          <a:p>
            <a:pPr algn="just">
              <a:buNone/>
            </a:pPr>
            <a:endParaRPr lang="en-IN" dirty="0" smtClean="0"/>
          </a:p>
          <a:p>
            <a:pPr algn="just"/>
            <a:r>
              <a:rPr lang="en-IN" dirty="0" smtClean="0"/>
              <a:t>Go to command prompt than reach </a:t>
            </a:r>
            <a:r>
              <a:rPr lang="en-IN" dirty="0" err="1" smtClean="0"/>
              <a:t>upto</a:t>
            </a:r>
            <a:r>
              <a:rPr lang="en-IN" dirty="0" smtClean="0"/>
              <a:t> to bin directory .</a:t>
            </a:r>
          </a:p>
          <a:p>
            <a:pPr algn="just">
              <a:buNone/>
            </a:pPr>
            <a:endParaRPr lang="en-IN" dirty="0" smtClean="0"/>
          </a:p>
          <a:p>
            <a:pPr algn="just"/>
            <a:r>
              <a:rPr lang="en-IN" dirty="0" smtClean="0"/>
              <a:t>For running MongoDB Windows Service</a:t>
            </a:r>
          </a:p>
          <a:p>
            <a:pPr algn="just">
              <a:buNone/>
            </a:pPr>
            <a:endParaRPr lang="en-IN" dirty="0" smtClean="0"/>
          </a:p>
          <a:p>
            <a:pPr lvl="1" algn="just">
              <a:buNone/>
            </a:pPr>
            <a:r>
              <a:rPr lang="en-IN" dirty="0" smtClean="0"/>
              <a:t>“ C:mongodb\bin\mongod.exe  “</a:t>
            </a:r>
          </a:p>
          <a:p>
            <a:pPr>
              <a:buNone/>
            </a:pPr>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2">
                    <a:lumMod val="75000"/>
                  </a:schemeClr>
                </a:solidFill>
              </a:rPr>
              <a:t>Introduction	</a:t>
            </a:r>
            <a:endParaRPr lang="en-IN" dirty="0">
              <a:solidFill>
                <a:schemeClr val="accent2">
                  <a:lumMod val="75000"/>
                </a:schemeClr>
              </a:solidFill>
            </a:endParaRPr>
          </a:p>
        </p:txBody>
      </p:sp>
      <p:sp>
        <p:nvSpPr>
          <p:cNvPr id="3" name="Content Placeholder 2"/>
          <p:cNvSpPr>
            <a:spLocks noGrp="1"/>
          </p:cNvSpPr>
          <p:nvPr>
            <p:ph sz="quarter" idx="1"/>
          </p:nvPr>
        </p:nvSpPr>
        <p:spPr/>
        <p:txBody>
          <a:bodyPr>
            <a:normAutofit/>
          </a:bodyPr>
          <a:lstStyle/>
          <a:p>
            <a:pPr lvl="1">
              <a:buFont typeface="Wingdings" pitchFamily="2" charset="2"/>
              <a:buChar char="§"/>
            </a:pPr>
            <a:r>
              <a:rPr lang="en-IN" sz="3200" dirty="0" smtClean="0">
                <a:solidFill>
                  <a:srgbClr val="00B050"/>
                </a:solidFill>
              </a:rPr>
              <a:t>About  NoSQL and MongoDB</a:t>
            </a:r>
          </a:p>
          <a:p>
            <a:pPr lvl="1">
              <a:buFont typeface="Wingdings" pitchFamily="2" charset="2"/>
              <a:buChar char="§"/>
            </a:pPr>
            <a:r>
              <a:rPr lang="en-IN" sz="3200" dirty="0" smtClean="0">
                <a:solidFill>
                  <a:srgbClr val="00B050"/>
                </a:solidFill>
              </a:rPr>
              <a:t>Overview of MongoDB</a:t>
            </a:r>
          </a:p>
          <a:p>
            <a:pPr lvl="1">
              <a:buFont typeface="Wingdings" pitchFamily="2" charset="2"/>
              <a:buChar char="§"/>
            </a:pPr>
            <a:r>
              <a:rPr lang="en-IN" sz="3200" dirty="0" smtClean="0">
                <a:solidFill>
                  <a:srgbClr val="00B050"/>
                </a:solidFill>
              </a:rPr>
              <a:t>Comparison </a:t>
            </a:r>
            <a:r>
              <a:rPr lang="en-IN" sz="3200" smtClean="0">
                <a:solidFill>
                  <a:srgbClr val="00B050"/>
                </a:solidFill>
              </a:rPr>
              <a:t>of  RDMBS </a:t>
            </a:r>
            <a:r>
              <a:rPr lang="en-IN" sz="3200" dirty="0" smtClean="0">
                <a:solidFill>
                  <a:srgbClr val="00B050"/>
                </a:solidFill>
              </a:rPr>
              <a:t>and MongoDB</a:t>
            </a:r>
          </a:p>
          <a:p>
            <a:pPr lvl="1">
              <a:buFont typeface="Wingdings" pitchFamily="2" charset="2"/>
              <a:buChar char="§"/>
            </a:pPr>
            <a:r>
              <a:rPr lang="en-IN" sz="3200" dirty="0" smtClean="0">
                <a:solidFill>
                  <a:srgbClr val="00B050"/>
                </a:solidFill>
              </a:rPr>
              <a:t>Advantages of  MongoDB over RDBMS</a:t>
            </a:r>
          </a:p>
          <a:p>
            <a:pPr lvl="1">
              <a:buFont typeface="Wingdings" pitchFamily="2" charset="2"/>
              <a:buChar char="§"/>
            </a:pPr>
            <a:r>
              <a:rPr lang="en-IN" sz="3200" dirty="0" smtClean="0">
                <a:solidFill>
                  <a:srgbClr val="00B050"/>
                </a:solidFill>
              </a:rPr>
              <a:t>Why Use MongoDB?</a:t>
            </a:r>
          </a:p>
          <a:p>
            <a:pPr lvl="1">
              <a:buFont typeface="Wingdings" pitchFamily="2" charset="2"/>
              <a:buChar char="§"/>
            </a:pPr>
            <a:r>
              <a:rPr lang="en-IN" sz="3200" dirty="0" smtClean="0">
                <a:solidFill>
                  <a:srgbClr val="00B050"/>
                </a:solidFill>
              </a:rPr>
              <a:t>Where to Use MongoDB?</a:t>
            </a:r>
          </a:p>
          <a:p>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Running MongoDB Windows Service</a:t>
            </a:r>
            <a:endParaRPr lang="en-IN" dirty="0"/>
          </a:p>
        </p:txBody>
      </p:sp>
      <p:sp>
        <p:nvSpPr>
          <p:cNvPr id="5" name="Content Placeholder 4"/>
          <p:cNvSpPr>
            <a:spLocks noGrp="1"/>
          </p:cNvSpPr>
          <p:nvPr>
            <p:ph sz="quarter" idx="1"/>
          </p:nvPr>
        </p:nvSpPr>
        <p:spPr>
          <a:xfrm>
            <a:off x="301752" y="1143000"/>
            <a:ext cx="8503920" cy="4956048"/>
          </a:xfrm>
        </p:spPr>
        <p:txBody>
          <a:bodyPr>
            <a:normAutofit/>
          </a:bodyPr>
          <a:lstStyle/>
          <a:p>
            <a:r>
              <a:rPr lang="en-IN" sz="2400" dirty="0" smtClean="0"/>
              <a:t>Running Status</a:t>
            </a:r>
          </a:p>
          <a:p>
            <a:r>
              <a:rPr lang="en-IN" sz="2400" dirty="0" smtClean="0"/>
              <a:t>Waiting for Connection Message</a:t>
            </a:r>
          </a:p>
          <a:p>
            <a:endParaRPr lang="en-IN" sz="2400" dirty="0"/>
          </a:p>
        </p:txBody>
      </p:sp>
      <p:pic>
        <p:nvPicPr>
          <p:cNvPr id="1027" name="Picture 3"/>
          <p:cNvPicPr>
            <a:picLocks noChangeAspect="1" noChangeArrowheads="1"/>
          </p:cNvPicPr>
          <p:nvPr/>
        </p:nvPicPr>
        <p:blipFill>
          <a:blip r:embed="rId2"/>
          <a:srcRect/>
          <a:stretch>
            <a:fillRect/>
          </a:stretch>
        </p:blipFill>
        <p:spPr bwMode="auto">
          <a:xfrm>
            <a:off x="533400" y="1981200"/>
            <a:ext cx="8153400" cy="4572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Running Mongo Shell</a:t>
            </a:r>
            <a:endParaRPr lang="en-IN" dirty="0"/>
          </a:p>
        </p:txBody>
      </p:sp>
      <p:sp>
        <p:nvSpPr>
          <p:cNvPr id="5" name="Content Placeholder 4"/>
          <p:cNvSpPr>
            <a:spLocks noGrp="1"/>
          </p:cNvSpPr>
          <p:nvPr>
            <p:ph sz="quarter" idx="1"/>
          </p:nvPr>
        </p:nvSpPr>
        <p:spPr>
          <a:xfrm>
            <a:off x="301752" y="1295400"/>
            <a:ext cx="8503920" cy="4803648"/>
          </a:xfrm>
        </p:spPr>
        <p:txBody>
          <a:bodyPr>
            <a:normAutofit/>
          </a:bodyPr>
          <a:lstStyle/>
          <a:p>
            <a:r>
              <a:rPr lang="en-IN" sz="2400" dirty="0" smtClean="0"/>
              <a:t>Open another Command Prompt</a:t>
            </a:r>
          </a:p>
          <a:p>
            <a:pPr algn="just"/>
            <a:r>
              <a:rPr lang="en-IN" dirty="0" smtClean="0"/>
              <a:t> Run command</a:t>
            </a:r>
          </a:p>
          <a:p>
            <a:pPr lvl="1" algn="just"/>
            <a:r>
              <a:rPr lang="en-IN" dirty="0" smtClean="0"/>
              <a:t>C:\mongodb\bin\mongo.exe</a:t>
            </a:r>
            <a:endParaRPr lang="en-IN" sz="2400" dirty="0" smtClean="0"/>
          </a:p>
          <a:p>
            <a:endParaRPr lang="en-IN" sz="2400" dirty="0"/>
          </a:p>
        </p:txBody>
      </p:sp>
      <p:pic>
        <p:nvPicPr>
          <p:cNvPr id="2053" name="Picture 5"/>
          <p:cNvPicPr>
            <a:picLocks noChangeAspect="1" noChangeArrowheads="1"/>
          </p:cNvPicPr>
          <p:nvPr/>
        </p:nvPicPr>
        <p:blipFill>
          <a:blip r:embed="rId2"/>
          <a:srcRect/>
          <a:stretch>
            <a:fillRect/>
          </a:stretch>
        </p:blipFill>
        <p:spPr bwMode="auto">
          <a:xfrm>
            <a:off x="247650" y="2667000"/>
            <a:ext cx="8743950" cy="4038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MongoDB Windows Service</a:t>
            </a:r>
            <a:endParaRPr lang="en-IN" dirty="0"/>
          </a:p>
        </p:txBody>
      </p:sp>
      <p:sp>
        <p:nvSpPr>
          <p:cNvPr id="3" name="Content Placeholder 2"/>
          <p:cNvSpPr>
            <a:spLocks noGrp="1"/>
          </p:cNvSpPr>
          <p:nvPr>
            <p:ph sz="quarter" idx="1"/>
          </p:nvPr>
        </p:nvSpPr>
        <p:spPr>
          <a:xfrm>
            <a:off x="301752" y="1295400"/>
            <a:ext cx="8503920" cy="4803648"/>
          </a:xfrm>
        </p:spPr>
        <p:txBody>
          <a:bodyPr/>
          <a:lstStyle/>
          <a:p>
            <a:r>
              <a:rPr lang="en-IN" dirty="0" smtClean="0"/>
              <a:t>Connection Accepted  (Message)</a:t>
            </a:r>
          </a:p>
          <a:p>
            <a:r>
              <a:rPr lang="en-IN" sz="2800" dirty="0" smtClean="0"/>
              <a:t>1 </a:t>
            </a:r>
            <a:r>
              <a:rPr lang="en-IN" dirty="0" smtClean="0"/>
              <a:t>Connection Now Open  (Message)</a:t>
            </a:r>
            <a:endParaRPr lang="en-IN" dirty="0"/>
          </a:p>
        </p:txBody>
      </p:sp>
      <p:pic>
        <p:nvPicPr>
          <p:cNvPr id="3075" name="Picture 3"/>
          <p:cNvPicPr>
            <a:picLocks noChangeAspect="1" noChangeArrowheads="1"/>
          </p:cNvPicPr>
          <p:nvPr/>
        </p:nvPicPr>
        <p:blipFill>
          <a:blip r:embed="rId2"/>
          <a:srcRect/>
          <a:stretch>
            <a:fillRect/>
          </a:stretch>
        </p:blipFill>
        <p:spPr bwMode="auto">
          <a:xfrm>
            <a:off x="304800" y="2438401"/>
            <a:ext cx="8458200" cy="40385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Starting and Stopping MongoDB </a:t>
            </a:r>
            <a:endParaRPr lang="en-IN" dirty="0"/>
          </a:p>
        </p:txBody>
      </p:sp>
      <p:sp>
        <p:nvSpPr>
          <p:cNvPr id="3" name="Content Placeholder 2"/>
          <p:cNvSpPr>
            <a:spLocks noGrp="1"/>
          </p:cNvSpPr>
          <p:nvPr>
            <p:ph sz="quarter" idx="1"/>
          </p:nvPr>
        </p:nvSpPr>
        <p:spPr>
          <a:xfrm>
            <a:off x="301752" y="1295400"/>
            <a:ext cx="8503920" cy="4803648"/>
          </a:xfrm>
        </p:spPr>
        <p:txBody>
          <a:bodyPr/>
          <a:lstStyle/>
          <a:p>
            <a:endParaRPr lang="en-IN" dirty="0" smtClean="0"/>
          </a:p>
          <a:p>
            <a:pPr marL="274320" lvl="1">
              <a:buClr>
                <a:schemeClr val="accent1"/>
              </a:buClr>
              <a:buSzPct val="85000"/>
              <a:buFont typeface="Wingdings 2"/>
              <a:buChar char=""/>
            </a:pPr>
            <a:r>
              <a:rPr lang="en-IN" sz="2800" dirty="0" smtClean="0"/>
              <a:t>To Start / Restart use command in Command Prompt</a:t>
            </a:r>
          </a:p>
          <a:p>
            <a:pPr marL="274320" lvl="1">
              <a:buClr>
                <a:schemeClr val="accent1"/>
              </a:buClr>
              <a:buSzPct val="85000"/>
              <a:buNone/>
            </a:pPr>
            <a:r>
              <a:rPr lang="en-IN" sz="2800" dirty="0" smtClean="0"/>
              <a:t>		“ </a:t>
            </a:r>
            <a:r>
              <a:rPr lang="en-IN" dirty="0" smtClean="0"/>
              <a:t>C:\mongodb\bin\mongo.exe”</a:t>
            </a:r>
          </a:p>
          <a:p>
            <a:pPr marL="274320" lvl="1">
              <a:buClr>
                <a:schemeClr val="accent1"/>
              </a:buClr>
              <a:buSzPct val="85000"/>
              <a:buNone/>
            </a:pPr>
            <a:endParaRPr lang="en-IN" sz="2400" dirty="0" smtClean="0"/>
          </a:p>
          <a:p>
            <a:pPr marL="274320" lvl="1">
              <a:buClr>
                <a:schemeClr val="accent1"/>
              </a:buClr>
              <a:buSzPct val="85000"/>
              <a:buNone/>
            </a:pPr>
            <a:endParaRPr lang="en-IN" sz="2400" dirty="0" smtClean="0"/>
          </a:p>
          <a:p>
            <a:r>
              <a:rPr lang="en-IN" sz="2800" dirty="0" smtClean="0">
                <a:solidFill>
                  <a:schemeClr val="tx2"/>
                </a:solidFill>
              </a:rPr>
              <a:t>To Stop just exit the Command Prompt</a:t>
            </a:r>
          </a:p>
          <a:p>
            <a:pPr>
              <a:buNone/>
            </a:pPr>
            <a:endParaRPr lang="en-IN" sz="2800" dirty="0" smtClean="0">
              <a:solidFill>
                <a:schemeClr val="tx2"/>
              </a:solidFill>
            </a:endParaRPr>
          </a:p>
          <a:p>
            <a:endParaRPr lang="en-IN"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smtClean="0"/>
              <a:t>Getting help in MongoDB</a:t>
            </a:r>
            <a:endParaRPr lang="en-IN" dirty="0"/>
          </a:p>
        </p:txBody>
      </p:sp>
      <p:sp>
        <p:nvSpPr>
          <p:cNvPr id="3" name="Content Placeholder 2"/>
          <p:cNvSpPr>
            <a:spLocks noGrp="1"/>
          </p:cNvSpPr>
          <p:nvPr>
            <p:ph sz="quarter" idx="1"/>
          </p:nvPr>
        </p:nvSpPr>
        <p:spPr>
          <a:xfrm>
            <a:off x="301752" y="1295400"/>
            <a:ext cx="8503920" cy="4803648"/>
          </a:xfrm>
        </p:spPr>
        <p:txBody>
          <a:bodyPr/>
          <a:lstStyle/>
          <a:p>
            <a:r>
              <a:rPr lang="en-IN" sz="2400" dirty="0" smtClean="0"/>
              <a:t>With </a:t>
            </a:r>
            <a:r>
              <a:rPr lang="en-IN" sz="2400" dirty="0" err="1" smtClean="0"/>
              <a:t>db.help</a:t>
            </a:r>
            <a:r>
              <a:rPr lang="en-IN" sz="2400" dirty="0" smtClean="0"/>
              <a:t>() in Mongodb client we can get list of Commands.</a:t>
            </a:r>
          </a:p>
          <a:p>
            <a:endParaRPr lang="en-IN" dirty="0"/>
          </a:p>
        </p:txBody>
      </p:sp>
      <p:pic>
        <p:nvPicPr>
          <p:cNvPr id="1026" name="Picture 2"/>
          <p:cNvPicPr>
            <a:picLocks noChangeAspect="1" noChangeArrowheads="1"/>
          </p:cNvPicPr>
          <p:nvPr/>
        </p:nvPicPr>
        <p:blipFill>
          <a:blip r:embed="rId2"/>
          <a:srcRect/>
          <a:stretch>
            <a:fillRect/>
          </a:stretch>
        </p:blipFill>
        <p:spPr bwMode="auto">
          <a:xfrm>
            <a:off x="304800" y="2057400"/>
            <a:ext cx="8686800" cy="4572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ctr"/>
            <a:r>
              <a:rPr lang="en-IN" sz="3200" dirty="0" smtClean="0">
                <a:solidFill>
                  <a:schemeClr val="bg2">
                    <a:lumMod val="75000"/>
                  </a:schemeClr>
                </a:solidFill>
                <a:latin typeface="+mj-lt"/>
              </a:rPr>
              <a:t>Obtaining MongoDB Statistics</a:t>
            </a:r>
          </a:p>
        </p:txBody>
      </p:sp>
      <p:sp>
        <p:nvSpPr>
          <p:cNvPr id="3" name="Content Placeholder 2"/>
          <p:cNvSpPr>
            <a:spLocks noGrp="1"/>
          </p:cNvSpPr>
          <p:nvPr>
            <p:ph sz="quarter" idx="1"/>
          </p:nvPr>
        </p:nvSpPr>
        <p:spPr>
          <a:xfrm>
            <a:off x="301752" y="1295400"/>
            <a:ext cx="8503920" cy="4803648"/>
          </a:xfrm>
        </p:spPr>
        <p:txBody>
          <a:bodyPr/>
          <a:lstStyle/>
          <a:p>
            <a:r>
              <a:rPr lang="en-IN" sz="2400" dirty="0" smtClean="0"/>
              <a:t>Use the command </a:t>
            </a:r>
            <a:r>
              <a:rPr lang="en-IN" sz="2400" b="1" dirty="0" err="1" smtClean="0"/>
              <a:t>db.stats</a:t>
            </a:r>
            <a:r>
              <a:rPr lang="en-IN" sz="2400" b="1" dirty="0" smtClean="0"/>
              <a:t>()</a:t>
            </a:r>
            <a:r>
              <a:rPr lang="en-IN" sz="2400" dirty="0" smtClean="0"/>
              <a:t> in MongoDB client to obtain the stats about MongoDB server.</a:t>
            </a:r>
          </a:p>
          <a:p>
            <a:endParaRPr lang="en-IN" dirty="0"/>
          </a:p>
        </p:txBody>
      </p:sp>
      <p:pic>
        <p:nvPicPr>
          <p:cNvPr id="2051" name="Picture 3"/>
          <p:cNvPicPr>
            <a:picLocks noChangeAspect="1" noChangeArrowheads="1"/>
          </p:cNvPicPr>
          <p:nvPr/>
        </p:nvPicPr>
        <p:blipFill>
          <a:blip r:embed="rId2"/>
          <a:srcRect/>
          <a:stretch>
            <a:fillRect/>
          </a:stretch>
        </p:blipFill>
        <p:spPr bwMode="auto">
          <a:xfrm>
            <a:off x="228600" y="2209800"/>
            <a:ext cx="8780662" cy="4419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smtClean="0">
                <a:solidFill>
                  <a:schemeClr val="bg2">
                    <a:lumMod val="75000"/>
                  </a:schemeClr>
                </a:solidFill>
              </a:rPr>
              <a:t>Data Modelling in MongoDB</a:t>
            </a:r>
            <a:endParaRPr lang="en-IN" dirty="0"/>
          </a:p>
        </p:txBody>
      </p:sp>
      <p:sp>
        <p:nvSpPr>
          <p:cNvPr id="3" name="Content Placeholder 2"/>
          <p:cNvSpPr>
            <a:spLocks noGrp="1"/>
          </p:cNvSpPr>
          <p:nvPr>
            <p:ph sz="quarter" idx="1"/>
          </p:nvPr>
        </p:nvSpPr>
        <p:spPr/>
        <p:txBody>
          <a:bodyPr/>
          <a:lstStyle/>
          <a:p>
            <a:pPr lvl="1"/>
            <a:endParaRPr lang="en-IN" sz="2400" dirty="0" smtClean="0"/>
          </a:p>
          <a:p>
            <a:pPr lvl="1"/>
            <a:r>
              <a:rPr lang="en-IN" sz="3200" dirty="0" smtClean="0"/>
              <a:t>Creating </a:t>
            </a:r>
            <a:r>
              <a:rPr lang="en-IN" sz="3200" dirty="0" smtClean="0"/>
              <a:t>Database</a:t>
            </a:r>
            <a:endParaRPr lang="en-IN" sz="2800" dirty="0" smtClean="0"/>
          </a:p>
          <a:p>
            <a:pPr lvl="1"/>
            <a:r>
              <a:rPr lang="en-IN" sz="3200" dirty="0" smtClean="0"/>
              <a:t>Dropping Database</a:t>
            </a:r>
            <a:endParaRPr lang="en-IN" sz="2800" dirty="0" smtClean="0"/>
          </a:p>
          <a:p>
            <a:pPr lvl="1"/>
            <a:r>
              <a:rPr lang="en-IN" sz="3200" dirty="0" smtClean="0"/>
              <a:t>Creating Collection </a:t>
            </a:r>
            <a:endParaRPr lang="en-IN" sz="2800" dirty="0" smtClean="0"/>
          </a:p>
          <a:p>
            <a:pPr lvl="1"/>
            <a:r>
              <a:rPr lang="en-IN" sz="3200" dirty="0" smtClean="0"/>
              <a:t>Dropping Collection</a:t>
            </a:r>
            <a:endParaRPr lang="en-IN" sz="2000" dirty="0" smtClean="0"/>
          </a:p>
          <a:p>
            <a:endParaRPr lang="en-IN"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Creating Database in MongoDB</a:t>
            </a:r>
            <a:endParaRPr lang="en-IN" dirty="0"/>
          </a:p>
        </p:txBody>
      </p:sp>
      <p:sp>
        <p:nvSpPr>
          <p:cNvPr id="3" name="Content Placeholder 2"/>
          <p:cNvSpPr>
            <a:spLocks noGrp="1"/>
          </p:cNvSpPr>
          <p:nvPr>
            <p:ph sz="quarter" idx="1"/>
          </p:nvPr>
        </p:nvSpPr>
        <p:spPr/>
        <p:txBody>
          <a:bodyPr>
            <a:normAutofit/>
          </a:bodyPr>
          <a:lstStyle/>
          <a:p>
            <a:r>
              <a:rPr lang="en-IN" dirty="0" smtClean="0"/>
              <a:t>The “use” Command</a:t>
            </a:r>
          </a:p>
          <a:p>
            <a:pPr>
              <a:buNone/>
            </a:pPr>
            <a:endParaRPr lang="en-IN" dirty="0" smtClean="0"/>
          </a:p>
          <a:p>
            <a:r>
              <a:rPr lang="en-IN" dirty="0" smtClean="0"/>
              <a:t>The command will create a new database if it doesn't exist, otherwise it will return the existing database.</a:t>
            </a:r>
          </a:p>
          <a:p>
            <a:endParaRPr lang="en-IN" dirty="0" smtClean="0"/>
          </a:p>
          <a:p>
            <a:pPr>
              <a:buNone/>
            </a:pPr>
            <a:r>
              <a:rPr lang="en-IN" dirty="0" smtClean="0"/>
              <a:t>Syntax:- </a:t>
            </a:r>
          </a:p>
          <a:p>
            <a:r>
              <a:rPr lang="en-IN" dirty="0" smtClean="0"/>
              <a:t>Basic syntax of </a:t>
            </a:r>
            <a:r>
              <a:rPr lang="en-IN" b="1" u="sng" dirty="0" smtClean="0"/>
              <a:t>use DATABASE</a:t>
            </a:r>
            <a:r>
              <a:rPr lang="en-IN" dirty="0" smtClean="0"/>
              <a:t> statement is as follows −</a:t>
            </a:r>
          </a:p>
          <a:p>
            <a:r>
              <a:rPr lang="en-IN" dirty="0" smtClean="0"/>
              <a:t>use DATABASE_NAME</a:t>
            </a:r>
            <a:endParaRPr lang="en-IN"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Creating Database in MongoDB</a:t>
            </a:r>
            <a:endParaRPr lang="en-IN" dirty="0"/>
          </a:p>
        </p:txBody>
      </p:sp>
      <p:sp>
        <p:nvSpPr>
          <p:cNvPr id="3" name="Content Placeholder 2"/>
          <p:cNvSpPr>
            <a:spLocks noGrp="1"/>
          </p:cNvSpPr>
          <p:nvPr>
            <p:ph sz="quarter" idx="1"/>
          </p:nvPr>
        </p:nvSpPr>
        <p:spPr/>
        <p:txBody>
          <a:bodyPr/>
          <a:lstStyle/>
          <a:p>
            <a:r>
              <a:rPr lang="en-IN" dirty="0" smtClean="0"/>
              <a:t>In command prompt</a:t>
            </a:r>
            <a:endParaRPr lang="en-IN" dirty="0"/>
          </a:p>
        </p:txBody>
      </p:sp>
      <p:pic>
        <p:nvPicPr>
          <p:cNvPr id="43011" name="Picture 3"/>
          <p:cNvPicPr>
            <a:picLocks noChangeAspect="1" noChangeArrowheads="1"/>
          </p:cNvPicPr>
          <p:nvPr/>
        </p:nvPicPr>
        <p:blipFill>
          <a:blip r:embed="rId2"/>
          <a:srcRect/>
          <a:stretch>
            <a:fillRect/>
          </a:stretch>
        </p:blipFill>
        <p:spPr bwMode="auto">
          <a:xfrm>
            <a:off x="304801" y="2133600"/>
            <a:ext cx="8534400" cy="4038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Using Database in MongoDB</a:t>
            </a:r>
            <a:endParaRPr lang="en-IN" dirty="0"/>
          </a:p>
        </p:txBody>
      </p:sp>
      <p:sp>
        <p:nvSpPr>
          <p:cNvPr id="3" name="Content Placeholder 2"/>
          <p:cNvSpPr>
            <a:spLocks noGrp="1"/>
          </p:cNvSpPr>
          <p:nvPr>
            <p:ph sz="quarter" idx="1"/>
          </p:nvPr>
        </p:nvSpPr>
        <p:spPr/>
        <p:txBody>
          <a:bodyPr/>
          <a:lstStyle/>
          <a:p>
            <a:pPr marL="274320" lvl="1">
              <a:buClr>
                <a:schemeClr val="accent1"/>
              </a:buClr>
              <a:buSzPct val="85000"/>
              <a:buFont typeface="Wingdings 2"/>
              <a:buChar char=""/>
            </a:pPr>
            <a:r>
              <a:rPr lang="en-IN" sz="2700" dirty="0" smtClean="0">
                <a:solidFill>
                  <a:schemeClr val="tx1"/>
                </a:solidFill>
              </a:rPr>
              <a:t>If you want to use a database with name &lt;mydb&gt;, then use DATABASE statement would be as follows:</a:t>
            </a:r>
          </a:p>
          <a:p>
            <a:pPr lvl="1">
              <a:buNone/>
            </a:pPr>
            <a:r>
              <a:rPr lang="en-IN" sz="2800" dirty="0" smtClean="0"/>
              <a:t>&gt;use mydb </a:t>
            </a:r>
          </a:p>
          <a:p>
            <a:pPr lvl="1">
              <a:buNone/>
            </a:pPr>
            <a:r>
              <a:rPr lang="en-IN" sz="2800" dirty="0" smtClean="0"/>
              <a:t>   switched to db mydb</a:t>
            </a:r>
          </a:p>
          <a:p>
            <a:pPr marL="274320" lvl="1">
              <a:buClr>
                <a:schemeClr val="accent1"/>
              </a:buClr>
              <a:buSzPct val="85000"/>
              <a:buFont typeface="Wingdings 2"/>
              <a:buChar char=""/>
            </a:pPr>
            <a:endParaRPr lang="en-IN" sz="2700" dirty="0" smtClean="0">
              <a:solidFill>
                <a:schemeClr val="tx1"/>
              </a:solidFill>
            </a:endParaRPr>
          </a:p>
          <a:p>
            <a:endParaRPr lang="en-IN" dirty="0" smtClean="0"/>
          </a:p>
          <a:p>
            <a:pPr lvl="1">
              <a:buNone/>
            </a:pPr>
            <a:endParaRPr lang="en-IN" sz="2700" dirty="0" smtClean="0">
              <a:solidFill>
                <a:schemeClr val="tx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About NoSQL and MongoDB</a:t>
            </a:r>
            <a:endParaRPr lang="en-IN" dirty="0"/>
          </a:p>
        </p:txBody>
      </p:sp>
      <p:sp>
        <p:nvSpPr>
          <p:cNvPr id="3" name="Content Placeholder 2"/>
          <p:cNvSpPr>
            <a:spLocks noGrp="1"/>
          </p:cNvSpPr>
          <p:nvPr>
            <p:ph sz="quarter" idx="1"/>
          </p:nvPr>
        </p:nvSpPr>
        <p:spPr/>
        <p:txBody>
          <a:bodyPr>
            <a:normAutofit fontScale="92500" lnSpcReduction="20000"/>
          </a:bodyPr>
          <a:lstStyle/>
          <a:p>
            <a:pPr algn="ctr">
              <a:buNone/>
            </a:pPr>
            <a:r>
              <a:rPr lang="en-IN" sz="5700" dirty="0" smtClean="0"/>
              <a:t>NoSQL </a:t>
            </a:r>
          </a:p>
          <a:p>
            <a:pPr algn="just"/>
            <a:endParaRPr lang="en-IN" dirty="0" smtClean="0"/>
          </a:p>
          <a:p>
            <a:pPr algn="just"/>
            <a:r>
              <a:rPr lang="en-IN" dirty="0" smtClean="0"/>
              <a:t>A </a:t>
            </a:r>
            <a:r>
              <a:rPr lang="en-IN" b="1" dirty="0" smtClean="0"/>
              <a:t>NoSQL</a:t>
            </a:r>
            <a:r>
              <a:rPr lang="en-IN" dirty="0" smtClean="0"/>
              <a:t> originally referring to non SQL or non relational is a database that provides a mechanism for storage and retrieval of data. </a:t>
            </a:r>
          </a:p>
          <a:p>
            <a:pPr algn="just"/>
            <a:r>
              <a:rPr lang="en-IN" dirty="0" smtClean="0"/>
              <a:t>This data is modelled in means other than the tabular relations used in relational databases. </a:t>
            </a:r>
          </a:p>
          <a:p>
            <a:pPr algn="just"/>
            <a:r>
              <a:rPr lang="en-IN" dirty="0" smtClean="0"/>
              <a:t>NoSQL databases are used in real-time web applications and big data and their use are increasing over time. </a:t>
            </a:r>
          </a:p>
          <a:p>
            <a:pPr algn="just"/>
            <a:r>
              <a:rPr lang="en-IN" dirty="0" smtClean="0"/>
              <a:t>NoSQL systems are also sometimes called Not only SQL to emphasize the fact that they may support SQL-like query languages.</a:t>
            </a:r>
            <a:endParaRPr lang="en-IN"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Using Database in MongoDB</a:t>
            </a:r>
            <a:endParaRPr lang="en-IN" dirty="0"/>
          </a:p>
        </p:txBody>
      </p:sp>
      <p:sp>
        <p:nvSpPr>
          <p:cNvPr id="3" name="Content Placeholder 2"/>
          <p:cNvSpPr>
            <a:spLocks noGrp="1"/>
          </p:cNvSpPr>
          <p:nvPr>
            <p:ph sz="quarter" idx="1"/>
          </p:nvPr>
        </p:nvSpPr>
        <p:spPr/>
        <p:txBody>
          <a:bodyPr/>
          <a:lstStyle/>
          <a:p>
            <a:pPr marL="274320" lvl="1">
              <a:buClr>
                <a:schemeClr val="accent1"/>
              </a:buClr>
              <a:buSzPct val="85000"/>
              <a:buFont typeface="Wingdings 2"/>
              <a:buChar char=""/>
            </a:pPr>
            <a:r>
              <a:rPr lang="en-IN" sz="2700" dirty="0" smtClean="0">
                <a:solidFill>
                  <a:schemeClr val="tx1"/>
                </a:solidFill>
              </a:rPr>
              <a:t>To check your currently selected database, use the command </a:t>
            </a:r>
            <a:r>
              <a:rPr lang="en-IN" sz="3200" b="1" u="sng" dirty="0" smtClean="0">
                <a:solidFill>
                  <a:schemeClr val="tx1"/>
                </a:solidFill>
              </a:rPr>
              <a:t>db</a:t>
            </a:r>
            <a:endParaRPr lang="en-IN" sz="2700" b="1" u="sng" dirty="0" smtClean="0">
              <a:solidFill>
                <a:schemeClr val="tx1"/>
              </a:solidFill>
            </a:endParaRPr>
          </a:p>
          <a:p>
            <a:endParaRPr lang="en-IN" dirty="0"/>
          </a:p>
        </p:txBody>
      </p:sp>
      <p:pic>
        <p:nvPicPr>
          <p:cNvPr id="44034" name="Picture 2"/>
          <p:cNvPicPr>
            <a:picLocks noChangeAspect="1" noChangeArrowheads="1"/>
          </p:cNvPicPr>
          <p:nvPr/>
        </p:nvPicPr>
        <p:blipFill>
          <a:blip r:embed="rId2"/>
          <a:srcRect/>
          <a:stretch>
            <a:fillRect/>
          </a:stretch>
        </p:blipFill>
        <p:spPr bwMode="auto">
          <a:xfrm>
            <a:off x="381000" y="2590800"/>
            <a:ext cx="8382000" cy="3810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Database Listing in MongoDB</a:t>
            </a:r>
            <a:endParaRPr lang="en-IN" dirty="0"/>
          </a:p>
        </p:txBody>
      </p:sp>
      <p:sp>
        <p:nvSpPr>
          <p:cNvPr id="3" name="Content Placeholder 2"/>
          <p:cNvSpPr>
            <a:spLocks noGrp="1"/>
          </p:cNvSpPr>
          <p:nvPr>
            <p:ph sz="quarter" idx="1"/>
          </p:nvPr>
        </p:nvSpPr>
        <p:spPr>
          <a:xfrm>
            <a:off x="301752" y="1295400"/>
            <a:ext cx="8503920" cy="4803648"/>
          </a:xfrm>
        </p:spPr>
        <p:txBody>
          <a:bodyPr/>
          <a:lstStyle/>
          <a:p>
            <a:pPr algn="just"/>
            <a:r>
              <a:rPr lang="en-IN" dirty="0" smtClean="0"/>
              <a:t>To check your databases list, use the command  </a:t>
            </a:r>
            <a:r>
              <a:rPr lang="en-IN" b="1" u="sng" dirty="0" smtClean="0"/>
              <a:t>show </a:t>
            </a:r>
            <a:r>
              <a:rPr lang="en-IN" b="1" u="sng" dirty="0" err="1" smtClean="0"/>
              <a:t>dbs</a:t>
            </a:r>
            <a:r>
              <a:rPr lang="en-IN" u="sng" dirty="0" smtClean="0"/>
              <a:t>.</a:t>
            </a:r>
            <a:endParaRPr lang="en-IN" u="sng" dirty="0"/>
          </a:p>
        </p:txBody>
      </p:sp>
      <p:pic>
        <p:nvPicPr>
          <p:cNvPr id="45058" name="Picture 2"/>
          <p:cNvPicPr>
            <a:picLocks noChangeAspect="1" noChangeArrowheads="1"/>
          </p:cNvPicPr>
          <p:nvPr/>
        </p:nvPicPr>
        <p:blipFill>
          <a:blip r:embed="rId2"/>
          <a:srcRect/>
          <a:stretch>
            <a:fillRect/>
          </a:stretch>
        </p:blipFill>
        <p:spPr bwMode="auto">
          <a:xfrm>
            <a:off x="304800" y="2362200"/>
            <a:ext cx="8610600" cy="41909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Dropping  Database in MongoDB</a:t>
            </a:r>
            <a:endParaRPr lang="en-IN" dirty="0"/>
          </a:p>
        </p:txBody>
      </p:sp>
      <p:sp>
        <p:nvSpPr>
          <p:cNvPr id="3" name="Content Placeholder 2"/>
          <p:cNvSpPr>
            <a:spLocks noGrp="1"/>
          </p:cNvSpPr>
          <p:nvPr>
            <p:ph sz="quarter" idx="1"/>
          </p:nvPr>
        </p:nvSpPr>
        <p:spPr/>
        <p:txBody>
          <a:bodyPr/>
          <a:lstStyle/>
          <a:p>
            <a:r>
              <a:rPr lang="en-IN" dirty="0" smtClean="0"/>
              <a:t>Our created database (mydb) is not present in list. To display database, we need to insert at least one document into it.</a:t>
            </a:r>
          </a:p>
          <a:p>
            <a:endParaRPr lang="en-IN" dirty="0" smtClean="0"/>
          </a:p>
          <a:p>
            <a:pPr>
              <a:buNone/>
            </a:pPr>
            <a:r>
              <a:rPr lang="en-IN" b="1" u="sng" dirty="0" smtClean="0"/>
              <a:t>The </a:t>
            </a:r>
            <a:r>
              <a:rPr lang="en-IN" b="1" u="sng" dirty="0" err="1" smtClean="0"/>
              <a:t>dropDatabase</a:t>
            </a:r>
            <a:r>
              <a:rPr lang="en-IN" b="1" u="sng" dirty="0" smtClean="0"/>
              <a:t>() Method</a:t>
            </a:r>
          </a:p>
          <a:p>
            <a:pPr>
              <a:buNone/>
            </a:pPr>
            <a:endParaRPr lang="en-IN" b="1" u="sng" dirty="0" smtClean="0"/>
          </a:p>
          <a:p>
            <a:r>
              <a:rPr lang="en-IN" dirty="0" smtClean="0"/>
              <a:t>MongoDB </a:t>
            </a:r>
            <a:r>
              <a:rPr lang="en-IN" b="1" dirty="0" err="1" smtClean="0"/>
              <a:t>db.dropDatabase</a:t>
            </a:r>
            <a:r>
              <a:rPr lang="en-IN" b="1" dirty="0" smtClean="0"/>
              <a:t>()</a:t>
            </a:r>
            <a:r>
              <a:rPr lang="en-IN" dirty="0" smtClean="0"/>
              <a:t> command is used to drop a existing database.</a:t>
            </a:r>
          </a:p>
          <a:p>
            <a:endParaRPr lang="en-IN"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Dropping  Database in MongoDB</a:t>
            </a:r>
            <a:endParaRPr lang="en-IN" dirty="0"/>
          </a:p>
        </p:txBody>
      </p:sp>
      <p:sp>
        <p:nvSpPr>
          <p:cNvPr id="3" name="Content Placeholder 2"/>
          <p:cNvSpPr>
            <a:spLocks noGrp="1"/>
          </p:cNvSpPr>
          <p:nvPr>
            <p:ph sz="quarter" idx="1"/>
          </p:nvPr>
        </p:nvSpPr>
        <p:spPr/>
        <p:txBody>
          <a:bodyPr/>
          <a:lstStyle/>
          <a:p>
            <a:r>
              <a:rPr lang="en-IN" dirty="0" smtClean="0"/>
              <a:t>Syntax:- </a:t>
            </a:r>
          </a:p>
          <a:p>
            <a:pPr>
              <a:buNone/>
            </a:pPr>
            <a:r>
              <a:rPr lang="en-IN" dirty="0" smtClean="0"/>
              <a:t>	Basic syntax of </a:t>
            </a:r>
            <a:r>
              <a:rPr lang="en-IN" b="1" dirty="0" err="1" smtClean="0"/>
              <a:t>dropDatabase</a:t>
            </a:r>
            <a:r>
              <a:rPr lang="en-IN" b="1" dirty="0" smtClean="0"/>
              <a:t>()</a:t>
            </a:r>
            <a:r>
              <a:rPr lang="en-IN" dirty="0" smtClean="0"/>
              <a:t> command is as follows −</a:t>
            </a:r>
          </a:p>
          <a:p>
            <a:pPr>
              <a:buNone/>
            </a:pPr>
            <a:r>
              <a:rPr lang="en-IN" dirty="0" smtClean="0"/>
              <a:t>			</a:t>
            </a:r>
            <a:r>
              <a:rPr lang="en-IN" dirty="0" err="1" smtClean="0"/>
              <a:t>db.dropDatabase</a:t>
            </a:r>
            <a:r>
              <a:rPr lang="en-IN" dirty="0" smtClean="0"/>
              <a:t>()</a:t>
            </a:r>
          </a:p>
          <a:p>
            <a:pPr>
              <a:buNone/>
            </a:pPr>
            <a:endParaRPr lang="en-IN" dirty="0" smtClean="0"/>
          </a:p>
          <a:p>
            <a:pPr algn="just">
              <a:buNone/>
            </a:pPr>
            <a:r>
              <a:rPr lang="en-IN" dirty="0" smtClean="0"/>
              <a:t>	This will delete the selected database. </a:t>
            </a:r>
          </a:p>
          <a:p>
            <a:pPr algn="just">
              <a:buNone/>
            </a:pPr>
            <a:endParaRPr lang="en-IN" dirty="0" smtClean="0"/>
          </a:p>
          <a:p>
            <a:r>
              <a:rPr lang="en-IN" dirty="0" err="1" smtClean="0"/>
              <a:t>mydb.dropDatabase</a:t>
            </a:r>
            <a:r>
              <a:rPr lang="en-IN" dirty="0" smtClean="0"/>
              <a:t>() command will drop “mydb” database.</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Dropping  Database in MongoDB</a:t>
            </a:r>
            <a:endParaRPr lang="en-IN" dirty="0"/>
          </a:p>
        </p:txBody>
      </p:sp>
      <p:sp>
        <p:nvSpPr>
          <p:cNvPr id="3" name="Content Placeholder 2"/>
          <p:cNvSpPr>
            <a:spLocks noGrp="1"/>
          </p:cNvSpPr>
          <p:nvPr>
            <p:ph sz="quarter" idx="1"/>
          </p:nvPr>
        </p:nvSpPr>
        <p:spPr/>
        <p:txBody>
          <a:bodyPr/>
          <a:lstStyle/>
          <a:p>
            <a:r>
              <a:rPr lang="en-IN" dirty="0" smtClean="0"/>
              <a:t>Dropping “mydb” Database</a:t>
            </a:r>
            <a:endParaRPr lang="en-IN" dirty="0"/>
          </a:p>
        </p:txBody>
      </p:sp>
      <p:pic>
        <p:nvPicPr>
          <p:cNvPr id="46083" name="Picture 3"/>
          <p:cNvPicPr>
            <a:picLocks noChangeAspect="1" noChangeArrowheads="1"/>
          </p:cNvPicPr>
          <p:nvPr/>
        </p:nvPicPr>
        <p:blipFill>
          <a:blip r:embed="rId2"/>
          <a:srcRect/>
          <a:stretch>
            <a:fillRect/>
          </a:stretch>
        </p:blipFill>
        <p:spPr bwMode="auto">
          <a:xfrm>
            <a:off x="457200" y="2286000"/>
            <a:ext cx="8197419" cy="41100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Creating Collection</a:t>
            </a:r>
            <a:endParaRPr lang="en-IN" dirty="0"/>
          </a:p>
        </p:txBody>
      </p:sp>
      <p:sp>
        <p:nvSpPr>
          <p:cNvPr id="3" name="Content Placeholder 2"/>
          <p:cNvSpPr>
            <a:spLocks noGrp="1"/>
          </p:cNvSpPr>
          <p:nvPr>
            <p:ph sz="quarter" idx="1"/>
          </p:nvPr>
        </p:nvSpPr>
        <p:spPr/>
        <p:txBody>
          <a:bodyPr/>
          <a:lstStyle/>
          <a:p>
            <a:r>
              <a:rPr lang="en-IN" dirty="0" smtClean="0"/>
              <a:t>The </a:t>
            </a:r>
            <a:r>
              <a:rPr lang="en-IN" dirty="0" err="1" smtClean="0"/>
              <a:t>createCollection</a:t>
            </a:r>
            <a:r>
              <a:rPr lang="en-IN" dirty="0" smtClean="0"/>
              <a:t>() Method</a:t>
            </a:r>
          </a:p>
          <a:p>
            <a:r>
              <a:rPr lang="en-IN" dirty="0" smtClean="0"/>
              <a:t>In MongoDB </a:t>
            </a:r>
            <a:r>
              <a:rPr lang="en-IN" b="1" dirty="0" err="1" smtClean="0"/>
              <a:t>db.createCollection</a:t>
            </a:r>
            <a:r>
              <a:rPr lang="en-IN" b="1" dirty="0" smtClean="0"/>
              <a:t>(name, options)</a:t>
            </a:r>
            <a:r>
              <a:rPr lang="en-IN" dirty="0" smtClean="0"/>
              <a:t> is used to create collection</a:t>
            </a:r>
          </a:p>
          <a:p>
            <a:endParaRPr lang="en-IN" dirty="0" smtClean="0"/>
          </a:p>
          <a:p>
            <a:pPr>
              <a:buNone/>
            </a:pPr>
            <a:r>
              <a:rPr lang="en-IN" dirty="0" smtClean="0"/>
              <a:t>Syntax</a:t>
            </a:r>
          </a:p>
          <a:p>
            <a:pPr>
              <a:buNone/>
            </a:pPr>
            <a:r>
              <a:rPr lang="en-IN" dirty="0" smtClean="0"/>
              <a:t> Basic syntax of </a:t>
            </a:r>
            <a:r>
              <a:rPr lang="en-IN" b="1" dirty="0" err="1" smtClean="0"/>
              <a:t>createCollection</a:t>
            </a:r>
            <a:r>
              <a:rPr lang="en-IN" b="1" dirty="0" smtClean="0"/>
              <a:t>()</a:t>
            </a:r>
            <a:r>
              <a:rPr lang="en-IN" dirty="0" smtClean="0"/>
              <a:t> command is as follows −</a:t>
            </a:r>
          </a:p>
          <a:p>
            <a:pPr>
              <a:buNone/>
            </a:pPr>
            <a:r>
              <a:rPr lang="en-IN" dirty="0" smtClean="0"/>
              <a:t> </a:t>
            </a:r>
            <a:r>
              <a:rPr lang="en-IN" dirty="0" err="1" smtClean="0"/>
              <a:t>db.createCollection</a:t>
            </a:r>
            <a:r>
              <a:rPr lang="en-IN" dirty="0" smtClean="0"/>
              <a:t>(name, options)</a:t>
            </a:r>
            <a:endParaRPr lang="en-IN"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Creating Collection</a:t>
            </a:r>
            <a:endParaRPr lang="en-IN" dirty="0"/>
          </a:p>
        </p:txBody>
      </p:sp>
      <p:sp>
        <p:nvSpPr>
          <p:cNvPr id="3" name="Content Placeholder 2"/>
          <p:cNvSpPr>
            <a:spLocks noGrp="1"/>
          </p:cNvSpPr>
          <p:nvPr>
            <p:ph sz="quarter" idx="1"/>
          </p:nvPr>
        </p:nvSpPr>
        <p:spPr/>
        <p:txBody>
          <a:bodyPr/>
          <a:lstStyle/>
          <a:p>
            <a:pPr algn="just"/>
            <a:r>
              <a:rPr lang="en-IN" dirty="0" smtClean="0"/>
              <a:t>In the command, </a:t>
            </a:r>
            <a:r>
              <a:rPr lang="en-IN" b="1" dirty="0" smtClean="0"/>
              <a:t>name</a:t>
            </a:r>
            <a:r>
              <a:rPr lang="en-IN" dirty="0" smtClean="0"/>
              <a:t> is name of collection to be created. </a:t>
            </a:r>
            <a:r>
              <a:rPr lang="en-IN" b="1" dirty="0" smtClean="0"/>
              <a:t>Options</a:t>
            </a:r>
            <a:r>
              <a:rPr lang="en-IN" dirty="0" smtClean="0"/>
              <a:t> is a document and is used to specify configuration of collection.</a:t>
            </a:r>
          </a:p>
          <a:p>
            <a:endParaRPr lang="en-IN" dirty="0" smtClean="0"/>
          </a:p>
        </p:txBody>
      </p:sp>
      <p:graphicFrame>
        <p:nvGraphicFramePr>
          <p:cNvPr id="4" name="Table 3"/>
          <p:cNvGraphicFramePr>
            <a:graphicFrameLocks noGrp="1"/>
          </p:cNvGraphicFramePr>
          <p:nvPr/>
        </p:nvGraphicFramePr>
        <p:xfrm>
          <a:off x="533400" y="3352800"/>
          <a:ext cx="8229600" cy="1656080"/>
        </p:xfrm>
        <a:graphic>
          <a:graphicData uri="http://schemas.openxmlformats.org/drawingml/2006/table">
            <a:tbl>
              <a:tblPr firstRow="1" bandRow="1">
                <a:tableStyleId>{5C22544A-7EE6-4342-B048-85BDC9FD1C3A}</a:tableStyleId>
              </a:tblPr>
              <a:tblGrid>
                <a:gridCol w="1676400"/>
                <a:gridCol w="1905000"/>
                <a:gridCol w="4648200"/>
              </a:tblGrid>
              <a:tr h="370840">
                <a:tc>
                  <a:txBody>
                    <a:bodyPr/>
                    <a:lstStyle/>
                    <a:p>
                      <a:r>
                        <a:rPr lang="en-IN" dirty="0" smtClean="0"/>
                        <a:t>Parameter</a:t>
                      </a:r>
                      <a:endParaRPr lang="en-IN" dirty="0"/>
                    </a:p>
                  </a:txBody>
                  <a:tcPr/>
                </a:tc>
                <a:tc>
                  <a:txBody>
                    <a:bodyPr/>
                    <a:lstStyle/>
                    <a:p>
                      <a:r>
                        <a:rPr lang="en-IN" dirty="0" smtClean="0"/>
                        <a:t>Type</a:t>
                      </a:r>
                      <a:endParaRPr lang="en-IN" dirty="0"/>
                    </a:p>
                  </a:txBody>
                  <a:tcPr/>
                </a:tc>
                <a:tc>
                  <a:txBody>
                    <a:bodyPr/>
                    <a:lstStyle/>
                    <a:p>
                      <a:r>
                        <a:rPr lang="en-IN" dirty="0" smtClean="0"/>
                        <a:t>Description</a:t>
                      </a:r>
                      <a:endParaRPr lang="en-IN" dirty="0"/>
                    </a:p>
                  </a:txBody>
                  <a:tcPr/>
                </a:tc>
              </a:tr>
              <a:tr h="370840">
                <a:tc>
                  <a:txBody>
                    <a:bodyPr/>
                    <a:lstStyle/>
                    <a:p>
                      <a:r>
                        <a:rPr lang="en-IN" dirty="0" smtClean="0"/>
                        <a:t>Name</a:t>
                      </a:r>
                      <a:endParaRPr lang="en-IN" dirty="0"/>
                    </a:p>
                  </a:txBody>
                  <a:tcPr/>
                </a:tc>
                <a:tc>
                  <a:txBody>
                    <a:bodyPr/>
                    <a:lstStyle/>
                    <a:p>
                      <a:r>
                        <a:rPr lang="en-IN" dirty="0" smtClean="0"/>
                        <a:t>String </a:t>
                      </a:r>
                      <a:endParaRPr lang="en-IN" dirty="0"/>
                    </a:p>
                  </a:txBody>
                  <a:tcPr/>
                </a:tc>
                <a:tc>
                  <a:txBody>
                    <a:bodyPr/>
                    <a:lstStyle/>
                    <a:p>
                      <a:pPr algn="just"/>
                      <a:r>
                        <a:rPr lang="en-IN" dirty="0" smtClean="0"/>
                        <a:t>Name of the collection to be created </a:t>
                      </a:r>
                      <a:endParaRPr lang="en-IN" dirty="0"/>
                    </a:p>
                  </a:txBody>
                  <a:tcPr/>
                </a:tc>
              </a:tr>
              <a:tr h="370840">
                <a:tc>
                  <a:txBody>
                    <a:bodyPr/>
                    <a:lstStyle/>
                    <a:p>
                      <a:r>
                        <a:rPr lang="en-IN" dirty="0" smtClean="0"/>
                        <a:t>Options</a:t>
                      </a:r>
                      <a:endParaRPr lang="en-IN" dirty="0"/>
                    </a:p>
                  </a:txBody>
                  <a:tcPr/>
                </a:tc>
                <a:tc>
                  <a:txBody>
                    <a:bodyPr/>
                    <a:lstStyle/>
                    <a:p>
                      <a:r>
                        <a:rPr lang="en-IN" dirty="0" smtClean="0"/>
                        <a:t>Document</a:t>
                      </a:r>
                      <a:endParaRPr lang="en-IN" dirty="0"/>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dirty="0" smtClean="0"/>
                        <a:t>(Optional) Specify options about memory size and indexing</a:t>
                      </a:r>
                    </a:p>
                    <a:p>
                      <a:pPr algn="just"/>
                      <a:endParaRPr lang="en-IN" dirty="0"/>
                    </a:p>
                  </a:txBody>
                  <a:tcPr/>
                </a:tc>
              </a:tr>
            </a:tbl>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Creating Collection</a:t>
            </a:r>
            <a:endParaRPr lang="en-IN" dirty="0"/>
          </a:p>
        </p:txBody>
      </p:sp>
      <p:sp>
        <p:nvSpPr>
          <p:cNvPr id="3" name="Content Placeholder 2"/>
          <p:cNvSpPr>
            <a:spLocks noGrp="1"/>
          </p:cNvSpPr>
          <p:nvPr>
            <p:ph sz="quarter" idx="1"/>
          </p:nvPr>
        </p:nvSpPr>
        <p:spPr>
          <a:xfrm>
            <a:off x="301752" y="1219200"/>
            <a:ext cx="8503920" cy="4879848"/>
          </a:xfrm>
        </p:spPr>
        <p:txBody>
          <a:bodyPr/>
          <a:lstStyle/>
          <a:p>
            <a:r>
              <a:rPr lang="en-IN" sz="2000" dirty="0" smtClean="0"/>
              <a:t>Options parameter is optional, so you need to specify only the name of the collection. Following is the list of options you can use −</a:t>
            </a:r>
          </a:p>
          <a:p>
            <a:endParaRPr lang="en-IN" dirty="0"/>
          </a:p>
        </p:txBody>
      </p:sp>
      <p:graphicFrame>
        <p:nvGraphicFramePr>
          <p:cNvPr id="4" name="Table 3"/>
          <p:cNvGraphicFramePr>
            <a:graphicFrameLocks noGrp="1"/>
          </p:cNvGraphicFramePr>
          <p:nvPr/>
        </p:nvGraphicFramePr>
        <p:xfrm>
          <a:off x="381000" y="1981200"/>
          <a:ext cx="8534400" cy="4743895"/>
        </p:xfrm>
        <a:graphic>
          <a:graphicData uri="http://schemas.openxmlformats.org/drawingml/2006/table">
            <a:tbl>
              <a:tblPr firstRow="1" bandRow="1">
                <a:tableStyleId>{5C22544A-7EE6-4342-B048-85BDC9FD1C3A}</a:tableStyleId>
              </a:tblPr>
              <a:tblGrid>
                <a:gridCol w="1185333"/>
                <a:gridCol w="1329267"/>
                <a:gridCol w="6019800"/>
              </a:tblGrid>
              <a:tr h="497126">
                <a:tc>
                  <a:txBody>
                    <a:bodyPr/>
                    <a:lstStyle/>
                    <a:p>
                      <a:pPr algn="ctr" fontAlgn="t"/>
                      <a:r>
                        <a:rPr lang="en-IN" dirty="0"/>
                        <a:t>Field</a:t>
                      </a:r>
                    </a:p>
                  </a:txBody>
                  <a:tcPr marL="76200" marR="76200" marT="76200" marB="76200"/>
                </a:tc>
                <a:tc>
                  <a:txBody>
                    <a:bodyPr/>
                    <a:lstStyle/>
                    <a:p>
                      <a:pPr algn="ctr" fontAlgn="t"/>
                      <a:r>
                        <a:rPr lang="en-IN" dirty="0"/>
                        <a:t>Type</a:t>
                      </a:r>
                    </a:p>
                  </a:txBody>
                  <a:tcPr marL="76200" marR="76200" marT="76200" marB="76200"/>
                </a:tc>
                <a:tc>
                  <a:txBody>
                    <a:bodyPr/>
                    <a:lstStyle/>
                    <a:p>
                      <a:pPr algn="ctr" fontAlgn="t"/>
                      <a:r>
                        <a:rPr lang="en-IN" dirty="0"/>
                        <a:t>Description</a:t>
                      </a:r>
                    </a:p>
                  </a:txBody>
                  <a:tcPr marL="76200" marR="76200" marT="76200" marB="76200"/>
                </a:tc>
              </a:tr>
              <a:tr h="1740799">
                <a:tc>
                  <a:txBody>
                    <a:bodyPr/>
                    <a:lstStyle/>
                    <a:p>
                      <a:pPr algn="ctr" fontAlgn="ctr"/>
                      <a:r>
                        <a:rPr lang="en-IN" sz="1600" dirty="0" smtClean="0"/>
                        <a:t>capped</a:t>
                      </a:r>
                      <a:endParaRPr lang="en-IN" sz="1600" dirty="0"/>
                    </a:p>
                  </a:txBody>
                  <a:tcPr marL="76200" marR="76200" marT="76200" marB="76200" anchor="ctr"/>
                </a:tc>
                <a:tc>
                  <a:txBody>
                    <a:bodyPr/>
                    <a:lstStyle/>
                    <a:p>
                      <a:pPr algn="ctr" fontAlgn="ctr"/>
                      <a:r>
                        <a:rPr lang="en-IN" sz="1600" dirty="0"/>
                        <a:t>Boolean</a:t>
                      </a:r>
                    </a:p>
                  </a:txBody>
                  <a:tcPr marL="76200" marR="76200" marT="76200" marB="76200" anchor="ctr"/>
                </a:tc>
                <a:tc>
                  <a:txBody>
                    <a:bodyPr/>
                    <a:lstStyle/>
                    <a:p>
                      <a:pPr algn="just" fontAlgn="t"/>
                      <a:r>
                        <a:rPr lang="en-IN" sz="1600" dirty="0"/>
                        <a:t>(Optional) If true, enables a capped collection. Capped collection is a fixed size collection that automatically overwrites its oldest entries when it reaches its maximum size. </a:t>
                      </a:r>
                      <a:r>
                        <a:rPr lang="en-IN" sz="1600" b="1" dirty="0"/>
                        <a:t>If you specify true, you need to specify size parameter also.</a:t>
                      </a:r>
                      <a:endParaRPr lang="en-IN" sz="1600" dirty="0"/>
                    </a:p>
                  </a:txBody>
                  <a:tcPr marL="76200" marR="76200" marT="76200" marB="76200"/>
                </a:tc>
              </a:tr>
              <a:tr h="741203">
                <a:tc>
                  <a:txBody>
                    <a:bodyPr/>
                    <a:lstStyle/>
                    <a:p>
                      <a:pPr algn="ctr" fontAlgn="ctr"/>
                      <a:r>
                        <a:rPr lang="en-IN" sz="1600"/>
                        <a:t>autoIndexId</a:t>
                      </a:r>
                    </a:p>
                  </a:txBody>
                  <a:tcPr marL="76200" marR="76200" marT="76200" marB="76200" anchor="ctr"/>
                </a:tc>
                <a:tc>
                  <a:txBody>
                    <a:bodyPr/>
                    <a:lstStyle/>
                    <a:p>
                      <a:pPr algn="ctr" fontAlgn="ctr"/>
                      <a:r>
                        <a:rPr lang="en-IN" sz="1600" dirty="0"/>
                        <a:t>Boolean</a:t>
                      </a:r>
                    </a:p>
                  </a:txBody>
                  <a:tcPr marL="76200" marR="76200" marT="76200" marB="76200" anchor="ctr"/>
                </a:tc>
                <a:tc>
                  <a:txBody>
                    <a:bodyPr/>
                    <a:lstStyle/>
                    <a:p>
                      <a:pPr algn="just" fontAlgn="t"/>
                      <a:r>
                        <a:rPr lang="en-IN" sz="1600" dirty="0"/>
                        <a:t>(Optional) If true, automatically create index on _id </a:t>
                      </a:r>
                      <a:r>
                        <a:rPr lang="en-IN" sz="1600" dirty="0" err="1"/>
                        <a:t>field.s</a:t>
                      </a:r>
                      <a:r>
                        <a:rPr lang="en-IN" sz="1600" dirty="0"/>
                        <a:t> Default value is false.</a:t>
                      </a:r>
                    </a:p>
                  </a:txBody>
                  <a:tcPr marL="76200" marR="76200" marT="76200" marB="76200"/>
                </a:tc>
              </a:tr>
              <a:tr h="1023564">
                <a:tc>
                  <a:txBody>
                    <a:bodyPr/>
                    <a:lstStyle/>
                    <a:p>
                      <a:pPr algn="ctr" fontAlgn="ctr"/>
                      <a:r>
                        <a:rPr lang="en-IN" sz="1600"/>
                        <a:t>size</a:t>
                      </a:r>
                    </a:p>
                  </a:txBody>
                  <a:tcPr marL="76200" marR="76200" marT="76200" marB="76200" anchor="ctr"/>
                </a:tc>
                <a:tc>
                  <a:txBody>
                    <a:bodyPr/>
                    <a:lstStyle/>
                    <a:p>
                      <a:pPr algn="ctr" fontAlgn="ctr"/>
                      <a:r>
                        <a:rPr lang="en-IN" sz="1600" dirty="0" smtClean="0"/>
                        <a:t>Number</a:t>
                      </a:r>
                      <a:endParaRPr lang="en-IN" sz="1600" dirty="0"/>
                    </a:p>
                  </a:txBody>
                  <a:tcPr marL="76200" marR="76200" marT="76200" marB="76200" anchor="ctr"/>
                </a:tc>
                <a:tc>
                  <a:txBody>
                    <a:bodyPr/>
                    <a:lstStyle/>
                    <a:p>
                      <a:pPr algn="just" fontAlgn="t"/>
                      <a:r>
                        <a:rPr lang="en-IN" sz="1600" dirty="0"/>
                        <a:t>(Optional) Specifies a maximum size in bytes for a capped collection. </a:t>
                      </a:r>
                      <a:r>
                        <a:rPr lang="en-IN" sz="1600" b="1" dirty="0"/>
                        <a:t>If capped is true, then you need to specify this field also.</a:t>
                      </a:r>
                      <a:endParaRPr lang="en-IN" sz="1600" dirty="0"/>
                    </a:p>
                  </a:txBody>
                  <a:tcPr marL="76200" marR="76200" marT="76200" marB="76200"/>
                </a:tc>
              </a:tr>
              <a:tr h="741203">
                <a:tc>
                  <a:txBody>
                    <a:bodyPr/>
                    <a:lstStyle/>
                    <a:p>
                      <a:pPr algn="ctr" fontAlgn="ctr"/>
                      <a:r>
                        <a:rPr lang="en-IN" sz="1600"/>
                        <a:t>max</a:t>
                      </a:r>
                    </a:p>
                  </a:txBody>
                  <a:tcPr marL="76200" marR="76200" marT="76200" marB="76200" anchor="ctr"/>
                </a:tc>
                <a:tc>
                  <a:txBody>
                    <a:bodyPr/>
                    <a:lstStyle/>
                    <a:p>
                      <a:pPr algn="ctr" fontAlgn="ctr"/>
                      <a:r>
                        <a:rPr lang="en-IN" sz="1600" dirty="0" smtClean="0"/>
                        <a:t>Number</a:t>
                      </a:r>
                      <a:endParaRPr lang="en-IN" sz="1600" dirty="0"/>
                    </a:p>
                  </a:txBody>
                  <a:tcPr marL="76200" marR="76200" marT="76200" marB="76200" anchor="ctr"/>
                </a:tc>
                <a:tc>
                  <a:txBody>
                    <a:bodyPr/>
                    <a:lstStyle/>
                    <a:p>
                      <a:pPr algn="just" fontAlgn="t"/>
                      <a:r>
                        <a:rPr lang="en-IN" sz="1600" dirty="0"/>
                        <a:t>(Optional) Specifies the maximum number of documents allowed in the capped collection.</a:t>
                      </a:r>
                    </a:p>
                  </a:txBody>
                  <a:tcPr marL="76200" marR="76200" marT="76200" marB="76200"/>
                </a:tc>
              </a:tr>
            </a:tbl>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Creating Collection</a:t>
            </a:r>
            <a:endParaRPr lang="en-IN" dirty="0"/>
          </a:p>
        </p:txBody>
      </p:sp>
      <p:sp>
        <p:nvSpPr>
          <p:cNvPr id="3" name="Content Placeholder 2"/>
          <p:cNvSpPr>
            <a:spLocks noGrp="1"/>
          </p:cNvSpPr>
          <p:nvPr>
            <p:ph sz="quarter" idx="1"/>
          </p:nvPr>
        </p:nvSpPr>
        <p:spPr/>
        <p:txBody>
          <a:bodyPr/>
          <a:lstStyle/>
          <a:p>
            <a:r>
              <a:rPr lang="en-IN" dirty="0" smtClean="0"/>
              <a:t>Example : Create a collection with name “mycollection”</a:t>
            </a:r>
          </a:p>
          <a:p>
            <a:r>
              <a:rPr lang="en-IN" dirty="0" smtClean="0"/>
              <a:t>Check using command “show collections”</a:t>
            </a:r>
          </a:p>
          <a:p>
            <a:pPr>
              <a:buNone/>
            </a:pPr>
            <a:r>
              <a:rPr lang="en-IN" dirty="0" smtClean="0"/>
              <a:t/>
            </a:r>
            <a:br>
              <a:rPr lang="en-IN" dirty="0" smtClean="0"/>
            </a:br>
            <a:endParaRPr lang="en-IN" dirty="0"/>
          </a:p>
        </p:txBody>
      </p:sp>
      <p:pic>
        <p:nvPicPr>
          <p:cNvPr id="47108" name="Picture 4"/>
          <p:cNvPicPr>
            <a:picLocks noChangeAspect="1" noChangeArrowheads="1"/>
          </p:cNvPicPr>
          <p:nvPr/>
        </p:nvPicPr>
        <p:blipFill>
          <a:blip r:embed="rId2"/>
          <a:srcRect/>
          <a:stretch>
            <a:fillRect/>
          </a:stretch>
        </p:blipFill>
        <p:spPr bwMode="auto">
          <a:xfrm>
            <a:off x="228600" y="3200400"/>
            <a:ext cx="8610600" cy="30241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Dropping Collection</a:t>
            </a:r>
            <a:endParaRPr lang="en-IN" dirty="0"/>
          </a:p>
        </p:txBody>
      </p:sp>
      <p:sp>
        <p:nvSpPr>
          <p:cNvPr id="3" name="Content Placeholder 2"/>
          <p:cNvSpPr>
            <a:spLocks noGrp="1"/>
          </p:cNvSpPr>
          <p:nvPr>
            <p:ph sz="quarter" idx="1"/>
          </p:nvPr>
        </p:nvSpPr>
        <p:spPr/>
        <p:txBody>
          <a:bodyPr/>
          <a:lstStyle/>
          <a:p>
            <a:r>
              <a:rPr lang="en-IN" sz="2800" b="1" dirty="0" smtClean="0"/>
              <a:t>The drop() Method</a:t>
            </a:r>
          </a:p>
          <a:p>
            <a:pPr algn="just">
              <a:buNone/>
            </a:pPr>
            <a:r>
              <a:rPr lang="en-IN" dirty="0" smtClean="0"/>
              <a:t>   In MongoDB's </a:t>
            </a:r>
            <a:r>
              <a:rPr lang="en-IN" b="1" dirty="0" err="1" smtClean="0"/>
              <a:t>db.collection.drop</a:t>
            </a:r>
            <a:r>
              <a:rPr lang="en-IN" b="1" dirty="0" smtClean="0"/>
              <a:t>()</a:t>
            </a:r>
            <a:r>
              <a:rPr lang="en-IN" dirty="0" smtClean="0"/>
              <a:t> is used to drop a collection from the database.</a:t>
            </a:r>
          </a:p>
          <a:p>
            <a:pPr algn="just">
              <a:buNone/>
            </a:pPr>
            <a:endParaRPr lang="en-IN" dirty="0" smtClean="0"/>
          </a:p>
          <a:p>
            <a:pPr>
              <a:buNone/>
            </a:pPr>
            <a:r>
              <a:rPr lang="en-IN" dirty="0" smtClean="0"/>
              <a:t>    Syntax</a:t>
            </a:r>
          </a:p>
          <a:p>
            <a:pPr>
              <a:buNone/>
            </a:pPr>
            <a:r>
              <a:rPr lang="en-IN" dirty="0" smtClean="0"/>
              <a:t>    Basic syntax of </a:t>
            </a:r>
            <a:r>
              <a:rPr lang="en-IN" b="1" dirty="0" smtClean="0"/>
              <a:t>drop()</a:t>
            </a:r>
            <a:r>
              <a:rPr lang="en-IN" dirty="0" smtClean="0"/>
              <a:t> command is as follows −</a:t>
            </a:r>
          </a:p>
          <a:p>
            <a:pPr>
              <a:buNone/>
            </a:pPr>
            <a:r>
              <a:rPr lang="en-IN" dirty="0" smtClean="0"/>
              <a:t>   </a:t>
            </a:r>
          </a:p>
          <a:p>
            <a:pPr>
              <a:buNone/>
            </a:pPr>
            <a:r>
              <a:rPr lang="en-IN" dirty="0" smtClean="0"/>
              <a:t>    db.COLLECTION_NAME.drop()</a:t>
            </a:r>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About NoSQL and MongoDB</a:t>
            </a:r>
            <a:endParaRPr lang="en-IN" dirty="0"/>
          </a:p>
        </p:txBody>
      </p:sp>
      <p:sp>
        <p:nvSpPr>
          <p:cNvPr id="3" name="Content Placeholder 2"/>
          <p:cNvSpPr>
            <a:spLocks noGrp="1"/>
          </p:cNvSpPr>
          <p:nvPr>
            <p:ph sz="quarter" idx="1"/>
          </p:nvPr>
        </p:nvSpPr>
        <p:spPr/>
        <p:txBody>
          <a:bodyPr>
            <a:normAutofit fontScale="85000" lnSpcReduction="20000"/>
          </a:bodyPr>
          <a:lstStyle/>
          <a:p>
            <a:pPr fontAlgn="base"/>
            <a:r>
              <a:rPr lang="en-IN" sz="3600" b="1" dirty="0" smtClean="0"/>
              <a:t>Types of NoSQL database:</a:t>
            </a:r>
          </a:p>
          <a:p>
            <a:pPr algn="just" fontAlgn="base">
              <a:buNone/>
            </a:pPr>
            <a:r>
              <a:rPr lang="en-IN" sz="3600" dirty="0" smtClean="0"/>
              <a:t/>
            </a:r>
            <a:br>
              <a:rPr lang="en-IN" sz="3600" dirty="0" smtClean="0"/>
            </a:br>
            <a:r>
              <a:rPr lang="en-IN" sz="3600" dirty="0" smtClean="0"/>
              <a:t>Types of NoSQL databases and the name of the databases system that falls in that category are:</a:t>
            </a:r>
          </a:p>
          <a:p>
            <a:pPr algn="just" fontAlgn="base"/>
            <a:r>
              <a:rPr lang="en-IN" sz="3600" b="1" dirty="0" smtClean="0"/>
              <a:t>Key value store:</a:t>
            </a:r>
            <a:r>
              <a:rPr lang="en-IN" sz="3600" dirty="0" smtClean="0"/>
              <a:t> </a:t>
            </a:r>
            <a:r>
              <a:rPr lang="en-IN" sz="3600" dirty="0" err="1" smtClean="0"/>
              <a:t>Memcached</a:t>
            </a:r>
            <a:r>
              <a:rPr lang="en-IN" sz="3600" dirty="0" smtClean="0"/>
              <a:t>, </a:t>
            </a:r>
            <a:r>
              <a:rPr lang="en-IN" sz="3600" dirty="0" err="1" smtClean="0"/>
              <a:t>Redis</a:t>
            </a:r>
            <a:r>
              <a:rPr lang="en-IN" sz="3600" dirty="0" smtClean="0"/>
              <a:t>, Coherence</a:t>
            </a:r>
          </a:p>
          <a:p>
            <a:pPr algn="just" fontAlgn="base"/>
            <a:r>
              <a:rPr lang="en-IN" sz="3600" b="1" dirty="0" smtClean="0"/>
              <a:t>Tabular:</a:t>
            </a:r>
            <a:r>
              <a:rPr lang="en-IN" sz="3600" dirty="0" smtClean="0"/>
              <a:t> </a:t>
            </a:r>
            <a:r>
              <a:rPr lang="en-IN" sz="3600" dirty="0" err="1" smtClean="0"/>
              <a:t>Hbase</a:t>
            </a:r>
            <a:r>
              <a:rPr lang="en-IN" sz="3600" dirty="0" smtClean="0"/>
              <a:t>, Big Table, </a:t>
            </a:r>
            <a:r>
              <a:rPr lang="en-IN" sz="3600" dirty="0" err="1" smtClean="0"/>
              <a:t>Accumulo</a:t>
            </a:r>
            <a:endParaRPr lang="en-IN" sz="3600" dirty="0" smtClean="0"/>
          </a:p>
          <a:p>
            <a:pPr algn="just" fontAlgn="base"/>
            <a:r>
              <a:rPr lang="en-IN" sz="3600" b="1" dirty="0" smtClean="0"/>
              <a:t>Document based:</a:t>
            </a:r>
            <a:r>
              <a:rPr lang="en-IN" sz="3600" dirty="0" smtClean="0"/>
              <a:t> </a:t>
            </a:r>
            <a:r>
              <a:rPr lang="en-IN" sz="3600" dirty="0" smtClean="0">
                <a:solidFill>
                  <a:schemeClr val="accent2">
                    <a:lumMod val="75000"/>
                  </a:schemeClr>
                </a:solidFill>
              </a:rPr>
              <a:t>MongoDB, </a:t>
            </a:r>
            <a:r>
              <a:rPr lang="en-IN" sz="3600" dirty="0" err="1" smtClean="0"/>
              <a:t>CouchDB</a:t>
            </a:r>
            <a:r>
              <a:rPr lang="en-IN" sz="3600" dirty="0" smtClean="0"/>
              <a:t>, </a:t>
            </a:r>
            <a:r>
              <a:rPr lang="en-IN" sz="3600" dirty="0" err="1" smtClean="0"/>
              <a:t>Cloudant</a:t>
            </a:r>
            <a:endParaRPr lang="en-IN" sz="3600" dirty="0" smtClean="0"/>
          </a:p>
          <a:p>
            <a:pPr algn="just"/>
            <a:endParaRPr lang="en-IN" sz="36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Dropping Collection</a:t>
            </a:r>
            <a:endParaRPr lang="en-IN" dirty="0"/>
          </a:p>
        </p:txBody>
      </p:sp>
      <p:sp>
        <p:nvSpPr>
          <p:cNvPr id="3" name="Content Placeholder 2"/>
          <p:cNvSpPr>
            <a:spLocks noGrp="1"/>
          </p:cNvSpPr>
          <p:nvPr>
            <p:ph sz="quarter" idx="1"/>
          </p:nvPr>
        </p:nvSpPr>
        <p:spPr/>
        <p:txBody>
          <a:bodyPr/>
          <a:lstStyle/>
          <a:p>
            <a:r>
              <a:rPr lang="en-IN" dirty="0" smtClean="0"/>
              <a:t>Output on Command Prompt</a:t>
            </a:r>
          </a:p>
          <a:p>
            <a:endParaRPr lang="en-IN" dirty="0"/>
          </a:p>
        </p:txBody>
      </p:sp>
      <p:pic>
        <p:nvPicPr>
          <p:cNvPr id="48130" name="Picture 2"/>
          <p:cNvPicPr>
            <a:picLocks noChangeAspect="1" noChangeArrowheads="1"/>
          </p:cNvPicPr>
          <p:nvPr/>
        </p:nvPicPr>
        <p:blipFill>
          <a:blip r:embed="rId2"/>
          <a:srcRect/>
          <a:stretch>
            <a:fillRect/>
          </a:stretch>
        </p:blipFill>
        <p:spPr bwMode="auto">
          <a:xfrm>
            <a:off x="228599" y="2286000"/>
            <a:ext cx="8765801" cy="3962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IN" dirty="0" smtClean="0"/>
              <a:t/>
            </a:r>
            <a:br>
              <a:rPr lang="en-IN" dirty="0" smtClean="0"/>
            </a:br>
            <a:r>
              <a:rPr lang="en-IN" dirty="0" smtClean="0"/>
              <a:t> </a:t>
            </a:r>
            <a:r>
              <a:rPr lang="en-IN" sz="3100" dirty="0" smtClean="0"/>
              <a:t>Data Types and Document Operations in MongoDB</a:t>
            </a:r>
            <a:endParaRPr lang="en-IN" dirty="0"/>
          </a:p>
        </p:txBody>
      </p:sp>
      <p:sp>
        <p:nvSpPr>
          <p:cNvPr id="3" name="Content Placeholder 2"/>
          <p:cNvSpPr>
            <a:spLocks noGrp="1"/>
          </p:cNvSpPr>
          <p:nvPr>
            <p:ph sz="quarter" idx="1"/>
          </p:nvPr>
        </p:nvSpPr>
        <p:spPr/>
        <p:txBody>
          <a:bodyPr/>
          <a:lstStyle/>
          <a:p>
            <a:pPr lvl="1"/>
            <a:endParaRPr lang="en-IN" sz="2400" dirty="0" smtClean="0"/>
          </a:p>
          <a:p>
            <a:pPr lvl="1"/>
            <a:r>
              <a:rPr lang="en-IN" sz="2800" dirty="0" smtClean="0"/>
              <a:t>Range of Data Types</a:t>
            </a:r>
            <a:endParaRPr lang="en-IN" sz="2400" dirty="0" smtClean="0"/>
          </a:p>
          <a:p>
            <a:pPr lvl="1"/>
            <a:r>
              <a:rPr lang="en-IN" sz="2800" dirty="0" smtClean="0"/>
              <a:t>Inserting Document</a:t>
            </a:r>
            <a:endParaRPr lang="en-IN" sz="2400" dirty="0" smtClean="0"/>
          </a:p>
          <a:p>
            <a:pPr lvl="1"/>
            <a:r>
              <a:rPr lang="en-IN" sz="2800" dirty="0" smtClean="0"/>
              <a:t>Querying Document</a:t>
            </a:r>
            <a:endParaRPr lang="en-IN" sz="2400" dirty="0" smtClean="0"/>
          </a:p>
          <a:p>
            <a:pPr lvl="1"/>
            <a:r>
              <a:rPr lang="en-IN" sz="2800" dirty="0" smtClean="0"/>
              <a:t>Updating Document</a:t>
            </a:r>
            <a:endParaRPr lang="en-IN" sz="2400" dirty="0" smtClean="0"/>
          </a:p>
          <a:p>
            <a:pPr lvl="1"/>
            <a:r>
              <a:rPr lang="en-IN" sz="2800" dirty="0" smtClean="0"/>
              <a:t>Deleting Document</a:t>
            </a:r>
            <a:endParaRPr lang="en-IN" sz="2400" dirty="0" smtClean="0"/>
          </a:p>
          <a:p>
            <a:endParaRPr lang="en-IN"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Range of Data Types</a:t>
            </a:r>
            <a:endParaRPr lang="en-IN" dirty="0"/>
          </a:p>
        </p:txBody>
      </p:sp>
      <p:sp>
        <p:nvSpPr>
          <p:cNvPr id="3" name="Content Placeholder 2"/>
          <p:cNvSpPr>
            <a:spLocks noGrp="1"/>
          </p:cNvSpPr>
          <p:nvPr>
            <p:ph sz="quarter" idx="1"/>
          </p:nvPr>
        </p:nvSpPr>
        <p:spPr/>
        <p:txBody>
          <a:bodyPr>
            <a:normAutofit fontScale="85000" lnSpcReduction="10000"/>
          </a:bodyPr>
          <a:lstStyle/>
          <a:p>
            <a:pPr algn="just"/>
            <a:r>
              <a:rPr lang="en-IN" sz="2800" dirty="0" smtClean="0"/>
              <a:t>MongoDB supports many data types. Few of them are :</a:t>
            </a:r>
            <a:endParaRPr lang="en-IN" dirty="0" smtClean="0"/>
          </a:p>
          <a:p>
            <a:pPr algn="just"/>
            <a:endParaRPr lang="en-IN" dirty="0" smtClean="0"/>
          </a:p>
          <a:p>
            <a:pPr algn="just"/>
            <a:r>
              <a:rPr lang="en-IN" b="1" dirty="0" smtClean="0"/>
              <a:t>String</a:t>
            </a:r>
            <a:r>
              <a:rPr lang="en-IN" dirty="0" smtClean="0"/>
              <a:t> − This is the most commonly used data type to store the data. String in MongoDB must be UTF-8 valid.</a:t>
            </a:r>
          </a:p>
          <a:p>
            <a:pPr algn="just"/>
            <a:endParaRPr lang="en-IN" dirty="0" smtClean="0"/>
          </a:p>
          <a:p>
            <a:pPr algn="just"/>
            <a:r>
              <a:rPr lang="en-IN" b="1" dirty="0" smtClean="0"/>
              <a:t>Integer</a:t>
            </a:r>
            <a:r>
              <a:rPr lang="en-IN" dirty="0" smtClean="0"/>
              <a:t> − This type is used to store a numerical value. Integer can be 32 bit or 64 bit depending upon your server.</a:t>
            </a:r>
          </a:p>
          <a:p>
            <a:pPr algn="just"/>
            <a:endParaRPr lang="en-IN" dirty="0" smtClean="0"/>
          </a:p>
          <a:p>
            <a:pPr algn="just"/>
            <a:r>
              <a:rPr lang="en-IN" b="1" dirty="0" smtClean="0"/>
              <a:t>Boolean</a:t>
            </a:r>
            <a:r>
              <a:rPr lang="en-IN" dirty="0" smtClean="0"/>
              <a:t> − This type is used to store a boolean (true/ false) value.</a:t>
            </a:r>
          </a:p>
          <a:p>
            <a:pPr algn="just"/>
            <a:endParaRPr lang="en-IN" dirty="0" smtClean="0"/>
          </a:p>
          <a:p>
            <a:pPr algn="just"/>
            <a:r>
              <a:rPr lang="en-IN" b="1" dirty="0" smtClean="0"/>
              <a:t>Double</a:t>
            </a:r>
            <a:r>
              <a:rPr lang="en-IN" dirty="0" smtClean="0"/>
              <a:t> − This type is used to store floating point values.</a:t>
            </a:r>
          </a:p>
          <a:p>
            <a:pPr>
              <a:buNone/>
            </a:pPr>
            <a:endParaRPr lang="en-IN" dirty="0" smtClean="0"/>
          </a:p>
          <a:p>
            <a:pPr lvl="1"/>
            <a:endParaRPr lang="en-IN"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Range of Data Types</a:t>
            </a:r>
            <a:endParaRPr lang="en-IN" dirty="0"/>
          </a:p>
        </p:txBody>
      </p:sp>
      <p:sp>
        <p:nvSpPr>
          <p:cNvPr id="3" name="Content Placeholder 2"/>
          <p:cNvSpPr>
            <a:spLocks noGrp="1"/>
          </p:cNvSpPr>
          <p:nvPr>
            <p:ph sz="quarter" idx="1"/>
          </p:nvPr>
        </p:nvSpPr>
        <p:spPr/>
        <p:txBody>
          <a:bodyPr>
            <a:normAutofit lnSpcReduction="10000"/>
          </a:bodyPr>
          <a:lstStyle/>
          <a:p>
            <a:pPr algn="just"/>
            <a:r>
              <a:rPr lang="en-IN" b="1" dirty="0" smtClean="0"/>
              <a:t>Min/ Max keys</a:t>
            </a:r>
            <a:r>
              <a:rPr lang="en-IN" dirty="0" smtClean="0"/>
              <a:t> − This type is used to compare a value against the lowest and highest BSON elements.</a:t>
            </a:r>
          </a:p>
          <a:p>
            <a:pPr algn="just"/>
            <a:endParaRPr lang="en-IN" sz="1050" dirty="0" smtClean="0"/>
          </a:p>
          <a:p>
            <a:pPr algn="just"/>
            <a:r>
              <a:rPr lang="en-IN" b="1" dirty="0" smtClean="0"/>
              <a:t>Arrays</a:t>
            </a:r>
            <a:r>
              <a:rPr lang="en-IN" dirty="0" smtClean="0"/>
              <a:t> − This type is used to store arrays or list or multiple values into one key.</a:t>
            </a:r>
          </a:p>
          <a:p>
            <a:pPr algn="just"/>
            <a:endParaRPr lang="en-IN" sz="1100" dirty="0" smtClean="0"/>
          </a:p>
          <a:p>
            <a:pPr algn="just"/>
            <a:r>
              <a:rPr lang="en-IN" b="1" dirty="0" smtClean="0"/>
              <a:t>Timestamp</a:t>
            </a:r>
            <a:r>
              <a:rPr lang="en-IN" dirty="0" smtClean="0"/>
              <a:t> − </a:t>
            </a:r>
            <a:r>
              <a:rPr lang="en-IN" dirty="0" err="1" smtClean="0"/>
              <a:t>ctimestamp</a:t>
            </a:r>
            <a:r>
              <a:rPr lang="en-IN" dirty="0" smtClean="0"/>
              <a:t>. This can be handy for recording when a document has been modified or added.</a:t>
            </a:r>
          </a:p>
          <a:p>
            <a:pPr algn="just"/>
            <a:endParaRPr lang="en-IN" dirty="0" smtClean="0"/>
          </a:p>
          <a:p>
            <a:pPr algn="just"/>
            <a:r>
              <a:rPr lang="en-IN" b="1" dirty="0" smtClean="0"/>
              <a:t>Object</a:t>
            </a:r>
            <a:r>
              <a:rPr lang="en-IN" dirty="0" smtClean="0"/>
              <a:t> − This </a:t>
            </a:r>
            <a:r>
              <a:rPr lang="en-IN" dirty="0" err="1" smtClean="0"/>
              <a:t>datatype</a:t>
            </a:r>
            <a:r>
              <a:rPr lang="en-IN" dirty="0" smtClean="0"/>
              <a:t> is used for embedded documents.</a:t>
            </a:r>
          </a:p>
          <a:p>
            <a:endParaRPr lang="en-IN"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Range of Data Types</a:t>
            </a:r>
            <a:endParaRPr lang="en-IN" dirty="0"/>
          </a:p>
        </p:txBody>
      </p:sp>
      <p:sp>
        <p:nvSpPr>
          <p:cNvPr id="3" name="Content Placeholder 2"/>
          <p:cNvSpPr>
            <a:spLocks noGrp="1"/>
          </p:cNvSpPr>
          <p:nvPr>
            <p:ph sz="quarter" idx="1"/>
          </p:nvPr>
        </p:nvSpPr>
        <p:spPr>
          <a:xfrm>
            <a:off x="301752" y="1295400"/>
            <a:ext cx="8503920" cy="4803648"/>
          </a:xfrm>
        </p:spPr>
        <p:txBody>
          <a:bodyPr>
            <a:normAutofit fontScale="92500" lnSpcReduction="20000"/>
          </a:bodyPr>
          <a:lstStyle/>
          <a:p>
            <a:pPr algn="just"/>
            <a:r>
              <a:rPr lang="en-IN" b="1" dirty="0" smtClean="0"/>
              <a:t>Null</a:t>
            </a:r>
            <a:r>
              <a:rPr lang="en-IN" dirty="0" smtClean="0"/>
              <a:t> − This type is used to store a Null value.</a:t>
            </a:r>
          </a:p>
          <a:p>
            <a:pPr algn="just"/>
            <a:endParaRPr lang="en-IN" dirty="0" smtClean="0"/>
          </a:p>
          <a:p>
            <a:pPr algn="just"/>
            <a:r>
              <a:rPr lang="en-IN" b="1" dirty="0" smtClean="0"/>
              <a:t>Symbol</a:t>
            </a:r>
            <a:r>
              <a:rPr lang="en-IN" dirty="0" smtClean="0"/>
              <a:t> − This data type is used identically to a string; however, it's generally reserved for languages that use a specific symbol type.</a:t>
            </a:r>
          </a:p>
          <a:p>
            <a:pPr algn="just"/>
            <a:endParaRPr lang="en-IN" dirty="0" smtClean="0"/>
          </a:p>
          <a:p>
            <a:pPr algn="just"/>
            <a:r>
              <a:rPr lang="en-IN" b="1" dirty="0" smtClean="0"/>
              <a:t>Date </a:t>
            </a:r>
            <a:r>
              <a:rPr lang="en-IN" dirty="0" smtClean="0"/>
              <a:t>− This data type is used to store the current date or time in UNIX time format. You can specify your own date time by creating object of Date and passing day, month, year into it.</a:t>
            </a:r>
          </a:p>
          <a:p>
            <a:pPr algn="just"/>
            <a:endParaRPr lang="en-IN" dirty="0" smtClean="0"/>
          </a:p>
          <a:p>
            <a:pPr algn="just"/>
            <a:r>
              <a:rPr lang="en-IN" b="1" dirty="0" smtClean="0"/>
              <a:t>Object ID</a:t>
            </a:r>
            <a:r>
              <a:rPr lang="en-IN" dirty="0" smtClean="0"/>
              <a:t> − This data type is used to store the document’s ID.</a:t>
            </a:r>
          </a:p>
          <a:p>
            <a:endParaRPr lang="en-IN"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Range of Data Types</a:t>
            </a:r>
            <a:endParaRPr lang="en-IN" dirty="0"/>
          </a:p>
        </p:txBody>
      </p:sp>
      <p:sp>
        <p:nvSpPr>
          <p:cNvPr id="3" name="Content Placeholder 2"/>
          <p:cNvSpPr>
            <a:spLocks noGrp="1"/>
          </p:cNvSpPr>
          <p:nvPr>
            <p:ph sz="quarter" idx="1"/>
          </p:nvPr>
        </p:nvSpPr>
        <p:spPr/>
        <p:txBody>
          <a:bodyPr/>
          <a:lstStyle/>
          <a:p>
            <a:pPr algn="just"/>
            <a:r>
              <a:rPr lang="en-IN" b="1" dirty="0" smtClean="0"/>
              <a:t>Binary data</a:t>
            </a:r>
            <a:r>
              <a:rPr lang="en-IN" dirty="0" smtClean="0"/>
              <a:t> − This data type is used to store binary data.</a:t>
            </a:r>
          </a:p>
          <a:p>
            <a:pPr algn="just"/>
            <a:endParaRPr lang="en-IN" dirty="0" smtClean="0"/>
          </a:p>
          <a:p>
            <a:pPr algn="just"/>
            <a:r>
              <a:rPr lang="en-IN" b="1" dirty="0" smtClean="0"/>
              <a:t>Code</a:t>
            </a:r>
            <a:r>
              <a:rPr lang="en-IN" dirty="0" smtClean="0"/>
              <a:t> − This data type is used to store JavaScript code into the document.</a:t>
            </a:r>
          </a:p>
          <a:p>
            <a:pPr algn="just"/>
            <a:endParaRPr lang="en-IN" dirty="0" smtClean="0"/>
          </a:p>
          <a:p>
            <a:pPr algn="just"/>
            <a:r>
              <a:rPr lang="en-IN" b="1" dirty="0" smtClean="0"/>
              <a:t>Regular expression</a:t>
            </a:r>
            <a:r>
              <a:rPr lang="en-IN" dirty="0" smtClean="0"/>
              <a:t> − This data type is used to store regular expression.</a:t>
            </a:r>
          </a:p>
          <a:p>
            <a:endParaRPr lang="en-IN"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Inserting Document</a:t>
            </a:r>
            <a:endParaRPr lang="en-IN" dirty="0"/>
          </a:p>
        </p:txBody>
      </p:sp>
      <p:sp>
        <p:nvSpPr>
          <p:cNvPr id="3" name="Content Placeholder 2"/>
          <p:cNvSpPr>
            <a:spLocks noGrp="1"/>
          </p:cNvSpPr>
          <p:nvPr>
            <p:ph sz="quarter" idx="1"/>
          </p:nvPr>
        </p:nvSpPr>
        <p:spPr/>
        <p:txBody>
          <a:bodyPr/>
          <a:lstStyle/>
          <a:p>
            <a:r>
              <a:rPr lang="en-IN" dirty="0" smtClean="0"/>
              <a:t>To insert data into MongoDB collection, you need to use MongoDB's </a:t>
            </a:r>
            <a:r>
              <a:rPr lang="en-IN" b="1" dirty="0" smtClean="0"/>
              <a:t>insert()</a:t>
            </a:r>
            <a:r>
              <a:rPr lang="en-IN" dirty="0" smtClean="0"/>
              <a:t> method.</a:t>
            </a:r>
          </a:p>
          <a:p>
            <a:pPr>
              <a:buNone/>
            </a:pPr>
            <a:r>
              <a:rPr lang="en-IN" dirty="0" smtClean="0"/>
              <a:t>	</a:t>
            </a:r>
          </a:p>
          <a:p>
            <a:pPr>
              <a:buNone/>
            </a:pPr>
            <a:r>
              <a:rPr lang="en-IN" dirty="0" smtClean="0"/>
              <a:t> Syntax</a:t>
            </a:r>
          </a:p>
          <a:p>
            <a:pPr>
              <a:buNone/>
            </a:pPr>
            <a:r>
              <a:rPr lang="en-IN" dirty="0" smtClean="0"/>
              <a:t>The basic syntax of </a:t>
            </a:r>
            <a:r>
              <a:rPr lang="en-IN" b="1" dirty="0" smtClean="0"/>
              <a:t>insert()</a:t>
            </a:r>
            <a:r>
              <a:rPr lang="en-IN" dirty="0" smtClean="0"/>
              <a:t> command is as follows −</a:t>
            </a:r>
          </a:p>
          <a:p>
            <a:pPr>
              <a:buNone/>
            </a:pPr>
            <a:r>
              <a:rPr lang="en-IN" dirty="0" smtClean="0"/>
              <a:t>&gt;db.COLLECTION_NAME.insert(document)</a:t>
            </a:r>
            <a:endParaRPr lang="en-IN"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Inserting Document</a:t>
            </a:r>
            <a:endParaRPr lang="en-IN" b="1" dirty="0"/>
          </a:p>
        </p:txBody>
      </p:sp>
      <p:sp>
        <p:nvSpPr>
          <p:cNvPr id="3" name="Content Placeholder 2"/>
          <p:cNvSpPr>
            <a:spLocks noGrp="1"/>
          </p:cNvSpPr>
          <p:nvPr>
            <p:ph sz="quarter" idx="1"/>
          </p:nvPr>
        </p:nvSpPr>
        <p:spPr/>
        <p:txBody>
          <a:bodyPr/>
          <a:lstStyle/>
          <a:p>
            <a:r>
              <a:rPr lang="en-IN" dirty="0" smtClean="0"/>
              <a:t>Inserting document having two fields:</a:t>
            </a:r>
            <a:endParaRPr lang="en-IN" dirty="0"/>
          </a:p>
        </p:txBody>
      </p:sp>
      <p:pic>
        <p:nvPicPr>
          <p:cNvPr id="1026" name="Picture 2"/>
          <p:cNvPicPr>
            <a:picLocks noChangeAspect="1" noChangeArrowheads="1"/>
          </p:cNvPicPr>
          <p:nvPr/>
        </p:nvPicPr>
        <p:blipFill>
          <a:blip r:embed="rId2"/>
          <a:srcRect/>
          <a:stretch>
            <a:fillRect/>
          </a:stretch>
        </p:blipFill>
        <p:spPr bwMode="auto">
          <a:xfrm>
            <a:off x="457200" y="2362200"/>
            <a:ext cx="8367156" cy="3657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Inserting Document</a:t>
            </a:r>
            <a:endParaRPr lang="en-IN" dirty="0"/>
          </a:p>
        </p:txBody>
      </p:sp>
      <p:sp>
        <p:nvSpPr>
          <p:cNvPr id="3" name="Content Placeholder 2"/>
          <p:cNvSpPr>
            <a:spLocks noGrp="1"/>
          </p:cNvSpPr>
          <p:nvPr>
            <p:ph sz="quarter" idx="1"/>
          </p:nvPr>
        </p:nvSpPr>
        <p:spPr/>
        <p:txBody>
          <a:bodyPr/>
          <a:lstStyle/>
          <a:p>
            <a:pPr algn="just"/>
            <a:r>
              <a:rPr lang="en-IN" dirty="0" smtClean="0"/>
              <a:t>Inserting next document with more number of fields.</a:t>
            </a:r>
          </a:p>
          <a:p>
            <a:pPr algn="just"/>
            <a:r>
              <a:rPr lang="en-IN" dirty="0" smtClean="0"/>
              <a:t>MongoDB being NoSQL doesn’t have fixed table format as in RDBMS.</a:t>
            </a:r>
          </a:p>
          <a:p>
            <a:endParaRPr lang="en-IN" dirty="0"/>
          </a:p>
        </p:txBody>
      </p:sp>
      <p:pic>
        <p:nvPicPr>
          <p:cNvPr id="2051" name="Picture 3"/>
          <p:cNvPicPr>
            <a:picLocks noChangeAspect="1" noChangeArrowheads="1"/>
          </p:cNvPicPr>
          <p:nvPr/>
        </p:nvPicPr>
        <p:blipFill>
          <a:blip r:embed="rId2"/>
          <a:srcRect/>
          <a:stretch>
            <a:fillRect/>
          </a:stretch>
        </p:blipFill>
        <p:spPr bwMode="auto">
          <a:xfrm>
            <a:off x="228601" y="2971800"/>
            <a:ext cx="8686799" cy="3657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Inserting Document</a:t>
            </a:r>
            <a:endParaRPr lang="en-IN" dirty="0"/>
          </a:p>
        </p:txBody>
      </p:sp>
      <p:sp>
        <p:nvSpPr>
          <p:cNvPr id="3" name="Content Placeholder 2"/>
          <p:cNvSpPr>
            <a:spLocks noGrp="1"/>
          </p:cNvSpPr>
          <p:nvPr>
            <p:ph sz="quarter" idx="1"/>
          </p:nvPr>
        </p:nvSpPr>
        <p:spPr/>
        <p:txBody>
          <a:bodyPr/>
          <a:lstStyle/>
          <a:p>
            <a:r>
              <a:rPr lang="en-IN" dirty="0" smtClean="0"/>
              <a:t>Inserting array of documents:</a:t>
            </a:r>
            <a:endParaRPr lang="en-IN" dirty="0"/>
          </a:p>
        </p:txBody>
      </p:sp>
      <p:pic>
        <p:nvPicPr>
          <p:cNvPr id="5123" name="Picture 3"/>
          <p:cNvPicPr>
            <a:picLocks noChangeAspect="1" noChangeArrowheads="1"/>
          </p:cNvPicPr>
          <p:nvPr/>
        </p:nvPicPr>
        <p:blipFill>
          <a:blip r:embed="rId2"/>
          <a:srcRect/>
          <a:stretch>
            <a:fillRect/>
          </a:stretch>
        </p:blipFill>
        <p:spPr bwMode="auto">
          <a:xfrm>
            <a:off x="228600" y="2209800"/>
            <a:ext cx="8610600" cy="3352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ctr" rtl="0">
              <a:spcBef>
                <a:spcPct val="0"/>
              </a:spcBef>
            </a:pPr>
            <a:r>
              <a:rPr lang="en-IN" sz="3300" kern="1200" dirty="0">
                <a:solidFill>
                  <a:schemeClr val="accent3">
                    <a:shade val="75000"/>
                  </a:schemeClr>
                </a:solidFill>
                <a:latin typeface="+mj-lt"/>
                <a:ea typeface="+mj-ea"/>
                <a:cs typeface="+mj-cs"/>
              </a:rPr>
              <a:t>Overview of MongoDB</a:t>
            </a:r>
          </a:p>
        </p:txBody>
      </p:sp>
      <p:sp>
        <p:nvSpPr>
          <p:cNvPr id="3" name="Content Placeholder 2"/>
          <p:cNvSpPr>
            <a:spLocks noGrp="1"/>
          </p:cNvSpPr>
          <p:nvPr>
            <p:ph sz="quarter" idx="1"/>
          </p:nvPr>
        </p:nvSpPr>
        <p:spPr/>
        <p:txBody>
          <a:bodyPr>
            <a:normAutofit fontScale="92500"/>
          </a:bodyPr>
          <a:lstStyle/>
          <a:p>
            <a:pPr algn="just"/>
            <a:r>
              <a:rPr lang="en-IN" dirty="0" smtClean="0"/>
              <a:t>Database - Database is a physical container for collections. Each database gets its own set of files on the file system. A single MongoDB server typically has multiple databases.</a:t>
            </a:r>
          </a:p>
          <a:p>
            <a:pPr algn="just"/>
            <a:endParaRPr lang="en-IN" dirty="0" smtClean="0"/>
          </a:p>
          <a:p>
            <a:pPr algn="just"/>
            <a:r>
              <a:rPr lang="en-IN" dirty="0" smtClean="0"/>
              <a:t>Collection - Collection is a group of MongoDB documents. It is the equivalent of an RDBMS table. A collection exists within a single database. Collections do not enforce a schema. Documents within a collection can have different fields. Typically, all documents in a collection are of similar or related purpose.</a:t>
            </a:r>
          </a:p>
          <a:p>
            <a:pPr algn="just"/>
            <a:endParaRPr lang="en-IN"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Querying Document</a:t>
            </a:r>
            <a:endParaRPr lang="en-IN" dirty="0"/>
          </a:p>
        </p:txBody>
      </p:sp>
      <p:sp>
        <p:nvSpPr>
          <p:cNvPr id="3" name="Content Placeholder 2"/>
          <p:cNvSpPr>
            <a:spLocks noGrp="1"/>
          </p:cNvSpPr>
          <p:nvPr>
            <p:ph sz="quarter" idx="1"/>
          </p:nvPr>
        </p:nvSpPr>
        <p:spPr/>
        <p:txBody>
          <a:bodyPr/>
          <a:lstStyle/>
          <a:p>
            <a:r>
              <a:rPr lang="en-IN" dirty="0" smtClean="0"/>
              <a:t>To query data from MongoDB collection, you need to use MongoDB's </a:t>
            </a:r>
            <a:r>
              <a:rPr lang="en-IN" b="1" dirty="0" smtClean="0"/>
              <a:t>find()</a:t>
            </a:r>
            <a:r>
              <a:rPr lang="en-IN" dirty="0" smtClean="0"/>
              <a:t> method.</a:t>
            </a:r>
            <a:r>
              <a:rPr lang="en-IN" b="1" dirty="0" smtClean="0"/>
              <a:t> </a:t>
            </a:r>
          </a:p>
          <a:p>
            <a:endParaRPr lang="en-IN" b="1" dirty="0" smtClean="0"/>
          </a:p>
          <a:p>
            <a:r>
              <a:rPr lang="en-IN" b="1" dirty="0" smtClean="0"/>
              <a:t>find()</a:t>
            </a:r>
            <a:r>
              <a:rPr lang="en-IN" dirty="0" smtClean="0"/>
              <a:t> method will display all the documents in a non-structured way.</a:t>
            </a:r>
          </a:p>
          <a:p>
            <a:pPr>
              <a:buNone/>
            </a:pPr>
            <a:endParaRPr lang="en-IN" dirty="0" smtClean="0"/>
          </a:p>
          <a:p>
            <a:pPr>
              <a:buNone/>
            </a:pPr>
            <a:r>
              <a:rPr lang="en-IN" dirty="0" smtClean="0"/>
              <a:t>Syntax</a:t>
            </a:r>
          </a:p>
          <a:p>
            <a:pPr>
              <a:buNone/>
            </a:pPr>
            <a:r>
              <a:rPr lang="en-IN" dirty="0" smtClean="0"/>
              <a:t> The basic syntax of </a:t>
            </a:r>
            <a:r>
              <a:rPr lang="en-IN" b="1" dirty="0" smtClean="0"/>
              <a:t>find()</a:t>
            </a:r>
            <a:r>
              <a:rPr lang="en-IN" dirty="0" smtClean="0"/>
              <a:t> method is as follows −</a:t>
            </a:r>
          </a:p>
          <a:p>
            <a:pPr>
              <a:buNone/>
            </a:pPr>
            <a:r>
              <a:rPr lang="en-IN" dirty="0" smtClean="0"/>
              <a:t>&gt;</a:t>
            </a:r>
            <a:r>
              <a:rPr lang="en-IN" b="1" dirty="0" err="1" smtClean="0"/>
              <a:t>db.COLLECTION_NAME.find</a:t>
            </a:r>
            <a:r>
              <a:rPr lang="en-IN" b="1" dirty="0" smtClean="0"/>
              <a:t>()</a:t>
            </a:r>
          </a:p>
          <a:p>
            <a:pPr>
              <a:buNone/>
            </a:pPr>
            <a:endParaRPr lang="en-IN" b="1" dirty="0" smtClean="0"/>
          </a:p>
          <a:p>
            <a:pPr>
              <a:buNone/>
            </a:pPr>
            <a:endParaRPr lang="en-IN" dirty="0"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Querying Document</a:t>
            </a:r>
            <a:endParaRPr lang="en-IN" dirty="0"/>
          </a:p>
        </p:txBody>
      </p:sp>
      <p:sp>
        <p:nvSpPr>
          <p:cNvPr id="3" name="Content Placeholder 2"/>
          <p:cNvSpPr>
            <a:spLocks noGrp="1"/>
          </p:cNvSpPr>
          <p:nvPr>
            <p:ph sz="quarter" idx="1"/>
          </p:nvPr>
        </p:nvSpPr>
        <p:spPr/>
        <p:txBody>
          <a:bodyPr/>
          <a:lstStyle/>
          <a:p>
            <a:r>
              <a:rPr lang="en-IN" dirty="0" err="1" smtClean="0"/>
              <a:t>db.office_record.find</a:t>
            </a:r>
            <a:r>
              <a:rPr lang="en-IN" dirty="0" smtClean="0"/>
              <a:t>()  used to see the existed documents in the collection “</a:t>
            </a:r>
            <a:r>
              <a:rPr lang="en-IN" dirty="0" err="1" smtClean="0"/>
              <a:t>office_record</a:t>
            </a:r>
            <a:r>
              <a:rPr lang="en-IN" dirty="0" smtClean="0"/>
              <a:t>”.</a:t>
            </a:r>
            <a:endParaRPr lang="en-IN" dirty="0"/>
          </a:p>
        </p:txBody>
      </p:sp>
      <p:pic>
        <p:nvPicPr>
          <p:cNvPr id="3075" name="Picture 3"/>
          <p:cNvPicPr>
            <a:picLocks noChangeAspect="1" noChangeArrowheads="1"/>
          </p:cNvPicPr>
          <p:nvPr/>
        </p:nvPicPr>
        <p:blipFill>
          <a:blip r:embed="rId2"/>
          <a:srcRect/>
          <a:stretch>
            <a:fillRect/>
          </a:stretch>
        </p:blipFill>
        <p:spPr bwMode="auto">
          <a:xfrm>
            <a:off x="228600" y="2595563"/>
            <a:ext cx="8686800" cy="35766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Querying Document</a:t>
            </a:r>
            <a:endParaRPr lang="en-IN" dirty="0"/>
          </a:p>
        </p:txBody>
      </p:sp>
      <p:sp>
        <p:nvSpPr>
          <p:cNvPr id="3" name="Content Placeholder 2"/>
          <p:cNvSpPr>
            <a:spLocks noGrp="1"/>
          </p:cNvSpPr>
          <p:nvPr>
            <p:ph sz="quarter" idx="1"/>
          </p:nvPr>
        </p:nvSpPr>
        <p:spPr>
          <a:xfrm>
            <a:off x="301752" y="1295400"/>
            <a:ext cx="8503920" cy="4803648"/>
          </a:xfrm>
        </p:spPr>
        <p:txBody>
          <a:bodyPr>
            <a:normAutofit/>
          </a:bodyPr>
          <a:lstStyle/>
          <a:p>
            <a:r>
              <a:rPr lang="en-IN" sz="2400" dirty="0" smtClean="0"/>
              <a:t>To display the results in a formatted way, you can use </a:t>
            </a:r>
            <a:r>
              <a:rPr lang="en-IN" sz="2400" b="1" dirty="0" smtClean="0"/>
              <a:t>pretty() method</a:t>
            </a:r>
            <a:r>
              <a:rPr lang="en-IN" sz="2400" dirty="0" smtClean="0"/>
              <a:t>.</a:t>
            </a:r>
          </a:p>
          <a:p>
            <a:pPr>
              <a:buNone/>
            </a:pPr>
            <a:r>
              <a:rPr lang="en-IN" sz="2400" dirty="0" smtClean="0"/>
              <a:t> Syntax</a:t>
            </a:r>
          </a:p>
          <a:p>
            <a:pPr>
              <a:buNone/>
            </a:pPr>
            <a:r>
              <a:rPr lang="en-IN" sz="2400" dirty="0" smtClean="0"/>
              <a:t> &gt;</a:t>
            </a:r>
            <a:r>
              <a:rPr lang="en-IN" sz="2400" b="1" dirty="0" err="1" smtClean="0"/>
              <a:t>db.COLLECTION_NAME.find</a:t>
            </a:r>
            <a:r>
              <a:rPr lang="en-IN" sz="2400" b="1" dirty="0" smtClean="0"/>
              <a:t>().pretty()</a:t>
            </a:r>
            <a:endParaRPr lang="en-IN" sz="2400" b="1" dirty="0"/>
          </a:p>
        </p:txBody>
      </p:sp>
      <p:pic>
        <p:nvPicPr>
          <p:cNvPr id="4100" name="Picture 4"/>
          <p:cNvPicPr>
            <a:picLocks noChangeAspect="1" noChangeArrowheads="1"/>
          </p:cNvPicPr>
          <p:nvPr/>
        </p:nvPicPr>
        <p:blipFill>
          <a:blip r:embed="rId2"/>
          <a:srcRect/>
          <a:stretch>
            <a:fillRect/>
          </a:stretch>
        </p:blipFill>
        <p:spPr bwMode="auto">
          <a:xfrm>
            <a:off x="381000" y="3048000"/>
            <a:ext cx="8458200" cy="3657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Updating Document</a:t>
            </a:r>
            <a:endParaRPr lang="en-IN" dirty="0"/>
          </a:p>
        </p:txBody>
      </p:sp>
      <p:sp>
        <p:nvSpPr>
          <p:cNvPr id="3" name="Content Placeholder 2"/>
          <p:cNvSpPr>
            <a:spLocks noGrp="1"/>
          </p:cNvSpPr>
          <p:nvPr>
            <p:ph sz="quarter" idx="1"/>
          </p:nvPr>
        </p:nvSpPr>
        <p:spPr/>
        <p:txBody>
          <a:bodyPr/>
          <a:lstStyle/>
          <a:p>
            <a:pPr algn="just"/>
            <a:r>
              <a:rPr lang="en-IN" dirty="0" smtClean="0"/>
              <a:t>MongoDB's </a:t>
            </a:r>
            <a:r>
              <a:rPr lang="en-IN" b="1" dirty="0" smtClean="0"/>
              <a:t>update()</a:t>
            </a:r>
            <a:r>
              <a:rPr lang="en-IN" dirty="0" smtClean="0"/>
              <a:t> and </a:t>
            </a:r>
            <a:r>
              <a:rPr lang="en-IN" b="1" dirty="0" smtClean="0"/>
              <a:t>save()</a:t>
            </a:r>
            <a:r>
              <a:rPr lang="en-IN" dirty="0" smtClean="0"/>
              <a:t> methods are used to update document into a collection.</a:t>
            </a:r>
          </a:p>
          <a:p>
            <a:pPr algn="just"/>
            <a:endParaRPr lang="en-IN" dirty="0" smtClean="0"/>
          </a:p>
          <a:p>
            <a:pPr algn="just"/>
            <a:r>
              <a:rPr lang="en-IN" dirty="0" smtClean="0"/>
              <a:t> The </a:t>
            </a:r>
            <a:r>
              <a:rPr lang="en-IN" b="1" dirty="0" smtClean="0"/>
              <a:t>update() </a:t>
            </a:r>
            <a:r>
              <a:rPr lang="en-IN" dirty="0" smtClean="0"/>
              <a:t>method updates the values in the existing document.</a:t>
            </a:r>
          </a:p>
          <a:p>
            <a:pPr algn="just"/>
            <a:endParaRPr lang="en-IN" dirty="0" smtClean="0"/>
          </a:p>
          <a:p>
            <a:pPr algn="just"/>
            <a:r>
              <a:rPr lang="en-IN" dirty="0" smtClean="0"/>
              <a:t>The </a:t>
            </a:r>
            <a:r>
              <a:rPr lang="en-IN" b="1" dirty="0" smtClean="0"/>
              <a:t>save() </a:t>
            </a:r>
            <a:r>
              <a:rPr lang="en-IN" dirty="0" smtClean="0"/>
              <a:t>method replaces the existing document with the document passed in save() method.</a:t>
            </a:r>
            <a:endParaRPr lang="en-IN"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Updating Document</a:t>
            </a:r>
            <a:endParaRPr lang="en-IN" b="1" dirty="0"/>
          </a:p>
        </p:txBody>
      </p:sp>
      <p:sp>
        <p:nvSpPr>
          <p:cNvPr id="3" name="Content Placeholder 2"/>
          <p:cNvSpPr>
            <a:spLocks noGrp="1"/>
          </p:cNvSpPr>
          <p:nvPr>
            <p:ph sz="quarter" idx="1"/>
          </p:nvPr>
        </p:nvSpPr>
        <p:spPr/>
        <p:txBody>
          <a:bodyPr/>
          <a:lstStyle/>
          <a:p>
            <a:r>
              <a:rPr lang="en-IN" dirty="0" smtClean="0"/>
              <a:t>Syntax</a:t>
            </a:r>
          </a:p>
          <a:p>
            <a:pPr>
              <a:buNone/>
            </a:pPr>
            <a:r>
              <a:rPr lang="en-IN" dirty="0" smtClean="0"/>
              <a:t> The basic syntax of </a:t>
            </a:r>
            <a:r>
              <a:rPr lang="en-IN" b="1" dirty="0" smtClean="0"/>
              <a:t>update()</a:t>
            </a:r>
            <a:r>
              <a:rPr lang="en-IN" dirty="0" smtClean="0"/>
              <a:t> method is as follows −</a:t>
            </a:r>
          </a:p>
          <a:p>
            <a:pPr>
              <a:buNone/>
            </a:pPr>
            <a:r>
              <a:rPr lang="en-IN" dirty="0" smtClean="0"/>
              <a:t>&gt;</a:t>
            </a:r>
            <a:r>
              <a:rPr lang="en-IN" sz="2400" dirty="0" smtClean="0"/>
              <a:t>db</a:t>
            </a:r>
            <a:r>
              <a:rPr lang="en-IN" sz="2000" dirty="0" smtClean="0"/>
              <a:t>.COLLECTION_NAME.update(SELECTION_CRITERIA, UPDATED_DATA)</a:t>
            </a:r>
            <a:endParaRPr lang="en-IN" dirty="0"/>
          </a:p>
        </p:txBody>
      </p:sp>
      <p:pic>
        <p:nvPicPr>
          <p:cNvPr id="1026" name="Picture 2"/>
          <p:cNvPicPr>
            <a:picLocks noChangeAspect="1" noChangeArrowheads="1"/>
          </p:cNvPicPr>
          <p:nvPr/>
        </p:nvPicPr>
        <p:blipFill>
          <a:blip r:embed="rId2"/>
          <a:srcRect/>
          <a:stretch>
            <a:fillRect/>
          </a:stretch>
        </p:blipFill>
        <p:spPr bwMode="auto">
          <a:xfrm>
            <a:off x="152400" y="3429000"/>
            <a:ext cx="8763000" cy="3276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Updating Document</a:t>
            </a:r>
            <a:endParaRPr lang="en-IN" dirty="0"/>
          </a:p>
        </p:txBody>
      </p:sp>
      <p:sp>
        <p:nvSpPr>
          <p:cNvPr id="3" name="Content Placeholder 2"/>
          <p:cNvSpPr>
            <a:spLocks noGrp="1"/>
          </p:cNvSpPr>
          <p:nvPr>
            <p:ph sz="quarter" idx="1"/>
          </p:nvPr>
        </p:nvSpPr>
        <p:spPr/>
        <p:txBody>
          <a:bodyPr/>
          <a:lstStyle/>
          <a:p>
            <a:r>
              <a:rPr lang="en-IN" dirty="0" smtClean="0"/>
              <a:t>MongoDB </a:t>
            </a:r>
            <a:r>
              <a:rPr lang="en-IN" b="1" dirty="0" smtClean="0"/>
              <a:t>updateMany() </a:t>
            </a:r>
            <a:r>
              <a:rPr lang="en-IN" dirty="0" smtClean="0"/>
              <a:t>method</a:t>
            </a:r>
          </a:p>
          <a:p>
            <a:pPr algn="just">
              <a:buNone/>
            </a:pPr>
            <a:r>
              <a:rPr lang="en-IN" dirty="0" smtClean="0"/>
              <a:t>   The updateMany() method updates all the documents that matches the given filter.</a:t>
            </a:r>
          </a:p>
          <a:p>
            <a:pPr algn="just">
              <a:buNone/>
            </a:pPr>
            <a:endParaRPr lang="en-IN" dirty="0" smtClean="0"/>
          </a:p>
          <a:p>
            <a:pPr>
              <a:buNone/>
            </a:pPr>
            <a:r>
              <a:rPr lang="en-IN" dirty="0" smtClean="0"/>
              <a:t>Syntax:</a:t>
            </a:r>
          </a:p>
          <a:p>
            <a:pPr algn="just">
              <a:buNone/>
            </a:pPr>
            <a:r>
              <a:rPr lang="en-IN" sz="2600" dirty="0" smtClean="0"/>
              <a:t>The basic syntax of updateMany() method is as follows:</a:t>
            </a:r>
          </a:p>
          <a:p>
            <a:pPr>
              <a:buNone/>
            </a:pPr>
            <a:endParaRPr lang="en-IN" dirty="0" smtClean="0"/>
          </a:p>
          <a:p>
            <a:pPr>
              <a:buNone/>
            </a:pPr>
            <a:r>
              <a:rPr lang="en-IN" sz="2400" b="1" dirty="0" smtClean="0"/>
              <a:t>&gt;</a:t>
            </a:r>
            <a:r>
              <a:rPr lang="en-IN" sz="2000" b="1" dirty="0" smtClean="0"/>
              <a:t>db.COLLECTION_NAME.update(&lt;filter&gt;, &lt;update&gt;)</a:t>
            </a:r>
            <a:endParaRPr lang="en-IN" sz="2400" b="1"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Updating Document</a:t>
            </a:r>
            <a:endParaRPr lang="en-IN" dirty="0"/>
          </a:p>
        </p:txBody>
      </p:sp>
      <p:sp>
        <p:nvSpPr>
          <p:cNvPr id="3" name="Content Placeholder 2"/>
          <p:cNvSpPr>
            <a:spLocks noGrp="1"/>
          </p:cNvSpPr>
          <p:nvPr>
            <p:ph sz="quarter" idx="1"/>
          </p:nvPr>
        </p:nvSpPr>
        <p:spPr/>
        <p:txBody>
          <a:bodyPr/>
          <a:lstStyle/>
          <a:p>
            <a:r>
              <a:rPr lang="en-IN" dirty="0" smtClean="0"/>
              <a:t>Implementation of </a:t>
            </a:r>
            <a:r>
              <a:rPr lang="en-IN" b="1" dirty="0" smtClean="0"/>
              <a:t>updatemany(</a:t>
            </a:r>
            <a:r>
              <a:rPr lang="en-IN" dirty="0" smtClean="0"/>
              <a:t>) method</a:t>
            </a:r>
          </a:p>
          <a:p>
            <a:pPr>
              <a:buNone/>
            </a:pPr>
            <a:endParaRPr lang="en-IN" dirty="0"/>
          </a:p>
        </p:txBody>
      </p:sp>
      <p:pic>
        <p:nvPicPr>
          <p:cNvPr id="2051" name="Picture 3"/>
          <p:cNvPicPr>
            <a:picLocks noChangeAspect="1" noChangeArrowheads="1"/>
          </p:cNvPicPr>
          <p:nvPr/>
        </p:nvPicPr>
        <p:blipFill>
          <a:blip r:embed="rId2"/>
          <a:srcRect/>
          <a:stretch>
            <a:fillRect/>
          </a:stretch>
        </p:blipFill>
        <p:spPr bwMode="auto">
          <a:xfrm>
            <a:off x="152400" y="2057400"/>
            <a:ext cx="8839200" cy="4495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Updating Document</a:t>
            </a:r>
            <a:endParaRPr lang="en-IN" dirty="0"/>
          </a:p>
        </p:txBody>
      </p:sp>
      <p:sp>
        <p:nvSpPr>
          <p:cNvPr id="3" name="Content Placeholder 2"/>
          <p:cNvSpPr>
            <a:spLocks noGrp="1"/>
          </p:cNvSpPr>
          <p:nvPr>
            <p:ph sz="quarter" idx="1"/>
          </p:nvPr>
        </p:nvSpPr>
        <p:spPr/>
        <p:txBody>
          <a:bodyPr>
            <a:normAutofit fontScale="92500" lnSpcReduction="10000"/>
          </a:bodyPr>
          <a:lstStyle/>
          <a:p>
            <a:r>
              <a:rPr lang="en-IN" dirty="0" smtClean="0"/>
              <a:t>MongoDB </a:t>
            </a:r>
            <a:r>
              <a:rPr lang="en-IN" b="1" dirty="0" smtClean="0"/>
              <a:t>Save() </a:t>
            </a:r>
            <a:r>
              <a:rPr lang="en-IN" dirty="0" smtClean="0"/>
              <a:t>Method</a:t>
            </a:r>
          </a:p>
          <a:p>
            <a:endParaRPr lang="en-IN" dirty="0" smtClean="0"/>
          </a:p>
          <a:p>
            <a:pPr algn="just"/>
            <a:r>
              <a:rPr lang="en-IN" dirty="0" smtClean="0"/>
              <a:t> The  </a:t>
            </a:r>
            <a:r>
              <a:rPr lang="en-IN" b="1" dirty="0" smtClean="0"/>
              <a:t>save()</a:t>
            </a:r>
            <a:r>
              <a:rPr lang="en-IN" dirty="0" smtClean="0"/>
              <a:t> method replaces the existing document with the new document passed in the save() method.</a:t>
            </a:r>
          </a:p>
          <a:p>
            <a:pPr algn="just"/>
            <a:endParaRPr lang="en-IN" dirty="0" smtClean="0"/>
          </a:p>
          <a:p>
            <a:pPr algn="just"/>
            <a:r>
              <a:rPr lang="en-IN" dirty="0" smtClean="0"/>
              <a:t>Syntax</a:t>
            </a:r>
          </a:p>
          <a:p>
            <a:pPr algn="just">
              <a:buNone/>
            </a:pPr>
            <a:r>
              <a:rPr lang="en-IN" dirty="0" smtClean="0"/>
              <a:t>    The basic syntax of MongoDB </a:t>
            </a:r>
            <a:r>
              <a:rPr lang="en-IN" b="1" dirty="0" smtClean="0"/>
              <a:t>save()</a:t>
            </a:r>
            <a:r>
              <a:rPr lang="en-IN" dirty="0" smtClean="0"/>
              <a:t> method is shown below −</a:t>
            </a:r>
          </a:p>
          <a:p>
            <a:pPr algn="just">
              <a:buNone/>
            </a:pPr>
            <a:r>
              <a:rPr lang="en-IN" dirty="0" smtClean="0"/>
              <a:t> &gt;</a:t>
            </a:r>
            <a:r>
              <a:rPr lang="en-IN" dirty="0" err="1" smtClean="0"/>
              <a:t>db.COLLECTION_NAME.save</a:t>
            </a:r>
            <a:r>
              <a:rPr lang="en-IN" dirty="0" smtClean="0"/>
              <a:t>({_</a:t>
            </a:r>
            <a:r>
              <a:rPr lang="en-IN" dirty="0" err="1" smtClean="0"/>
              <a:t>id:ObjectId</a:t>
            </a:r>
            <a:r>
              <a:rPr lang="en-IN" dirty="0" smtClean="0"/>
              <a:t>(),NEW_DATA})</a:t>
            </a:r>
            <a:endParaRPr lang="en-IN"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Updating Document</a:t>
            </a:r>
            <a:endParaRPr lang="en-IN" dirty="0"/>
          </a:p>
        </p:txBody>
      </p:sp>
      <p:sp>
        <p:nvSpPr>
          <p:cNvPr id="3" name="Content Placeholder 2"/>
          <p:cNvSpPr>
            <a:spLocks noGrp="1"/>
          </p:cNvSpPr>
          <p:nvPr>
            <p:ph sz="quarter" idx="1"/>
          </p:nvPr>
        </p:nvSpPr>
        <p:spPr/>
        <p:txBody>
          <a:bodyPr/>
          <a:lstStyle/>
          <a:p>
            <a:r>
              <a:rPr lang="en-IN" dirty="0" smtClean="0"/>
              <a:t>Implementation of </a:t>
            </a:r>
            <a:r>
              <a:rPr lang="en-IN" b="1" dirty="0" smtClean="0"/>
              <a:t>save() </a:t>
            </a:r>
            <a:r>
              <a:rPr lang="en-IN" dirty="0" smtClean="0"/>
              <a:t>method</a:t>
            </a:r>
            <a:endParaRPr lang="en-IN" dirty="0"/>
          </a:p>
        </p:txBody>
      </p:sp>
      <p:pic>
        <p:nvPicPr>
          <p:cNvPr id="4" name="Picture 2"/>
          <p:cNvPicPr>
            <a:picLocks noChangeAspect="1" noChangeArrowheads="1"/>
          </p:cNvPicPr>
          <p:nvPr/>
        </p:nvPicPr>
        <p:blipFill>
          <a:blip r:embed="rId2"/>
          <a:srcRect/>
          <a:stretch>
            <a:fillRect/>
          </a:stretch>
        </p:blipFill>
        <p:spPr bwMode="auto">
          <a:xfrm>
            <a:off x="152400" y="2133600"/>
            <a:ext cx="8839199" cy="4572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Deleting a Document</a:t>
            </a:r>
            <a:endParaRPr lang="en-IN" dirty="0"/>
          </a:p>
        </p:txBody>
      </p:sp>
      <p:sp>
        <p:nvSpPr>
          <p:cNvPr id="3" name="Content Placeholder 2"/>
          <p:cNvSpPr>
            <a:spLocks noGrp="1"/>
          </p:cNvSpPr>
          <p:nvPr>
            <p:ph sz="quarter" idx="1"/>
          </p:nvPr>
        </p:nvSpPr>
        <p:spPr/>
        <p:txBody>
          <a:bodyPr>
            <a:normAutofit fontScale="92500" lnSpcReduction="20000"/>
          </a:bodyPr>
          <a:lstStyle/>
          <a:p>
            <a:pPr algn="just"/>
            <a:r>
              <a:rPr lang="en-IN" dirty="0" smtClean="0"/>
              <a:t>The </a:t>
            </a:r>
            <a:r>
              <a:rPr lang="en-IN" b="1" dirty="0" smtClean="0"/>
              <a:t>remove() </a:t>
            </a:r>
            <a:r>
              <a:rPr lang="en-IN" dirty="0" smtClean="0"/>
              <a:t>Method</a:t>
            </a:r>
          </a:p>
          <a:p>
            <a:pPr algn="just"/>
            <a:endParaRPr lang="en-IN" dirty="0" smtClean="0"/>
          </a:p>
          <a:p>
            <a:pPr algn="just"/>
            <a:r>
              <a:rPr lang="en-IN" dirty="0" smtClean="0"/>
              <a:t>MongoDB's </a:t>
            </a:r>
            <a:r>
              <a:rPr lang="en-IN" b="1" dirty="0" smtClean="0"/>
              <a:t>remove()</a:t>
            </a:r>
            <a:r>
              <a:rPr lang="en-IN" dirty="0" smtClean="0"/>
              <a:t> method is used to remove a document from the collection. remove() method accepts two parameters. One is deletion criteria and second is justOne flag.</a:t>
            </a:r>
          </a:p>
          <a:p>
            <a:pPr algn="just"/>
            <a:endParaRPr lang="en-IN" dirty="0" smtClean="0"/>
          </a:p>
          <a:p>
            <a:pPr algn="just"/>
            <a:r>
              <a:rPr lang="en-IN" b="1" dirty="0" smtClean="0"/>
              <a:t>deletion criteria</a:t>
            </a:r>
            <a:r>
              <a:rPr lang="en-IN" dirty="0" smtClean="0"/>
              <a:t> − (Optional) deletion criteria according to documents will be removed.</a:t>
            </a:r>
          </a:p>
          <a:p>
            <a:pPr algn="just"/>
            <a:endParaRPr lang="en-IN" dirty="0" smtClean="0"/>
          </a:p>
          <a:p>
            <a:pPr algn="just"/>
            <a:r>
              <a:rPr lang="en-IN" b="1" dirty="0" smtClean="0"/>
              <a:t>justOne</a:t>
            </a:r>
            <a:r>
              <a:rPr lang="en-IN" dirty="0" smtClean="0"/>
              <a:t> − (Optional) if set to true or 1, then remove only one document.</a:t>
            </a:r>
          </a:p>
          <a:p>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Overview of MongoDB</a:t>
            </a:r>
            <a:endParaRPr lang="en-IN" dirty="0"/>
          </a:p>
        </p:txBody>
      </p:sp>
      <p:sp>
        <p:nvSpPr>
          <p:cNvPr id="3" name="Content Placeholder 2"/>
          <p:cNvSpPr>
            <a:spLocks noGrp="1"/>
          </p:cNvSpPr>
          <p:nvPr>
            <p:ph sz="quarter" idx="1"/>
          </p:nvPr>
        </p:nvSpPr>
        <p:spPr/>
        <p:txBody>
          <a:bodyPr/>
          <a:lstStyle/>
          <a:p>
            <a:r>
              <a:rPr lang="en-IN" dirty="0" smtClean="0"/>
              <a:t>Document - A document is a set of key-value pairs. Documents have dynamic schema. Dynamic schema means that documents in the same collection do not need to have the same set of fields or structure, and common fields in a collection's documents may hold different types of data.</a:t>
            </a:r>
          </a:p>
          <a:p>
            <a:endParaRPr lang="en-IN"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Deleting a Document</a:t>
            </a:r>
            <a:endParaRPr lang="en-IN" dirty="0"/>
          </a:p>
        </p:txBody>
      </p:sp>
      <p:sp>
        <p:nvSpPr>
          <p:cNvPr id="3" name="Content Placeholder 2"/>
          <p:cNvSpPr>
            <a:spLocks noGrp="1"/>
          </p:cNvSpPr>
          <p:nvPr>
            <p:ph sz="quarter" idx="1"/>
          </p:nvPr>
        </p:nvSpPr>
        <p:spPr>
          <a:xfrm>
            <a:off x="301752" y="1219200"/>
            <a:ext cx="8503920" cy="4879848"/>
          </a:xfrm>
        </p:spPr>
        <p:txBody>
          <a:bodyPr>
            <a:normAutofit/>
          </a:bodyPr>
          <a:lstStyle/>
          <a:p>
            <a:r>
              <a:rPr lang="en-IN" sz="2400" dirty="0" smtClean="0"/>
              <a:t>Syntax</a:t>
            </a:r>
          </a:p>
          <a:p>
            <a:pPr>
              <a:buNone/>
            </a:pPr>
            <a:r>
              <a:rPr lang="en-IN" sz="2400" dirty="0" smtClean="0"/>
              <a:t>  Basic syntax of </a:t>
            </a:r>
            <a:r>
              <a:rPr lang="en-IN" sz="2400" b="1" dirty="0" smtClean="0"/>
              <a:t>remove()</a:t>
            </a:r>
            <a:r>
              <a:rPr lang="en-IN" sz="2400" dirty="0" smtClean="0"/>
              <a:t> method is as follows −</a:t>
            </a:r>
          </a:p>
          <a:p>
            <a:pPr>
              <a:buNone/>
            </a:pPr>
            <a:r>
              <a:rPr lang="en-IN" sz="2400" dirty="0" smtClean="0"/>
              <a:t>&gt;</a:t>
            </a:r>
            <a:r>
              <a:rPr lang="en-IN" sz="2400" dirty="0" err="1" smtClean="0"/>
              <a:t>db.COLLECTION_NAME.remove</a:t>
            </a:r>
            <a:r>
              <a:rPr lang="en-IN" sz="2400" dirty="0" smtClean="0"/>
              <a:t>(DELLETION_CRITTERIA)</a:t>
            </a:r>
            <a:endParaRPr lang="en-IN" sz="2400" dirty="0"/>
          </a:p>
        </p:txBody>
      </p:sp>
      <p:pic>
        <p:nvPicPr>
          <p:cNvPr id="4098" name="Picture 2"/>
          <p:cNvPicPr>
            <a:picLocks noChangeAspect="1" noChangeArrowheads="1"/>
          </p:cNvPicPr>
          <p:nvPr/>
        </p:nvPicPr>
        <p:blipFill>
          <a:blip r:embed="rId2"/>
          <a:srcRect/>
          <a:stretch>
            <a:fillRect/>
          </a:stretch>
        </p:blipFill>
        <p:spPr bwMode="auto">
          <a:xfrm>
            <a:off x="152400" y="2971800"/>
            <a:ext cx="8839200" cy="3657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Deleting a Document</a:t>
            </a:r>
            <a:endParaRPr lang="en-IN" dirty="0"/>
          </a:p>
        </p:txBody>
      </p:sp>
      <p:sp>
        <p:nvSpPr>
          <p:cNvPr id="3" name="Content Placeholder 2"/>
          <p:cNvSpPr>
            <a:spLocks noGrp="1"/>
          </p:cNvSpPr>
          <p:nvPr>
            <p:ph sz="quarter" idx="1"/>
          </p:nvPr>
        </p:nvSpPr>
        <p:spPr/>
        <p:txBody>
          <a:bodyPr/>
          <a:lstStyle/>
          <a:p>
            <a:r>
              <a:rPr lang="en-IN" dirty="0" smtClean="0"/>
              <a:t>Remove Only One</a:t>
            </a:r>
          </a:p>
          <a:p>
            <a:pPr>
              <a:buNone/>
            </a:pPr>
            <a:endParaRPr lang="en-IN" dirty="0" smtClean="0"/>
          </a:p>
          <a:p>
            <a:r>
              <a:rPr lang="en-IN" dirty="0" smtClean="0"/>
              <a:t>If there are multiple records and you want to delete only the first record, then set </a:t>
            </a:r>
            <a:r>
              <a:rPr lang="en-IN" b="1" dirty="0" smtClean="0"/>
              <a:t>justOne</a:t>
            </a:r>
            <a:r>
              <a:rPr lang="en-IN" dirty="0" smtClean="0"/>
              <a:t> parameter in </a:t>
            </a:r>
            <a:r>
              <a:rPr lang="en-IN" b="1" dirty="0" smtClean="0"/>
              <a:t>remove()</a:t>
            </a:r>
            <a:r>
              <a:rPr lang="en-IN" dirty="0" smtClean="0"/>
              <a:t> method.</a:t>
            </a:r>
          </a:p>
          <a:p>
            <a:pPr>
              <a:buNone/>
            </a:pPr>
            <a:endParaRPr lang="en-IN" dirty="0" smtClean="0"/>
          </a:p>
          <a:p>
            <a:r>
              <a:rPr lang="en-IN" dirty="0" smtClean="0"/>
              <a:t>&gt;</a:t>
            </a:r>
            <a:r>
              <a:rPr lang="en-IN" dirty="0" err="1" smtClean="0"/>
              <a:t>db.COLLECTION_NAME.remove</a:t>
            </a:r>
            <a:r>
              <a:rPr lang="en-IN" dirty="0" smtClean="0"/>
              <a:t>(DELETION_CRITERIA,1)</a:t>
            </a:r>
          </a:p>
          <a:p>
            <a:pPr>
              <a:buNone/>
            </a:pPr>
            <a:endParaRPr lang="en-IN"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Deleting a Document</a:t>
            </a:r>
            <a:endParaRPr lang="en-IN" dirty="0"/>
          </a:p>
        </p:txBody>
      </p:sp>
      <p:sp>
        <p:nvSpPr>
          <p:cNvPr id="3" name="Content Placeholder 2"/>
          <p:cNvSpPr>
            <a:spLocks noGrp="1"/>
          </p:cNvSpPr>
          <p:nvPr>
            <p:ph sz="quarter" idx="1"/>
          </p:nvPr>
        </p:nvSpPr>
        <p:spPr>
          <a:xfrm>
            <a:off x="301752" y="1219200"/>
            <a:ext cx="8503920" cy="4879848"/>
          </a:xfrm>
        </p:spPr>
        <p:txBody>
          <a:bodyPr/>
          <a:lstStyle/>
          <a:p>
            <a:pPr algn="just"/>
            <a:r>
              <a:rPr lang="en-IN" sz="2400" dirty="0" smtClean="0"/>
              <a:t>Remove All Documents</a:t>
            </a:r>
          </a:p>
          <a:p>
            <a:pPr algn="just"/>
            <a:r>
              <a:rPr lang="en-IN" sz="2400" dirty="0" smtClean="0"/>
              <a:t>If you </a:t>
            </a:r>
            <a:r>
              <a:rPr lang="en-IN" sz="2400" b="1" dirty="0" smtClean="0"/>
              <a:t>don't specify deletion criteria</a:t>
            </a:r>
            <a:r>
              <a:rPr lang="en-IN" sz="2400" dirty="0" smtClean="0"/>
              <a:t>, then MongoDB will delete whole documents from the collection. </a:t>
            </a:r>
            <a:r>
              <a:rPr lang="en-IN" sz="2400" b="1" dirty="0" smtClean="0"/>
              <a:t>This is equivalent of SQL's truncate command.</a:t>
            </a:r>
            <a:endParaRPr lang="en-IN" sz="2400" dirty="0" smtClean="0"/>
          </a:p>
          <a:p>
            <a:endParaRPr lang="en-IN" dirty="0"/>
          </a:p>
        </p:txBody>
      </p:sp>
      <p:pic>
        <p:nvPicPr>
          <p:cNvPr id="80899" name="Picture 3"/>
          <p:cNvPicPr>
            <a:picLocks noChangeAspect="1" noChangeArrowheads="1"/>
          </p:cNvPicPr>
          <p:nvPr/>
        </p:nvPicPr>
        <p:blipFill>
          <a:blip r:embed="rId2"/>
          <a:srcRect/>
          <a:stretch>
            <a:fillRect/>
          </a:stretch>
        </p:blipFill>
        <p:spPr bwMode="auto">
          <a:xfrm>
            <a:off x="261540" y="2895600"/>
            <a:ext cx="8653860" cy="37337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Projections in MongoDB</a:t>
            </a:r>
            <a:endParaRPr lang="en-IN" dirty="0"/>
          </a:p>
        </p:txBody>
      </p:sp>
      <p:sp>
        <p:nvSpPr>
          <p:cNvPr id="3" name="Content Placeholder 2"/>
          <p:cNvSpPr>
            <a:spLocks noGrp="1"/>
          </p:cNvSpPr>
          <p:nvPr>
            <p:ph sz="quarter" idx="1"/>
          </p:nvPr>
        </p:nvSpPr>
        <p:spPr/>
        <p:txBody>
          <a:bodyPr>
            <a:normAutofit/>
          </a:bodyPr>
          <a:lstStyle/>
          <a:p>
            <a:pPr algn="just">
              <a:buNone/>
            </a:pPr>
            <a:r>
              <a:rPr lang="en-IN" dirty="0" smtClean="0">
                <a:solidFill>
                  <a:schemeClr val="tx1"/>
                </a:solidFill>
              </a:rPr>
              <a:t>	In MongoDB, projection means selecting only the necessary data rather than selecting whole of the data of a document. If a document has 5 fields and you need to show only 3, then select only 3 fields from them.</a:t>
            </a:r>
          </a:p>
          <a:p>
            <a:pPr lvl="1"/>
            <a:endParaRPr lang="en-IN" sz="2400" dirty="0" smtClean="0"/>
          </a:p>
          <a:p>
            <a:pPr lvl="1">
              <a:buFont typeface="Courier New" pitchFamily="49" charset="0"/>
              <a:buChar char="o"/>
            </a:pPr>
            <a:r>
              <a:rPr lang="en-IN" sz="3200" dirty="0" smtClean="0"/>
              <a:t>Finding Documents</a:t>
            </a:r>
            <a:endParaRPr lang="en-IN" sz="2800" dirty="0" smtClean="0"/>
          </a:p>
          <a:p>
            <a:pPr lvl="1">
              <a:buFont typeface="Courier New" pitchFamily="49" charset="0"/>
              <a:buChar char="o"/>
            </a:pPr>
            <a:r>
              <a:rPr lang="en-IN" sz="3200" dirty="0" smtClean="0"/>
              <a:t>Limiting Documents</a:t>
            </a:r>
            <a:endParaRPr lang="en-IN" sz="2800" dirty="0" smtClean="0"/>
          </a:p>
          <a:p>
            <a:pPr lvl="1">
              <a:buFont typeface="Courier New" pitchFamily="49" charset="0"/>
              <a:buChar char="o"/>
            </a:pPr>
            <a:r>
              <a:rPr lang="en-IN" sz="3200" dirty="0" smtClean="0"/>
              <a:t>Shorting Documents</a:t>
            </a:r>
            <a:endParaRPr lang="en-IN" sz="2800" dirty="0" smtClean="0"/>
          </a:p>
          <a:p>
            <a:endParaRPr lang="en-IN"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Finding Documents</a:t>
            </a:r>
            <a:endParaRPr lang="en-IN" dirty="0"/>
          </a:p>
        </p:txBody>
      </p:sp>
      <p:sp>
        <p:nvSpPr>
          <p:cNvPr id="3" name="Content Placeholder 2"/>
          <p:cNvSpPr>
            <a:spLocks noGrp="1"/>
          </p:cNvSpPr>
          <p:nvPr>
            <p:ph sz="quarter" idx="1"/>
          </p:nvPr>
        </p:nvSpPr>
        <p:spPr/>
        <p:txBody>
          <a:bodyPr>
            <a:normAutofit fontScale="92500" lnSpcReduction="20000"/>
          </a:bodyPr>
          <a:lstStyle/>
          <a:p>
            <a:r>
              <a:rPr lang="en-IN" dirty="0" smtClean="0"/>
              <a:t>The find() Method</a:t>
            </a:r>
          </a:p>
          <a:p>
            <a:endParaRPr lang="en-IN" dirty="0" smtClean="0"/>
          </a:p>
          <a:p>
            <a:r>
              <a:rPr lang="en-IN" dirty="0" err="1" smtClean="0"/>
              <a:t>MongoDB's</a:t>
            </a:r>
            <a:r>
              <a:rPr lang="en-IN" dirty="0" smtClean="0"/>
              <a:t> </a:t>
            </a:r>
            <a:r>
              <a:rPr lang="en-IN" b="1" dirty="0" smtClean="0"/>
              <a:t>find()</a:t>
            </a:r>
            <a:r>
              <a:rPr lang="en-IN" dirty="0" smtClean="0"/>
              <a:t> method, explained in </a:t>
            </a:r>
            <a:r>
              <a:rPr lang="en-IN" dirty="0" smtClean="0">
                <a:hlinkClick r:id="rId2"/>
              </a:rPr>
              <a:t>MongoDB Query Document</a:t>
            </a:r>
            <a:r>
              <a:rPr lang="en-IN" dirty="0" smtClean="0"/>
              <a:t> accepts second optional parameter that is list of fields that you want to retrieve. </a:t>
            </a:r>
          </a:p>
          <a:p>
            <a:endParaRPr lang="en-IN" dirty="0" smtClean="0"/>
          </a:p>
          <a:p>
            <a:r>
              <a:rPr lang="en-IN" dirty="0" smtClean="0"/>
              <a:t>In MongoDB, when you execute </a:t>
            </a:r>
            <a:r>
              <a:rPr lang="en-IN" b="1" dirty="0" smtClean="0"/>
              <a:t>find()</a:t>
            </a:r>
            <a:r>
              <a:rPr lang="en-IN" dirty="0" smtClean="0"/>
              <a:t> method, then it displays all fields of a document. </a:t>
            </a:r>
          </a:p>
          <a:p>
            <a:endParaRPr lang="en-IN" dirty="0" smtClean="0"/>
          </a:p>
          <a:p>
            <a:r>
              <a:rPr lang="en-IN" smtClean="0"/>
              <a:t>To </a:t>
            </a:r>
            <a:r>
              <a:rPr lang="en-IN" dirty="0" smtClean="0"/>
              <a:t>limit this, you need to set a list of fields with value 1 or 0. 1 is used to show the field while 0 is used to hide the fields.</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Finding Documents</a:t>
            </a:r>
            <a:endParaRPr lang="en-IN" dirty="0"/>
          </a:p>
        </p:txBody>
      </p:sp>
      <p:sp>
        <p:nvSpPr>
          <p:cNvPr id="3" name="Content Placeholder 2"/>
          <p:cNvSpPr>
            <a:spLocks noGrp="1"/>
          </p:cNvSpPr>
          <p:nvPr>
            <p:ph sz="quarter" idx="1"/>
          </p:nvPr>
        </p:nvSpPr>
        <p:spPr/>
        <p:txBody>
          <a:bodyPr/>
          <a:lstStyle/>
          <a:p>
            <a:pPr algn="just"/>
            <a:r>
              <a:rPr lang="en-IN" dirty="0" smtClean="0"/>
              <a:t>Syntax</a:t>
            </a:r>
          </a:p>
          <a:p>
            <a:pPr algn="just"/>
            <a:r>
              <a:rPr lang="en-IN" dirty="0" smtClean="0"/>
              <a:t>The basic syntax of </a:t>
            </a:r>
            <a:r>
              <a:rPr lang="en-IN" b="1" dirty="0" smtClean="0"/>
              <a:t>find()</a:t>
            </a:r>
            <a:r>
              <a:rPr lang="en-IN" dirty="0" smtClean="0"/>
              <a:t> method with projection is as follows −</a:t>
            </a:r>
          </a:p>
          <a:p>
            <a:pPr algn="just"/>
            <a:r>
              <a:rPr lang="en-IN" dirty="0" smtClean="0"/>
              <a:t>&gt;</a:t>
            </a:r>
            <a:r>
              <a:rPr lang="en-IN" dirty="0" err="1" smtClean="0"/>
              <a:t>db.COLLECTION_NAME.find</a:t>
            </a:r>
            <a:r>
              <a:rPr lang="en-IN" dirty="0" smtClean="0"/>
              <a:t>({},{KEY:1})</a:t>
            </a:r>
          </a:p>
          <a:p>
            <a:endParaRPr lang="en-IN" dirty="0"/>
          </a:p>
        </p:txBody>
      </p:sp>
      <p:pic>
        <p:nvPicPr>
          <p:cNvPr id="1026" name="Picture 2"/>
          <p:cNvPicPr>
            <a:picLocks noChangeAspect="1" noChangeArrowheads="1"/>
          </p:cNvPicPr>
          <p:nvPr/>
        </p:nvPicPr>
        <p:blipFill>
          <a:blip r:embed="rId2"/>
          <a:srcRect/>
          <a:stretch>
            <a:fillRect/>
          </a:stretch>
        </p:blipFill>
        <p:spPr bwMode="auto">
          <a:xfrm>
            <a:off x="304800" y="3657601"/>
            <a:ext cx="8458200" cy="2514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Limiting Documents</a:t>
            </a:r>
            <a:endParaRPr lang="en-IN" dirty="0"/>
          </a:p>
        </p:txBody>
      </p:sp>
      <p:sp>
        <p:nvSpPr>
          <p:cNvPr id="3" name="Content Placeholder 2"/>
          <p:cNvSpPr>
            <a:spLocks noGrp="1"/>
          </p:cNvSpPr>
          <p:nvPr>
            <p:ph sz="quarter" idx="1"/>
          </p:nvPr>
        </p:nvSpPr>
        <p:spPr/>
        <p:txBody>
          <a:bodyPr/>
          <a:lstStyle/>
          <a:p>
            <a:r>
              <a:rPr lang="en-IN" dirty="0" smtClean="0"/>
              <a:t>The Limit() Method</a:t>
            </a:r>
          </a:p>
          <a:p>
            <a:endParaRPr lang="en-IN" dirty="0" smtClean="0"/>
          </a:p>
          <a:p>
            <a:pPr algn="just"/>
            <a:r>
              <a:rPr lang="en-IN" dirty="0" smtClean="0"/>
              <a:t>To limit the records in MongoDB, you need to use </a:t>
            </a:r>
            <a:r>
              <a:rPr lang="en-IN" b="1" dirty="0" smtClean="0"/>
              <a:t>limit()</a:t>
            </a:r>
            <a:r>
              <a:rPr lang="en-IN" dirty="0" smtClean="0"/>
              <a:t> method. </a:t>
            </a:r>
          </a:p>
          <a:p>
            <a:pPr algn="just"/>
            <a:endParaRPr lang="en-IN" dirty="0" smtClean="0"/>
          </a:p>
          <a:p>
            <a:pPr algn="just"/>
            <a:r>
              <a:rPr lang="en-IN" dirty="0" smtClean="0"/>
              <a:t>The method accepts one number type argument, which is the number of documents that you want to be displayed.</a:t>
            </a:r>
          </a:p>
          <a:p>
            <a:endParaRPr lang="en-IN"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Limiting Documents</a:t>
            </a:r>
            <a:endParaRPr lang="en-IN" dirty="0"/>
          </a:p>
        </p:txBody>
      </p:sp>
      <p:sp>
        <p:nvSpPr>
          <p:cNvPr id="3" name="Content Placeholder 2"/>
          <p:cNvSpPr>
            <a:spLocks noGrp="1"/>
          </p:cNvSpPr>
          <p:nvPr>
            <p:ph sz="quarter" idx="1"/>
          </p:nvPr>
        </p:nvSpPr>
        <p:spPr>
          <a:xfrm>
            <a:off x="301752" y="1219200"/>
            <a:ext cx="8503920" cy="4879848"/>
          </a:xfrm>
        </p:spPr>
        <p:txBody>
          <a:bodyPr/>
          <a:lstStyle/>
          <a:p>
            <a:r>
              <a:rPr lang="en-IN" dirty="0" smtClean="0"/>
              <a:t>Syntax</a:t>
            </a:r>
          </a:p>
          <a:p>
            <a:r>
              <a:rPr lang="en-IN" dirty="0" smtClean="0"/>
              <a:t>The basic syntax of </a:t>
            </a:r>
            <a:r>
              <a:rPr lang="en-IN" b="1" dirty="0" smtClean="0"/>
              <a:t>limit()</a:t>
            </a:r>
            <a:r>
              <a:rPr lang="en-IN" dirty="0" smtClean="0"/>
              <a:t> method is as follows −</a:t>
            </a:r>
          </a:p>
          <a:p>
            <a:r>
              <a:rPr lang="en-IN" dirty="0" smtClean="0"/>
              <a:t>&gt;</a:t>
            </a:r>
            <a:r>
              <a:rPr lang="en-IN" dirty="0" err="1" smtClean="0"/>
              <a:t>db.COLLECTION_NAME.find</a:t>
            </a:r>
            <a:r>
              <a:rPr lang="en-IN" dirty="0" smtClean="0"/>
              <a:t>().limit(NUMBER)</a:t>
            </a:r>
            <a:endParaRPr lang="en-IN" dirty="0"/>
          </a:p>
        </p:txBody>
      </p:sp>
      <p:pic>
        <p:nvPicPr>
          <p:cNvPr id="1027" name="Picture 3"/>
          <p:cNvPicPr>
            <a:picLocks noChangeAspect="1" noChangeArrowheads="1"/>
          </p:cNvPicPr>
          <p:nvPr/>
        </p:nvPicPr>
        <p:blipFill>
          <a:blip r:embed="rId2"/>
          <a:srcRect/>
          <a:stretch>
            <a:fillRect/>
          </a:stretch>
        </p:blipFill>
        <p:spPr bwMode="auto">
          <a:xfrm>
            <a:off x="228600" y="2971800"/>
            <a:ext cx="8763000" cy="3733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Limiting Documents</a:t>
            </a:r>
            <a:endParaRPr lang="en-IN" dirty="0"/>
          </a:p>
        </p:txBody>
      </p:sp>
      <p:sp>
        <p:nvSpPr>
          <p:cNvPr id="3" name="Content Placeholder 2"/>
          <p:cNvSpPr>
            <a:spLocks noGrp="1"/>
          </p:cNvSpPr>
          <p:nvPr>
            <p:ph sz="quarter" idx="1"/>
          </p:nvPr>
        </p:nvSpPr>
        <p:spPr/>
        <p:txBody>
          <a:bodyPr/>
          <a:lstStyle/>
          <a:p>
            <a:endParaRPr lang="en-IN" dirty="0" smtClean="0"/>
          </a:p>
          <a:p>
            <a:r>
              <a:rPr lang="en-IN" dirty="0" smtClean="0"/>
              <a:t>MongoDB Skip() Method</a:t>
            </a:r>
          </a:p>
          <a:p>
            <a:endParaRPr lang="en-IN" dirty="0" smtClean="0"/>
          </a:p>
          <a:p>
            <a:pPr algn="just"/>
            <a:r>
              <a:rPr lang="en-IN" dirty="0" smtClean="0"/>
              <a:t>Apart from limit() method, there is one more method </a:t>
            </a:r>
            <a:r>
              <a:rPr lang="en-IN" b="1" dirty="0" smtClean="0"/>
              <a:t>skip()</a:t>
            </a:r>
            <a:r>
              <a:rPr lang="en-IN" dirty="0" smtClean="0"/>
              <a:t> which also accepts number type argument and is used to skip the number of documents.</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Limiting Documents</a:t>
            </a:r>
            <a:endParaRPr lang="en-IN" dirty="0"/>
          </a:p>
        </p:txBody>
      </p:sp>
      <p:sp>
        <p:nvSpPr>
          <p:cNvPr id="3" name="Content Placeholder 2"/>
          <p:cNvSpPr>
            <a:spLocks noGrp="1"/>
          </p:cNvSpPr>
          <p:nvPr>
            <p:ph sz="quarter" idx="1"/>
          </p:nvPr>
        </p:nvSpPr>
        <p:spPr>
          <a:xfrm>
            <a:off x="301752" y="1295400"/>
            <a:ext cx="8503920" cy="4803648"/>
          </a:xfrm>
        </p:spPr>
        <p:txBody>
          <a:bodyPr/>
          <a:lstStyle/>
          <a:p>
            <a:r>
              <a:rPr lang="en-IN" sz="2400" dirty="0" smtClean="0"/>
              <a:t>Syntax</a:t>
            </a:r>
          </a:p>
          <a:p>
            <a:r>
              <a:rPr lang="en-IN" sz="2400" dirty="0" smtClean="0"/>
              <a:t>The basic syntax of </a:t>
            </a:r>
            <a:r>
              <a:rPr lang="en-IN" sz="2400" b="1" dirty="0" smtClean="0"/>
              <a:t>skip()</a:t>
            </a:r>
            <a:r>
              <a:rPr lang="en-IN" sz="2400" dirty="0" smtClean="0"/>
              <a:t> method is as follows −</a:t>
            </a:r>
          </a:p>
          <a:p>
            <a:r>
              <a:rPr lang="en-IN" sz="2400" dirty="0" smtClean="0"/>
              <a:t>&gt;</a:t>
            </a:r>
            <a:r>
              <a:rPr lang="en-IN" sz="2400" dirty="0" err="1" smtClean="0"/>
              <a:t>db.COLLECTION_NAME.find</a:t>
            </a:r>
            <a:r>
              <a:rPr lang="en-IN" sz="2400" dirty="0" smtClean="0"/>
              <a:t>().limit(NUMBER).skip(NUMBER)</a:t>
            </a:r>
          </a:p>
          <a:p>
            <a:r>
              <a:rPr lang="en-IN" sz="2400" dirty="0" smtClean="0"/>
              <a:t>Default value in skip() is Zer0 (0)</a:t>
            </a:r>
          </a:p>
          <a:p>
            <a:endParaRPr lang="en-IN" dirty="0"/>
          </a:p>
        </p:txBody>
      </p:sp>
      <p:pic>
        <p:nvPicPr>
          <p:cNvPr id="2051" name="Picture 3"/>
          <p:cNvPicPr>
            <a:picLocks noChangeAspect="1" noChangeArrowheads="1"/>
          </p:cNvPicPr>
          <p:nvPr/>
        </p:nvPicPr>
        <p:blipFill>
          <a:blip r:embed="rId2"/>
          <a:srcRect/>
          <a:stretch>
            <a:fillRect/>
          </a:stretch>
        </p:blipFill>
        <p:spPr bwMode="auto">
          <a:xfrm>
            <a:off x="152400" y="3352800"/>
            <a:ext cx="8763000" cy="3276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IN" dirty="0" smtClean="0"/>
              <a:t>Comparison RDBMS and MongoDB</a:t>
            </a:r>
            <a:endParaRPr lang="en-IN" dirty="0"/>
          </a:p>
        </p:txBody>
      </p:sp>
      <p:sp>
        <p:nvSpPr>
          <p:cNvPr id="3" name="Content Placeholder 2"/>
          <p:cNvSpPr>
            <a:spLocks noGrp="1"/>
          </p:cNvSpPr>
          <p:nvPr>
            <p:ph sz="quarter" idx="1"/>
          </p:nvPr>
        </p:nvSpPr>
        <p:spPr>
          <a:xfrm>
            <a:off x="457200" y="1219200"/>
            <a:ext cx="8229600" cy="5486400"/>
          </a:xfrm>
        </p:spPr>
        <p:txBody>
          <a:bodyPr/>
          <a:lstStyle/>
          <a:p>
            <a:r>
              <a:rPr lang="en-IN" sz="2400" dirty="0" smtClean="0"/>
              <a:t>The following table shows the relationship of RDBMS terminology with MongoDB.</a:t>
            </a:r>
            <a:endParaRPr lang="en-IN" dirty="0" smtClean="0"/>
          </a:p>
          <a:p>
            <a:endParaRPr lang="en-IN" dirty="0"/>
          </a:p>
        </p:txBody>
      </p:sp>
      <p:graphicFrame>
        <p:nvGraphicFramePr>
          <p:cNvPr id="4" name="Table 3"/>
          <p:cNvGraphicFramePr>
            <a:graphicFrameLocks noGrp="1"/>
          </p:cNvGraphicFramePr>
          <p:nvPr/>
        </p:nvGraphicFramePr>
        <p:xfrm>
          <a:off x="1219200" y="2078879"/>
          <a:ext cx="6553200" cy="4541520"/>
        </p:xfrm>
        <a:graphic>
          <a:graphicData uri="http://schemas.openxmlformats.org/drawingml/2006/table">
            <a:tbl>
              <a:tblPr firstRow="1" bandRow="1">
                <a:tableStyleId>{5C22544A-7EE6-4342-B048-85BDC9FD1C3A}</a:tableStyleId>
              </a:tblPr>
              <a:tblGrid>
                <a:gridCol w="3276600"/>
                <a:gridCol w="3276600"/>
              </a:tblGrid>
              <a:tr h="364301">
                <a:tc>
                  <a:txBody>
                    <a:bodyPr/>
                    <a:lstStyle/>
                    <a:p>
                      <a:pPr algn="ctr" fontAlgn="t"/>
                      <a:r>
                        <a:rPr lang="en-IN" dirty="0"/>
                        <a:t>RDBMS</a:t>
                      </a:r>
                    </a:p>
                  </a:txBody>
                  <a:tcPr marL="76200" marR="76200" marT="76200" marB="76200"/>
                </a:tc>
                <a:tc>
                  <a:txBody>
                    <a:bodyPr/>
                    <a:lstStyle/>
                    <a:p>
                      <a:pPr algn="ctr" fontAlgn="t"/>
                      <a:r>
                        <a:rPr lang="en-IN" dirty="0"/>
                        <a:t>MongoDB</a:t>
                      </a:r>
                    </a:p>
                  </a:txBody>
                  <a:tcPr marL="76200" marR="76200" marT="76200" marB="76200"/>
                </a:tc>
              </a:tr>
              <a:tr h="364301">
                <a:tc>
                  <a:txBody>
                    <a:bodyPr/>
                    <a:lstStyle/>
                    <a:p>
                      <a:pPr fontAlgn="t"/>
                      <a:r>
                        <a:rPr lang="en-IN" dirty="0"/>
                        <a:t>Database</a:t>
                      </a:r>
                    </a:p>
                  </a:txBody>
                  <a:tcPr marL="76200" marR="76200" marT="76200" marB="76200"/>
                </a:tc>
                <a:tc>
                  <a:txBody>
                    <a:bodyPr/>
                    <a:lstStyle/>
                    <a:p>
                      <a:pPr fontAlgn="t"/>
                      <a:r>
                        <a:rPr lang="en-IN" dirty="0"/>
                        <a:t>Database</a:t>
                      </a:r>
                    </a:p>
                  </a:txBody>
                  <a:tcPr marL="76200" marR="76200" marT="76200" marB="76200"/>
                </a:tc>
              </a:tr>
              <a:tr h="364301">
                <a:tc>
                  <a:txBody>
                    <a:bodyPr/>
                    <a:lstStyle/>
                    <a:p>
                      <a:pPr fontAlgn="t"/>
                      <a:r>
                        <a:rPr lang="en-IN" dirty="0"/>
                        <a:t>Table</a:t>
                      </a:r>
                    </a:p>
                  </a:txBody>
                  <a:tcPr marL="76200" marR="76200" marT="76200" marB="76200"/>
                </a:tc>
                <a:tc>
                  <a:txBody>
                    <a:bodyPr/>
                    <a:lstStyle/>
                    <a:p>
                      <a:pPr fontAlgn="t"/>
                      <a:r>
                        <a:rPr lang="en-IN" dirty="0"/>
                        <a:t>Collection</a:t>
                      </a:r>
                    </a:p>
                  </a:txBody>
                  <a:tcPr marL="76200" marR="76200" marT="76200" marB="76200"/>
                </a:tc>
              </a:tr>
              <a:tr h="364301">
                <a:tc>
                  <a:txBody>
                    <a:bodyPr/>
                    <a:lstStyle/>
                    <a:p>
                      <a:pPr fontAlgn="t"/>
                      <a:r>
                        <a:rPr lang="en-IN"/>
                        <a:t>Tuple/Row</a:t>
                      </a:r>
                    </a:p>
                  </a:txBody>
                  <a:tcPr marL="76200" marR="76200" marT="76200" marB="76200"/>
                </a:tc>
                <a:tc>
                  <a:txBody>
                    <a:bodyPr/>
                    <a:lstStyle/>
                    <a:p>
                      <a:pPr fontAlgn="t"/>
                      <a:r>
                        <a:rPr lang="en-IN" dirty="0"/>
                        <a:t>Document</a:t>
                      </a:r>
                    </a:p>
                  </a:txBody>
                  <a:tcPr marL="76200" marR="76200" marT="76200" marB="76200"/>
                </a:tc>
              </a:tr>
              <a:tr h="364301">
                <a:tc>
                  <a:txBody>
                    <a:bodyPr/>
                    <a:lstStyle/>
                    <a:p>
                      <a:pPr fontAlgn="t"/>
                      <a:r>
                        <a:rPr lang="en-IN"/>
                        <a:t>column</a:t>
                      </a:r>
                    </a:p>
                  </a:txBody>
                  <a:tcPr marL="76200" marR="76200" marT="76200" marB="76200"/>
                </a:tc>
                <a:tc>
                  <a:txBody>
                    <a:bodyPr/>
                    <a:lstStyle/>
                    <a:p>
                      <a:pPr fontAlgn="t"/>
                      <a:r>
                        <a:rPr lang="en-IN" dirty="0"/>
                        <a:t>Field</a:t>
                      </a:r>
                    </a:p>
                  </a:txBody>
                  <a:tcPr marL="76200" marR="76200" marT="76200" marB="76200"/>
                </a:tc>
              </a:tr>
              <a:tr h="364301">
                <a:tc>
                  <a:txBody>
                    <a:bodyPr/>
                    <a:lstStyle/>
                    <a:p>
                      <a:pPr fontAlgn="t"/>
                      <a:r>
                        <a:rPr lang="en-IN" dirty="0"/>
                        <a:t>Table Join</a:t>
                      </a:r>
                    </a:p>
                  </a:txBody>
                  <a:tcPr marL="76200" marR="76200" marT="76200" marB="76200"/>
                </a:tc>
                <a:tc>
                  <a:txBody>
                    <a:bodyPr/>
                    <a:lstStyle/>
                    <a:p>
                      <a:pPr fontAlgn="t"/>
                      <a:r>
                        <a:rPr lang="en-IN" dirty="0"/>
                        <a:t>Embedded Documents</a:t>
                      </a:r>
                    </a:p>
                  </a:txBody>
                  <a:tcPr marL="76200" marR="76200" marT="76200" marB="76200"/>
                </a:tc>
              </a:tr>
              <a:tr h="598494">
                <a:tc>
                  <a:txBody>
                    <a:bodyPr/>
                    <a:lstStyle/>
                    <a:p>
                      <a:pPr fontAlgn="t"/>
                      <a:r>
                        <a:rPr lang="en-IN" dirty="0"/>
                        <a:t>Primary Key</a:t>
                      </a:r>
                    </a:p>
                  </a:txBody>
                  <a:tcPr marL="76200" marR="76200" marT="76200" marB="76200"/>
                </a:tc>
                <a:tc>
                  <a:txBody>
                    <a:bodyPr/>
                    <a:lstStyle/>
                    <a:p>
                      <a:pPr fontAlgn="t"/>
                      <a:r>
                        <a:rPr lang="en-IN" dirty="0"/>
                        <a:t>Primary Key (Default key _id provided by mongodb itself)</a:t>
                      </a:r>
                    </a:p>
                  </a:txBody>
                  <a:tcPr marL="76200" marR="76200" marT="76200" marB="76200"/>
                </a:tc>
              </a:tr>
              <a:tr h="364301">
                <a:tc gridSpan="2">
                  <a:txBody>
                    <a:bodyPr/>
                    <a:lstStyle/>
                    <a:p>
                      <a:pPr algn="ctr" fontAlgn="t"/>
                      <a:r>
                        <a:rPr lang="en-IN" sz="1800" b="1" i="0" kern="1200" dirty="0" smtClean="0">
                          <a:solidFill>
                            <a:schemeClr val="dk1"/>
                          </a:solidFill>
                          <a:latin typeface="+mn-lt"/>
                          <a:ea typeface="+mn-ea"/>
                          <a:cs typeface="+mn-cs"/>
                        </a:rPr>
                        <a:t>Database Server and Client</a:t>
                      </a:r>
                      <a:endParaRPr lang="en-IN" dirty="0"/>
                    </a:p>
                  </a:txBody>
                  <a:tcPr marL="76200" marR="76200" marT="76200" marB="76200"/>
                </a:tc>
                <a:tc hMerge="1">
                  <a:txBody>
                    <a:bodyPr/>
                    <a:lstStyle/>
                    <a:p>
                      <a:pPr fontAlgn="t"/>
                      <a:endParaRPr lang="en-IN" dirty="0"/>
                    </a:p>
                  </a:txBody>
                  <a:tcPr marL="76200" marR="76200" marT="76200" marB="76200"/>
                </a:tc>
              </a:tr>
              <a:tr h="364301">
                <a:tc>
                  <a:txBody>
                    <a:bodyPr/>
                    <a:lstStyle/>
                    <a:p>
                      <a:pPr fontAlgn="t"/>
                      <a:r>
                        <a:rPr lang="en-IN"/>
                        <a:t>Mysqld/Oracle</a:t>
                      </a:r>
                    </a:p>
                  </a:txBody>
                  <a:tcPr marL="76200" marR="76200" marT="76200" marB="76200"/>
                </a:tc>
                <a:tc>
                  <a:txBody>
                    <a:bodyPr/>
                    <a:lstStyle/>
                    <a:p>
                      <a:pPr fontAlgn="t"/>
                      <a:r>
                        <a:rPr lang="en-IN" dirty="0" err="1"/>
                        <a:t>mongod</a:t>
                      </a:r>
                      <a:endParaRPr lang="en-IN" dirty="0"/>
                    </a:p>
                  </a:txBody>
                  <a:tcPr marL="76200" marR="76200" marT="76200" marB="76200"/>
                </a:tc>
              </a:tr>
              <a:tr h="364301">
                <a:tc>
                  <a:txBody>
                    <a:bodyPr/>
                    <a:lstStyle/>
                    <a:p>
                      <a:pPr fontAlgn="t"/>
                      <a:r>
                        <a:rPr lang="en-IN" dirty="0" err="1"/>
                        <a:t>mysql</a:t>
                      </a:r>
                      <a:r>
                        <a:rPr lang="en-IN" dirty="0"/>
                        <a:t>/</a:t>
                      </a:r>
                      <a:r>
                        <a:rPr lang="en-IN" dirty="0" err="1"/>
                        <a:t>sqlplus</a:t>
                      </a:r>
                      <a:endParaRPr lang="en-IN" dirty="0"/>
                    </a:p>
                  </a:txBody>
                  <a:tcPr marL="76200" marR="76200" marT="76200" marB="76200"/>
                </a:tc>
                <a:tc>
                  <a:txBody>
                    <a:bodyPr/>
                    <a:lstStyle/>
                    <a:p>
                      <a:pPr fontAlgn="t"/>
                      <a:r>
                        <a:rPr lang="en-IN" dirty="0"/>
                        <a:t>mongo</a:t>
                      </a:r>
                    </a:p>
                  </a:txBody>
                  <a:tcPr marL="76200" marR="76200" marT="76200" marB="76200"/>
                </a:tc>
              </a:tr>
            </a:tbl>
          </a:graphicData>
        </a:graphic>
      </p:graphicFrame>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Sorting Documents</a:t>
            </a:r>
            <a:endParaRPr lang="en-IN" dirty="0"/>
          </a:p>
        </p:txBody>
      </p:sp>
      <p:sp>
        <p:nvSpPr>
          <p:cNvPr id="3" name="Content Placeholder 2"/>
          <p:cNvSpPr>
            <a:spLocks noGrp="1"/>
          </p:cNvSpPr>
          <p:nvPr>
            <p:ph sz="quarter" idx="1"/>
          </p:nvPr>
        </p:nvSpPr>
        <p:spPr/>
        <p:txBody>
          <a:bodyPr/>
          <a:lstStyle/>
          <a:p>
            <a:r>
              <a:rPr lang="en-IN" dirty="0" smtClean="0"/>
              <a:t>The sort() Method</a:t>
            </a:r>
          </a:p>
          <a:p>
            <a:endParaRPr lang="en-IN" dirty="0" smtClean="0"/>
          </a:p>
          <a:p>
            <a:pPr algn="just"/>
            <a:r>
              <a:rPr lang="en-IN" dirty="0" smtClean="0"/>
              <a:t>To sort documents in MongoDB, you need to use </a:t>
            </a:r>
            <a:r>
              <a:rPr lang="en-IN" b="1" dirty="0" smtClean="0"/>
              <a:t>sort()</a:t>
            </a:r>
            <a:r>
              <a:rPr lang="en-IN" dirty="0" smtClean="0"/>
              <a:t> method. The method accepts a document containing a list of fields along with their sorting order. </a:t>
            </a:r>
          </a:p>
          <a:p>
            <a:pPr algn="just"/>
            <a:endParaRPr lang="en-IN" dirty="0" smtClean="0"/>
          </a:p>
          <a:p>
            <a:pPr algn="just"/>
            <a:r>
              <a:rPr lang="en-IN" dirty="0" smtClean="0"/>
              <a:t>To specify sorting order 1 and -1 are used. 1 is used for ascending order while -1 is used for descending order.</a:t>
            </a:r>
          </a:p>
          <a:p>
            <a:endParaRPr lang="en-IN"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Sorting Documents</a:t>
            </a:r>
            <a:endParaRPr lang="en-IN" dirty="0"/>
          </a:p>
        </p:txBody>
      </p:sp>
      <p:sp>
        <p:nvSpPr>
          <p:cNvPr id="3" name="Content Placeholder 2"/>
          <p:cNvSpPr>
            <a:spLocks noGrp="1"/>
          </p:cNvSpPr>
          <p:nvPr>
            <p:ph sz="quarter" idx="1"/>
          </p:nvPr>
        </p:nvSpPr>
        <p:spPr/>
        <p:txBody>
          <a:bodyPr/>
          <a:lstStyle/>
          <a:p>
            <a:r>
              <a:rPr lang="en-IN" dirty="0" smtClean="0"/>
              <a:t>Syntax</a:t>
            </a:r>
          </a:p>
          <a:p>
            <a:r>
              <a:rPr lang="en-IN" dirty="0" smtClean="0"/>
              <a:t>The basic syntax of </a:t>
            </a:r>
            <a:r>
              <a:rPr lang="en-IN" b="1" dirty="0" smtClean="0"/>
              <a:t>sort()</a:t>
            </a:r>
            <a:r>
              <a:rPr lang="en-IN" dirty="0" smtClean="0"/>
              <a:t> method is as follows −</a:t>
            </a:r>
          </a:p>
          <a:p>
            <a:r>
              <a:rPr lang="en-IN" dirty="0" smtClean="0"/>
              <a:t>&gt;</a:t>
            </a:r>
            <a:r>
              <a:rPr lang="en-IN" dirty="0" err="1" smtClean="0"/>
              <a:t>db.COLLECTION_NAME.find</a:t>
            </a:r>
            <a:r>
              <a:rPr lang="en-IN" dirty="0" smtClean="0"/>
              <a:t>().sort({KEY:1})</a:t>
            </a:r>
            <a:endParaRPr lang="en-IN" dirty="0"/>
          </a:p>
        </p:txBody>
      </p:sp>
      <p:pic>
        <p:nvPicPr>
          <p:cNvPr id="3074" name="Picture 2"/>
          <p:cNvPicPr>
            <a:picLocks noChangeAspect="1" noChangeArrowheads="1"/>
          </p:cNvPicPr>
          <p:nvPr/>
        </p:nvPicPr>
        <p:blipFill>
          <a:blip r:embed="rId2"/>
          <a:srcRect/>
          <a:stretch>
            <a:fillRect/>
          </a:stretch>
        </p:blipFill>
        <p:spPr bwMode="auto">
          <a:xfrm>
            <a:off x="228600" y="3124200"/>
            <a:ext cx="8686800" cy="3581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Indexing</a:t>
            </a:r>
            <a:endParaRPr lang="en-IN" dirty="0"/>
          </a:p>
        </p:txBody>
      </p:sp>
      <p:sp>
        <p:nvSpPr>
          <p:cNvPr id="3" name="Content Placeholder 2"/>
          <p:cNvSpPr>
            <a:spLocks noGrp="1"/>
          </p:cNvSpPr>
          <p:nvPr>
            <p:ph sz="quarter" idx="1"/>
          </p:nvPr>
        </p:nvSpPr>
        <p:spPr/>
        <p:txBody>
          <a:bodyPr>
            <a:normAutofit fontScale="85000" lnSpcReduction="10000"/>
          </a:bodyPr>
          <a:lstStyle/>
          <a:p>
            <a:pPr algn="just"/>
            <a:r>
              <a:rPr lang="en-IN" dirty="0" smtClean="0"/>
              <a:t>Indexes support the efficient resolution of queries. Without indexes, MongoDB must scan every document of a collection to select those documents that match the query statement. </a:t>
            </a:r>
          </a:p>
          <a:p>
            <a:pPr algn="just"/>
            <a:endParaRPr lang="en-IN" dirty="0" smtClean="0"/>
          </a:p>
          <a:p>
            <a:pPr algn="just"/>
            <a:r>
              <a:rPr lang="en-IN" dirty="0" smtClean="0"/>
              <a:t>Such scan is highly inefficient and require MongoDB to process a large volume of data.</a:t>
            </a:r>
          </a:p>
          <a:p>
            <a:pPr algn="just"/>
            <a:endParaRPr lang="en-IN" dirty="0" smtClean="0"/>
          </a:p>
          <a:p>
            <a:pPr algn="just"/>
            <a:r>
              <a:rPr lang="en-IN" dirty="0" smtClean="0"/>
              <a:t>Indexes are special data structures, that store a small portion of the data set in an easy-to-traverse form. </a:t>
            </a:r>
          </a:p>
          <a:p>
            <a:pPr algn="just"/>
            <a:endParaRPr lang="en-IN" dirty="0" smtClean="0"/>
          </a:p>
          <a:p>
            <a:pPr algn="just"/>
            <a:r>
              <a:rPr lang="en-IN" dirty="0" smtClean="0"/>
              <a:t>The index stores the value of a specific field or set of fields, ordered by the value of the field as specified in the index.</a:t>
            </a:r>
          </a:p>
          <a:p>
            <a:endParaRPr lang="en-IN"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Default Index</a:t>
            </a:r>
            <a:endParaRPr lang="en-IN" dirty="0"/>
          </a:p>
        </p:txBody>
      </p:sp>
      <p:sp>
        <p:nvSpPr>
          <p:cNvPr id="3" name="Content Placeholder 2"/>
          <p:cNvSpPr>
            <a:spLocks noGrp="1"/>
          </p:cNvSpPr>
          <p:nvPr>
            <p:ph sz="quarter" idx="1"/>
          </p:nvPr>
        </p:nvSpPr>
        <p:spPr>
          <a:xfrm>
            <a:off x="301752" y="1295400"/>
            <a:ext cx="8503920" cy="4803648"/>
          </a:xfrm>
        </p:spPr>
        <p:txBody>
          <a:bodyPr>
            <a:normAutofit/>
          </a:bodyPr>
          <a:lstStyle/>
          <a:p>
            <a:pPr algn="just"/>
            <a:r>
              <a:rPr lang="en-IN" sz="2400" dirty="0" smtClean="0"/>
              <a:t>Before creating new Index let us check existing Indexes.</a:t>
            </a:r>
          </a:p>
          <a:p>
            <a:pPr algn="just"/>
            <a:r>
              <a:rPr lang="en-IN" sz="2400" dirty="0" smtClean="0"/>
              <a:t>For obtaining information about existing Indexes use method </a:t>
            </a:r>
            <a:r>
              <a:rPr lang="en-IN" sz="2400" b="1" dirty="0" err="1" smtClean="0"/>
              <a:t>getIndexes</a:t>
            </a:r>
            <a:r>
              <a:rPr lang="en-IN" sz="2400" b="1" dirty="0" smtClean="0"/>
              <a:t>() </a:t>
            </a:r>
          </a:p>
          <a:p>
            <a:pPr algn="just"/>
            <a:r>
              <a:rPr lang="en-IN" sz="2400" b="1" dirty="0" smtClean="0"/>
              <a:t>_id </a:t>
            </a:r>
            <a:r>
              <a:rPr lang="en-IN" sz="2400" dirty="0" smtClean="0"/>
              <a:t>is the default index</a:t>
            </a:r>
            <a:endParaRPr lang="en-IN" sz="2400" dirty="0"/>
          </a:p>
        </p:txBody>
      </p:sp>
      <p:pic>
        <p:nvPicPr>
          <p:cNvPr id="2051" name="Picture 3"/>
          <p:cNvPicPr>
            <a:picLocks noChangeAspect="1" noChangeArrowheads="1"/>
          </p:cNvPicPr>
          <p:nvPr/>
        </p:nvPicPr>
        <p:blipFill>
          <a:blip r:embed="rId2"/>
          <a:srcRect/>
          <a:stretch>
            <a:fillRect/>
          </a:stretch>
        </p:blipFill>
        <p:spPr bwMode="auto">
          <a:xfrm>
            <a:off x="152400" y="3124200"/>
            <a:ext cx="8763000" cy="3657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Creating Indexes	</a:t>
            </a:r>
            <a:endParaRPr lang="en-IN" dirty="0"/>
          </a:p>
        </p:txBody>
      </p:sp>
      <p:sp>
        <p:nvSpPr>
          <p:cNvPr id="3" name="Content Placeholder 2"/>
          <p:cNvSpPr>
            <a:spLocks noGrp="1"/>
          </p:cNvSpPr>
          <p:nvPr>
            <p:ph sz="quarter" idx="1"/>
          </p:nvPr>
        </p:nvSpPr>
        <p:spPr>
          <a:xfrm>
            <a:off x="301752" y="1295400"/>
            <a:ext cx="8503920" cy="4803648"/>
          </a:xfrm>
        </p:spPr>
        <p:txBody>
          <a:bodyPr>
            <a:normAutofit fontScale="77500" lnSpcReduction="20000"/>
          </a:bodyPr>
          <a:lstStyle/>
          <a:p>
            <a:pPr algn="just">
              <a:buNone/>
            </a:pPr>
            <a:r>
              <a:rPr lang="en-IN" dirty="0" smtClean="0"/>
              <a:t>   </a:t>
            </a:r>
          </a:p>
          <a:p>
            <a:pPr algn="just">
              <a:buNone/>
            </a:pPr>
            <a:r>
              <a:rPr lang="en-IN" dirty="0" smtClean="0"/>
              <a:t>The createIndex() Method</a:t>
            </a:r>
          </a:p>
          <a:p>
            <a:pPr algn="just">
              <a:buNone/>
            </a:pPr>
            <a:endParaRPr lang="en-IN" dirty="0" smtClean="0"/>
          </a:p>
          <a:p>
            <a:pPr algn="just"/>
            <a:r>
              <a:rPr lang="en-IN" dirty="0" smtClean="0"/>
              <a:t>To create an index, you need to use createIndex() method of MongoDB.</a:t>
            </a:r>
          </a:p>
          <a:p>
            <a:pPr algn="just">
              <a:buNone/>
            </a:pPr>
            <a:endParaRPr lang="en-IN" dirty="0" smtClean="0"/>
          </a:p>
          <a:p>
            <a:pPr algn="just">
              <a:buNone/>
            </a:pPr>
            <a:r>
              <a:rPr lang="en-IN" dirty="0" smtClean="0"/>
              <a:t>Syntax:</a:t>
            </a:r>
          </a:p>
          <a:p>
            <a:pPr algn="just">
              <a:buNone/>
            </a:pPr>
            <a:endParaRPr lang="en-IN" dirty="0" smtClean="0"/>
          </a:p>
          <a:p>
            <a:pPr algn="just"/>
            <a:r>
              <a:rPr lang="en-IN" dirty="0" smtClean="0"/>
              <a:t>The basic syntax of </a:t>
            </a:r>
            <a:r>
              <a:rPr lang="en-IN" b="1" dirty="0" smtClean="0"/>
              <a:t>createIndex()</a:t>
            </a:r>
            <a:r>
              <a:rPr lang="en-IN" dirty="0" smtClean="0"/>
              <a:t> method is as follows().</a:t>
            </a:r>
          </a:p>
          <a:p>
            <a:pPr algn="just"/>
            <a:endParaRPr lang="en-IN" dirty="0" smtClean="0"/>
          </a:p>
          <a:p>
            <a:pPr algn="just"/>
            <a:r>
              <a:rPr lang="en-IN" dirty="0" smtClean="0"/>
              <a:t>&gt;db.COLLECTION_NAME.createIndex({KEY:1})</a:t>
            </a:r>
          </a:p>
          <a:p>
            <a:pPr algn="just">
              <a:buNone/>
            </a:pPr>
            <a:endParaRPr lang="en-IN" dirty="0" smtClean="0"/>
          </a:p>
          <a:p>
            <a:pPr algn="just">
              <a:buNone/>
            </a:pPr>
            <a:r>
              <a:rPr lang="en-IN" dirty="0" smtClean="0"/>
              <a:t>  	Here key is the name of the field on which you want to create index and 1 is for ascending order. To create index in descending order you need to use -1.</a:t>
            </a:r>
          </a:p>
          <a:p>
            <a:endParaRPr lang="en-IN"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Creating and Getting Indexes</a:t>
            </a:r>
            <a:endParaRPr lang="en-IN" dirty="0"/>
          </a:p>
        </p:txBody>
      </p:sp>
      <p:sp>
        <p:nvSpPr>
          <p:cNvPr id="3" name="Content Placeholder 2"/>
          <p:cNvSpPr>
            <a:spLocks noGrp="1"/>
          </p:cNvSpPr>
          <p:nvPr>
            <p:ph sz="quarter" idx="1"/>
          </p:nvPr>
        </p:nvSpPr>
        <p:spPr>
          <a:xfrm>
            <a:off x="301752" y="1295400"/>
            <a:ext cx="8503920" cy="4803648"/>
          </a:xfrm>
        </p:spPr>
        <p:txBody>
          <a:bodyPr>
            <a:normAutofit/>
          </a:bodyPr>
          <a:lstStyle/>
          <a:p>
            <a:pPr algn="just"/>
            <a:r>
              <a:rPr lang="en-IN" sz="2400" dirty="0" smtClean="0"/>
              <a:t>Implementation of </a:t>
            </a:r>
            <a:r>
              <a:rPr lang="en-IN" sz="2400" dirty="0" err="1" smtClean="0"/>
              <a:t>createIndex</a:t>
            </a:r>
            <a:r>
              <a:rPr lang="en-IN" sz="2400" dirty="0" smtClean="0"/>
              <a:t>() and </a:t>
            </a:r>
            <a:r>
              <a:rPr lang="en-IN" sz="2400" dirty="0" err="1" smtClean="0"/>
              <a:t>getIndexes</a:t>
            </a:r>
            <a:r>
              <a:rPr lang="en-IN" sz="2400" dirty="0" smtClean="0"/>
              <a:t>() method.</a:t>
            </a:r>
            <a:endParaRPr lang="en-IN" sz="2400" dirty="0"/>
          </a:p>
        </p:txBody>
      </p:sp>
      <p:pic>
        <p:nvPicPr>
          <p:cNvPr id="3075" name="Picture 3"/>
          <p:cNvPicPr>
            <a:picLocks noChangeAspect="1" noChangeArrowheads="1"/>
          </p:cNvPicPr>
          <p:nvPr/>
        </p:nvPicPr>
        <p:blipFill>
          <a:blip r:embed="rId2"/>
          <a:srcRect/>
          <a:stretch>
            <a:fillRect/>
          </a:stretch>
        </p:blipFill>
        <p:spPr bwMode="auto">
          <a:xfrm>
            <a:off x="304800" y="1752600"/>
            <a:ext cx="8305801" cy="4876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Dropping Index</a:t>
            </a:r>
            <a:endParaRPr lang="en-IN" dirty="0"/>
          </a:p>
        </p:txBody>
      </p:sp>
      <p:sp>
        <p:nvSpPr>
          <p:cNvPr id="3" name="Content Placeholder 2"/>
          <p:cNvSpPr>
            <a:spLocks noGrp="1"/>
          </p:cNvSpPr>
          <p:nvPr>
            <p:ph sz="quarter" idx="1"/>
          </p:nvPr>
        </p:nvSpPr>
        <p:spPr/>
        <p:txBody>
          <a:bodyPr/>
          <a:lstStyle/>
          <a:p>
            <a:r>
              <a:rPr lang="en-IN" dirty="0" smtClean="0"/>
              <a:t>The </a:t>
            </a:r>
            <a:r>
              <a:rPr lang="en-IN" dirty="0" err="1" smtClean="0"/>
              <a:t>dropIndex</a:t>
            </a:r>
            <a:r>
              <a:rPr lang="en-IN" dirty="0" smtClean="0"/>
              <a:t>() method</a:t>
            </a:r>
          </a:p>
          <a:p>
            <a:pPr algn="just">
              <a:buNone/>
            </a:pPr>
            <a:r>
              <a:rPr lang="en-IN" dirty="0" smtClean="0"/>
              <a:t>	You can drop a particular index using the </a:t>
            </a:r>
            <a:r>
              <a:rPr lang="en-IN" dirty="0" err="1" smtClean="0"/>
              <a:t>dropIndex</a:t>
            </a:r>
            <a:r>
              <a:rPr lang="en-IN" dirty="0" smtClean="0"/>
              <a:t>() method of MongoDB.</a:t>
            </a:r>
          </a:p>
          <a:p>
            <a:pPr algn="just">
              <a:buNone/>
            </a:pPr>
            <a:endParaRPr lang="en-IN" dirty="0" smtClean="0"/>
          </a:p>
          <a:p>
            <a:pPr algn="just">
              <a:buNone/>
            </a:pPr>
            <a:r>
              <a:rPr lang="en-IN" dirty="0" smtClean="0"/>
              <a:t>Syntax:</a:t>
            </a:r>
          </a:p>
          <a:p>
            <a:pPr algn="just">
              <a:buNone/>
            </a:pPr>
            <a:r>
              <a:rPr lang="en-IN" dirty="0" smtClean="0"/>
              <a:t>	The basic syntax of </a:t>
            </a:r>
            <a:r>
              <a:rPr lang="en-IN" dirty="0" err="1" smtClean="0"/>
              <a:t>DropIndex</a:t>
            </a:r>
            <a:r>
              <a:rPr lang="en-IN" dirty="0" smtClean="0"/>
              <a:t>() method is as follows().</a:t>
            </a:r>
          </a:p>
          <a:p>
            <a:pPr algn="just">
              <a:buNone/>
            </a:pPr>
            <a:endParaRPr lang="en-IN" dirty="0" smtClean="0"/>
          </a:p>
          <a:p>
            <a:pPr>
              <a:buNone/>
            </a:pPr>
            <a:r>
              <a:rPr lang="en-IN" dirty="0" smtClean="0"/>
              <a:t>&gt;</a:t>
            </a:r>
            <a:r>
              <a:rPr lang="en-IN" dirty="0" err="1" smtClean="0"/>
              <a:t>db.COLLECTION_NAME.dropIndex</a:t>
            </a:r>
            <a:r>
              <a:rPr lang="en-IN" dirty="0" smtClean="0"/>
              <a:t>({KEY:1})</a:t>
            </a:r>
            <a:endParaRPr lang="en-IN"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Dropping Indexes</a:t>
            </a:r>
            <a:endParaRPr lang="en-IN" dirty="0"/>
          </a:p>
        </p:txBody>
      </p:sp>
      <p:sp>
        <p:nvSpPr>
          <p:cNvPr id="3" name="Content Placeholder 2"/>
          <p:cNvSpPr>
            <a:spLocks noGrp="1"/>
          </p:cNvSpPr>
          <p:nvPr>
            <p:ph sz="quarter" idx="1"/>
          </p:nvPr>
        </p:nvSpPr>
        <p:spPr>
          <a:xfrm>
            <a:off x="301752" y="1371600"/>
            <a:ext cx="8503920" cy="4727448"/>
          </a:xfrm>
        </p:spPr>
        <p:txBody>
          <a:bodyPr/>
          <a:lstStyle/>
          <a:p>
            <a:r>
              <a:rPr lang="en-IN" sz="2800" dirty="0" smtClean="0"/>
              <a:t>Implementation of </a:t>
            </a:r>
            <a:r>
              <a:rPr lang="en-IN" sz="2800" dirty="0" err="1" smtClean="0"/>
              <a:t>dropIndex</a:t>
            </a:r>
            <a:r>
              <a:rPr lang="en-IN" sz="2800" dirty="0" smtClean="0"/>
              <a:t>() method</a:t>
            </a:r>
            <a:endParaRPr lang="en-IN" dirty="0"/>
          </a:p>
        </p:txBody>
      </p:sp>
      <p:pic>
        <p:nvPicPr>
          <p:cNvPr id="1026" name="Picture 2"/>
          <p:cNvPicPr>
            <a:picLocks noChangeAspect="1" noChangeArrowheads="1"/>
          </p:cNvPicPr>
          <p:nvPr/>
        </p:nvPicPr>
        <p:blipFill>
          <a:blip r:embed="rId2"/>
          <a:srcRect/>
          <a:stretch>
            <a:fillRect/>
          </a:stretch>
        </p:blipFill>
        <p:spPr bwMode="auto">
          <a:xfrm>
            <a:off x="228600" y="2362200"/>
            <a:ext cx="8610600" cy="41243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Effect of Indexes</a:t>
            </a:r>
            <a:endParaRPr lang="en-IN" dirty="0"/>
          </a:p>
        </p:txBody>
      </p:sp>
      <p:sp>
        <p:nvSpPr>
          <p:cNvPr id="3" name="Content Placeholder 2"/>
          <p:cNvSpPr>
            <a:spLocks noGrp="1"/>
          </p:cNvSpPr>
          <p:nvPr>
            <p:ph sz="quarter" idx="1"/>
          </p:nvPr>
        </p:nvSpPr>
        <p:spPr/>
        <p:txBody>
          <a:bodyPr>
            <a:normAutofit lnSpcReduction="10000"/>
          </a:bodyPr>
          <a:lstStyle/>
          <a:p>
            <a:pPr algn="just"/>
            <a:r>
              <a:rPr lang="en-IN" dirty="0" smtClean="0"/>
              <a:t>First, use method find() to get documents with age less than 30.</a:t>
            </a:r>
          </a:p>
          <a:p>
            <a:endParaRPr lang="en-IN" dirty="0" smtClean="0"/>
          </a:p>
          <a:p>
            <a:endParaRPr lang="en-IN" dirty="0" smtClean="0"/>
          </a:p>
          <a:p>
            <a:endParaRPr lang="en-IN" dirty="0" smtClean="0"/>
          </a:p>
          <a:p>
            <a:endParaRPr lang="en-IN" dirty="0" smtClean="0"/>
          </a:p>
          <a:p>
            <a:endParaRPr lang="en-IN" dirty="0" smtClean="0"/>
          </a:p>
          <a:p>
            <a:endParaRPr lang="en-IN" dirty="0" smtClean="0"/>
          </a:p>
          <a:p>
            <a:pPr algn="just"/>
            <a:r>
              <a:rPr lang="en-IN" dirty="0" smtClean="0"/>
              <a:t>Now examine the effort done for searching these 4 documents</a:t>
            </a:r>
          </a:p>
          <a:p>
            <a:endParaRPr lang="en-IN" dirty="0"/>
          </a:p>
        </p:txBody>
      </p:sp>
      <p:pic>
        <p:nvPicPr>
          <p:cNvPr id="3075" name="Picture 3"/>
          <p:cNvPicPr>
            <a:picLocks noChangeAspect="1" noChangeArrowheads="1"/>
          </p:cNvPicPr>
          <p:nvPr/>
        </p:nvPicPr>
        <p:blipFill>
          <a:blip r:embed="rId2"/>
          <a:srcRect/>
          <a:stretch>
            <a:fillRect/>
          </a:stretch>
        </p:blipFill>
        <p:spPr bwMode="auto">
          <a:xfrm>
            <a:off x="152400" y="2438400"/>
            <a:ext cx="8763000" cy="2514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Effect of Indexes</a:t>
            </a:r>
            <a:endParaRPr lang="en-IN" dirty="0"/>
          </a:p>
        </p:txBody>
      </p:sp>
      <p:sp>
        <p:nvSpPr>
          <p:cNvPr id="3" name="Content Placeholder 2"/>
          <p:cNvSpPr>
            <a:spLocks noGrp="1"/>
          </p:cNvSpPr>
          <p:nvPr>
            <p:ph sz="quarter" idx="1"/>
          </p:nvPr>
        </p:nvSpPr>
        <p:spPr>
          <a:xfrm>
            <a:off x="301752" y="1295400"/>
            <a:ext cx="8503920" cy="4803648"/>
          </a:xfrm>
        </p:spPr>
        <p:txBody>
          <a:bodyPr>
            <a:normAutofit/>
          </a:bodyPr>
          <a:lstStyle/>
          <a:p>
            <a:pPr algn="just"/>
            <a:r>
              <a:rPr lang="en-IN" sz="2000" dirty="0" smtClean="0"/>
              <a:t>Implementing method explain(‘</a:t>
            </a:r>
            <a:r>
              <a:rPr lang="en-IN" sz="2000" dirty="0" err="1" smtClean="0"/>
              <a:t>executionStats</a:t>
            </a:r>
            <a:r>
              <a:rPr lang="en-IN" sz="2000" dirty="0" smtClean="0"/>
              <a:t>’) </a:t>
            </a:r>
          </a:p>
          <a:p>
            <a:pPr algn="just"/>
            <a:r>
              <a:rPr lang="en-IN" sz="2000" dirty="0" smtClean="0"/>
              <a:t>Result shows that 13 records were examined for searching documents with age less than 30.</a:t>
            </a:r>
            <a:endParaRPr lang="en-IN" sz="2000" dirty="0"/>
          </a:p>
        </p:txBody>
      </p:sp>
      <p:pic>
        <p:nvPicPr>
          <p:cNvPr id="2050" name="Picture 2"/>
          <p:cNvPicPr>
            <a:picLocks noChangeAspect="1" noChangeArrowheads="1"/>
          </p:cNvPicPr>
          <p:nvPr/>
        </p:nvPicPr>
        <p:blipFill>
          <a:blip r:embed="rId2"/>
          <a:srcRect/>
          <a:stretch>
            <a:fillRect/>
          </a:stretch>
        </p:blipFill>
        <p:spPr bwMode="auto">
          <a:xfrm>
            <a:off x="152400" y="2362200"/>
            <a:ext cx="8839200" cy="434340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r>
              <a:rPr lang="en-IN" sz="3300" kern="1200" dirty="0" smtClean="0">
                <a:solidFill>
                  <a:schemeClr val="accent3">
                    <a:shade val="75000"/>
                  </a:schemeClr>
                </a:solidFill>
                <a:latin typeface="+mj-lt"/>
                <a:ea typeface="+mj-ea"/>
                <a:cs typeface="+mj-cs"/>
              </a:rPr>
              <a:t/>
            </a:r>
            <a:br>
              <a:rPr lang="en-IN" sz="3300" kern="1200" dirty="0" smtClean="0">
                <a:solidFill>
                  <a:schemeClr val="accent3">
                    <a:shade val="75000"/>
                  </a:schemeClr>
                </a:solidFill>
                <a:latin typeface="+mj-lt"/>
                <a:ea typeface="+mj-ea"/>
                <a:cs typeface="+mj-cs"/>
              </a:rPr>
            </a:br>
            <a:r>
              <a:rPr lang="en-IN" sz="3300" kern="1200" dirty="0">
                <a:solidFill>
                  <a:schemeClr val="accent3">
                    <a:shade val="75000"/>
                  </a:schemeClr>
                </a:solidFill>
                <a:latin typeface="+mj-lt"/>
                <a:ea typeface="+mj-ea"/>
                <a:cs typeface="+mj-cs"/>
              </a:rPr>
              <a:t/>
            </a:r>
            <a:br>
              <a:rPr lang="en-IN" sz="3300" kern="1200" dirty="0">
                <a:solidFill>
                  <a:schemeClr val="accent3">
                    <a:shade val="75000"/>
                  </a:schemeClr>
                </a:solidFill>
                <a:latin typeface="+mj-lt"/>
                <a:ea typeface="+mj-ea"/>
                <a:cs typeface="+mj-cs"/>
              </a:rPr>
            </a:br>
            <a:r>
              <a:rPr lang="en-IN" sz="3300" kern="1200" dirty="0">
                <a:solidFill>
                  <a:schemeClr val="accent3">
                    <a:shade val="75000"/>
                  </a:schemeClr>
                </a:solidFill>
              </a:rPr>
              <a:t> Advantages of  MongoDB over RDBMS</a:t>
            </a:r>
            <a:endParaRPr lang="en-IN" sz="3300" kern="1200" dirty="0">
              <a:solidFill>
                <a:schemeClr val="accent3">
                  <a:shade val="75000"/>
                </a:schemeClr>
              </a:solidFill>
              <a:latin typeface="+mj-lt"/>
              <a:ea typeface="+mj-ea"/>
              <a:cs typeface="+mj-cs"/>
            </a:endParaRPr>
          </a:p>
        </p:txBody>
      </p:sp>
      <p:sp>
        <p:nvSpPr>
          <p:cNvPr id="3" name="Content Placeholder 2"/>
          <p:cNvSpPr>
            <a:spLocks noGrp="1"/>
          </p:cNvSpPr>
          <p:nvPr>
            <p:ph sz="quarter" idx="1"/>
          </p:nvPr>
        </p:nvSpPr>
        <p:spPr>
          <a:xfrm>
            <a:off x="457200" y="1295400"/>
            <a:ext cx="8229600" cy="4830763"/>
          </a:xfrm>
        </p:spPr>
        <p:txBody>
          <a:bodyPr>
            <a:normAutofit/>
          </a:bodyPr>
          <a:lstStyle/>
          <a:p>
            <a:pPr algn="just"/>
            <a:r>
              <a:rPr lang="en-IN" b="1" dirty="0" smtClean="0"/>
              <a:t>Schema less</a:t>
            </a:r>
            <a:r>
              <a:rPr lang="en-IN" dirty="0" smtClean="0"/>
              <a:t> − MongoDB is a document database in which one collection holds different documents. Number of fields, content and size of the document can differ from one document to another.</a:t>
            </a:r>
          </a:p>
          <a:p>
            <a:pPr algn="just"/>
            <a:endParaRPr lang="en-IN" dirty="0" smtClean="0"/>
          </a:p>
          <a:p>
            <a:r>
              <a:rPr lang="en-IN" dirty="0" smtClean="0"/>
              <a:t>Structure of a single object is clear.</a:t>
            </a:r>
          </a:p>
          <a:p>
            <a:endParaRPr lang="en-IN" dirty="0" smtClean="0"/>
          </a:p>
          <a:p>
            <a:r>
              <a:rPr lang="en-IN" dirty="0" smtClean="0"/>
              <a:t>No complex joins.</a:t>
            </a:r>
          </a:p>
          <a:p>
            <a:pPr algn="just"/>
            <a:endParaRPr lang="en-IN"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Effect of Indexes</a:t>
            </a:r>
            <a:endParaRPr lang="en-IN" dirty="0"/>
          </a:p>
        </p:txBody>
      </p:sp>
      <p:sp>
        <p:nvSpPr>
          <p:cNvPr id="3" name="Content Placeholder 2"/>
          <p:cNvSpPr>
            <a:spLocks noGrp="1"/>
          </p:cNvSpPr>
          <p:nvPr>
            <p:ph sz="quarter" idx="1"/>
          </p:nvPr>
        </p:nvSpPr>
        <p:spPr/>
        <p:txBody>
          <a:bodyPr/>
          <a:lstStyle/>
          <a:p>
            <a:r>
              <a:rPr lang="en-IN" dirty="0" smtClean="0"/>
              <a:t>Now set “age” as an Index.</a:t>
            </a:r>
            <a:endParaRPr lang="en-IN" dirty="0"/>
          </a:p>
        </p:txBody>
      </p:sp>
      <p:pic>
        <p:nvPicPr>
          <p:cNvPr id="4098" name="Picture 2"/>
          <p:cNvPicPr>
            <a:picLocks noChangeAspect="1" noChangeArrowheads="1"/>
          </p:cNvPicPr>
          <p:nvPr/>
        </p:nvPicPr>
        <p:blipFill>
          <a:blip r:embed="rId2"/>
          <a:srcRect/>
          <a:stretch>
            <a:fillRect/>
          </a:stretch>
        </p:blipFill>
        <p:spPr bwMode="auto">
          <a:xfrm>
            <a:off x="152400" y="2076450"/>
            <a:ext cx="8839200" cy="44767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Effects of Indexes</a:t>
            </a:r>
            <a:endParaRPr lang="en-IN" dirty="0"/>
          </a:p>
        </p:txBody>
      </p:sp>
      <p:sp>
        <p:nvSpPr>
          <p:cNvPr id="3" name="Content Placeholder 2"/>
          <p:cNvSpPr>
            <a:spLocks noGrp="1"/>
          </p:cNvSpPr>
          <p:nvPr>
            <p:ph sz="quarter" idx="1"/>
          </p:nvPr>
        </p:nvSpPr>
        <p:spPr>
          <a:xfrm>
            <a:off x="301752" y="1143000"/>
            <a:ext cx="8503920" cy="4956048"/>
          </a:xfrm>
        </p:spPr>
        <p:txBody>
          <a:bodyPr/>
          <a:lstStyle/>
          <a:p>
            <a:r>
              <a:rPr lang="en-IN" sz="2400" dirty="0" smtClean="0"/>
              <a:t>See the effect on 4 document need to be examined</a:t>
            </a:r>
            <a:r>
              <a:rPr lang="en-IN" dirty="0" smtClean="0"/>
              <a:t>.</a:t>
            </a:r>
            <a:endParaRPr lang="en-IN" dirty="0"/>
          </a:p>
        </p:txBody>
      </p:sp>
      <p:pic>
        <p:nvPicPr>
          <p:cNvPr id="5122" name="Picture 2"/>
          <p:cNvPicPr>
            <a:picLocks noChangeAspect="1" noChangeArrowheads="1"/>
          </p:cNvPicPr>
          <p:nvPr/>
        </p:nvPicPr>
        <p:blipFill>
          <a:blip r:embed="rId2"/>
          <a:srcRect/>
          <a:stretch>
            <a:fillRect/>
          </a:stretch>
        </p:blipFill>
        <p:spPr bwMode="auto">
          <a:xfrm>
            <a:off x="152400" y="1676400"/>
            <a:ext cx="8839200" cy="5029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Aggregation in MongoDB</a:t>
            </a:r>
            <a:endParaRPr lang="en-IN" dirty="0"/>
          </a:p>
        </p:txBody>
      </p:sp>
      <p:sp>
        <p:nvSpPr>
          <p:cNvPr id="3" name="Content Placeholder 2"/>
          <p:cNvSpPr>
            <a:spLocks noGrp="1"/>
          </p:cNvSpPr>
          <p:nvPr>
            <p:ph sz="quarter" idx="1"/>
          </p:nvPr>
        </p:nvSpPr>
        <p:spPr/>
        <p:txBody>
          <a:bodyPr>
            <a:normAutofit fontScale="77500" lnSpcReduction="20000"/>
          </a:bodyPr>
          <a:lstStyle/>
          <a:p>
            <a:pPr algn="just"/>
            <a:r>
              <a:rPr lang="en-IN" dirty="0" smtClean="0"/>
              <a:t>Aggregations operations process data records and return computed results. </a:t>
            </a:r>
          </a:p>
          <a:p>
            <a:pPr algn="just"/>
            <a:endParaRPr lang="en-IN" dirty="0" smtClean="0"/>
          </a:p>
          <a:p>
            <a:pPr algn="just"/>
            <a:r>
              <a:rPr lang="en-IN" dirty="0" smtClean="0"/>
              <a:t>Aggregation operations group values from multiple documents together, and can perform a variety of operations on the grouped data to return a single result. </a:t>
            </a:r>
          </a:p>
          <a:p>
            <a:pPr algn="just"/>
            <a:endParaRPr lang="en-IN" dirty="0" smtClean="0"/>
          </a:p>
          <a:p>
            <a:pPr algn="just"/>
            <a:r>
              <a:rPr lang="en-IN" dirty="0" smtClean="0"/>
              <a:t>In SQL count(*) and with group by is an equivalent of MongoDB aggregation.</a:t>
            </a:r>
          </a:p>
          <a:p>
            <a:pPr algn="just"/>
            <a:endParaRPr lang="en-IN" dirty="0" smtClean="0"/>
          </a:p>
          <a:p>
            <a:pPr algn="just"/>
            <a:r>
              <a:rPr lang="en-IN" dirty="0" smtClean="0"/>
              <a:t>The aggregate() Method</a:t>
            </a:r>
          </a:p>
          <a:p>
            <a:pPr algn="just"/>
            <a:endParaRPr lang="en-IN" dirty="0" smtClean="0"/>
          </a:p>
          <a:p>
            <a:pPr algn="just">
              <a:buNone/>
            </a:pPr>
            <a:r>
              <a:rPr lang="en-IN" dirty="0" smtClean="0"/>
              <a:t>	For the aggregation in MongoDB, you should use </a:t>
            </a:r>
            <a:r>
              <a:rPr lang="en-IN" b="1" dirty="0" smtClean="0"/>
              <a:t>aggregate()</a:t>
            </a:r>
            <a:r>
              <a:rPr lang="en-IN" dirty="0" smtClean="0"/>
              <a:t> method.</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Aggregation in MongoDB</a:t>
            </a:r>
            <a:endParaRPr lang="en-IN" dirty="0"/>
          </a:p>
        </p:txBody>
      </p:sp>
      <p:sp>
        <p:nvSpPr>
          <p:cNvPr id="3" name="Content Placeholder 2"/>
          <p:cNvSpPr>
            <a:spLocks noGrp="1"/>
          </p:cNvSpPr>
          <p:nvPr>
            <p:ph sz="quarter" idx="1"/>
          </p:nvPr>
        </p:nvSpPr>
        <p:spPr>
          <a:xfrm>
            <a:off x="301752" y="1295400"/>
            <a:ext cx="8503920" cy="4803648"/>
          </a:xfrm>
        </p:spPr>
        <p:txBody>
          <a:bodyPr/>
          <a:lstStyle/>
          <a:p>
            <a:pPr algn="just"/>
            <a:r>
              <a:rPr lang="en-IN" sz="2000" dirty="0" smtClean="0"/>
              <a:t>Syntax</a:t>
            </a:r>
          </a:p>
          <a:p>
            <a:pPr algn="just">
              <a:buNone/>
            </a:pPr>
            <a:r>
              <a:rPr lang="en-IN" sz="2000" dirty="0" smtClean="0"/>
              <a:t>Basic syntax of </a:t>
            </a:r>
            <a:r>
              <a:rPr lang="en-IN" sz="2000" b="1" dirty="0" smtClean="0"/>
              <a:t>aggregate()</a:t>
            </a:r>
            <a:r>
              <a:rPr lang="en-IN" sz="2000" dirty="0" smtClean="0"/>
              <a:t> method is as follows −</a:t>
            </a:r>
          </a:p>
          <a:p>
            <a:pPr algn="just">
              <a:buNone/>
            </a:pPr>
            <a:r>
              <a:rPr lang="en-IN" sz="2000" dirty="0" smtClean="0"/>
              <a:t>&gt;</a:t>
            </a:r>
            <a:r>
              <a:rPr lang="en-IN" sz="2000" dirty="0" err="1" smtClean="0"/>
              <a:t>db.COLLECTION_NAME.aggregate</a:t>
            </a:r>
            <a:r>
              <a:rPr lang="en-IN" sz="2000" dirty="0" smtClean="0"/>
              <a:t>(AGGREGATE_OPERATION)</a:t>
            </a:r>
          </a:p>
          <a:p>
            <a:endParaRPr lang="en-IN" dirty="0"/>
          </a:p>
        </p:txBody>
      </p:sp>
      <p:pic>
        <p:nvPicPr>
          <p:cNvPr id="4" name="Picture 2"/>
          <p:cNvPicPr>
            <a:picLocks noChangeAspect="1" noChangeArrowheads="1"/>
          </p:cNvPicPr>
          <p:nvPr/>
        </p:nvPicPr>
        <p:blipFill>
          <a:blip r:embed="rId2"/>
          <a:srcRect/>
          <a:stretch>
            <a:fillRect/>
          </a:stretch>
        </p:blipFill>
        <p:spPr bwMode="auto">
          <a:xfrm>
            <a:off x="152400" y="2476500"/>
            <a:ext cx="8839200" cy="42291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Advantages of  MongoDB over RDBMS</a:t>
            </a:r>
            <a:endParaRPr lang="en-IN" dirty="0"/>
          </a:p>
        </p:txBody>
      </p:sp>
      <p:sp>
        <p:nvSpPr>
          <p:cNvPr id="3" name="Content Placeholder 2"/>
          <p:cNvSpPr>
            <a:spLocks noGrp="1"/>
          </p:cNvSpPr>
          <p:nvPr>
            <p:ph sz="quarter" idx="1"/>
          </p:nvPr>
        </p:nvSpPr>
        <p:spPr/>
        <p:txBody>
          <a:bodyPr>
            <a:normAutofit/>
          </a:bodyPr>
          <a:lstStyle/>
          <a:p>
            <a:r>
              <a:rPr lang="en-IN" dirty="0" smtClean="0"/>
              <a:t>Deep query-ability. MongoDB supports dynamic queries on documents using a document-based query language that's nearly as powerful as SQL.</a:t>
            </a:r>
          </a:p>
          <a:p>
            <a:pPr algn="just"/>
            <a:r>
              <a:rPr lang="en-IN" b="1" dirty="0" smtClean="0"/>
              <a:t>Ease of scale-out</a:t>
            </a:r>
            <a:r>
              <a:rPr lang="en-IN" dirty="0" smtClean="0"/>
              <a:t> − MongoDB is easy to scale.</a:t>
            </a:r>
          </a:p>
          <a:p>
            <a:pPr algn="just"/>
            <a:r>
              <a:rPr lang="en-IN" dirty="0" smtClean="0"/>
              <a:t>Conversion/mapping of application objects to database objects not needed.</a:t>
            </a:r>
          </a:p>
          <a:p>
            <a:pPr algn="just"/>
            <a:r>
              <a:rPr lang="en-IN" dirty="0" smtClean="0"/>
              <a:t>Uses internal memory for storing the (windowed) working set, enabling faster access of data.</a:t>
            </a:r>
          </a:p>
          <a:p>
            <a:endParaRPr lang="en-IN"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1584</TotalTime>
  <Words>1590</Words>
  <Application>Microsoft Office PowerPoint</Application>
  <PresentationFormat>On-screen Show (4:3)</PresentationFormat>
  <Paragraphs>458</Paragraphs>
  <Slides>83</Slides>
  <Notes>0</Notes>
  <HiddenSlides>0</HiddenSlides>
  <MMClips>0</MMClips>
  <ScaleCrop>false</ScaleCrop>
  <HeadingPairs>
    <vt:vector size="4" baseType="variant">
      <vt:variant>
        <vt:lpstr>Theme</vt:lpstr>
      </vt:variant>
      <vt:variant>
        <vt:i4>1</vt:i4>
      </vt:variant>
      <vt:variant>
        <vt:lpstr>Slide Titles</vt:lpstr>
      </vt:variant>
      <vt:variant>
        <vt:i4>83</vt:i4>
      </vt:variant>
    </vt:vector>
  </HeadingPairs>
  <TitlesOfParts>
    <vt:vector size="84" baseType="lpstr">
      <vt:lpstr>Civic</vt:lpstr>
      <vt:lpstr>MongoDB</vt:lpstr>
      <vt:lpstr>Introduction </vt:lpstr>
      <vt:lpstr>About NoSQL and MongoDB</vt:lpstr>
      <vt:lpstr>About NoSQL and MongoDB</vt:lpstr>
      <vt:lpstr>Overview of MongoDB</vt:lpstr>
      <vt:lpstr>Overview of MongoDB</vt:lpstr>
      <vt:lpstr>Comparison RDBMS and MongoDB</vt:lpstr>
      <vt:lpstr>   Advantages of  MongoDB over RDBMS</vt:lpstr>
      <vt:lpstr>Advantages of  MongoDB over RDBMS</vt:lpstr>
      <vt:lpstr>  Why Use MongoDB?</vt:lpstr>
      <vt:lpstr>   Where to Use MongoDB?</vt:lpstr>
      <vt:lpstr>        Environment for MongoDB </vt:lpstr>
      <vt:lpstr>           Installation of MongoDB on Windows</vt:lpstr>
      <vt:lpstr> Installation of MongoDB on Windows</vt:lpstr>
      <vt:lpstr>Installation of MongoDB on Windows</vt:lpstr>
      <vt:lpstr>Installation of MongoDB on Windows</vt:lpstr>
      <vt:lpstr>Running MongoDB Windows Service</vt:lpstr>
      <vt:lpstr>Installation of MongoDB on Windows</vt:lpstr>
      <vt:lpstr>Running MongoDB Windows Service</vt:lpstr>
      <vt:lpstr>Running MongoDB Windows Service</vt:lpstr>
      <vt:lpstr>Running Mongo Shell</vt:lpstr>
      <vt:lpstr>MongoDB Windows Service</vt:lpstr>
      <vt:lpstr>Starting and Stopping MongoDB </vt:lpstr>
      <vt:lpstr>Getting help in MongoDB</vt:lpstr>
      <vt:lpstr>Obtaining MongoDB Statistics</vt:lpstr>
      <vt:lpstr>Data Modelling in MongoDB</vt:lpstr>
      <vt:lpstr>Creating Database in MongoDB</vt:lpstr>
      <vt:lpstr>Creating Database in MongoDB</vt:lpstr>
      <vt:lpstr>Using Database in MongoDB</vt:lpstr>
      <vt:lpstr>Using Database in MongoDB</vt:lpstr>
      <vt:lpstr>Database Listing in MongoDB</vt:lpstr>
      <vt:lpstr>Dropping  Database in MongoDB</vt:lpstr>
      <vt:lpstr>Dropping  Database in MongoDB</vt:lpstr>
      <vt:lpstr>Dropping  Database in MongoDB</vt:lpstr>
      <vt:lpstr>Creating Collection</vt:lpstr>
      <vt:lpstr>Creating Collection</vt:lpstr>
      <vt:lpstr>Creating Collection</vt:lpstr>
      <vt:lpstr>Creating Collection</vt:lpstr>
      <vt:lpstr>Dropping Collection</vt:lpstr>
      <vt:lpstr>Dropping Collection</vt:lpstr>
      <vt:lpstr>  Data Types and Document Operations in MongoDB</vt:lpstr>
      <vt:lpstr>Range of Data Types</vt:lpstr>
      <vt:lpstr>Range of Data Types</vt:lpstr>
      <vt:lpstr>Range of Data Types</vt:lpstr>
      <vt:lpstr>Range of Data Types</vt:lpstr>
      <vt:lpstr>Inserting Document</vt:lpstr>
      <vt:lpstr>Inserting Document</vt:lpstr>
      <vt:lpstr>Inserting Document</vt:lpstr>
      <vt:lpstr>Inserting Document</vt:lpstr>
      <vt:lpstr>Querying Document</vt:lpstr>
      <vt:lpstr>Querying Document</vt:lpstr>
      <vt:lpstr>Querying Document</vt:lpstr>
      <vt:lpstr>Updating Document</vt:lpstr>
      <vt:lpstr>Updating Document</vt:lpstr>
      <vt:lpstr>Updating Document</vt:lpstr>
      <vt:lpstr>Updating Document</vt:lpstr>
      <vt:lpstr>Updating Document</vt:lpstr>
      <vt:lpstr>Updating Document</vt:lpstr>
      <vt:lpstr>Deleting a Document</vt:lpstr>
      <vt:lpstr>Deleting a Document</vt:lpstr>
      <vt:lpstr>Deleting a Document</vt:lpstr>
      <vt:lpstr>Deleting a Document</vt:lpstr>
      <vt:lpstr>Projections in MongoDB</vt:lpstr>
      <vt:lpstr>Finding Documents</vt:lpstr>
      <vt:lpstr>Finding Documents</vt:lpstr>
      <vt:lpstr>Limiting Documents</vt:lpstr>
      <vt:lpstr>Limiting Documents</vt:lpstr>
      <vt:lpstr>Limiting Documents</vt:lpstr>
      <vt:lpstr>Limiting Documents</vt:lpstr>
      <vt:lpstr>Sorting Documents</vt:lpstr>
      <vt:lpstr>Sorting Documents</vt:lpstr>
      <vt:lpstr>Indexing</vt:lpstr>
      <vt:lpstr>Default Index</vt:lpstr>
      <vt:lpstr>Creating Indexes </vt:lpstr>
      <vt:lpstr> Creating and Getting Indexes</vt:lpstr>
      <vt:lpstr>Dropping Index</vt:lpstr>
      <vt:lpstr>Dropping Indexes</vt:lpstr>
      <vt:lpstr>Effect of Indexes</vt:lpstr>
      <vt:lpstr>Effect of Indexes</vt:lpstr>
      <vt:lpstr>Effect of Indexes</vt:lpstr>
      <vt:lpstr>Effects of Indexes</vt:lpstr>
      <vt:lpstr>Aggregation in MongoDB</vt:lpstr>
      <vt:lpstr>Aggregation in MongoDB</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MongoDB</dc:title>
  <dc:creator>HP</dc:creator>
  <cp:lastModifiedBy>HP</cp:lastModifiedBy>
  <cp:revision>217</cp:revision>
  <dcterms:created xsi:type="dcterms:W3CDTF">2006-08-16T00:00:00Z</dcterms:created>
  <dcterms:modified xsi:type="dcterms:W3CDTF">2020-06-18T14:57:08Z</dcterms:modified>
</cp:coreProperties>
</file>