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80"/>
  </p:notesMasterIdLst>
  <p:sldIdLst>
    <p:sldId id="256" r:id="rId2"/>
    <p:sldId id="257" r:id="rId3"/>
    <p:sldId id="261" r:id="rId4"/>
    <p:sldId id="264" r:id="rId5"/>
    <p:sldId id="287" r:id="rId6"/>
    <p:sldId id="266" r:id="rId7"/>
    <p:sldId id="265" r:id="rId8"/>
    <p:sldId id="267" r:id="rId9"/>
    <p:sldId id="268" r:id="rId10"/>
    <p:sldId id="269" r:id="rId11"/>
    <p:sldId id="270" r:id="rId12"/>
    <p:sldId id="271" r:id="rId13"/>
    <p:sldId id="286" r:id="rId14"/>
    <p:sldId id="275" r:id="rId15"/>
    <p:sldId id="276" r:id="rId16"/>
    <p:sldId id="277" r:id="rId17"/>
    <p:sldId id="278" r:id="rId18"/>
    <p:sldId id="279" r:id="rId19"/>
    <p:sldId id="280" r:id="rId20"/>
    <p:sldId id="281" r:id="rId21"/>
    <p:sldId id="282" r:id="rId22"/>
    <p:sldId id="283" r:id="rId23"/>
    <p:sldId id="284" r:id="rId24"/>
    <p:sldId id="285"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2" r:id="rId49"/>
    <p:sldId id="311" r:id="rId50"/>
    <p:sldId id="313" r:id="rId51"/>
    <p:sldId id="314" r:id="rId52"/>
    <p:sldId id="322" r:id="rId53"/>
    <p:sldId id="323" r:id="rId54"/>
    <p:sldId id="324" r:id="rId55"/>
    <p:sldId id="315" r:id="rId56"/>
    <p:sldId id="325" r:id="rId57"/>
    <p:sldId id="316" r:id="rId58"/>
    <p:sldId id="272" r:id="rId59"/>
    <p:sldId id="317" r:id="rId60"/>
    <p:sldId id="318" r:id="rId61"/>
    <p:sldId id="319" r:id="rId62"/>
    <p:sldId id="320" r:id="rId63"/>
    <p:sldId id="321" r:id="rId64"/>
    <p:sldId id="274" r:id="rId65"/>
    <p:sldId id="326" r:id="rId66"/>
    <p:sldId id="328" r:id="rId67"/>
    <p:sldId id="327" r:id="rId68"/>
    <p:sldId id="329" r:id="rId69"/>
    <p:sldId id="335" r:id="rId70"/>
    <p:sldId id="336" r:id="rId71"/>
    <p:sldId id="330" r:id="rId72"/>
    <p:sldId id="331" r:id="rId73"/>
    <p:sldId id="332" r:id="rId74"/>
    <p:sldId id="333" r:id="rId75"/>
    <p:sldId id="334" r:id="rId76"/>
    <p:sldId id="338" r:id="rId77"/>
    <p:sldId id="337" r:id="rId78"/>
    <p:sldId id="339"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9283" autoAdjust="0"/>
  </p:normalViewPr>
  <p:slideViewPr>
    <p:cSldViewPr>
      <p:cViewPr>
        <p:scale>
          <a:sx n="80" d="100"/>
          <a:sy n="80" d="100"/>
        </p:scale>
        <p:origin x="-1074" y="72"/>
      </p:cViewPr>
      <p:guideLst>
        <p:guide orient="horz" pos="2160"/>
        <p:guide pos="2880"/>
      </p:guideLst>
    </p:cSldViewPr>
  </p:slideViewPr>
  <p:outlineViewPr>
    <p:cViewPr>
      <p:scale>
        <a:sx n="33" d="100"/>
        <a:sy n="33" d="100"/>
      </p:scale>
      <p:origin x="0" y="581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A74F3-9239-4514-864E-EAB1AB857C5D}" type="datetimeFigureOut">
              <a:rPr lang="en-US" smtClean="0"/>
              <a:pPr/>
              <a:t>6/29/2020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4811F2-F3FD-4AA7-A609-4D97ADB97BB5}" type="slidenum">
              <a:rPr lang="en-IN" smtClean="0"/>
              <a:pPr/>
              <a:t>‹#›</a:t>
            </a:fld>
            <a:endParaRPr lang="en-IN"/>
          </a:p>
        </p:txBody>
      </p:sp>
    </p:spTree>
    <p:extLst>
      <p:ext uri="{BB962C8B-B14F-4D97-AF65-F5344CB8AC3E}">
        <p14:creationId xmlns:p14="http://schemas.microsoft.com/office/powerpoint/2010/main" val="3462773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6/29/2020</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6/29/2020</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6/29/2020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6/29/2020</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6/29/2020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6/29/2020</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6/29/2020</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6/29/2020</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ode.google.com/p/v8/"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nodejs.org/api/path.html" TargetMode="External"/><Relationship Id="rId2" Type="http://schemas.openxmlformats.org/officeDocument/2006/relationships/hyperlink" Target="https://nodejs.org/api/http.html" TargetMode="External"/><Relationship Id="rId1" Type="http://schemas.openxmlformats.org/officeDocument/2006/relationships/slideLayout" Target="../slideLayouts/slideLayout2.xml"/><Relationship Id="rId4" Type="http://schemas.openxmlformats.org/officeDocument/2006/relationships/hyperlink" Target="https://nodejs.org/api/fs.html"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8000" dirty="0" smtClean="0"/>
              <a:t>Node.js</a:t>
            </a:r>
            <a:endParaRPr lang="en-IN" sz="8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Installation</a:t>
            </a:r>
            <a:endParaRPr lang="en-IN" dirty="0"/>
          </a:p>
        </p:txBody>
      </p:sp>
      <p:sp>
        <p:nvSpPr>
          <p:cNvPr id="3" name="Content Placeholder 2"/>
          <p:cNvSpPr>
            <a:spLocks noGrp="1"/>
          </p:cNvSpPr>
          <p:nvPr>
            <p:ph sz="quarter" idx="1"/>
          </p:nvPr>
        </p:nvSpPr>
        <p:spPr/>
        <p:txBody>
          <a:bodyPr/>
          <a:lstStyle/>
          <a:p>
            <a:r>
              <a:rPr lang="en-IN" dirty="0" smtClean="0"/>
              <a:t>Choose the option </a:t>
            </a:r>
            <a:endParaRPr lang="en-IN" dirty="0"/>
          </a:p>
        </p:txBody>
      </p:sp>
      <p:pic>
        <p:nvPicPr>
          <p:cNvPr id="3075" name="Picture 3"/>
          <p:cNvPicPr>
            <a:picLocks noChangeAspect="1" noChangeArrowheads="1"/>
          </p:cNvPicPr>
          <p:nvPr/>
        </p:nvPicPr>
        <p:blipFill>
          <a:blip r:embed="rId2"/>
          <a:srcRect/>
          <a:stretch>
            <a:fillRect/>
          </a:stretch>
        </p:blipFill>
        <p:spPr bwMode="auto">
          <a:xfrm>
            <a:off x="762000" y="2057400"/>
            <a:ext cx="4791075" cy="3819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Installation</a:t>
            </a:r>
            <a:endParaRPr lang="en-IN" dirty="0"/>
          </a:p>
        </p:txBody>
      </p:sp>
      <p:sp>
        <p:nvSpPr>
          <p:cNvPr id="3" name="Content Placeholder 2"/>
          <p:cNvSpPr>
            <a:spLocks noGrp="1"/>
          </p:cNvSpPr>
          <p:nvPr>
            <p:ph sz="quarter" idx="1"/>
          </p:nvPr>
        </p:nvSpPr>
        <p:spPr/>
        <p:txBody>
          <a:bodyPr/>
          <a:lstStyle/>
          <a:p>
            <a:r>
              <a:rPr lang="en-IN" dirty="0" smtClean="0"/>
              <a:t>Press Enter and complete installation.</a:t>
            </a:r>
            <a:endParaRPr lang="en-IN" dirty="0"/>
          </a:p>
        </p:txBody>
      </p:sp>
      <p:pic>
        <p:nvPicPr>
          <p:cNvPr id="4098" name="Picture 2"/>
          <p:cNvPicPr>
            <a:picLocks noChangeAspect="1" noChangeArrowheads="1"/>
          </p:cNvPicPr>
          <p:nvPr/>
        </p:nvPicPr>
        <p:blipFill>
          <a:blip r:embed="rId2"/>
          <a:srcRect/>
          <a:stretch>
            <a:fillRect/>
          </a:stretch>
        </p:blipFill>
        <p:spPr bwMode="auto">
          <a:xfrm>
            <a:off x="609600" y="2057400"/>
            <a:ext cx="6819900" cy="3371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Installation</a:t>
            </a:r>
            <a:endParaRPr lang="en-IN" dirty="0"/>
          </a:p>
        </p:txBody>
      </p:sp>
      <p:sp>
        <p:nvSpPr>
          <p:cNvPr id="3" name="Content Placeholder 2"/>
          <p:cNvSpPr>
            <a:spLocks noGrp="1"/>
          </p:cNvSpPr>
          <p:nvPr>
            <p:ph sz="quarter" idx="1"/>
          </p:nvPr>
        </p:nvSpPr>
        <p:spPr/>
        <p:txBody>
          <a:bodyPr/>
          <a:lstStyle/>
          <a:p>
            <a:r>
              <a:rPr lang="en-IN" dirty="0" smtClean="0"/>
              <a:t>Make a new folder  with any name like ‘nodejs’</a:t>
            </a:r>
          </a:p>
          <a:p>
            <a:r>
              <a:rPr lang="en-IN" dirty="0" smtClean="0"/>
              <a:t>Open  folder nodejs using VS Code. (Please install VS Code)</a:t>
            </a:r>
          </a:p>
          <a:p>
            <a:r>
              <a:rPr lang="en-IN" dirty="0" smtClean="0"/>
              <a:t>Make a new file ‘main.js’</a:t>
            </a:r>
          </a:p>
          <a:p>
            <a:pPr lvl="1"/>
            <a:r>
              <a:rPr lang="en-IN" dirty="0" smtClean="0"/>
              <a:t>Write simple code in main.js</a:t>
            </a:r>
          </a:p>
          <a:p>
            <a:pPr lvl="1">
              <a:buNone/>
            </a:pPr>
            <a:r>
              <a:rPr lang="en-IN" dirty="0" smtClean="0"/>
              <a:t>		console.log(“Hello World”);</a:t>
            </a:r>
          </a:p>
          <a:p>
            <a:pPr lvl="1"/>
            <a:endParaRPr lang="en-IN" dirty="0" smtClean="0"/>
          </a:p>
          <a:p>
            <a:pPr lvl="1"/>
            <a:r>
              <a:rPr lang="en-IN" dirty="0" smtClean="0"/>
              <a:t>Execute main.js using below command in Terminal</a:t>
            </a:r>
          </a:p>
          <a:p>
            <a:pPr lvl="2"/>
            <a:r>
              <a:rPr lang="en-IN" dirty="0" smtClean="0"/>
              <a:t>node main.js </a:t>
            </a:r>
          </a:p>
          <a:p>
            <a:pPr lvl="1">
              <a:buNone/>
            </a:pPr>
            <a:endParaRPr lang="en-IN"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Installation</a:t>
            </a:r>
            <a:endParaRPr lang="en-IN" dirty="0"/>
          </a:p>
        </p:txBody>
      </p:sp>
      <p:sp>
        <p:nvSpPr>
          <p:cNvPr id="3" name="Content Placeholder 2"/>
          <p:cNvSpPr>
            <a:spLocks noGrp="1"/>
          </p:cNvSpPr>
          <p:nvPr>
            <p:ph sz="quarter" idx="1"/>
          </p:nvPr>
        </p:nvSpPr>
        <p:spPr/>
        <p:txBody>
          <a:bodyPr/>
          <a:lstStyle/>
          <a:p>
            <a:r>
              <a:rPr lang="en-IN" dirty="0" smtClean="0"/>
              <a:t>See the output in Screen</a:t>
            </a:r>
            <a:endParaRPr lang="en-IN" dirty="0"/>
          </a:p>
        </p:txBody>
      </p:sp>
      <p:pic>
        <p:nvPicPr>
          <p:cNvPr id="3074" name="Picture 2"/>
          <p:cNvPicPr>
            <a:picLocks noChangeAspect="1" noChangeArrowheads="1"/>
          </p:cNvPicPr>
          <p:nvPr/>
        </p:nvPicPr>
        <p:blipFill>
          <a:blip r:embed="rId2"/>
          <a:srcRect/>
          <a:stretch>
            <a:fillRect/>
          </a:stretch>
        </p:blipFill>
        <p:spPr bwMode="auto">
          <a:xfrm>
            <a:off x="685800" y="2286000"/>
            <a:ext cx="7267575" cy="39450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Node.js Console (REPL)</a:t>
            </a:r>
            <a:endParaRPr lang="en-IN" dirty="0"/>
          </a:p>
        </p:txBody>
      </p:sp>
      <p:sp>
        <p:nvSpPr>
          <p:cNvPr id="3" name="Content Placeholder 2"/>
          <p:cNvSpPr>
            <a:spLocks noGrp="1"/>
          </p:cNvSpPr>
          <p:nvPr>
            <p:ph sz="quarter" idx="1"/>
          </p:nvPr>
        </p:nvSpPr>
        <p:spPr/>
        <p:txBody>
          <a:bodyPr/>
          <a:lstStyle/>
          <a:p>
            <a:pPr algn="just"/>
            <a:r>
              <a:rPr lang="en-IN" dirty="0" smtClean="0"/>
              <a:t>Node.js comes with virtual environment called REPL (aka Node shell). REPL stands for Read-</a:t>
            </a:r>
            <a:r>
              <a:rPr lang="en-IN" dirty="0" err="1" smtClean="0"/>
              <a:t>Eval</a:t>
            </a:r>
            <a:r>
              <a:rPr lang="en-IN" dirty="0" smtClean="0"/>
              <a:t>-Print-Loop. It is a quick and easy way to test simple Node.js/JavaScript code.</a:t>
            </a:r>
          </a:p>
          <a:p>
            <a:pPr algn="just"/>
            <a:endParaRPr lang="en-IN" dirty="0" smtClean="0"/>
          </a:p>
          <a:p>
            <a:pPr algn="just"/>
            <a:r>
              <a:rPr lang="en-IN" dirty="0" smtClean="0"/>
              <a:t>To launch the REPL (Node shell), open command prompt (in Windows) or terminal (in Mac or UNIX/Linux) and type </a:t>
            </a:r>
            <a:r>
              <a:rPr lang="en-IN" i="1" dirty="0" smtClean="0"/>
              <a:t>node</a:t>
            </a:r>
            <a:r>
              <a:rPr lang="en-IN" dirty="0" smtClean="0"/>
              <a:t> as shown below. It will change the prompt to &gt; in Windows and MAC.</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Node.js Console (REPL)</a:t>
            </a:r>
            <a:endParaRPr lang="en-IN" dirty="0"/>
          </a:p>
        </p:txBody>
      </p:sp>
      <p:sp>
        <p:nvSpPr>
          <p:cNvPr id="3" name="Content Placeholder 2"/>
          <p:cNvSpPr>
            <a:spLocks noGrp="1"/>
          </p:cNvSpPr>
          <p:nvPr>
            <p:ph sz="quarter" idx="1"/>
          </p:nvPr>
        </p:nvSpPr>
        <p:spPr/>
        <p:txBody>
          <a:bodyPr/>
          <a:lstStyle/>
          <a:p>
            <a:r>
              <a:rPr lang="en-IN" dirty="0" smtClean="0"/>
              <a:t>Command Prompt View</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r>
              <a:rPr lang="en-IN" dirty="0" smtClean="0"/>
              <a:t>To Exit use twice </a:t>
            </a:r>
            <a:r>
              <a:rPr lang="en-IN" dirty="0" err="1" smtClean="0"/>
              <a:t>Ctrl+c</a:t>
            </a:r>
            <a:endParaRPr lang="en-IN" dirty="0"/>
          </a:p>
        </p:txBody>
      </p:sp>
      <p:pic>
        <p:nvPicPr>
          <p:cNvPr id="1026" name="Picture 2"/>
          <p:cNvPicPr>
            <a:picLocks noChangeAspect="1" noChangeArrowheads="1"/>
          </p:cNvPicPr>
          <p:nvPr/>
        </p:nvPicPr>
        <p:blipFill>
          <a:blip r:embed="rId2"/>
          <a:srcRect/>
          <a:stretch>
            <a:fillRect/>
          </a:stretch>
        </p:blipFill>
        <p:spPr bwMode="auto">
          <a:xfrm>
            <a:off x="609600" y="1981200"/>
            <a:ext cx="6848475" cy="3562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Node.js Console (REPL)</a:t>
            </a:r>
            <a:endParaRPr lang="en-IN" dirty="0"/>
          </a:p>
        </p:txBody>
      </p:sp>
      <p:sp>
        <p:nvSpPr>
          <p:cNvPr id="3" name="Content Placeholder 2"/>
          <p:cNvSpPr>
            <a:spLocks noGrp="1"/>
          </p:cNvSpPr>
          <p:nvPr>
            <p:ph sz="quarter" idx="1"/>
          </p:nvPr>
        </p:nvSpPr>
        <p:spPr/>
        <p:txBody>
          <a:bodyPr/>
          <a:lstStyle/>
          <a:p>
            <a:r>
              <a:rPr lang="en-IN" dirty="0" smtClean="0"/>
              <a:t>Perform Operations</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r>
              <a:rPr lang="en-IN" dirty="0" smtClean="0"/>
              <a:t>Command for clearing Node shell is </a:t>
            </a:r>
            <a:r>
              <a:rPr lang="en-IN" dirty="0" err="1" smtClean="0"/>
              <a:t>Ctrl+l</a:t>
            </a:r>
            <a:r>
              <a:rPr lang="en-IN" dirty="0" smtClean="0"/>
              <a:t> </a:t>
            </a:r>
            <a:endParaRPr lang="en-IN" dirty="0"/>
          </a:p>
        </p:txBody>
      </p:sp>
      <p:pic>
        <p:nvPicPr>
          <p:cNvPr id="2052" name="Picture 4"/>
          <p:cNvPicPr>
            <a:picLocks noChangeAspect="1" noChangeArrowheads="1"/>
          </p:cNvPicPr>
          <p:nvPr/>
        </p:nvPicPr>
        <p:blipFill>
          <a:blip r:embed="rId2"/>
          <a:srcRect/>
          <a:stretch>
            <a:fillRect/>
          </a:stretch>
        </p:blipFill>
        <p:spPr bwMode="auto">
          <a:xfrm>
            <a:off x="609600" y="2209800"/>
            <a:ext cx="6743700"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Basics</a:t>
            </a:r>
            <a:endParaRPr lang="en-IN" dirty="0"/>
          </a:p>
        </p:txBody>
      </p:sp>
      <p:sp>
        <p:nvSpPr>
          <p:cNvPr id="3" name="Content Placeholder 2"/>
          <p:cNvSpPr>
            <a:spLocks noGrp="1"/>
          </p:cNvSpPr>
          <p:nvPr>
            <p:ph sz="quarter" idx="1"/>
          </p:nvPr>
        </p:nvSpPr>
        <p:spPr/>
        <p:txBody>
          <a:bodyPr>
            <a:normAutofit fontScale="92500"/>
          </a:bodyPr>
          <a:lstStyle/>
          <a:p>
            <a:pPr algn="just"/>
            <a:r>
              <a:rPr lang="en-IN" dirty="0" smtClean="0"/>
              <a:t>Node.js supports JavaScript. So, JavaScript syntax on Node.js is similar to the browser's JavaScript syntax.</a:t>
            </a:r>
          </a:p>
          <a:p>
            <a:pPr algn="just"/>
            <a:endParaRPr lang="en-IN" dirty="0" smtClean="0"/>
          </a:p>
          <a:p>
            <a:pPr algn="just"/>
            <a:r>
              <a:rPr lang="en-IN" dirty="0" smtClean="0"/>
              <a:t>Primitive Types</a:t>
            </a:r>
          </a:p>
          <a:p>
            <a:pPr algn="just">
              <a:buNone/>
            </a:pPr>
            <a:r>
              <a:rPr lang="en-IN" dirty="0" smtClean="0"/>
              <a:t>	</a:t>
            </a:r>
          </a:p>
          <a:p>
            <a:pPr algn="just">
              <a:buNone/>
            </a:pPr>
            <a:r>
              <a:rPr lang="en-IN" dirty="0" smtClean="0"/>
              <a:t>Node.js includes following primitive types:</a:t>
            </a:r>
          </a:p>
          <a:p>
            <a:pPr lvl="2" algn="just"/>
            <a:r>
              <a:rPr lang="en-IN" dirty="0" smtClean="0"/>
              <a:t>String</a:t>
            </a:r>
          </a:p>
          <a:p>
            <a:pPr lvl="2" algn="just"/>
            <a:r>
              <a:rPr lang="en-IN" dirty="0" smtClean="0"/>
              <a:t>Number</a:t>
            </a:r>
          </a:p>
          <a:p>
            <a:pPr lvl="2" algn="just"/>
            <a:r>
              <a:rPr lang="en-IN" dirty="0" smtClean="0"/>
              <a:t>Boolean</a:t>
            </a:r>
            <a:r>
              <a:rPr lang="en-IN" b="1" dirty="0" smtClean="0"/>
              <a:t> (</a:t>
            </a:r>
            <a:r>
              <a:rPr lang="en-IN" dirty="0" smtClean="0"/>
              <a:t>Datatype that returns either of two values i.e. true or false)</a:t>
            </a:r>
          </a:p>
          <a:p>
            <a:pPr lvl="2" algn="just"/>
            <a:r>
              <a:rPr lang="en-IN" dirty="0" smtClean="0"/>
              <a:t>Undefined (Undefined means a variable has been declared, but the 			    value of that variable has not yet been defined)</a:t>
            </a:r>
          </a:p>
          <a:p>
            <a:endParaRPr lang="en-IN" dirty="0" smtClean="0"/>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Basics</a:t>
            </a:r>
            <a:endParaRPr lang="en-IN" dirty="0"/>
          </a:p>
        </p:txBody>
      </p:sp>
      <p:sp>
        <p:nvSpPr>
          <p:cNvPr id="3" name="Content Placeholder 2"/>
          <p:cNvSpPr>
            <a:spLocks noGrp="1"/>
          </p:cNvSpPr>
          <p:nvPr>
            <p:ph sz="quarter" idx="1"/>
          </p:nvPr>
        </p:nvSpPr>
        <p:spPr/>
        <p:txBody>
          <a:bodyPr>
            <a:normAutofit/>
          </a:bodyPr>
          <a:lstStyle/>
          <a:p>
            <a:pPr lvl="2" algn="just">
              <a:buNone/>
            </a:pPr>
            <a:r>
              <a:rPr lang="en-IN" sz="3200" dirty="0" smtClean="0"/>
              <a:t>Primitive types (Continued)</a:t>
            </a:r>
          </a:p>
          <a:p>
            <a:pPr lvl="2" algn="just"/>
            <a:endParaRPr lang="en-IN" dirty="0" smtClean="0"/>
          </a:p>
          <a:p>
            <a:pPr lvl="2" algn="just"/>
            <a:r>
              <a:rPr lang="en-IN" dirty="0" smtClean="0"/>
              <a:t>Null (Null means an empty or non-existent value. Null is assigned,      </a:t>
            </a:r>
          </a:p>
          <a:p>
            <a:pPr lvl="2" algn="just">
              <a:buNone/>
            </a:pPr>
            <a:r>
              <a:rPr lang="en-IN" dirty="0" smtClean="0"/>
              <a:t>		        and explicitly means nothing. )</a:t>
            </a:r>
          </a:p>
          <a:p>
            <a:pPr lvl="2" algn="just">
              <a:buNone/>
            </a:pPr>
            <a:endParaRPr lang="en-IN" dirty="0" smtClean="0"/>
          </a:p>
          <a:p>
            <a:pPr lvl="2" algn="just"/>
            <a:r>
              <a:rPr lang="en-IN" dirty="0" err="1" smtClean="0"/>
              <a:t>RegExp</a:t>
            </a:r>
            <a:r>
              <a:rPr lang="en-IN" dirty="0" smtClean="0"/>
              <a:t> (A regular expression is an object that describes a pattern of characters. Regular expressions are used to perform pattern-matching and "search-and-replace" functions on text)</a:t>
            </a:r>
          </a:p>
          <a:p>
            <a:pPr lvl="2" algn="just">
              <a:buNone/>
            </a:pPr>
            <a:endParaRPr lang="en-IN" dirty="0" smtClean="0"/>
          </a:p>
          <a:p>
            <a:pPr lvl="2" algn="just"/>
            <a:r>
              <a:rPr lang="en-IN" dirty="0" smtClean="0"/>
              <a:t>Everything else is an object in Node.js.</a:t>
            </a: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a:t>
            </a:r>
            <a:endParaRPr lang="en-IN" dirty="0"/>
          </a:p>
        </p:txBody>
      </p:sp>
      <p:sp>
        <p:nvSpPr>
          <p:cNvPr id="3" name="Content Placeholder 2"/>
          <p:cNvSpPr>
            <a:spLocks noGrp="1"/>
          </p:cNvSpPr>
          <p:nvPr>
            <p:ph sz="quarter" idx="1"/>
          </p:nvPr>
        </p:nvSpPr>
        <p:spPr>
          <a:xfrm>
            <a:off x="301752" y="1219200"/>
            <a:ext cx="8503920" cy="4879848"/>
          </a:xfrm>
        </p:spPr>
        <p:txBody>
          <a:bodyPr/>
          <a:lstStyle/>
          <a:p>
            <a:r>
              <a:rPr lang="en-IN" dirty="0" smtClean="0"/>
              <a:t> function </a:t>
            </a:r>
            <a:r>
              <a:rPr lang="en-IN" dirty="0" err="1" smtClean="0"/>
              <a:t>function_name</a:t>
            </a:r>
            <a:r>
              <a:rPr lang="en-IN" dirty="0" smtClean="0"/>
              <a:t> (perimeter) {</a:t>
            </a:r>
          </a:p>
          <a:p>
            <a:pPr>
              <a:buNone/>
            </a:pPr>
            <a:r>
              <a:rPr lang="en-IN" dirty="0" smtClean="0"/>
              <a:t>		Operation to Perform	}</a:t>
            </a:r>
          </a:p>
          <a:p>
            <a:pPr>
              <a:buNone/>
            </a:pPr>
            <a:r>
              <a:rPr lang="en-IN" dirty="0" smtClean="0"/>
              <a:t>		</a:t>
            </a:r>
            <a:endParaRPr lang="en-IN" dirty="0"/>
          </a:p>
        </p:txBody>
      </p:sp>
      <p:pic>
        <p:nvPicPr>
          <p:cNvPr id="5" name="Picture 2"/>
          <p:cNvPicPr>
            <a:picLocks noChangeAspect="1" noChangeArrowheads="1"/>
          </p:cNvPicPr>
          <p:nvPr/>
        </p:nvPicPr>
        <p:blipFill>
          <a:blip r:embed="rId2"/>
          <a:srcRect/>
          <a:stretch>
            <a:fillRect/>
          </a:stretch>
        </p:blipFill>
        <p:spPr bwMode="auto">
          <a:xfrm>
            <a:off x="838200" y="2362200"/>
            <a:ext cx="723900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a:t>
            </a:r>
            <a:endParaRPr lang="en-IN" dirty="0"/>
          </a:p>
        </p:txBody>
      </p:sp>
      <p:sp>
        <p:nvSpPr>
          <p:cNvPr id="3" name="Content Placeholder 2"/>
          <p:cNvSpPr>
            <a:spLocks noGrp="1"/>
          </p:cNvSpPr>
          <p:nvPr>
            <p:ph sz="quarter" idx="1"/>
          </p:nvPr>
        </p:nvSpPr>
        <p:spPr/>
        <p:txBody>
          <a:bodyPr>
            <a:normAutofit fontScale="92500" lnSpcReduction="10000"/>
          </a:bodyPr>
          <a:lstStyle/>
          <a:p>
            <a:pPr algn="just"/>
            <a:r>
              <a:rPr lang="en-IN" dirty="0" smtClean="0"/>
              <a:t>Node.js is a very powerful JavaScript-based platform built on Google Chrome's JavaScript V8 Engine.</a:t>
            </a:r>
          </a:p>
          <a:p>
            <a:pPr algn="just"/>
            <a:endParaRPr lang="en-IN" dirty="0" smtClean="0"/>
          </a:p>
          <a:p>
            <a:pPr algn="just"/>
            <a:r>
              <a:rPr lang="en-IN" dirty="0" smtClean="0"/>
              <a:t> It is used to develop I/O intensive web applications like video streaming sites, single-page applications, and other web applications. </a:t>
            </a:r>
          </a:p>
          <a:p>
            <a:pPr algn="just"/>
            <a:endParaRPr lang="en-IN" dirty="0" smtClean="0"/>
          </a:p>
          <a:p>
            <a:pPr algn="just"/>
            <a:r>
              <a:rPr lang="en-IN" dirty="0" smtClean="0"/>
              <a:t>Node.js is a platform built on </a:t>
            </a:r>
            <a:r>
              <a:rPr lang="en-IN" dirty="0" smtClean="0">
                <a:hlinkClick r:id="rId2"/>
              </a:rPr>
              <a:t>Chrome's JavaScript runtime</a:t>
            </a:r>
            <a:r>
              <a:rPr lang="en-IN" dirty="0" smtClean="0"/>
              <a:t> for easily building fast and scalable network applications. </a:t>
            </a:r>
          </a:p>
          <a:p>
            <a:pPr algn="just"/>
            <a:r>
              <a:rPr lang="en-IN" dirty="0" smtClean="0"/>
              <a:t>Node.js allows us to run JavaScript on server.</a:t>
            </a:r>
          </a:p>
          <a:p>
            <a:pPr algn="just"/>
            <a:endParaRPr lang="en-IN" dirty="0" smtClean="0"/>
          </a:p>
          <a:p>
            <a:pPr algn="just"/>
            <a:endParaRPr lang="en-IN" dirty="0" smtClean="0"/>
          </a:p>
          <a:p>
            <a:pPr algn="just"/>
            <a:endParaRPr lang="en-I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a:t>
            </a:r>
            <a:endParaRPr lang="en-IN" dirty="0"/>
          </a:p>
        </p:txBody>
      </p:sp>
      <p:sp>
        <p:nvSpPr>
          <p:cNvPr id="3" name="Content Placeholder 2"/>
          <p:cNvSpPr>
            <a:spLocks noGrp="1"/>
          </p:cNvSpPr>
          <p:nvPr>
            <p:ph sz="quarter" idx="1"/>
          </p:nvPr>
        </p:nvSpPr>
        <p:spPr/>
        <p:txBody>
          <a:bodyPr/>
          <a:lstStyle/>
          <a:p>
            <a:r>
              <a:rPr lang="en-IN" dirty="0" smtClean="0"/>
              <a:t>Using String, Number, null, undefined , boolean</a:t>
            </a:r>
          </a:p>
          <a:p>
            <a:pPr>
              <a:buNone/>
            </a:pPr>
            <a:endParaRPr lang="en-IN" dirty="0"/>
          </a:p>
        </p:txBody>
      </p:sp>
      <p:pic>
        <p:nvPicPr>
          <p:cNvPr id="6150" name="Picture 6"/>
          <p:cNvPicPr>
            <a:picLocks noChangeAspect="1" noChangeArrowheads="1"/>
          </p:cNvPicPr>
          <p:nvPr/>
        </p:nvPicPr>
        <p:blipFill>
          <a:blip r:embed="rId2"/>
          <a:srcRect/>
          <a:stretch>
            <a:fillRect/>
          </a:stretch>
        </p:blipFill>
        <p:spPr bwMode="auto">
          <a:xfrm>
            <a:off x="990600" y="2057400"/>
            <a:ext cx="7696200" cy="45405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Objects</a:t>
            </a:r>
            <a:endParaRPr lang="en-IN" dirty="0"/>
          </a:p>
        </p:txBody>
      </p:sp>
      <p:sp>
        <p:nvSpPr>
          <p:cNvPr id="3" name="Content Placeholder 2"/>
          <p:cNvSpPr>
            <a:spLocks noGrp="1"/>
          </p:cNvSpPr>
          <p:nvPr>
            <p:ph sz="quarter" idx="1"/>
          </p:nvPr>
        </p:nvSpPr>
        <p:spPr/>
        <p:txBody>
          <a:bodyPr/>
          <a:lstStyle/>
          <a:p>
            <a:r>
              <a:rPr lang="en-IN" dirty="0" smtClean="0"/>
              <a:t>Declaring and Using Objects</a:t>
            </a:r>
            <a:endParaRPr lang="en-IN" dirty="0"/>
          </a:p>
        </p:txBody>
      </p:sp>
      <p:pic>
        <p:nvPicPr>
          <p:cNvPr id="7172" name="Picture 4"/>
          <p:cNvPicPr>
            <a:picLocks noChangeAspect="1" noChangeArrowheads="1"/>
          </p:cNvPicPr>
          <p:nvPr/>
        </p:nvPicPr>
        <p:blipFill>
          <a:blip r:embed="rId2"/>
          <a:srcRect/>
          <a:stretch>
            <a:fillRect/>
          </a:stretch>
        </p:blipFill>
        <p:spPr bwMode="auto">
          <a:xfrm>
            <a:off x="762000" y="2133600"/>
            <a:ext cx="7848600" cy="39765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a:t>
            </a:r>
            <a:endParaRPr lang="en-IN" dirty="0"/>
          </a:p>
        </p:txBody>
      </p:sp>
      <p:sp>
        <p:nvSpPr>
          <p:cNvPr id="3" name="Content Placeholder 2"/>
          <p:cNvSpPr>
            <a:spLocks noGrp="1"/>
          </p:cNvSpPr>
          <p:nvPr>
            <p:ph sz="quarter" idx="1"/>
          </p:nvPr>
        </p:nvSpPr>
        <p:spPr/>
        <p:txBody>
          <a:bodyPr/>
          <a:lstStyle/>
          <a:p>
            <a:r>
              <a:rPr lang="en-IN" dirty="0" smtClean="0"/>
              <a:t>Using Arrays</a:t>
            </a:r>
            <a:endParaRPr lang="en-IN" dirty="0"/>
          </a:p>
        </p:txBody>
      </p:sp>
      <p:pic>
        <p:nvPicPr>
          <p:cNvPr id="8195" name="Picture 3"/>
          <p:cNvPicPr>
            <a:picLocks noChangeAspect="1" noChangeArrowheads="1"/>
          </p:cNvPicPr>
          <p:nvPr/>
        </p:nvPicPr>
        <p:blipFill>
          <a:blip r:embed="rId2"/>
          <a:srcRect/>
          <a:stretch>
            <a:fillRect/>
          </a:stretch>
        </p:blipFill>
        <p:spPr bwMode="auto">
          <a:xfrm>
            <a:off x="838200" y="2438399"/>
            <a:ext cx="7772400" cy="36301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 in Node.js</a:t>
            </a:r>
            <a:endParaRPr lang="en-IN" dirty="0"/>
          </a:p>
        </p:txBody>
      </p:sp>
      <p:sp>
        <p:nvSpPr>
          <p:cNvPr id="3" name="Content Placeholder 2"/>
          <p:cNvSpPr>
            <a:spLocks noGrp="1"/>
          </p:cNvSpPr>
          <p:nvPr>
            <p:ph sz="quarter" idx="1"/>
          </p:nvPr>
        </p:nvSpPr>
        <p:spPr/>
        <p:txBody>
          <a:bodyPr/>
          <a:lstStyle/>
          <a:p>
            <a:pPr algn="just"/>
            <a:r>
              <a:rPr lang="en-IN" dirty="0" smtClean="0"/>
              <a:t>Modules are just like JavaScript libraries.</a:t>
            </a:r>
          </a:p>
          <a:p>
            <a:pPr algn="just"/>
            <a:r>
              <a:rPr lang="en-IN" dirty="0" smtClean="0"/>
              <a:t>Module is a set of functions you want to include in your application.</a:t>
            </a:r>
          </a:p>
          <a:p>
            <a:pPr algn="just"/>
            <a:endParaRPr lang="en-IN" dirty="0" smtClean="0"/>
          </a:p>
          <a:p>
            <a:pPr lvl="1"/>
            <a:r>
              <a:rPr lang="en-IN" sz="2400" dirty="0" smtClean="0">
                <a:solidFill>
                  <a:schemeClr val="tx1"/>
                </a:solidFill>
              </a:rPr>
              <a:t>Node.js has three types of modul</a:t>
            </a:r>
            <a:r>
              <a:rPr lang="en-IN" dirty="0" smtClean="0">
                <a:solidFill>
                  <a:schemeClr val="tx1"/>
                </a:solidFill>
              </a:rPr>
              <a:t>es</a:t>
            </a:r>
            <a:r>
              <a:rPr lang="en-IN" dirty="0" smtClean="0"/>
              <a:t>:</a:t>
            </a:r>
          </a:p>
          <a:p>
            <a:pPr lvl="3"/>
            <a:r>
              <a:rPr lang="en-IN" sz="2400" dirty="0" smtClean="0">
                <a:solidFill>
                  <a:schemeClr val="tx1"/>
                </a:solidFill>
              </a:rPr>
              <a:t>Core Modules (In-built Modules)</a:t>
            </a:r>
          </a:p>
          <a:p>
            <a:pPr lvl="3"/>
            <a:r>
              <a:rPr lang="en-IN" sz="2400" dirty="0" smtClean="0">
                <a:solidFill>
                  <a:schemeClr val="tx1"/>
                </a:solidFill>
              </a:rPr>
              <a:t>Local Modules</a:t>
            </a:r>
          </a:p>
          <a:p>
            <a:pPr lvl="3"/>
            <a:r>
              <a:rPr lang="en-IN" sz="2400" dirty="0" smtClean="0">
                <a:solidFill>
                  <a:schemeClr val="tx1"/>
                </a:solidFill>
              </a:rPr>
              <a:t>Third Party Modules</a:t>
            </a:r>
          </a:p>
          <a:p>
            <a:pPr lvl="3">
              <a:buNone/>
            </a:pPr>
            <a:endParaRPr lang="en-IN" sz="2400" dirty="0" smtClean="0">
              <a:solidFill>
                <a:schemeClr val="tx1"/>
              </a:solidFill>
            </a:endParaRPr>
          </a:p>
          <a:p>
            <a:pPr lvl="1"/>
            <a:r>
              <a:rPr lang="en-IN" sz="2400" dirty="0" smtClean="0">
                <a:solidFill>
                  <a:schemeClr val="tx1"/>
                </a:solidFill>
              </a:rPr>
              <a:t>We can also code our own modules </a:t>
            </a:r>
            <a:endParaRPr lang="en-IN" dirty="0" smtClean="0"/>
          </a:p>
          <a:p>
            <a:pPr lvl="2" algn="just"/>
            <a:endParaRPr lang="en-IN" dirty="0" smtClean="0"/>
          </a:p>
          <a:p>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Core Modules</a:t>
            </a:r>
            <a:endParaRPr lang="en-IN" dirty="0"/>
          </a:p>
        </p:txBody>
      </p:sp>
      <p:sp>
        <p:nvSpPr>
          <p:cNvPr id="3" name="Content Placeholder 2"/>
          <p:cNvSpPr>
            <a:spLocks noGrp="1"/>
          </p:cNvSpPr>
          <p:nvPr>
            <p:ph sz="quarter" idx="1"/>
          </p:nvPr>
        </p:nvSpPr>
        <p:spPr/>
        <p:txBody>
          <a:bodyPr/>
          <a:lstStyle/>
          <a:p>
            <a:pPr algn="just"/>
            <a:r>
              <a:rPr lang="en-IN" dirty="0" smtClean="0"/>
              <a:t>Node.js is a light weight framework. The </a:t>
            </a:r>
            <a:r>
              <a:rPr lang="en-IN" b="1" dirty="0" smtClean="0"/>
              <a:t>core modules</a:t>
            </a:r>
            <a:r>
              <a:rPr lang="en-IN" dirty="0" smtClean="0"/>
              <a:t> include bare minimum functionalities of Node.js.</a:t>
            </a:r>
          </a:p>
          <a:p>
            <a:pPr algn="just"/>
            <a:r>
              <a:rPr lang="en-IN" dirty="0" smtClean="0"/>
              <a:t>These core modules are already compiled and they got loaded automatically when Node.js process starts.</a:t>
            </a:r>
          </a:p>
          <a:p>
            <a:pPr algn="just"/>
            <a:r>
              <a:rPr lang="en-IN" dirty="0" smtClean="0"/>
              <a:t>We need to import the core module first in order to use it in your application.</a:t>
            </a:r>
          </a:p>
          <a:p>
            <a:pPr algn="just"/>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Core Modules</a:t>
            </a:r>
            <a:endParaRPr lang="en-IN" dirty="0"/>
          </a:p>
        </p:txBody>
      </p:sp>
      <p:sp>
        <p:nvSpPr>
          <p:cNvPr id="3" name="Content Placeholder 2"/>
          <p:cNvSpPr>
            <a:spLocks noGrp="1"/>
          </p:cNvSpPr>
          <p:nvPr>
            <p:ph sz="quarter" idx="1"/>
          </p:nvPr>
        </p:nvSpPr>
        <p:spPr/>
        <p:txBody>
          <a:bodyPr/>
          <a:lstStyle/>
          <a:p>
            <a:r>
              <a:rPr lang="en-IN" dirty="0" smtClean="0"/>
              <a:t>Few Core Modules are listed below:</a:t>
            </a:r>
          </a:p>
          <a:p>
            <a:pPr>
              <a:buNone/>
            </a:pPr>
            <a:endParaRPr lang="en-IN" dirty="0" smtClean="0"/>
          </a:p>
          <a:p>
            <a:pPr>
              <a:buNone/>
            </a:pPr>
            <a:endParaRPr lang="en-IN" dirty="0"/>
          </a:p>
        </p:txBody>
      </p:sp>
      <p:graphicFrame>
        <p:nvGraphicFramePr>
          <p:cNvPr id="4" name="Table 3"/>
          <p:cNvGraphicFramePr>
            <a:graphicFrameLocks noGrp="1"/>
          </p:cNvGraphicFramePr>
          <p:nvPr/>
        </p:nvGraphicFramePr>
        <p:xfrm>
          <a:off x="457200" y="2743200"/>
          <a:ext cx="8458200" cy="2021840"/>
        </p:xfrm>
        <a:graphic>
          <a:graphicData uri="http://schemas.openxmlformats.org/drawingml/2006/table">
            <a:tbl>
              <a:tblPr firstRow="1" bandRow="1">
                <a:tableStyleId>{5C22544A-7EE6-4342-B048-85BDC9FD1C3A}</a:tableStyleId>
              </a:tblPr>
              <a:tblGrid>
                <a:gridCol w="1905000"/>
                <a:gridCol w="6553200"/>
              </a:tblGrid>
              <a:tr h="370840">
                <a:tc>
                  <a:txBody>
                    <a:bodyPr/>
                    <a:lstStyle/>
                    <a:p>
                      <a:r>
                        <a:rPr lang="en-IN" dirty="0" smtClean="0"/>
                        <a:t>Core Module</a:t>
                      </a:r>
                      <a:endParaRPr lang="en-IN" dirty="0"/>
                    </a:p>
                  </a:txBody>
                  <a:tcPr/>
                </a:tc>
                <a:tc>
                  <a:txBody>
                    <a:bodyPr/>
                    <a:lstStyle/>
                    <a:p>
                      <a:r>
                        <a:rPr lang="en-IN" dirty="0" smtClean="0"/>
                        <a:t>Usage</a:t>
                      </a:r>
                      <a:endParaRPr lang="en-IN" dirty="0"/>
                    </a:p>
                  </a:txBody>
                  <a:tcPr/>
                </a:tc>
              </a:tr>
              <a:tr h="370840">
                <a:tc>
                  <a:txBody>
                    <a:bodyPr/>
                    <a:lstStyle/>
                    <a:p>
                      <a:pPr algn="ctr"/>
                      <a:r>
                        <a:rPr kumimoji="0" lang="en-IN" b="0" i="0" u="none" strike="noStrike" kern="1200" dirty="0" smtClean="0">
                          <a:solidFill>
                            <a:schemeClr val="dk1"/>
                          </a:solidFill>
                          <a:latin typeface="+mn-lt"/>
                          <a:ea typeface="+mn-ea"/>
                          <a:cs typeface="+mn-cs"/>
                          <a:hlinkClick r:id="rId2"/>
                        </a:rPr>
                        <a:t>http</a:t>
                      </a:r>
                      <a:endParaRPr lang="en-IN" dirty="0"/>
                    </a:p>
                  </a:txBody>
                  <a:tcPr/>
                </a:tc>
                <a:tc>
                  <a:txBody>
                    <a:bodyPr/>
                    <a:lstStyle/>
                    <a:p>
                      <a:pPr algn="just"/>
                      <a:r>
                        <a:rPr kumimoji="0" lang="en-IN" b="0" i="0" kern="1200" dirty="0" smtClean="0">
                          <a:solidFill>
                            <a:schemeClr val="dk1"/>
                          </a:solidFill>
                          <a:latin typeface="+mn-lt"/>
                          <a:ea typeface="+mn-ea"/>
                          <a:cs typeface="+mn-cs"/>
                        </a:rPr>
                        <a:t>http module includes classes, methods and events to create Node.js http server.</a:t>
                      </a:r>
                      <a:endParaRPr lang="en-IN" dirty="0"/>
                    </a:p>
                  </a:txBody>
                  <a:tcPr/>
                </a:tc>
              </a:tr>
              <a:tr h="370840">
                <a:tc>
                  <a:txBody>
                    <a:bodyPr/>
                    <a:lstStyle/>
                    <a:p>
                      <a:pPr algn="ctr"/>
                      <a:r>
                        <a:rPr kumimoji="0" lang="en-IN" b="0" i="0" u="none" strike="noStrike" kern="1200" dirty="0" smtClean="0">
                          <a:solidFill>
                            <a:schemeClr val="dk1"/>
                          </a:solidFill>
                          <a:latin typeface="+mn-lt"/>
                          <a:ea typeface="+mn-ea"/>
                          <a:cs typeface="+mn-cs"/>
                          <a:hlinkClick r:id="rId3"/>
                        </a:rPr>
                        <a:t>path</a:t>
                      </a:r>
                      <a:endParaRPr lang="en-IN" dirty="0"/>
                    </a:p>
                  </a:txBody>
                  <a:tcPr/>
                </a:tc>
                <a:tc>
                  <a:txBody>
                    <a:bodyPr/>
                    <a:lstStyle/>
                    <a:p>
                      <a:r>
                        <a:rPr kumimoji="0" lang="en-IN" b="0" i="0" kern="1200" dirty="0" smtClean="0">
                          <a:solidFill>
                            <a:schemeClr val="dk1"/>
                          </a:solidFill>
                          <a:latin typeface="+mn-lt"/>
                          <a:ea typeface="+mn-ea"/>
                          <a:cs typeface="+mn-cs"/>
                        </a:rPr>
                        <a:t>path module includes methods to deal with file paths.</a:t>
                      </a:r>
                      <a:endParaRPr lang="en-IN" dirty="0"/>
                    </a:p>
                  </a:txBody>
                  <a:tcPr/>
                </a:tc>
              </a:tr>
              <a:tr h="370840">
                <a:tc>
                  <a:txBody>
                    <a:bodyPr/>
                    <a:lstStyle/>
                    <a:p>
                      <a:pPr algn="ctr"/>
                      <a:endParaRPr kumimoji="0" lang="en-IN" b="0" i="0" u="none" strike="noStrike" kern="1200" dirty="0" smtClean="0">
                        <a:solidFill>
                          <a:schemeClr val="dk1"/>
                        </a:solidFill>
                        <a:latin typeface="+mn-lt"/>
                        <a:ea typeface="+mn-ea"/>
                        <a:cs typeface="+mn-cs"/>
                        <a:hlinkClick r:id="rId4"/>
                      </a:endParaRPr>
                    </a:p>
                    <a:p>
                      <a:pPr algn="ctr"/>
                      <a:r>
                        <a:rPr kumimoji="0" lang="en-IN" b="0" i="0" u="none" strike="noStrike" kern="1200" dirty="0" err="1" smtClean="0">
                          <a:solidFill>
                            <a:schemeClr val="dk1"/>
                          </a:solidFill>
                          <a:latin typeface="+mn-lt"/>
                          <a:ea typeface="+mn-ea"/>
                          <a:cs typeface="+mn-cs"/>
                          <a:hlinkClick r:id="rId4"/>
                        </a:rPr>
                        <a:t>fs</a:t>
                      </a:r>
                      <a:endParaRPr lang="en-IN" dirty="0"/>
                    </a:p>
                  </a:txBody>
                  <a:tcPr/>
                </a:tc>
                <a:tc>
                  <a:txBody>
                    <a:bodyPr/>
                    <a:lstStyle/>
                    <a:p>
                      <a:r>
                        <a:rPr kumimoji="0" lang="en-IN" b="0" i="0" kern="1200" dirty="0" err="1" smtClean="0">
                          <a:solidFill>
                            <a:schemeClr val="dk1"/>
                          </a:solidFill>
                          <a:latin typeface="+mn-lt"/>
                          <a:ea typeface="+mn-ea"/>
                          <a:cs typeface="+mn-cs"/>
                        </a:rPr>
                        <a:t>fs</a:t>
                      </a:r>
                      <a:r>
                        <a:rPr kumimoji="0" lang="en-IN" b="0" i="0" kern="1200" dirty="0" smtClean="0">
                          <a:solidFill>
                            <a:schemeClr val="dk1"/>
                          </a:solidFill>
                          <a:latin typeface="+mn-lt"/>
                          <a:ea typeface="+mn-ea"/>
                          <a:cs typeface="+mn-cs"/>
                        </a:rPr>
                        <a:t> module includes classes, methods, and events to work with file I/O.</a:t>
                      </a:r>
                      <a:endParaRPr lang="en-IN"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Core Module</a:t>
            </a:r>
            <a:endParaRPr lang="en-IN" dirty="0"/>
          </a:p>
        </p:txBody>
      </p:sp>
      <p:sp>
        <p:nvSpPr>
          <p:cNvPr id="3" name="Content Placeholder 2"/>
          <p:cNvSpPr>
            <a:spLocks noGrp="1"/>
          </p:cNvSpPr>
          <p:nvPr>
            <p:ph sz="quarter" idx="1"/>
          </p:nvPr>
        </p:nvSpPr>
        <p:spPr/>
        <p:txBody>
          <a:bodyPr/>
          <a:lstStyle/>
          <a:p>
            <a:r>
              <a:rPr lang="en-IN" dirty="0" smtClean="0"/>
              <a:t>Using ‘path’ module</a:t>
            </a:r>
            <a:endParaRPr lang="en-IN" dirty="0"/>
          </a:p>
        </p:txBody>
      </p:sp>
      <p:pic>
        <p:nvPicPr>
          <p:cNvPr id="1026" name="Picture 2"/>
          <p:cNvPicPr>
            <a:picLocks noChangeAspect="1" noChangeArrowheads="1"/>
          </p:cNvPicPr>
          <p:nvPr/>
        </p:nvPicPr>
        <p:blipFill>
          <a:blip r:embed="rId2"/>
          <a:srcRect/>
          <a:stretch>
            <a:fillRect/>
          </a:stretch>
        </p:blipFill>
        <p:spPr bwMode="auto">
          <a:xfrm>
            <a:off x="838200" y="2133600"/>
            <a:ext cx="7924800" cy="40898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Core Modules</a:t>
            </a:r>
            <a:endParaRPr lang="en-IN" dirty="0"/>
          </a:p>
        </p:txBody>
      </p:sp>
      <p:sp>
        <p:nvSpPr>
          <p:cNvPr id="3" name="Content Placeholder 2"/>
          <p:cNvSpPr>
            <a:spLocks noGrp="1"/>
          </p:cNvSpPr>
          <p:nvPr>
            <p:ph sz="quarter" idx="1"/>
          </p:nvPr>
        </p:nvSpPr>
        <p:spPr/>
        <p:txBody>
          <a:bodyPr/>
          <a:lstStyle/>
          <a:p>
            <a:r>
              <a:rPr lang="en-IN" dirty="0" smtClean="0"/>
              <a:t>Using ‘</a:t>
            </a:r>
            <a:r>
              <a:rPr lang="en-IN" dirty="0" err="1" smtClean="0"/>
              <a:t>fs’</a:t>
            </a:r>
            <a:r>
              <a:rPr lang="en-IN" dirty="0" smtClean="0"/>
              <a:t> module</a:t>
            </a:r>
            <a:endParaRPr lang="en-IN" dirty="0"/>
          </a:p>
        </p:txBody>
      </p:sp>
      <p:pic>
        <p:nvPicPr>
          <p:cNvPr id="2051" name="Picture 3"/>
          <p:cNvPicPr>
            <a:picLocks noChangeAspect="1" noChangeArrowheads="1"/>
          </p:cNvPicPr>
          <p:nvPr/>
        </p:nvPicPr>
        <p:blipFill>
          <a:blip r:embed="rId2"/>
          <a:srcRect/>
          <a:stretch>
            <a:fillRect/>
          </a:stretch>
        </p:blipFill>
        <p:spPr bwMode="auto">
          <a:xfrm>
            <a:off x="381000" y="2209800"/>
            <a:ext cx="8001000" cy="39372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Core Module</a:t>
            </a:r>
            <a:endParaRPr lang="en-IN" dirty="0"/>
          </a:p>
        </p:txBody>
      </p:sp>
      <p:sp>
        <p:nvSpPr>
          <p:cNvPr id="3" name="Content Placeholder 2"/>
          <p:cNvSpPr>
            <a:spLocks noGrp="1"/>
          </p:cNvSpPr>
          <p:nvPr>
            <p:ph sz="quarter" idx="1"/>
          </p:nvPr>
        </p:nvSpPr>
        <p:spPr>
          <a:xfrm>
            <a:off x="301752" y="1295400"/>
            <a:ext cx="8503920" cy="5257800"/>
          </a:xfrm>
        </p:spPr>
        <p:txBody>
          <a:bodyPr>
            <a:normAutofit fontScale="92500" lnSpcReduction="20000"/>
          </a:bodyPr>
          <a:lstStyle/>
          <a:p>
            <a:r>
              <a:rPr lang="en-IN" dirty="0" smtClean="0"/>
              <a:t>Using ‘</a:t>
            </a:r>
            <a:r>
              <a:rPr lang="en-IN" dirty="0" err="1" smtClean="0"/>
              <a:t>fs’</a:t>
            </a:r>
            <a:r>
              <a:rPr lang="en-IN" dirty="0" smtClean="0"/>
              <a:t> modules</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r>
              <a:rPr lang="en-IN" dirty="0" smtClean="0"/>
              <a:t>Now after executing open the file ‘myfile.txt’</a:t>
            </a:r>
          </a:p>
          <a:p>
            <a:endParaRPr lang="en-IN" dirty="0"/>
          </a:p>
        </p:txBody>
      </p:sp>
      <p:pic>
        <p:nvPicPr>
          <p:cNvPr id="3074" name="Picture 2"/>
          <p:cNvPicPr>
            <a:picLocks noChangeAspect="1" noChangeArrowheads="1"/>
          </p:cNvPicPr>
          <p:nvPr/>
        </p:nvPicPr>
        <p:blipFill>
          <a:blip r:embed="rId2"/>
          <a:srcRect/>
          <a:stretch>
            <a:fillRect/>
          </a:stretch>
        </p:blipFill>
        <p:spPr bwMode="auto">
          <a:xfrm>
            <a:off x="685800" y="1752600"/>
            <a:ext cx="6956014" cy="3943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Implementing Local Modules</a:t>
            </a:r>
            <a:endParaRPr lang="en-IN" dirty="0"/>
          </a:p>
        </p:txBody>
      </p:sp>
      <p:sp>
        <p:nvSpPr>
          <p:cNvPr id="3" name="Content Placeholder 2"/>
          <p:cNvSpPr>
            <a:spLocks noGrp="1"/>
          </p:cNvSpPr>
          <p:nvPr>
            <p:ph sz="quarter" idx="1"/>
          </p:nvPr>
        </p:nvSpPr>
        <p:spPr/>
        <p:txBody>
          <a:bodyPr/>
          <a:lstStyle/>
          <a:p>
            <a:r>
              <a:rPr lang="en-IN" dirty="0" smtClean="0"/>
              <a:t>Create a new file ‘local_modules.js’</a:t>
            </a:r>
          </a:p>
          <a:p>
            <a:endParaRPr lang="en-IN" dirty="0" smtClean="0"/>
          </a:p>
          <a:p>
            <a:r>
              <a:rPr lang="en-IN" dirty="0" smtClean="0"/>
              <a:t>Write the desired code :</a:t>
            </a:r>
          </a:p>
          <a:p>
            <a:pPr lvl="1"/>
            <a:r>
              <a:rPr lang="en-IN" dirty="0" smtClean="0"/>
              <a:t>We created an object with name ‘Log’ </a:t>
            </a:r>
          </a:p>
          <a:p>
            <a:pPr lvl="1"/>
            <a:r>
              <a:rPr lang="en-IN" dirty="0" smtClean="0"/>
              <a:t>Create a function ‘status’ as member that will display some text on console.</a:t>
            </a:r>
          </a:p>
          <a:p>
            <a:pPr lvl="1"/>
            <a:r>
              <a:rPr lang="en-IN" dirty="0" smtClean="0"/>
              <a:t>Export the object </a:t>
            </a:r>
            <a:r>
              <a:rPr lang="en-IN" dirty="0" err="1" smtClean="0"/>
              <a:t>LogWrite</a:t>
            </a:r>
            <a:r>
              <a:rPr lang="en-IN" dirty="0" smtClean="0"/>
              <a:t> the desired code :</a:t>
            </a:r>
          </a:p>
          <a:p>
            <a:pPr lvl="1"/>
            <a:endParaRPr lang="en-IN" dirty="0" smtClean="0"/>
          </a:p>
          <a:p>
            <a:r>
              <a:rPr lang="en-IN" dirty="0" smtClean="0"/>
              <a:t>Include the ‘local_module.js’ file into our ‘main.js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Features of Node.js</a:t>
            </a:r>
            <a:endParaRPr lang="en-IN" dirty="0"/>
          </a:p>
        </p:txBody>
      </p:sp>
      <p:sp>
        <p:nvSpPr>
          <p:cNvPr id="3" name="Content Placeholder 2"/>
          <p:cNvSpPr>
            <a:spLocks noGrp="1"/>
          </p:cNvSpPr>
          <p:nvPr>
            <p:ph sz="quarter" idx="1"/>
          </p:nvPr>
        </p:nvSpPr>
        <p:spPr/>
        <p:txBody>
          <a:bodyPr>
            <a:normAutofit fontScale="92500"/>
          </a:bodyPr>
          <a:lstStyle/>
          <a:p>
            <a:pPr algn="just"/>
            <a:r>
              <a:rPr lang="en-IN" b="1" dirty="0" smtClean="0"/>
              <a:t>Asynchronous and Event Driven</a:t>
            </a:r>
            <a:r>
              <a:rPr lang="en-IN" dirty="0" smtClean="0"/>
              <a:t> − All APIs of Node.js library are asynchronous, that is, non-blocking. It essentially means a Node.js based server never waits for an API to return data. The server moves to the next API after calling it and a notification mechanism of Events of Node.js helps the server to get a response from the previous API call.</a:t>
            </a:r>
          </a:p>
          <a:p>
            <a:endParaRPr lang="en-IN" dirty="0" smtClean="0"/>
          </a:p>
          <a:p>
            <a:pPr algn="just"/>
            <a:r>
              <a:rPr lang="en-IN" b="1" dirty="0" smtClean="0"/>
              <a:t>Very Fast</a:t>
            </a:r>
            <a:r>
              <a:rPr lang="en-IN" dirty="0" smtClean="0"/>
              <a:t> − Being built on Google Chrome's V8 JavaScript Engine, Node.js library is very fast in code execution.</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Implementing Local Modules</a:t>
            </a:r>
            <a:endParaRPr lang="en-IN" dirty="0"/>
          </a:p>
        </p:txBody>
      </p:sp>
      <p:sp>
        <p:nvSpPr>
          <p:cNvPr id="3" name="Content Placeholder 2"/>
          <p:cNvSpPr>
            <a:spLocks noGrp="1"/>
          </p:cNvSpPr>
          <p:nvPr>
            <p:ph sz="quarter" idx="1"/>
          </p:nvPr>
        </p:nvSpPr>
        <p:spPr/>
        <p:txBody>
          <a:bodyPr/>
          <a:lstStyle/>
          <a:p>
            <a:r>
              <a:rPr lang="en-IN" dirty="0" smtClean="0"/>
              <a:t>Code inside Local Module</a:t>
            </a:r>
            <a:endParaRPr lang="en-IN" dirty="0"/>
          </a:p>
        </p:txBody>
      </p:sp>
      <p:pic>
        <p:nvPicPr>
          <p:cNvPr id="1027" name="Picture 3"/>
          <p:cNvPicPr>
            <a:picLocks noChangeAspect="1" noChangeArrowheads="1"/>
          </p:cNvPicPr>
          <p:nvPr/>
        </p:nvPicPr>
        <p:blipFill>
          <a:blip r:embed="rId2"/>
          <a:srcRect/>
          <a:stretch>
            <a:fillRect/>
          </a:stretch>
        </p:blipFill>
        <p:spPr bwMode="auto">
          <a:xfrm>
            <a:off x="533400" y="2438400"/>
            <a:ext cx="7848600" cy="34978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Implementing Local Modules</a:t>
            </a:r>
            <a:endParaRPr lang="en-IN" dirty="0"/>
          </a:p>
        </p:txBody>
      </p:sp>
      <p:sp>
        <p:nvSpPr>
          <p:cNvPr id="3" name="Content Placeholder 2"/>
          <p:cNvSpPr>
            <a:spLocks noGrp="1"/>
          </p:cNvSpPr>
          <p:nvPr>
            <p:ph sz="quarter" idx="1"/>
          </p:nvPr>
        </p:nvSpPr>
        <p:spPr>
          <a:xfrm>
            <a:off x="301752" y="1527048"/>
            <a:ext cx="8503920" cy="4873752"/>
          </a:xfrm>
        </p:spPr>
        <p:txBody>
          <a:bodyPr/>
          <a:lstStyle/>
          <a:p>
            <a:r>
              <a:rPr lang="en-IN" dirty="0" smtClean="0"/>
              <a:t>Execute ‘main.js’ and see output</a:t>
            </a:r>
            <a:endParaRPr lang="en-IN" dirty="0"/>
          </a:p>
        </p:txBody>
      </p:sp>
      <p:pic>
        <p:nvPicPr>
          <p:cNvPr id="2051" name="Picture 3"/>
          <p:cNvPicPr>
            <a:picLocks noChangeAspect="1" noChangeArrowheads="1"/>
          </p:cNvPicPr>
          <p:nvPr/>
        </p:nvPicPr>
        <p:blipFill>
          <a:blip r:embed="rId2"/>
          <a:srcRect/>
          <a:stretch>
            <a:fillRect/>
          </a:stretch>
        </p:blipFill>
        <p:spPr bwMode="auto">
          <a:xfrm>
            <a:off x="381000" y="2057400"/>
            <a:ext cx="7767637"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Implementing Local Modules</a:t>
            </a:r>
            <a:endParaRPr lang="en-IN" dirty="0"/>
          </a:p>
        </p:txBody>
      </p:sp>
      <p:sp>
        <p:nvSpPr>
          <p:cNvPr id="3" name="Content Placeholder 2"/>
          <p:cNvSpPr>
            <a:spLocks noGrp="1"/>
          </p:cNvSpPr>
          <p:nvPr>
            <p:ph sz="quarter" idx="1"/>
          </p:nvPr>
        </p:nvSpPr>
        <p:spPr/>
        <p:txBody>
          <a:bodyPr>
            <a:normAutofit fontScale="92500"/>
          </a:bodyPr>
          <a:lstStyle/>
          <a:p>
            <a:r>
              <a:rPr lang="en-IN" dirty="0" smtClean="0"/>
              <a:t>How it worked?</a:t>
            </a:r>
          </a:p>
          <a:p>
            <a:pPr lvl="1" algn="just"/>
            <a:r>
              <a:rPr lang="en-IN" dirty="0" smtClean="0">
                <a:solidFill>
                  <a:schemeClr val="tx1"/>
                </a:solidFill>
              </a:rPr>
              <a:t>In the end, we have assigned log object to </a:t>
            </a:r>
            <a:r>
              <a:rPr lang="en-IN" b="1" dirty="0" smtClean="0">
                <a:solidFill>
                  <a:schemeClr val="tx1"/>
                </a:solidFill>
              </a:rPr>
              <a:t>module.exports</a:t>
            </a:r>
            <a:r>
              <a:rPr lang="en-IN" dirty="0" smtClean="0">
                <a:solidFill>
                  <a:schemeClr val="tx1"/>
                </a:solidFill>
              </a:rPr>
              <a:t>. The module.exports in the above example exposes a log object as a module.</a:t>
            </a:r>
          </a:p>
          <a:p>
            <a:pPr lvl="1" algn="just">
              <a:buNone/>
            </a:pPr>
            <a:endParaRPr lang="en-IN" dirty="0" smtClean="0">
              <a:solidFill>
                <a:schemeClr val="tx1"/>
              </a:solidFill>
            </a:endParaRPr>
          </a:p>
          <a:p>
            <a:pPr lvl="1" algn="just"/>
            <a:r>
              <a:rPr lang="en-IN" dirty="0" smtClean="0">
                <a:solidFill>
                  <a:schemeClr val="tx1"/>
                </a:solidFill>
              </a:rPr>
              <a:t>The </a:t>
            </a:r>
            <a:r>
              <a:rPr lang="en-IN" i="1" dirty="0" smtClean="0">
                <a:solidFill>
                  <a:schemeClr val="tx1"/>
                </a:solidFill>
              </a:rPr>
              <a:t>module.exports</a:t>
            </a:r>
            <a:r>
              <a:rPr lang="en-IN" dirty="0" smtClean="0">
                <a:solidFill>
                  <a:schemeClr val="tx1"/>
                </a:solidFill>
              </a:rPr>
              <a:t> is a special object which is included in every JS file in the Node.js application by default. Use </a:t>
            </a:r>
            <a:r>
              <a:rPr lang="en-IN" b="1" dirty="0" smtClean="0">
                <a:solidFill>
                  <a:schemeClr val="tx1"/>
                </a:solidFill>
              </a:rPr>
              <a:t>module.exports</a:t>
            </a:r>
            <a:r>
              <a:rPr lang="en-IN" dirty="0" smtClean="0">
                <a:solidFill>
                  <a:schemeClr val="tx1"/>
                </a:solidFill>
              </a:rPr>
              <a:t> or </a:t>
            </a:r>
            <a:r>
              <a:rPr lang="en-IN" b="1" dirty="0" smtClean="0">
                <a:solidFill>
                  <a:schemeClr val="tx1"/>
                </a:solidFill>
              </a:rPr>
              <a:t>exports</a:t>
            </a:r>
            <a:r>
              <a:rPr lang="en-IN" dirty="0" smtClean="0">
                <a:solidFill>
                  <a:schemeClr val="tx1"/>
                </a:solidFill>
              </a:rPr>
              <a:t> to expose a function, object or variable as a module in Node.js.</a:t>
            </a:r>
          </a:p>
          <a:p>
            <a:pPr lvl="1" algn="just"/>
            <a:endParaRPr lang="en-IN" dirty="0" smtClean="0">
              <a:solidFill>
                <a:schemeClr val="tx1"/>
              </a:solidFill>
            </a:endParaRPr>
          </a:p>
          <a:p>
            <a:pPr lvl="1" algn="just"/>
            <a:r>
              <a:rPr lang="en-IN" dirty="0" smtClean="0">
                <a:solidFill>
                  <a:schemeClr val="tx1"/>
                </a:solidFill>
              </a:rPr>
              <a:t>To use local modules in your application, you need to load it using require() function in the same way as core module. However, you need to specify the path of JavaScript file of the module.</a:t>
            </a:r>
          </a:p>
          <a:p>
            <a:pPr lvl="2">
              <a:buNone/>
            </a:pPr>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Implementing Local Modules</a:t>
            </a:r>
            <a:endParaRPr lang="en-IN" dirty="0"/>
          </a:p>
        </p:txBody>
      </p:sp>
      <p:sp>
        <p:nvSpPr>
          <p:cNvPr id="3" name="Content Placeholder 2"/>
          <p:cNvSpPr>
            <a:spLocks noGrp="1"/>
          </p:cNvSpPr>
          <p:nvPr>
            <p:ph sz="quarter" idx="1"/>
          </p:nvPr>
        </p:nvSpPr>
        <p:spPr/>
        <p:txBody>
          <a:bodyPr>
            <a:normAutofit fontScale="92500" lnSpcReduction="10000"/>
          </a:bodyPr>
          <a:lstStyle/>
          <a:p>
            <a:pPr algn="just"/>
            <a:r>
              <a:rPr lang="en-IN" dirty="0" smtClean="0"/>
              <a:t>In the above example, main.js is using ‘</a:t>
            </a:r>
            <a:r>
              <a:rPr lang="en-IN" dirty="0" err="1" smtClean="0"/>
              <a:t>local_modules</a:t>
            </a:r>
            <a:r>
              <a:rPr lang="en-IN" dirty="0" smtClean="0"/>
              <a:t>’ module. </a:t>
            </a:r>
          </a:p>
          <a:p>
            <a:pPr algn="just"/>
            <a:endParaRPr lang="en-IN" dirty="0" smtClean="0"/>
          </a:p>
          <a:p>
            <a:pPr algn="just"/>
            <a:r>
              <a:rPr lang="en-IN" dirty="0" smtClean="0"/>
              <a:t>First, it loads the desired module using require() function and specified path where module is stored. </a:t>
            </a:r>
          </a:p>
          <a:p>
            <a:pPr algn="just"/>
            <a:endParaRPr lang="en-IN" dirty="0" smtClean="0"/>
          </a:p>
          <a:p>
            <a:pPr algn="just"/>
            <a:r>
              <a:rPr lang="en-IN" dirty="0" smtClean="0"/>
              <a:t>Desired module is contained in ‘local_modules.js’ file in the root folder. So, we have specified the path './local_modules.js' in the require() function. </a:t>
            </a:r>
          </a:p>
          <a:p>
            <a:pPr algn="just"/>
            <a:endParaRPr lang="en-IN" dirty="0" smtClean="0"/>
          </a:p>
          <a:p>
            <a:pPr algn="just"/>
            <a:r>
              <a:rPr lang="en-IN" dirty="0" smtClean="0"/>
              <a:t>The '.' denotes a root folder.</a:t>
            </a:r>
          </a:p>
          <a:p>
            <a:pPr algn="just"/>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Implementing Local Modules</a:t>
            </a:r>
            <a:endParaRPr lang="en-IN" dirty="0"/>
          </a:p>
        </p:txBody>
      </p:sp>
      <p:sp>
        <p:nvSpPr>
          <p:cNvPr id="3" name="Content Placeholder 2"/>
          <p:cNvSpPr>
            <a:spLocks noGrp="1"/>
          </p:cNvSpPr>
          <p:nvPr>
            <p:ph sz="quarter" idx="1"/>
          </p:nvPr>
        </p:nvSpPr>
        <p:spPr/>
        <p:txBody>
          <a:bodyPr/>
          <a:lstStyle/>
          <a:p>
            <a:pPr algn="just"/>
            <a:r>
              <a:rPr lang="en-IN" dirty="0" smtClean="0"/>
              <a:t>The require() function returns a log object because an log object is exposed in ‘local_modules.js’ using module.exports. </a:t>
            </a:r>
          </a:p>
          <a:p>
            <a:pPr algn="just"/>
            <a:endParaRPr lang="en-IN" dirty="0" smtClean="0"/>
          </a:p>
          <a:p>
            <a:pPr algn="just"/>
            <a:r>
              <a:rPr lang="en-IN" dirty="0" smtClean="0"/>
              <a:t>So now you can use that this object and call any of its function using dot notation </a:t>
            </a:r>
            <a:r>
              <a:rPr lang="en-IN" dirty="0" err="1" smtClean="0"/>
              <a:t>e.g</a:t>
            </a:r>
            <a:r>
              <a:rPr lang="en-IN" dirty="0" smtClean="0"/>
              <a:t> </a:t>
            </a:r>
            <a:r>
              <a:rPr lang="en-IN" dirty="0" err="1" smtClean="0"/>
              <a:t>local_m.status</a:t>
            </a:r>
            <a:r>
              <a:rPr lang="en-IN" dirty="0" smtClean="0"/>
              <a:t>().</a:t>
            </a:r>
          </a:p>
          <a:p>
            <a:pPr algn="just">
              <a:buNone/>
            </a:pPr>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NPM</a:t>
            </a:r>
            <a:endParaRPr lang="en-IN" dirty="0"/>
          </a:p>
        </p:txBody>
      </p:sp>
      <p:sp>
        <p:nvSpPr>
          <p:cNvPr id="3" name="Content Placeholder 2"/>
          <p:cNvSpPr>
            <a:spLocks noGrp="1"/>
          </p:cNvSpPr>
          <p:nvPr>
            <p:ph sz="quarter" idx="1"/>
          </p:nvPr>
        </p:nvSpPr>
        <p:spPr/>
        <p:txBody>
          <a:bodyPr/>
          <a:lstStyle/>
          <a:p>
            <a:pPr algn="just"/>
            <a:r>
              <a:rPr lang="en-IN" dirty="0" smtClean="0"/>
              <a:t>NPM stands for Node Package Manager</a:t>
            </a:r>
          </a:p>
          <a:p>
            <a:pPr algn="just"/>
            <a:r>
              <a:rPr lang="en-IN" dirty="0" smtClean="0"/>
              <a:t>It is package manager for Node.js packages or modules.</a:t>
            </a:r>
          </a:p>
          <a:p>
            <a:pPr algn="just"/>
            <a:r>
              <a:rPr lang="en-IN" dirty="0" smtClean="0"/>
              <a:t>Node Package Manager (NPM) is a command line tool that installs, updates or uninstalls Node.js packages in your application. </a:t>
            </a:r>
          </a:p>
          <a:p>
            <a:pPr algn="just"/>
            <a:r>
              <a:rPr lang="en-IN" dirty="0" smtClean="0"/>
              <a:t>It is also an online repository for open-source Node.js packages. The node community around the world creates useful modules and publishes them as packages in this repository.</a:t>
            </a:r>
          </a:p>
          <a:p>
            <a:pPr algn="just"/>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NPM</a:t>
            </a:r>
            <a:endParaRPr lang="en-IN" dirty="0"/>
          </a:p>
        </p:txBody>
      </p:sp>
      <p:sp>
        <p:nvSpPr>
          <p:cNvPr id="3" name="Content Placeholder 2"/>
          <p:cNvSpPr>
            <a:spLocks noGrp="1"/>
          </p:cNvSpPr>
          <p:nvPr>
            <p:ph sz="quarter" idx="1"/>
          </p:nvPr>
        </p:nvSpPr>
        <p:spPr>
          <a:xfrm>
            <a:off x="301752" y="1295400"/>
            <a:ext cx="8503920" cy="4803648"/>
          </a:xfrm>
        </p:spPr>
        <p:txBody>
          <a:bodyPr/>
          <a:lstStyle/>
          <a:p>
            <a:r>
              <a:rPr lang="en-IN" dirty="0" smtClean="0"/>
              <a:t>NPM is included with Node.js installation. After you install Node.js, verify NPM installation by writing the following command in terminal or command prompt.</a:t>
            </a:r>
          </a:p>
          <a:p>
            <a:endParaRPr lang="en-IN" dirty="0"/>
          </a:p>
        </p:txBody>
      </p:sp>
      <p:pic>
        <p:nvPicPr>
          <p:cNvPr id="1027" name="Picture 3"/>
          <p:cNvPicPr>
            <a:picLocks noChangeAspect="1" noChangeArrowheads="1"/>
          </p:cNvPicPr>
          <p:nvPr/>
        </p:nvPicPr>
        <p:blipFill>
          <a:blip r:embed="rId2"/>
          <a:srcRect/>
          <a:stretch>
            <a:fillRect/>
          </a:stretch>
        </p:blipFill>
        <p:spPr bwMode="auto">
          <a:xfrm>
            <a:off x="457200" y="3048000"/>
            <a:ext cx="8229600"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NPM</a:t>
            </a:r>
            <a:endParaRPr lang="en-IN" dirty="0"/>
          </a:p>
        </p:txBody>
      </p:sp>
      <p:sp>
        <p:nvSpPr>
          <p:cNvPr id="3" name="Content Placeholder 2"/>
          <p:cNvSpPr>
            <a:spLocks noGrp="1"/>
          </p:cNvSpPr>
          <p:nvPr>
            <p:ph sz="quarter" idx="1"/>
          </p:nvPr>
        </p:nvSpPr>
        <p:spPr/>
        <p:txBody>
          <a:bodyPr>
            <a:normAutofit/>
          </a:bodyPr>
          <a:lstStyle/>
          <a:p>
            <a:r>
              <a:rPr lang="en-IN" sz="2400" dirty="0" smtClean="0"/>
              <a:t>An example by installing </a:t>
            </a:r>
            <a:r>
              <a:rPr lang="en-IN" sz="2200" b="1" dirty="0" smtClean="0"/>
              <a:t>third party module </a:t>
            </a:r>
            <a:r>
              <a:rPr lang="en-IN" sz="2400" dirty="0" smtClean="0"/>
              <a:t>‘upper-case’</a:t>
            </a:r>
            <a:endParaRPr lang="en-IN" sz="2400" dirty="0"/>
          </a:p>
        </p:txBody>
      </p:sp>
      <p:pic>
        <p:nvPicPr>
          <p:cNvPr id="2050" name="Picture 2"/>
          <p:cNvPicPr>
            <a:picLocks noChangeAspect="1" noChangeArrowheads="1"/>
          </p:cNvPicPr>
          <p:nvPr/>
        </p:nvPicPr>
        <p:blipFill>
          <a:blip r:embed="rId2"/>
          <a:srcRect/>
          <a:stretch>
            <a:fillRect/>
          </a:stretch>
        </p:blipFill>
        <p:spPr bwMode="auto">
          <a:xfrm>
            <a:off x="304800" y="2362200"/>
            <a:ext cx="8610599"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External Modules</a:t>
            </a:r>
            <a:endParaRPr lang="en-IN" dirty="0"/>
          </a:p>
        </p:txBody>
      </p:sp>
      <p:sp>
        <p:nvSpPr>
          <p:cNvPr id="3" name="Content Placeholder 2"/>
          <p:cNvSpPr>
            <a:spLocks noGrp="1"/>
          </p:cNvSpPr>
          <p:nvPr>
            <p:ph sz="quarter" idx="1"/>
          </p:nvPr>
        </p:nvSpPr>
        <p:spPr/>
        <p:txBody>
          <a:bodyPr/>
          <a:lstStyle/>
          <a:p>
            <a:r>
              <a:rPr lang="en-IN" dirty="0" smtClean="0"/>
              <a:t>Implementing ‘</a:t>
            </a:r>
            <a:r>
              <a:rPr lang="en-IN" b="1" dirty="0" smtClean="0"/>
              <a:t>third party module</a:t>
            </a:r>
            <a:r>
              <a:rPr lang="en-IN" dirty="0" smtClean="0"/>
              <a:t>’</a:t>
            </a:r>
            <a:endParaRPr lang="en-IN" dirty="0"/>
          </a:p>
        </p:txBody>
      </p:sp>
      <p:pic>
        <p:nvPicPr>
          <p:cNvPr id="3074" name="Picture 2"/>
          <p:cNvPicPr>
            <a:picLocks noChangeAspect="1" noChangeArrowheads="1"/>
          </p:cNvPicPr>
          <p:nvPr/>
        </p:nvPicPr>
        <p:blipFill>
          <a:blip r:embed="rId2"/>
          <a:srcRect/>
          <a:stretch>
            <a:fillRect/>
          </a:stretch>
        </p:blipFill>
        <p:spPr bwMode="auto">
          <a:xfrm>
            <a:off x="533400" y="2133600"/>
            <a:ext cx="7348537" cy="41092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 - Express</a:t>
            </a:r>
            <a:endParaRPr lang="en-IN" dirty="0"/>
          </a:p>
        </p:txBody>
      </p:sp>
      <p:sp>
        <p:nvSpPr>
          <p:cNvPr id="3" name="Content Placeholder 2"/>
          <p:cNvSpPr>
            <a:spLocks noGrp="1"/>
          </p:cNvSpPr>
          <p:nvPr>
            <p:ph sz="quarter" idx="1"/>
          </p:nvPr>
        </p:nvSpPr>
        <p:spPr>
          <a:xfrm>
            <a:off x="304800" y="1295400"/>
            <a:ext cx="8503920" cy="5330952"/>
          </a:xfrm>
        </p:spPr>
        <p:txBody>
          <a:bodyPr>
            <a:normAutofit fontScale="92500" lnSpcReduction="20000"/>
          </a:bodyPr>
          <a:lstStyle/>
          <a:p>
            <a:pPr algn="just"/>
            <a:r>
              <a:rPr lang="en-IN" sz="2400" dirty="0" smtClean="0"/>
              <a:t>Express can also be installed in similar manner module</a:t>
            </a:r>
          </a:p>
          <a:p>
            <a:pPr algn="just"/>
            <a:endParaRPr lang="en-IN" sz="2400" dirty="0" smtClean="0"/>
          </a:p>
          <a:p>
            <a:pPr algn="just"/>
            <a:endParaRPr lang="en-IN" sz="2400" dirty="0" smtClean="0"/>
          </a:p>
          <a:p>
            <a:pPr algn="just"/>
            <a:endParaRPr lang="en-IN" sz="2400" dirty="0" smtClean="0"/>
          </a:p>
          <a:p>
            <a:pPr algn="just"/>
            <a:endParaRPr lang="en-IN" sz="2400" dirty="0" smtClean="0"/>
          </a:p>
          <a:p>
            <a:pPr algn="just"/>
            <a:endParaRPr lang="en-IN" sz="2400" dirty="0" smtClean="0"/>
          </a:p>
          <a:p>
            <a:pPr algn="just"/>
            <a:endParaRPr lang="en-IN" sz="2400" dirty="0" smtClean="0"/>
          </a:p>
          <a:p>
            <a:pPr algn="just"/>
            <a:endParaRPr lang="en-IN" sz="2400" dirty="0" smtClean="0"/>
          </a:p>
          <a:p>
            <a:pPr algn="just"/>
            <a:endParaRPr lang="en-IN" sz="2400" dirty="0" smtClean="0"/>
          </a:p>
          <a:p>
            <a:pPr algn="just"/>
            <a:endParaRPr lang="en-IN" sz="2400" dirty="0" smtClean="0"/>
          </a:p>
          <a:p>
            <a:pPr algn="just"/>
            <a:endParaRPr lang="en-IN" sz="2400" dirty="0" smtClean="0"/>
          </a:p>
          <a:p>
            <a:pPr algn="just"/>
            <a:endParaRPr lang="en-IN" sz="2400" dirty="0" smtClean="0"/>
          </a:p>
          <a:p>
            <a:pPr algn="just"/>
            <a:endParaRPr lang="en-IN" sz="2400" dirty="0" smtClean="0"/>
          </a:p>
          <a:p>
            <a:pPr algn="just"/>
            <a:r>
              <a:rPr lang="en-IN" sz="2400" dirty="0" smtClean="0"/>
              <a:t>We can check dependencies in ‘</a:t>
            </a:r>
            <a:r>
              <a:rPr lang="en-IN" sz="2400" dirty="0" err="1" smtClean="0"/>
              <a:t>package.json</a:t>
            </a:r>
            <a:r>
              <a:rPr lang="en-IN" sz="2400" dirty="0" smtClean="0"/>
              <a:t>’</a:t>
            </a:r>
          </a:p>
          <a:p>
            <a:pPr algn="just"/>
            <a:r>
              <a:rPr lang="en-IN" sz="2400" dirty="0" smtClean="0"/>
              <a:t>JSON  - Java Script Object Notation</a:t>
            </a:r>
          </a:p>
          <a:p>
            <a:pPr algn="just"/>
            <a:endParaRPr lang="en-IN" dirty="0"/>
          </a:p>
        </p:txBody>
      </p:sp>
      <p:pic>
        <p:nvPicPr>
          <p:cNvPr id="4098" name="Picture 2"/>
          <p:cNvPicPr>
            <a:picLocks noChangeAspect="1" noChangeArrowheads="1"/>
          </p:cNvPicPr>
          <p:nvPr/>
        </p:nvPicPr>
        <p:blipFill>
          <a:blip r:embed="rId2"/>
          <a:srcRect/>
          <a:stretch>
            <a:fillRect/>
          </a:stretch>
        </p:blipFill>
        <p:spPr bwMode="auto">
          <a:xfrm>
            <a:off x="609600" y="1752600"/>
            <a:ext cx="7391400" cy="37836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of Node.js</a:t>
            </a:r>
            <a:endParaRPr lang="en-IN" dirty="0"/>
          </a:p>
        </p:txBody>
      </p:sp>
      <p:sp>
        <p:nvSpPr>
          <p:cNvPr id="3" name="Content Placeholder 2"/>
          <p:cNvSpPr>
            <a:spLocks noGrp="1"/>
          </p:cNvSpPr>
          <p:nvPr>
            <p:ph sz="quarter" idx="1"/>
          </p:nvPr>
        </p:nvSpPr>
        <p:spPr>
          <a:xfrm>
            <a:off x="301752" y="1527048"/>
            <a:ext cx="8503920" cy="4949952"/>
          </a:xfrm>
        </p:spPr>
        <p:txBody>
          <a:bodyPr>
            <a:normAutofit fontScale="92500" lnSpcReduction="10000"/>
          </a:bodyPr>
          <a:lstStyle/>
          <a:p>
            <a:pPr algn="just"/>
            <a:r>
              <a:rPr lang="en-IN" b="1" dirty="0" smtClean="0"/>
              <a:t>Single Threaded but Highly Scalable</a:t>
            </a:r>
            <a:r>
              <a:rPr lang="en-IN" dirty="0" smtClean="0"/>
              <a:t> − Node.js uses a single threaded model with event looping. </a:t>
            </a:r>
          </a:p>
          <a:p>
            <a:pPr algn="just">
              <a:buNone/>
            </a:pPr>
            <a:r>
              <a:rPr lang="en-IN" dirty="0" smtClean="0"/>
              <a:t>   Event mechanism helps the server to respond in a non-blocking way and makes the server highly scalable as opposed to traditional servers which create limited threads to handle requests. </a:t>
            </a:r>
          </a:p>
          <a:p>
            <a:pPr algn="just">
              <a:buNone/>
            </a:pPr>
            <a:r>
              <a:rPr lang="en-IN" dirty="0" smtClean="0"/>
              <a:t>    Node.js uses a single threaded program and the same program can provide service to a much larger number of requests than traditional servers like Apache HTTP Server.</a:t>
            </a:r>
          </a:p>
          <a:p>
            <a:pPr algn="just"/>
            <a:r>
              <a:rPr lang="en-IN" b="1" dirty="0" smtClean="0"/>
              <a:t>No </a:t>
            </a:r>
            <a:r>
              <a:rPr lang="en-IN" b="1" dirty="0" err="1" smtClean="0"/>
              <a:t>Bufferring</a:t>
            </a:r>
            <a:r>
              <a:rPr lang="en-IN" b="1" dirty="0" smtClean="0"/>
              <a:t> </a:t>
            </a:r>
            <a:r>
              <a:rPr lang="en-IN" sz="2400" dirty="0" smtClean="0"/>
              <a:t>− </a:t>
            </a:r>
            <a:r>
              <a:rPr lang="en-IN" dirty="0" smtClean="0"/>
              <a:t>Node.js applications never buffer any data. These applications simply output the data in chunks.</a:t>
            </a:r>
          </a:p>
          <a:p>
            <a:pPr algn="just">
              <a:buNone/>
            </a:pPr>
            <a:endParaRPr lang="en-IN" dirty="0" smtClean="0"/>
          </a:p>
          <a:p>
            <a:pPr algn="just">
              <a:buNone/>
            </a:pPr>
            <a:endParaRPr lang="en-IN" dirty="0" smtClean="0"/>
          </a:p>
          <a:p>
            <a:pPr algn="just">
              <a:buNone/>
            </a:pPr>
            <a:endParaRPr lang="en-IN" b="1" dirty="0" smtClean="0"/>
          </a:p>
          <a:p>
            <a:pPr algn="just">
              <a:buNone/>
            </a:pP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Uninstall Module</a:t>
            </a:r>
            <a:endParaRPr lang="en-IN" dirty="0"/>
          </a:p>
        </p:txBody>
      </p:sp>
      <p:sp>
        <p:nvSpPr>
          <p:cNvPr id="3" name="Content Placeholder 2"/>
          <p:cNvSpPr>
            <a:spLocks noGrp="1"/>
          </p:cNvSpPr>
          <p:nvPr>
            <p:ph sz="quarter" idx="1"/>
          </p:nvPr>
        </p:nvSpPr>
        <p:spPr>
          <a:xfrm>
            <a:off x="301752" y="1527048"/>
            <a:ext cx="8503920" cy="5102352"/>
          </a:xfrm>
        </p:spPr>
        <p:txBody>
          <a:bodyPr/>
          <a:lstStyle/>
          <a:p>
            <a:r>
              <a:rPr lang="en-IN" dirty="0" smtClean="0"/>
              <a:t>Uninstall of packages/modules</a:t>
            </a:r>
            <a:endParaRPr lang="en-IN" dirty="0"/>
          </a:p>
        </p:txBody>
      </p:sp>
      <p:pic>
        <p:nvPicPr>
          <p:cNvPr id="1026" name="Picture 2"/>
          <p:cNvPicPr>
            <a:picLocks noChangeAspect="1" noChangeArrowheads="1"/>
          </p:cNvPicPr>
          <p:nvPr/>
        </p:nvPicPr>
        <p:blipFill>
          <a:blip r:embed="rId2"/>
          <a:srcRect/>
          <a:stretch>
            <a:fillRect/>
          </a:stretch>
        </p:blipFill>
        <p:spPr bwMode="auto">
          <a:xfrm>
            <a:off x="990600" y="2133600"/>
            <a:ext cx="6781800" cy="43078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Callbacks Concept</a:t>
            </a:r>
            <a:endParaRPr lang="en-IN" dirty="0"/>
          </a:p>
        </p:txBody>
      </p:sp>
      <p:sp>
        <p:nvSpPr>
          <p:cNvPr id="3" name="Content Placeholder 2"/>
          <p:cNvSpPr>
            <a:spLocks noGrp="1"/>
          </p:cNvSpPr>
          <p:nvPr>
            <p:ph sz="quarter" idx="1"/>
          </p:nvPr>
        </p:nvSpPr>
        <p:spPr/>
        <p:txBody>
          <a:bodyPr>
            <a:normAutofit/>
          </a:bodyPr>
          <a:lstStyle/>
          <a:p>
            <a:pPr algn="just"/>
            <a:r>
              <a:rPr lang="en-IN" dirty="0" smtClean="0"/>
              <a:t>A callback function is called at the completion of a given task. </a:t>
            </a:r>
          </a:p>
          <a:p>
            <a:pPr algn="just"/>
            <a:endParaRPr lang="en-IN" dirty="0" smtClean="0"/>
          </a:p>
          <a:p>
            <a:pPr algn="just"/>
            <a:r>
              <a:rPr lang="en-IN" dirty="0" smtClean="0"/>
              <a:t>Callback is an asynchronous equivalent for a function. Node makes heavy use of callbacks.</a:t>
            </a:r>
          </a:p>
          <a:p>
            <a:pPr algn="just"/>
            <a:endParaRPr lang="en-IN" dirty="0" smtClean="0"/>
          </a:p>
          <a:p>
            <a:pPr algn="just"/>
            <a:r>
              <a:rPr lang="en-IN" dirty="0" smtClean="0"/>
              <a:t> All the APIs of Node are written in such a way that they support callbacks.</a:t>
            </a:r>
          </a:p>
          <a:p>
            <a:pPr algn="just"/>
            <a:endParaRPr lang="en-IN" dirty="0" smtClean="0"/>
          </a:p>
          <a:p>
            <a:pPr lvl="5" algn="just"/>
            <a:endParaRPr lang="en-IN"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Callbacks Concept</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Let us take an example</a:t>
            </a:r>
          </a:p>
          <a:p>
            <a:pPr>
              <a:buNone/>
            </a:pPr>
            <a:endParaRPr lang="en-IN" dirty="0" smtClean="0"/>
          </a:p>
          <a:p>
            <a:pPr lvl="1" algn="just"/>
            <a:r>
              <a:rPr lang="en-IN" dirty="0" smtClean="0">
                <a:solidFill>
                  <a:schemeClr val="tx1"/>
                </a:solidFill>
              </a:rPr>
              <a:t>A function to read a file may start reading file and return the control to the execution environment immediately so that the next instruction can be executed. </a:t>
            </a:r>
          </a:p>
          <a:p>
            <a:pPr lvl="1" algn="just"/>
            <a:endParaRPr lang="en-IN" dirty="0" smtClean="0">
              <a:solidFill>
                <a:schemeClr val="tx1"/>
              </a:solidFill>
            </a:endParaRPr>
          </a:p>
          <a:p>
            <a:pPr lvl="1" algn="just"/>
            <a:r>
              <a:rPr lang="en-IN" dirty="0" smtClean="0">
                <a:solidFill>
                  <a:schemeClr val="tx1"/>
                </a:solidFill>
              </a:rPr>
              <a:t>Once file I/O is complete, it will call the callback function while passing the callback function, the content of the file as a parameter. </a:t>
            </a:r>
          </a:p>
          <a:p>
            <a:pPr lvl="1" algn="just"/>
            <a:endParaRPr lang="en-IN" dirty="0" smtClean="0">
              <a:solidFill>
                <a:schemeClr val="tx1"/>
              </a:solidFill>
            </a:endParaRPr>
          </a:p>
          <a:p>
            <a:pPr lvl="1" algn="just"/>
            <a:r>
              <a:rPr lang="en-IN" dirty="0" smtClean="0">
                <a:solidFill>
                  <a:schemeClr val="tx1"/>
                </a:solidFill>
              </a:rPr>
              <a:t>So there is no blocking or wait for File I/O. This makes Node.js highly scalable, as it can process a high number of requests without waiting for any function to return results.</a:t>
            </a:r>
            <a:endParaRPr lang="en-IN" dirty="0">
              <a:solidFill>
                <a:schemeClr val="tx1"/>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Callbacks Concept</a:t>
            </a:r>
            <a:endParaRPr lang="en-IN" dirty="0"/>
          </a:p>
        </p:txBody>
      </p:sp>
      <p:sp>
        <p:nvSpPr>
          <p:cNvPr id="3" name="Content Placeholder 2"/>
          <p:cNvSpPr>
            <a:spLocks noGrp="1"/>
          </p:cNvSpPr>
          <p:nvPr>
            <p:ph sz="quarter" idx="1"/>
          </p:nvPr>
        </p:nvSpPr>
        <p:spPr/>
        <p:txBody>
          <a:bodyPr/>
          <a:lstStyle/>
          <a:p>
            <a:r>
              <a:rPr lang="en-IN" dirty="0" smtClean="0"/>
              <a:t>First Create a .txt file. Let a file created with name  ‘ myfile.txt’ , type some content inside it and save.</a:t>
            </a:r>
          </a:p>
          <a:p>
            <a:endParaRPr lang="en-IN" dirty="0"/>
          </a:p>
        </p:txBody>
      </p:sp>
      <p:pic>
        <p:nvPicPr>
          <p:cNvPr id="1026" name="Picture 2"/>
          <p:cNvPicPr>
            <a:picLocks noChangeAspect="1" noChangeArrowheads="1"/>
          </p:cNvPicPr>
          <p:nvPr/>
        </p:nvPicPr>
        <p:blipFill>
          <a:blip r:embed="rId2"/>
          <a:srcRect/>
          <a:stretch>
            <a:fillRect/>
          </a:stretch>
        </p:blipFill>
        <p:spPr bwMode="auto">
          <a:xfrm>
            <a:off x="381000" y="2895600"/>
            <a:ext cx="8370887"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Callbacks Concept</a:t>
            </a:r>
            <a:endParaRPr lang="en-IN" dirty="0"/>
          </a:p>
        </p:txBody>
      </p:sp>
      <p:sp>
        <p:nvSpPr>
          <p:cNvPr id="3" name="Content Placeholder 2"/>
          <p:cNvSpPr>
            <a:spLocks noGrp="1"/>
          </p:cNvSpPr>
          <p:nvPr>
            <p:ph sz="quarter" idx="1"/>
          </p:nvPr>
        </p:nvSpPr>
        <p:spPr/>
        <p:txBody>
          <a:bodyPr/>
          <a:lstStyle/>
          <a:p>
            <a:r>
              <a:rPr lang="en-IN" dirty="0" smtClean="0"/>
              <a:t>Blocking Code </a:t>
            </a:r>
            <a:endParaRPr lang="en-IN" dirty="0"/>
          </a:p>
        </p:txBody>
      </p:sp>
      <p:pic>
        <p:nvPicPr>
          <p:cNvPr id="1027" name="Picture 3"/>
          <p:cNvPicPr>
            <a:picLocks noChangeAspect="1" noChangeArrowheads="1"/>
          </p:cNvPicPr>
          <p:nvPr/>
        </p:nvPicPr>
        <p:blipFill>
          <a:blip r:embed="rId2"/>
          <a:srcRect/>
          <a:stretch>
            <a:fillRect/>
          </a:stretch>
        </p:blipFill>
        <p:spPr bwMode="auto">
          <a:xfrm>
            <a:off x="685800" y="2209800"/>
            <a:ext cx="7391400" cy="400794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Callbacks Concept</a:t>
            </a:r>
            <a:endParaRPr lang="en-IN" dirty="0"/>
          </a:p>
        </p:txBody>
      </p:sp>
      <p:sp>
        <p:nvSpPr>
          <p:cNvPr id="3" name="Content Placeholder 2"/>
          <p:cNvSpPr>
            <a:spLocks noGrp="1"/>
          </p:cNvSpPr>
          <p:nvPr>
            <p:ph sz="quarter" idx="1"/>
          </p:nvPr>
        </p:nvSpPr>
        <p:spPr/>
        <p:txBody>
          <a:bodyPr/>
          <a:lstStyle/>
          <a:p>
            <a:r>
              <a:rPr lang="en-IN" dirty="0" smtClean="0"/>
              <a:t>Non Blocking Code</a:t>
            </a:r>
            <a:endParaRPr lang="en-IN" dirty="0"/>
          </a:p>
        </p:txBody>
      </p:sp>
      <p:pic>
        <p:nvPicPr>
          <p:cNvPr id="2050" name="Picture 2"/>
          <p:cNvPicPr>
            <a:picLocks noChangeAspect="1" noChangeArrowheads="1"/>
          </p:cNvPicPr>
          <p:nvPr/>
        </p:nvPicPr>
        <p:blipFill>
          <a:blip r:embed="rId2"/>
          <a:srcRect/>
          <a:stretch>
            <a:fillRect/>
          </a:stretch>
        </p:blipFill>
        <p:spPr bwMode="auto">
          <a:xfrm>
            <a:off x="914400" y="2209800"/>
            <a:ext cx="6248400" cy="40479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Events and Events Emitter</a:t>
            </a:r>
            <a:endParaRPr lang="en-IN" dirty="0"/>
          </a:p>
        </p:txBody>
      </p:sp>
      <p:sp>
        <p:nvSpPr>
          <p:cNvPr id="3" name="Content Placeholder 2"/>
          <p:cNvSpPr>
            <a:spLocks noGrp="1"/>
          </p:cNvSpPr>
          <p:nvPr>
            <p:ph sz="quarter" idx="1"/>
          </p:nvPr>
        </p:nvSpPr>
        <p:spPr/>
        <p:txBody>
          <a:bodyPr/>
          <a:lstStyle/>
          <a:p>
            <a:pPr algn="just"/>
            <a:r>
              <a:rPr lang="en-IN" dirty="0" smtClean="0"/>
              <a:t>Node.js is a single-threaded application, but it can support concurrency via the concept of </a:t>
            </a:r>
            <a:r>
              <a:rPr lang="en-IN" b="1" dirty="0" smtClean="0"/>
              <a:t>event</a:t>
            </a:r>
            <a:r>
              <a:rPr lang="en-IN" dirty="0" smtClean="0"/>
              <a:t> and </a:t>
            </a:r>
            <a:r>
              <a:rPr lang="en-IN" b="1" dirty="0" smtClean="0"/>
              <a:t>callbacks</a:t>
            </a:r>
            <a:r>
              <a:rPr lang="en-IN" dirty="0" smtClean="0"/>
              <a:t>. </a:t>
            </a:r>
          </a:p>
          <a:p>
            <a:pPr algn="just"/>
            <a:r>
              <a:rPr lang="en-IN" dirty="0" smtClean="0"/>
              <a:t>Every API of Node.js is asynchronous and being single-threaded, they use </a:t>
            </a:r>
            <a:r>
              <a:rPr lang="en-IN" b="1" dirty="0" smtClean="0"/>
              <a:t>async function calls</a:t>
            </a:r>
            <a:r>
              <a:rPr lang="en-IN" dirty="0" smtClean="0"/>
              <a:t> to maintain concurrency. </a:t>
            </a:r>
          </a:p>
          <a:p>
            <a:pPr algn="just"/>
            <a:r>
              <a:rPr lang="en-IN" dirty="0" smtClean="0"/>
              <a:t>Node uses observer pattern. Node thread keeps an event loop and whenever a task gets completed, it fires the corresponding event which signals the event-listener function to execute.</a:t>
            </a:r>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Events and Events Emitter</a:t>
            </a:r>
            <a:endParaRPr lang="en-IN" dirty="0"/>
          </a:p>
        </p:txBody>
      </p:sp>
      <p:sp>
        <p:nvSpPr>
          <p:cNvPr id="3" name="Content Placeholder 2"/>
          <p:cNvSpPr>
            <a:spLocks noGrp="1"/>
          </p:cNvSpPr>
          <p:nvPr>
            <p:ph sz="quarter" idx="1"/>
          </p:nvPr>
        </p:nvSpPr>
        <p:spPr>
          <a:xfrm>
            <a:off x="301752" y="1295400"/>
            <a:ext cx="8503920" cy="5029200"/>
          </a:xfrm>
        </p:spPr>
        <p:txBody>
          <a:bodyPr>
            <a:normAutofit/>
          </a:bodyPr>
          <a:lstStyle/>
          <a:p>
            <a:pPr lvl="1" algn="ctr"/>
            <a:r>
              <a:rPr lang="en-IN" b="1" dirty="0" smtClean="0">
                <a:solidFill>
                  <a:schemeClr val="tx1"/>
                </a:solidFill>
              </a:rPr>
              <a:t>Event-Driven Programming</a:t>
            </a:r>
          </a:p>
          <a:p>
            <a:pPr algn="just"/>
            <a:r>
              <a:rPr lang="en-IN" sz="2200" dirty="0" smtClean="0"/>
              <a:t>Node.js uses events heavily and it is also one of the reasons why Node.js is pretty fast compared to other similar technologies. As soon as Node starts its server, it simply initiates its variables, declares functions and then simply waits for the event to occur.</a:t>
            </a:r>
          </a:p>
          <a:p>
            <a:pPr algn="just"/>
            <a:r>
              <a:rPr lang="en-IN" sz="2200" dirty="0" smtClean="0"/>
              <a:t>In an event-driven application, in general there is a main loop that listens for events, and then triggers a callback function when one of those events is detected.</a:t>
            </a:r>
          </a:p>
          <a:p>
            <a:endParaRPr lang="en-IN" dirty="0"/>
          </a:p>
        </p:txBody>
      </p:sp>
      <p:pic>
        <p:nvPicPr>
          <p:cNvPr id="4" name="Picture 2" descr="Event Loop"/>
          <p:cNvPicPr>
            <a:picLocks noChangeAspect="1" noChangeArrowheads="1"/>
          </p:cNvPicPr>
          <p:nvPr/>
        </p:nvPicPr>
        <p:blipFill>
          <a:blip r:embed="rId2"/>
          <a:srcRect/>
          <a:stretch>
            <a:fillRect/>
          </a:stretch>
        </p:blipFill>
        <p:spPr bwMode="auto">
          <a:xfrm>
            <a:off x="1600200" y="4343400"/>
            <a:ext cx="6781800" cy="1984249"/>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Events and Events Emitter</a:t>
            </a:r>
            <a:endParaRPr lang="en-IN" dirty="0"/>
          </a:p>
        </p:txBody>
      </p:sp>
      <p:sp>
        <p:nvSpPr>
          <p:cNvPr id="3" name="Content Placeholder 2"/>
          <p:cNvSpPr>
            <a:spLocks noGrp="1"/>
          </p:cNvSpPr>
          <p:nvPr>
            <p:ph sz="quarter" idx="1"/>
          </p:nvPr>
        </p:nvSpPr>
        <p:spPr/>
        <p:txBody>
          <a:bodyPr>
            <a:normAutofit fontScale="92500"/>
          </a:bodyPr>
          <a:lstStyle/>
          <a:p>
            <a:pPr algn="just"/>
            <a:r>
              <a:rPr lang="en-IN" dirty="0" smtClean="0"/>
              <a:t>Although events look quite similar to callbacks, the difference lies in the fact that callback functions are called when an asynchronous function returns its result, whereas event handling works on the observer pattern. </a:t>
            </a:r>
          </a:p>
          <a:p>
            <a:pPr algn="just"/>
            <a:endParaRPr lang="en-IN" dirty="0" smtClean="0"/>
          </a:p>
          <a:p>
            <a:pPr algn="just"/>
            <a:r>
              <a:rPr lang="en-IN" dirty="0" smtClean="0"/>
              <a:t>The functions that listen to events act as </a:t>
            </a:r>
            <a:r>
              <a:rPr lang="en-IN" b="1" dirty="0" smtClean="0"/>
              <a:t>Observers</a:t>
            </a:r>
            <a:r>
              <a:rPr lang="en-IN" dirty="0" smtClean="0"/>
              <a:t>. Whenever an event gets fired, its listener function starts executing. Node.js has multiple in-built events available through events module and EventEmitter class which are used to bind events and event-listeners</a:t>
            </a:r>
            <a:endParaRPr lang="en-I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Events and Events Emitter</a:t>
            </a:r>
            <a:endParaRPr lang="en-IN" dirty="0"/>
          </a:p>
        </p:txBody>
      </p:sp>
      <p:sp>
        <p:nvSpPr>
          <p:cNvPr id="3" name="Content Placeholder 2"/>
          <p:cNvSpPr>
            <a:spLocks noGrp="1"/>
          </p:cNvSpPr>
          <p:nvPr>
            <p:ph sz="quarter" idx="1"/>
          </p:nvPr>
        </p:nvSpPr>
        <p:spPr/>
        <p:txBody>
          <a:bodyPr/>
          <a:lstStyle/>
          <a:p>
            <a:r>
              <a:rPr lang="en-IN" dirty="0" smtClean="0"/>
              <a:t>Understand the Example</a:t>
            </a:r>
            <a:endParaRPr lang="en-IN" dirty="0"/>
          </a:p>
        </p:txBody>
      </p:sp>
      <p:pic>
        <p:nvPicPr>
          <p:cNvPr id="4" name="Picture 2"/>
          <p:cNvPicPr>
            <a:picLocks noChangeAspect="1" noChangeArrowheads="1"/>
          </p:cNvPicPr>
          <p:nvPr/>
        </p:nvPicPr>
        <p:blipFill>
          <a:blip r:embed="rId2"/>
          <a:srcRect/>
          <a:stretch>
            <a:fillRect/>
          </a:stretch>
        </p:blipFill>
        <p:spPr bwMode="auto">
          <a:xfrm>
            <a:off x="533400" y="1981200"/>
            <a:ext cx="8001000"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of Node.js</a:t>
            </a:r>
            <a:endParaRPr lang="en-IN" dirty="0"/>
          </a:p>
        </p:txBody>
      </p:sp>
      <p:sp>
        <p:nvSpPr>
          <p:cNvPr id="3" name="Content Placeholder 2"/>
          <p:cNvSpPr>
            <a:spLocks noGrp="1"/>
          </p:cNvSpPr>
          <p:nvPr>
            <p:ph sz="quarter" idx="1"/>
          </p:nvPr>
        </p:nvSpPr>
        <p:spPr/>
        <p:txBody>
          <a:bodyPr>
            <a:normAutofit fontScale="70000" lnSpcReduction="20000"/>
          </a:bodyPr>
          <a:lstStyle/>
          <a:p>
            <a:pPr algn="just"/>
            <a:r>
              <a:rPr lang="en-IN" sz="2900" b="1" dirty="0" smtClean="0"/>
              <a:t>Node.js uses asynchronous programming!</a:t>
            </a:r>
            <a:endParaRPr lang="en-IN" sz="2900" dirty="0" smtClean="0"/>
          </a:p>
          <a:p>
            <a:pPr lvl="1" algn="just"/>
            <a:r>
              <a:rPr lang="en-IN" sz="2600" b="1" dirty="0" smtClean="0"/>
              <a:t>A common task for a web server can be to open a file on the server and return the content to the client.</a:t>
            </a:r>
          </a:p>
          <a:p>
            <a:pPr lvl="1" algn="just"/>
            <a:endParaRPr lang="en-IN" dirty="0" smtClean="0"/>
          </a:p>
          <a:p>
            <a:pPr lvl="2" algn="just"/>
            <a:r>
              <a:rPr lang="en-IN" sz="2300" dirty="0" smtClean="0"/>
              <a:t>PHP or ASP handles a file request </a:t>
            </a:r>
          </a:p>
          <a:p>
            <a:pPr lvl="3" algn="just"/>
            <a:r>
              <a:rPr lang="en-IN" dirty="0" smtClean="0"/>
              <a:t>Sends the task to the computer's file system.</a:t>
            </a:r>
          </a:p>
          <a:p>
            <a:pPr lvl="3" algn="just"/>
            <a:r>
              <a:rPr lang="en-IN" dirty="0" smtClean="0"/>
              <a:t>Waits while the file system opens and reads the file.</a:t>
            </a:r>
          </a:p>
          <a:p>
            <a:pPr lvl="3" algn="just"/>
            <a:r>
              <a:rPr lang="en-IN" dirty="0" smtClean="0"/>
              <a:t>Returns the content to the client.</a:t>
            </a:r>
          </a:p>
          <a:p>
            <a:pPr lvl="3" algn="just"/>
            <a:r>
              <a:rPr lang="en-IN" dirty="0" smtClean="0"/>
              <a:t>Ready to handle the next request.</a:t>
            </a:r>
          </a:p>
          <a:p>
            <a:pPr lvl="3" algn="just">
              <a:buNone/>
            </a:pPr>
            <a:r>
              <a:rPr lang="en-IN" dirty="0" smtClean="0"/>
              <a:t/>
            </a:r>
            <a:br>
              <a:rPr lang="en-IN" dirty="0" smtClean="0"/>
            </a:br>
            <a:endParaRPr lang="en-IN" dirty="0" smtClean="0"/>
          </a:p>
          <a:p>
            <a:pPr lvl="2" algn="just"/>
            <a:r>
              <a:rPr lang="en-IN" sz="2300" dirty="0" smtClean="0"/>
              <a:t>Node.js handles a file request</a:t>
            </a:r>
            <a:r>
              <a:rPr lang="en-IN" dirty="0" smtClean="0"/>
              <a:t>:</a:t>
            </a:r>
          </a:p>
          <a:p>
            <a:pPr lvl="3" algn="just"/>
            <a:r>
              <a:rPr lang="en-IN" dirty="0" smtClean="0"/>
              <a:t>Sends the task to the computer's file system.</a:t>
            </a:r>
          </a:p>
          <a:p>
            <a:pPr lvl="3" algn="just"/>
            <a:r>
              <a:rPr lang="en-IN" dirty="0" smtClean="0"/>
              <a:t>Ready to handle the next request.</a:t>
            </a:r>
          </a:p>
          <a:p>
            <a:pPr lvl="3" algn="just"/>
            <a:r>
              <a:rPr lang="en-IN" dirty="0" smtClean="0"/>
              <a:t>When the file system has opened and read the file, the server returns the content to the client.</a:t>
            </a:r>
          </a:p>
          <a:p>
            <a:pPr lvl="3" algn="just"/>
            <a:endParaRPr lang="en-IN" dirty="0" smtClean="0"/>
          </a:p>
          <a:p>
            <a:pPr lvl="1" algn="just">
              <a:buNone/>
            </a:pPr>
            <a:r>
              <a:rPr lang="en-IN" b="1" dirty="0" smtClean="0"/>
              <a:t>	Node.js eliminates the waiting, and simply continues with the next request.</a:t>
            </a:r>
          </a:p>
          <a:p>
            <a:endParaRPr lang="en-I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Events and Events Emitter</a:t>
            </a:r>
            <a:endParaRPr lang="en-IN" dirty="0"/>
          </a:p>
        </p:txBody>
      </p:sp>
      <p:sp>
        <p:nvSpPr>
          <p:cNvPr id="3" name="Content Placeholder 2"/>
          <p:cNvSpPr>
            <a:spLocks noGrp="1"/>
          </p:cNvSpPr>
          <p:nvPr>
            <p:ph sz="quarter" idx="1"/>
          </p:nvPr>
        </p:nvSpPr>
        <p:spPr/>
        <p:txBody>
          <a:bodyPr/>
          <a:lstStyle/>
          <a:p>
            <a:r>
              <a:rPr lang="en-IN" dirty="0" smtClean="0"/>
              <a:t>More methods of Events</a:t>
            </a:r>
          </a:p>
          <a:p>
            <a:endParaRPr lang="en-IN" dirty="0"/>
          </a:p>
        </p:txBody>
      </p:sp>
      <p:pic>
        <p:nvPicPr>
          <p:cNvPr id="1026" name="Picture 2"/>
          <p:cNvPicPr>
            <a:picLocks noChangeAspect="1" noChangeArrowheads="1"/>
          </p:cNvPicPr>
          <p:nvPr/>
        </p:nvPicPr>
        <p:blipFill>
          <a:blip r:embed="rId2"/>
          <a:srcRect/>
          <a:stretch>
            <a:fillRect/>
          </a:stretch>
        </p:blipFill>
        <p:spPr bwMode="auto">
          <a:xfrm>
            <a:off x="914400" y="1981200"/>
            <a:ext cx="6324600" cy="44648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Buffers</a:t>
            </a:r>
            <a:endParaRPr lang="en-IN" dirty="0"/>
          </a:p>
        </p:txBody>
      </p:sp>
      <p:sp>
        <p:nvSpPr>
          <p:cNvPr id="3" name="Content Placeholder 2"/>
          <p:cNvSpPr>
            <a:spLocks noGrp="1"/>
          </p:cNvSpPr>
          <p:nvPr>
            <p:ph sz="quarter" idx="1"/>
          </p:nvPr>
        </p:nvSpPr>
        <p:spPr/>
        <p:txBody>
          <a:bodyPr>
            <a:normAutofit fontScale="92500" lnSpcReduction="20000"/>
          </a:bodyPr>
          <a:lstStyle/>
          <a:p>
            <a:pPr algn="just"/>
            <a:r>
              <a:rPr lang="en-IN" dirty="0" smtClean="0"/>
              <a:t>Pure JavaScript is Unicode friendly, but it is not so for binary data. </a:t>
            </a:r>
          </a:p>
          <a:p>
            <a:pPr algn="just"/>
            <a:endParaRPr lang="en-IN" dirty="0" smtClean="0"/>
          </a:p>
          <a:p>
            <a:pPr algn="just"/>
            <a:r>
              <a:rPr lang="en-IN" dirty="0" smtClean="0"/>
              <a:t>While dealing with TCP streams or the file system, it's necessary to handle octet streams. </a:t>
            </a:r>
          </a:p>
          <a:p>
            <a:pPr algn="just"/>
            <a:endParaRPr lang="en-IN" dirty="0" smtClean="0"/>
          </a:p>
          <a:p>
            <a:pPr algn="just"/>
            <a:r>
              <a:rPr lang="en-IN" dirty="0" smtClean="0"/>
              <a:t>Node provides Buffer class which provides instances to store raw data similar to an array of integers but corresponds to a raw memory allocation outside the V8 heap.</a:t>
            </a:r>
          </a:p>
          <a:p>
            <a:pPr algn="just"/>
            <a:endParaRPr lang="en-IN" dirty="0" smtClean="0"/>
          </a:p>
          <a:p>
            <a:pPr algn="just"/>
            <a:r>
              <a:rPr lang="en-IN" dirty="0" smtClean="0"/>
              <a:t>Buffer class is a global class that can be accessed in an application without importing the buffer module.</a:t>
            </a:r>
            <a:endParaRPr lang="en-I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Buffers</a:t>
            </a:r>
            <a:endParaRPr lang="en-IN" dirty="0"/>
          </a:p>
        </p:txBody>
      </p:sp>
      <p:sp>
        <p:nvSpPr>
          <p:cNvPr id="3" name="Content Placeholder 2"/>
          <p:cNvSpPr>
            <a:spLocks noGrp="1"/>
          </p:cNvSpPr>
          <p:nvPr>
            <p:ph sz="quarter" idx="1"/>
          </p:nvPr>
        </p:nvSpPr>
        <p:spPr/>
        <p:txBody>
          <a:bodyPr/>
          <a:lstStyle/>
          <a:p>
            <a:pPr algn="just"/>
            <a:r>
              <a:rPr lang="en-IN" dirty="0" smtClean="0"/>
              <a:t>JavaScript  has no mechanism of dealing i.e. reading,  manipulating with binary data.</a:t>
            </a:r>
          </a:p>
          <a:p>
            <a:pPr algn="just"/>
            <a:endParaRPr lang="en-IN" dirty="0" smtClean="0"/>
          </a:p>
          <a:p>
            <a:pPr algn="just"/>
            <a:r>
              <a:rPr lang="en-IN" dirty="0" smtClean="0"/>
              <a:t>Buffer class was introduced as part of Node.js APIs to make it possible.</a:t>
            </a:r>
          </a:p>
          <a:p>
            <a:pPr algn="just"/>
            <a:endParaRPr lang="en-IN" dirty="0" smtClean="0"/>
          </a:p>
          <a:p>
            <a:pPr algn="just"/>
            <a:r>
              <a:rPr lang="en-IN" dirty="0" smtClean="0"/>
              <a:t>Node.js server has to also deal with TCP streams and reading and writing to file systems with binary stream of data.</a:t>
            </a:r>
          </a:p>
          <a:p>
            <a:pPr algn="just"/>
            <a:endParaRPr lang="en-I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Buffers</a:t>
            </a:r>
            <a:endParaRPr lang="en-IN" dirty="0"/>
          </a:p>
        </p:txBody>
      </p:sp>
      <p:sp>
        <p:nvSpPr>
          <p:cNvPr id="3" name="Content Placeholder 2"/>
          <p:cNvSpPr>
            <a:spLocks noGrp="1"/>
          </p:cNvSpPr>
          <p:nvPr>
            <p:ph sz="quarter" idx="1"/>
          </p:nvPr>
        </p:nvSpPr>
        <p:spPr>
          <a:xfrm>
            <a:off x="301752" y="1527048"/>
            <a:ext cx="8503920" cy="4644000"/>
          </a:xfrm>
        </p:spPr>
        <p:txBody>
          <a:bodyPr>
            <a:normAutofit fontScale="92500" lnSpcReduction="20000"/>
          </a:bodyPr>
          <a:lstStyle/>
          <a:p>
            <a:r>
              <a:rPr lang="en-IN" dirty="0" smtClean="0"/>
              <a:t>What is a Buffer</a:t>
            </a:r>
          </a:p>
          <a:p>
            <a:pPr>
              <a:buNone/>
            </a:pPr>
            <a:endParaRPr lang="en-IN" dirty="0" smtClean="0"/>
          </a:p>
          <a:p>
            <a:pPr lvl="1"/>
            <a:r>
              <a:rPr lang="en-IN" dirty="0" smtClean="0">
                <a:solidFill>
                  <a:schemeClr val="tx1"/>
                </a:solidFill>
              </a:rPr>
              <a:t>Buffer is a temporary storage.</a:t>
            </a:r>
          </a:p>
          <a:p>
            <a:pPr lvl="1"/>
            <a:endParaRPr lang="en-IN" dirty="0" smtClean="0">
              <a:solidFill>
                <a:schemeClr val="tx1"/>
              </a:solidFill>
            </a:endParaRPr>
          </a:p>
          <a:p>
            <a:pPr lvl="1"/>
            <a:r>
              <a:rPr lang="en-IN" dirty="0" smtClean="0">
                <a:solidFill>
                  <a:schemeClr val="tx1"/>
                </a:solidFill>
              </a:rPr>
              <a:t>It is used to handle raw binary data.</a:t>
            </a:r>
          </a:p>
          <a:p>
            <a:pPr lvl="1"/>
            <a:endParaRPr lang="en-IN" dirty="0" smtClean="0">
              <a:solidFill>
                <a:schemeClr val="tx1"/>
              </a:solidFill>
            </a:endParaRPr>
          </a:p>
          <a:p>
            <a:pPr lvl="1"/>
            <a:r>
              <a:rPr lang="en-IN" dirty="0" smtClean="0">
                <a:solidFill>
                  <a:schemeClr val="tx1"/>
                </a:solidFill>
              </a:rPr>
              <a:t>Instances of Buffer class is like an array of integers.</a:t>
            </a:r>
          </a:p>
          <a:p>
            <a:pPr lvl="1"/>
            <a:endParaRPr lang="en-IN" dirty="0" smtClean="0">
              <a:solidFill>
                <a:schemeClr val="tx1"/>
              </a:solidFill>
            </a:endParaRPr>
          </a:p>
          <a:p>
            <a:pPr lvl="1"/>
            <a:r>
              <a:rPr lang="en-IN" dirty="0" smtClean="0">
                <a:solidFill>
                  <a:schemeClr val="tx1"/>
                </a:solidFill>
              </a:rPr>
              <a:t>The ‘integers’ in a buffer each represents one byte.</a:t>
            </a:r>
          </a:p>
          <a:p>
            <a:pPr lvl="1"/>
            <a:endParaRPr lang="en-IN" dirty="0" smtClean="0">
              <a:solidFill>
                <a:schemeClr val="tx1"/>
              </a:solidFill>
            </a:endParaRPr>
          </a:p>
          <a:p>
            <a:pPr lvl="1"/>
            <a:r>
              <a:rPr lang="en-IN" dirty="0" smtClean="0">
                <a:solidFill>
                  <a:schemeClr val="tx1"/>
                </a:solidFill>
              </a:rPr>
              <a:t>The size of buffer is established at the time of creation and can’t be resized again.</a:t>
            </a:r>
          </a:p>
          <a:p>
            <a:pPr lvl="1"/>
            <a:endParaRPr lang="en-IN" dirty="0" smtClean="0">
              <a:solidFill>
                <a:schemeClr val="tx1"/>
              </a:solidFill>
            </a:endParaRPr>
          </a:p>
          <a:p>
            <a:pPr lvl="1"/>
            <a:r>
              <a:rPr lang="en-IN" dirty="0" smtClean="0">
                <a:solidFill>
                  <a:schemeClr val="tx1"/>
                </a:solidFill>
              </a:rPr>
              <a:t>When buffer is full data is sent for processing.</a:t>
            </a:r>
          </a:p>
          <a:p>
            <a:pPr lvl="1"/>
            <a:endParaRPr lang="en-IN" dirty="0" smtClean="0"/>
          </a:p>
          <a:p>
            <a:pPr lvl="1"/>
            <a:endParaRPr lang="en-IN" dirty="0" smtClean="0"/>
          </a:p>
          <a:p>
            <a:pPr lvl="1"/>
            <a:endParaRPr lang="en-IN" dirty="0" smtClean="0"/>
          </a:p>
          <a:p>
            <a:pPr lvl="1"/>
            <a:endParaRPr lang="en-IN" dirty="0" smtClean="0"/>
          </a:p>
          <a:p>
            <a:pPr lvl="1"/>
            <a:endParaRPr lang="en-I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Buffers</a:t>
            </a:r>
            <a:endParaRPr lang="en-IN" dirty="0"/>
          </a:p>
        </p:txBody>
      </p:sp>
      <p:sp>
        <p:nvSpPr>
          <p:cNvPr id="3" name="Content Placeholder 2"/>
          <p:cNvSpPr>
            <a:spLocks noGrp="1"/>
          </p:cNvSpPr>
          <p:nvPr>
            <p:ph sz="quarter" idx="1"/>
          </p:nvPr>
        </p:nvSpPr>
        <p:spPr/>
        <p:txBody>
          <a:bodyPr/>
          <a:lstStyle/>
          <a:p>
            <a:r>
              <a:rPr lang="en-IN" dirty="0" smtClean="0"/>
              <a:t>How Buffer Works</a:t>
            </a:r>
            <a:endParaRPr lang="en-IN" dirty="0"/>
          </a:p>
        </p:txBody>
      </p:sp>
      <p:sp>
        <p:nvSpPr>
          <p:cNvPr id="4" name="Rectangle 3"/>
          <p:cNvSpPr/>
          <p:nvPr/>
        </p:nvSpPr>
        <p:spPr>
          <a:xfrm>
            <a:off x="381000" y="2362200"/>
            <a:ext cx="11430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Large Data</a:t>
            </a:r>
            <a:endParaRPr lang="en-IN" dirty="0"/>
          </a:p>
        </p:txBody>
      </p:sp>
      <p:sp>
        <p:nvSpPr>
          <p:cNvPr id="5" name="Rectangle 4"/>
          <p:cNvSpPr/>
          <p:nvPr/>
        </p:nvSpPr>
        <p:spPr>
          <a:xfrm>
            <a:off x="2209800" y="3505200"/>
            <a:ext cx="76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971800" y="3505200"/>
            <a:ext cx="76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3810000" y="3429000"/>
            <a:ext cx="16002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p:cNvSpPr/>
          <p:nvPr/>
        </p:nvSpPr>
        <p:spPr>
          <a:xfrm>
            <a:off x="4953000" y="3505200"/>
            <a:ext cx="76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4800600" y="3505200"/>
            <a:ext cx="76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4648200" y="3505200"/>
            <a:ext cx="76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p:cNvSpPr/>
          <p:nvPr/>
        </p:nvSpPr>
        <p:spPr>
          <a:xfrm>
            <a:off x="4495800" y="3505200"/>
            <a:ext cx="76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p:cNvSpPr/>
          <p:nvPr/>
        </p:nvSpPr>
        <p:spPr>
          <a:xfrm>
            <a:off x="4343400" y="3505200"/>
            <a:ext cx="76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p:cNvSpPr/>
          <p:nvPr/>
        </p:nvSpPr>
        <p:spPr>
          <a:xfrm>
            <a:off x="4191000" y="3505200"/>
            <a:ext cx="76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p:cNvSpPr/>
          <p:nvPr/>
        </p:nvSpPr>
        <p:spPr>
          <a:xfrm>
            <a:off x="4038600" y="3505200"/>
            <a:ext cx="76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p:cNvSpPr/>
          <p:nvPr/>
        </p:nvSpPr>
        <p:spPr>
          <a:xfrm>
            <a:off x="3886200" y="3505200"/>
            <a:ext cx="76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p:cNvSpPr/>
          <p:nvPr/>
        </p:nvSpPr>
        <p:spPr>
          <a:xfrm>
            <a:off x="6019800" y="3124200"/>
            <a:ext cx="1752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Chunk</a:t>
            </a:r>
            <a:endParaRPr lang="en-IN" dirty="0"/>
          </a:p>
        </p:txBody>
      </p:sp>
      <p:sp>
        <p:nvSpPr>
          <p:cNvPr id="18" name="Right Arrow 17"/>
          <p:cNvSpPr/>
          <p:nvPr/>
        </p:nvSpPr>
        <p:spPr>
          <a:xfrm>
            <a:off x="2362200" y="3810000"/>
            <a:ext cx="533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ight Arrow 19"/>
          <p:cNvSpPr/>
          <p:nvPr/>
        </p:nvSpPr>
        <p:spPr>
          <a:xfrm>
            <a:off x="1600200" y="3810000"/>
            <a:ext cx="533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ight Arrow 20"/>
          <p:cNvSpPr/>
          <p:nvPr/>
        </p:nvSpPr>
        <p:spPr>
          <a:xfrm>
            <a:off x="3124200" y="3810000"/>
            <a:ext cx="533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ight Arrow 21"/>
          <p:cNvSpPr/>
          <p:nvPr/>
        </p:nvSpPr>
        <p:spPr>
          <a:xfrm>
            <a:off x="5410200" y="3810000"/>
            <a:ext cx="533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5257800" y="3505200"/>
            <a:ext cx="76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Rectangle 23"/>
          <p:cNvSpPr/>
          <p:nvPr/>
        </p:nvSpPr>
        <p:spPr>
          <a:xfrm>
            <a:off x="5105400" y="3505200"/>
            <a:ext cx="76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p:cNvSpPr txBox="1"/>
          <p:nvPr/>
        </p:nvSpPr>
        <p:spPr>
          <a:xfrm>
            <a:off x="3581400" y="2133600"/>
            <a:ext cx="2514600" cy="369332"/>
          </a:xfrm>
          <a:prstGeom prst="rect">
            <a:avLst/>
          </a:prstGeom>
          <a:noFill/>
        </p:spPr>
        <p:txBody>
          <a:bodyPr wrap="square" rtlCol="0">
            <a:spAutoFit/>
          </a:bodyPr>
          <a:lstStyle/>
          <a:p>
            <a:r>
              <a:rPr lang="en-IN" dirty="0" smtClean="0"/>
              <a:t>Buffer storing 10 Bytes</a:t>
            </a:r>
            <a:endParaRPr lang="en-IN" dirty="0"/>
          </a:p>
        </p:txBody>
      </p:sp>
      <p:sp>
        <p:nvSpPr>
          <p:cNvPr id="27" name="Right Arrow 26"/>
          <p:cNvSpPr/>
          <p:nvPr/>
        </p:nvSpPr>
        <p:spPr>
          <a:xfrm rot="-5400000">
            <a:off x="4229100" y="2933700"/>
            <a:ext cx="800100"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Arrow Connector 28"/>
          <p:cNvCxnSpPr/>
          <p:nvPr/>
        </p:nvCxnSpPr>
        <p:spPr>
          <a:xfrm rot="5400000">
            <a:off x="3981450" y="4781550"/>
            <a:ext cx="1066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038600" y="5334000"/>
            <a:ext cx="838200" cy="369332"/>
          </a:xfrm>
          <a:prstGeom prst="rect">
            <a:avLst/>
          </a:prstGeom>
          <a:noFill/>
        </p:spPr>
        <p:txBody>
          <a:bodyPr wrap="square" rtlCol="0">
            <a:spAutoFit/>
          </a:bodyPr>
          <a:lstStyle/>
          <a:p>
            <a:r>
              <a:rPr lang="en-IN" dirty="0" smtClean="0"/>
              <a:t>1 Byte</a:t>
            </a:r>
            <a:endParaRPr lang="en-I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Buffers</a:t>
            </a:r>
            <a:endParaRPr lang="en-IN" dirty="0"/>
          </a:p>
        </p:txBody>
      </p:sp>
      <p:sp>
        <p:nvSpPr>
          <p:cNvPr id="3" name="Content Placeholder 2"/>
          <p:cNvSpPr>
            <a:spLocks noGrp="1"/>
          </p:cNvSpPr>
          <p:nvPr>
            <p:ph sz="quarter" idx="1"/>
          </p:nvPr>
        </p:nvSpPr>
        <p:spPr/>
        <p:txBody>
          <a:bodyPr/>
          <a:lstStyle/>
          <a:p>
            <a:r>
              <a:rPr lang="en-IN" dirty="0" smtClean="0"/>
              <a:t>Using Buffers</a:t>
            </a:r>
            <a:endParaRPr lang="en-IN" dirty="0"/>
          </a:p>
        </p:txBody>
      </p:sp>
      <p:pic>
        <p:nvPicPr>
          <p:cNvPr id="1026" name="Picture 2"/>
          <p:cNvPicPr>
            <a:picLocks noChangeAspect="1" noChangeArrowheads="1"/>
          </p:cNvPicPr>
          <p:nvPr/>
        </p:nvPicPr>
        <p:blipFill>
          <a:blip r:embed="rId2"/>
          <a:srcRect/>
          <a:stretch>
            <a:fillRect/>
          </a:stretch>
        </p:blipFill>
        <p:spPr bwMode="auto">
          <a:xfrm>
            <a:off x="533400" y="2286000"/>
            <a:ext cx="8229600" cy="3952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Buffers</a:t>
            </a:r>
            <a:endParaRPr lang="en-IN" dirty="0"/>
          </a:p>
        </p:txBody>
      </p:sp>
      <p:sp>
        <p:nvSpPr>
          <p:cNvPr id="3" name="Content Placeholder 2"/>
          <p:cNvSpPr>
            <a:spLocks noGrp="1"/>
          </p:cNvSpPr>
          <p:nvPr>
            <p:ph sz="quarter" idx="1"/>
          </p:nvPr>
        </p:nvSpPr>
        <p:spPr/>
        <p:txBody>
          <a:bodyPr>
            <a:normAutofit/>
          </a:bodyPr>
          <a:lstStyle/>
          <a:p>
            <a:r>
              <a:rPr lang="en-IN" sz="2400" dirty="0" smtClean="0"/>
              <a:t>Writing into Buffers and displaying contents of Buffer</a:t>
            </a:r>
            <a:endParaRPr lang="en-IN" sz="2400" dirty="0"/>
          </a:p>
        </p:txBody>
      </p:sp>
      <p:pic>
        <p:nvPicPr>
          <p:cNvPr id="2052" name="Picture 4"/>
          <p:cNvPicPr>
            <a:picLocks noChangeAspect="1" noChangeArrowheads="1"/>
          </p:cNvPicPr>
          <p:nvPr/>
        </p:nvPicPr>
        <p:blipFill>
          <a:blip r:embed="rId2"/>
          <a:srcRect/>
          <a:stretch>
            <a:fillRect/>
          </a:stretch>
        </p:blipFill>
        <p:spPr bwMode="auto">
          <a:xfrm>
            <a:off x="838200" y="2133600"/>
            <a:ext cx="6858000" cy="4190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Node.js Server and Application</a:t>
            </a:r>
            <a:endParaRPr lang="en-IN" dirty="0"/>
          </a:p>
        </p:txBody>
      </p:sp>
      <p:sp>
        <p:nvSpPr>
          <p:cNvPr id="5" name="Content Placeholder 4"/>
          <p:cNvSpPr>
            <a:spLocks noGrp="1"/>
          </p:cNvSpPr>
          <p:nvPr>
            <p:ph sz="quarter" idx="1"/>
          </p:nvPr>
        </p:nvSpPr>
        <p:spPr/>
        <p:txBody>
          <a:bodyPr/>
          <a:lstStyle/>
          <a:p>
            <a:pPr algn="just"/>
            <a:r>
              <a:rPr lang="en-IN" dirty="0" smtClean="0"/>
              <a:t>Creating Node.js Application</a:t>
            </a:r>
          </a:p>
          <a:p>
            <a:pPr algn="just"/>
            <a:endParaRPr lang="en-IN" dirty="0" smtClean="0"/>
          </a:p>
          <a:p>
            <a:pPr lvl="1" algn="just"/>
            <a:r>
              <a:rPr lang="en-IN" dirty="0" smtClean="0">
                <a:solidFill>
                  <a:schemeClr val="tx1"/>
                </a:solidFill>
              </a:rPr>
              <a:t>Step 1 - Import Required Module</a:t>
            </a:r>
          </a:p>
          <a:p>
            <a:pPr lvl="1" algn="just"/>
            <a:endParaRPr lang="en-IN" dirty="0" smtClean="0">
              <a:solidFill>
                <a:schemeClr val="tx1"/>
              </a:solidFill>
            </a:endParaRPr>
          </a:p>
          <a:p>
            <a:pPr lvl="1" algn="just"/>
            <a:r>
              <a:rPr lang="en-IN" dirty="0" smtClean="0">
                <a:solidFill>
                  <a:schemeClr val="tx1"/>
                </a:solidFill>
              </a:rPr>
              <a:t>We use the </a:t>
            </a:r>
            <a:r>
              <a:rPr lang="en-IN" b="1" dirty="0" smtClean="0">
                <a:solidFill>
                  <a:schemeClr val="tx1"/>
                </a:solidFill>
              </a:rPr>
              <a:t>require</a:t>
            </a:r>
            <a:r>
              <a:rPr lang="en-IN" dirty="0" smtClean="0">
                <a:solidFill>
                  <a:schemeClr val="tx1"/>
                </a:solidFill>
              </a:rPr>
              <a:t> directive to load the http module and store the returned HTTP instance into an http variable as follows −</a:t>
            </a:r>
          </a:p>
          <a:p>
            <a:pPr lvl="1" algn="just"/>
            <a:endParaRPr lang="en-IN" dirty="0" smtClean="0">
              <a:solidFill>
                <a:schemeClr val="tx1"/>
              </a:solidFill>
            </a:endParaRPr>
          </a:p>
          <a:p>
            <a:pPr lvl="1" algn="just"/>
            <a:r>
              <a:rPr lang="en-IN" dirty="0" err="1" smtClean="0">
                <a:solidFill>
                  <a:schemeClr val="tx1"/>
                </a:solidFill>
              </a:rPr>
              <a:t>var</a:t>
            </a:r>
            <a:r>
              <a:rPr lang="en-IN" dirty="0" smtClean="0">
                <a:solidFill>
                  <a:schemeClr val="tx1"/>
                </a:solidFill>
              </a:rPr>
              <a:t> http = require("http");</a:t>
            </a:r>
            <a:endParaRPr lang="en-IN" dirty="0">
              <a:solidFill>
                <a:schemeClr val="tx1"/>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 of Node.js</a:t>
            </a:r>
            <a:endParaRPr lang="en-IN" dirty="0"/>
          </a:p>
        </p:txBody>
      </p:sp>
      <p:sp>
        <p:nvSpPr>
          <p:cNvPr id="3" name="Content Placeholder 2"/>
          <p:cNvSpPr>
            <a:spLocks noGrp="1"/>
          </p:cNvSpPr>
          <p:nvPr>
            <p:ph sz="quarter" idx="1"/>
          </p:nvPr>
        </p:nvSpPr>
        <p:spPr>
          <a:xfrm>
            <a:off x="301752" y="1527048"/>
            <a:ext cx="8503920" cy="4873752"/>
          </a:xfrm>
        </p:spPr>
        <p:txBody>
          <a:bodyPr/>
          <a:lstStyle/>
          <a:p>
            <a:pPr algn="just"/>
            <a:r>
              <a:rPr lang="en-IN" dirty="0" smtClean="0"/>
              <a:t>Before creating an actual “Hello World" like application using Node.js. </a:t>
            </a:r>
          </a:p>
          <a:p>
            <a:pPr algn="just"/>
            <a:r>
              <a:rPr lang="en-IN" dirty="0" smtClean="0"/>
              <a:t>Let us understand the 3 basic components of  Node.js</a:t>
            </a:r>
          </a:p>
          <a:p>
            <a:pPr algn="just"/>
            <a:endParaRPr lang="en-IN" dirty="0" smtClean="0"/>
          </a:p>
          <a:p>
            <a:pPr lvl="3" algn="just"/>
            <a:r>
              <a:rPr lang="en-IN" b="1" dirty="0" smtClean="0">
                <a:solidFill>
                  <a:schemeClr val="tx1"/>
                </a:solidFill>
              </a:rPr>
              <a:t>Import required modules</a:t>
            </a:r>
            <a:r>
              <a:rPr lang="en-IN" dirty="0" smtClean="0">
                <a:solidFill>
                  <a:schemeClr val="tx1"/>
                </a:solidFill>
              </a:rPr>
              <a:t> − First is the </a:t>
            </a:r>
            <a:r>
              <a:rPr lang="en-IN" b="1" dirty="0" smtClean="0">
                <a:solidFill>
                  <a:schemeClr val="tx1"/>
                </a:solidFill>
              </a:rPr>
              <a:t>require</a:t>
            </a:r>
            <a:r>
              <a:rPr lang="en-IN" dirty="0" smtClean="0">
                <a:solidFill>
                  <a:schemeClr val="tx1"/>
                </a:solidFill>
              </a:rPr>
              <a:t> directive used to load Node.js modules.</a:t>
            </a:r>
          </a:p>
          <a:p>
            <a:pPr lvl="3" algn="just"/>
            <a:r>
              <a:rPr lang="en-IN" b="1" dirty="0" smtClean="0">
                <a:solidFill>
                  <a:schemeClr val="tx1"/>
                </a:solidFill>
              </a:rPr>
              <a:t>Create server</a:t>
            </a:r>
            <a:r>
              <a:rPr lang="en-IN" dirty="0" smtClean="0">
                <a:solidFill>
                  <a:schemeClr val="tx1"/>
                </a:solidFill>
              </a:rPr>
              <a:t> − Used for creating a server which will listen to client's requests similar to Apache HTTP Server.</a:t>
            </a:r>
          </a:p>
          <a:p>
            <a:pPr lvl="3" algn="just"/>
            <a:r>
              <a:rPr lang="en-IN" b="1" dirty="0" smtClean="0">
                <a:solidFill>
                  <a:schemeClr val="tx1"/>
                </a:solidFill>
              </a:rPr>
              <a:t>Read request and return response</a:t>
            </a:r>
            <a:r>
              <a:rPr lang="en-IN" dirty="0" smtClean="0">
                <a:solidFill>
                  <a:schemeClr val="tx1"/>
                </a:solidFill>
              </a:rPr>
              <a:t> − The server created in an earlier step will read the HTTP request made by the client which can be a browser or a console and return the response</a:t>
            </a:r>
            <a:r>
              <a:rPr lang="en-IN" dirty="0" smtClean="0"/>
              <a:t>.</a:t>
            </a:r>
            <a:endParaRPr lang="en-I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Create Server</a:t>
            </a:r>
            <a:endParaRPr lang="en-IN" dirty="0"/>
          </a:p>
        </p:txBody>
      </p:sp>
      <p:sp>
        <p:nvSpPr>
          <p:cNvPr id="3" name="Content Placeholder 2"/>
          <p:cNvSpPr>
            <a:spLocks noGrp="1"/>
          </p:cNvSpPr>
          <p:nvPr>
            <p:ph sz="quarter" idx="1"/>
          </p:nvPr>
        </p:nvSpPr>
        <p:spPr>
          <a:xfrm>
            <a:off x="301752" y="1527048"/>
            <a:ext cx="8503920" cy="4873752"/>
          </a:xfrm>
        </p:spPr>
        <p:txBody>
          <a:bodyPr>
            <a:normAutofit fontScale="92500" lnSpcReduction="20000"/>
          </a:bodyPr>
          <a:lstStyle/>
          <a:p>
            <a:r>
              <a:rPr lang="en-IN" dirty="0" smtClean="0"/>
              <a:t>Creating a Server</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r>
              <a:rPr lang="en-IN" dirty="0" smtClean="0"/>
              <a:t>Notice Server is Running</a:t>
            </a:r>
            <a:endParaRPr lang="en-IN" dirty="0"/>
          </a:p>
        </p:txBody>
      </p:sp>
      <p:pic>
        <p:nvPicPr>
          <p:cNvPr id="2051" name="Picture 3"/>
          <p:cNvPicPr>
            <a:picLocks noChangeAspect="1" noChangeArrowheads="1"/>
          </p:cNvPicPr>
          <p:nvPr/>
        </p:nvPicPr>
        <p:blipFill>
          <a:blip r:embed="rId2"/>
          <a:srcRect/>
          <a:stretch>
            <a:fillRect/>
          </a:stretch>
        </p:blipFill>
        <p:spPr bwMode="auto">
          <a:xfrm>
            <a:off x="533400" y="2057400"/>
            <a:ext cx="7620000" cy="35560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Parts of Node.js	</a:t>
            </a:r>
            <a:endParaRPr lang="en-IN" dirty="0"/>
          </a:p>
        </p:txBody>
      </p:sp>
      <p:sp>
        <p:nvSpPr>
          <p:cNvPr id="3" name="Content Placeholder 2"/>
          <p:cNvSpPr>
            <a:spLocks noGrp="1"/>
          </p:cNvSpPr>
          <p:nvPr>
            <p:ph sz="quarter" idx="1"/>
          </p:nvPr>
        </p:nvSpPr>
        <p:spPr>
          <a:xfrm>
            <a:off x="301752" y="1295400"/>
            <a:ext cx="8503920" cy="5562600"/>
          </a:xfrm>
        </p:spPr>
        <p:txBody>
          <a:bodyPr/>
          <a:lstStyle/>
          <a:p>
            <a:pPr algn="just"/>
            <a:r>
              <a:rPr lang="en-IN" dirty="0" smtClean="0"/>
              <a:t>The following diagram depicts some important parts of Node.js</a:t>
            </a:r>
            <a:endParaRPr lang="en-IN" dirty="0"/>
          </a:p>
        </p:txBody>
      </p:sp>
      <p:pic>
        <p:nvPicPr>
          <p:cNvPr id="1026" name="Picture 2" descr="Node.js Concepts"/>
          <p:cNvPicPr>
            <a:picLocks noChangeAspect="1" noChangeArrowheads="1"/>
          </p:cNvPicPr>
          <p:nvPr/>
        </p:nvPicPr>
        <p:blipFill>
          <a:blip r:embed="rId2"/>
          <a:srcRect/>
          <a:stretch>
            <a:fillRect/>
          </a:stretch>
        </p:blipFill>
        <p:spPr bwMode="auto">
          <a:xfrm>
            <a:off x="838200" y="2667000"/>
            <a:ext cx="6477000" cy="3962400"/>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Server</a:t>
            </a:r>
            <a:endParaRPr lang="en-IN" dirty="0"/>
          </a:p>
        </p:txBody>
      </p:sp>
      <p:sp>
        <p:nvSpPr>
          <p:cNvPr id="3" name="Content Placeholder 2"/>
          <p:cNvSpPr>
            <a:spLocks noGrp="1"/>
          </p:cNvSpPr>
          <p:nvPr>
            <p:ph sz="quarter" idx="1"/>
          </p:nvPr>
        </p:nvSpPr>
        <p:spPr/>
        <p:txBody>
          <a:bodyPr/>
          <a:lstStyle/>
          <a:p>
            <a:r>
              <a:rPr lang="en-IN" dirty="0" smtClean="0"/>
              <a:t>Go to Web Browser</a:t>
            </a:r>
          </a:p>
          <a:p>
            <a:r>
              <a:rPr lang="en-IN" dirty="0" smtClean="0"/>
              <a:t>Type localhost:3000 in address bar/</a:t>
            </a:r>
            <a:r>
              <a:rPr lang="en-IN" dirty="0" err="1" smtClean="0"/>
              <a:t>url</a:t>
            </a:r>
            <a:r>
              <a:rPr lang="en-IN" dirty="0" smtClean="0"/>
              <a:t> bar</a:t>
            </a:r>
          </a:p>
          <a:p>
            <a:endParaRPr lang="en-IN" dirty="0"/>
          </a:p>
        </p:txBody>
      </p:sp>
      <p:pic>
        <p:nvPicPr>
          <p:cNvPr id="3074" name="Picture 2"/>
          <p:cNvPicPr>
            <a:picLocks noChangeAspect="1" noChangeArrowheads="1"/>
          </p:cNvPicPr>
          <p:nvPr/>
        </p:nvPicPr>
        <p:blipFill>
          <a:blip r:embed="rId2"/>
          <a:srcRect/>
          <a:stretch>
            <a:fillRect/>
          </a:stretch>
        </p:blipFill>
        <p:spPr bwMode="auto">
          <a:xfrm>
            <a:off x="228600" y="2667000"/>
            <a:ext cx="853440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Server</a:t>
            </a:r>
            <a:endParaRPr lang="en-IN" dirty="0"/>
          </a:p>
        </p:txBody>
      </p:sp>
      <p:sp>
        <p:nvSpPr>
          <p:cNvPr id="3" name="Content Placeholder 2"/>
          <p:cNvSpPr>
            <a:spLocks noGrp="1"/>
          </p:cNvSpPr>
          <p:nvPr>
            <p:ph sz="quarter" idx="1"/>
          </p:nvPr>
        </p:nvSpPr>
        <p:spPr/>
        <p:txBody>
          <a:bodyPr>
            <a:normAutofit/>
          </a:bodyPr>
          <a:lstStyle/>
          <a:p>
            <a:r>
              <a:rPr lang="en-IN" sz="2400" dirty="0" smtClean="0"/>
              <a:t>Now check at Console--- See the message </a:t>
            </a:r>
            <a:r>
              <a:rPr lang="en-IN" sz="2000" b="1" dirty="0" smtClean="0"/>
              <a:t>‘Server Running’</a:t>
            </a:r>
            <a:endParaRPr lang="en-IN" sz="2400" b="1" dirty="0"/>
          </a:p>
        </p:txBody>
      </p:sp>
      <p:pic>
        <p:nvPicPr>
          <p:cNvPr id="4098" name="Picture 2"/>
          <p:cNvPicPr>
            <a:picLocks noChangeAspect="1" noChangeArrowheads="1"/>
          </p:cNvPicPr>
          <p:nvPr/>
        </p:nvPicPr>
        <p:blipFill>
          <a:blip r:embed="rId2"/>
          <a:srcRect/>
          <a:stretch>
            <a:fillRect/>
          </a:stretch>
        </p:blipFill>
        <p:spPr bwMode="auto">
          <a:xfrm>
            <a:off x="457200" y="2362200"/>
            <a:ext cx="7848600" cy="38171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Server</a:t>
            </a:r>
            <a:endParaRPr lang="en-IN" dirty="0"/>
          </a:p>
        </p:txBody>
      </p:sp>
      <p:sp>
        <p:nvSpPr>
          <p:cNvPr id="3" name="Content Placeholder 2"/>
          <p:cNvSpPr>
            <a:spLocks noGrp="1"/>
          </p:cNvSpPr>
          <p:nvPr>
            <p:ph sz="quarter" idx="1"/>
          </p:nvPr>
        </p:nvSpPr>
        <p:spPr/>
        <p:txBody>
          <a:bodyPr/>
          <a:lstStyle/>
          <a:p>
            <a:r>
              <a:rPr lang="en-IN" dirty="0" smtClean="0"/>
              <a:t>Displaying message on Browser</a:t>
            </a:r>
          </a:p>
          <a:p>
            <a:endParaRPr lang="en-IN" dirty="0"/>
          </a:p>
        </p:txBody>
      </p:sp>
      <p:pic>
        <p:nvPicPr>
          <p:cNvPr id="1027" name="Picture 3"/>
          <p:cNvPicPr>
            <a:picLocks noChangeAspect="1" noChangeArrowheads="1"/>
          </p:cNvPicPr>
          <p:nvPr/>
        </p:nvPicPr>
        <p:blipFill>
          <a:blip r:embed="rId2"/>
          <a:srcRect/>
          <a:stretch>
            <a:fillRect/>
          </a:stretch>
        </p:blipFill>
        <p:spPr bwMode="auto">
          <a:xfrm>
            <a:off x="304800" y="2133600"/>
            <a:ext cx="8599487" cy="3952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Server</a:t>
            </a:r>
            <a:endParaRPr lang="en-IN" dirty="0"/>
          </a:p>
        </p:txBody>
      </p:sp>
      <p:sp>
        <p:nvSpPr>
          <p:cNvPr id="3" name="Content Placeholder 2"/>
          <p:cNvSpPr>
            <a:spLocks noGrp="1"/>
          </p:cNvSpPr>
          <p:nvPr>
            <p:ph sz="quarter" idx="1"/>
          </p:nvPr>
        </p:nvSpPr>
        <p:spPr/>
        <p:txBody>
          <a:bodyPr/>
          <a:lstStyle/>
          <a:p>
            <a:r>
              <a:rPr lang="en-IN" dirty="0" smtClean="0"/>
              <a:t>After running server i.e. Executing file ‘main.js’</a:t>
            </a:r>
          </a:p>
          <a:p>
            <a:r>
              <a:rPr lang="en-IN" dirty="0" smtClean="0"/>
              <a:t>Go to browser and type localhost:3000 in address bar/</a:t>
            </a:r>
            <a:r>
              <a:rPr lang="en-IN" dirty="0" err="1" smtClean="0"/>
              <a:t>url</a:t>
            </a:r>
            <a:r>
              <a:rPr lang="en-IN" dirty="0" smtClean="0"/>
              <a:t> bar</a:t>
            </a:r>
            <a:endParaRPr lang="en-IN" dirty="0"/>
          </a:p>
        </p:txBody>
      </p:sp>
      <p:pic>
        <p:nvPicPr>
          <p:cNvPr id="2050" name="Picture 2"/>
          <p:cNvPicPr>
            <a:picLocks noChangeAspect="1" noChangeArrowheads="1"/>
          </p:cNvPicPr>
          <p:nvPr/>
        </p:nvPicPr>
        <p:blipFill>
          <a:blip r:embed="rId2"/>
          <a:srcRect/>
          <a:stretch>
            <a:fillRect/>
          </a:stretch>
        </p:blipFill>
        <p:spPr bwMode="auto">
          <a:xfrm>
            <a:off x="609600" y="3048000"/>
            <a:ext cx="7742237"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Node.js - Streams</a:t>
            </a:r>
            <a:endParaRPr lang="en-IN" dirty="0"/>
          </a:p>
        </p:txBody>
      </p:sp>
      <p:sp>
        <p:nvSpPr>
          <p:cNvPr id="3" name="Content Placeholder 2"/>
          <p:cNvSpPr>
            <a:spLocks noGrp="1"/>
          </p:cNvSpPr>
          <p:nvPr>
            <p:ph sz="quarter" idx="1"/>
          </p:nvPr>
        </p:nvSpPr>
        <p:spPr/>
        <p:txBody>
          <a:bodyPr>
            <a:normAutofit/>
          </a:bodyPr>
          <a:lstStyle/>
          <a:p>
            <a:r>
              <a:rPr lang="en-IN" dirty="0" smtClean="0"/>
              <a:t>What are Streams?</a:t>
            </a:r>
          </a:p>
          <a:p>
            <a:pPr>
              <a:buNone/>
            </a:pPr>
            <a:endParaRPr lang="en-IN" sz="1400" dirty="0" smtClean="0"/>
          </a:p>
          <a:p>
            <a:pPr lvl="1" algn="just"/>
            <a:r>
              <a:rPr lang="en-IN" dirty="0" smtClean="0">
                <a:solidFill>
                  <a:schemeClr val="tx1"/>
                </a:solidFill>
              </a:rPr>
              <a:t>Streams are objects that allow us to read data from a source or write data to a destination continuously. In Node.js, there are four types of streams −</a:t>
            </a:r>
          </a:p>
          <a:p>
            <a:pPr lvl="2" algn="just"/>
            <a:endParaRPr lang="en-IN" dirty="0" smtClean="0"/>
          </a:p>
          <a:p>
            <a:pPr lvl="2" algn="just"/>
            <a:r>
              <a:rPr lang="en-IN" dirty="0" smtClean="0"/>
              <a:t>Readable − Stream used for read operation.</a:t>
            </a:r>
          </a:p>
          <a:p>
            <a:pPr lvl="2" algn="just"/>
            <a:r>
              <a:rPr lang="en-IN" dirty="0" smtClean="0"/>
              <a:t>Writable − Stream used for write operation.</a:t>
            </a:r>
          </a:p>
          <a:p>
            <a:pPr lvl="2" algn="just"/>
            <a:r>
              <a:rPr lang="en-IN" dirty="0" smtClean="0"/>
              <a:t>Duplex − Stream used for both read and write operation.</a:t>
            </a:r>
          </a:p>
          <a:p>
            <a:pPr lvl="2" algn="just"/>
            <a:r>
              <a:rPr lang="en-IN" dirty="0" smtClean="0"/>
              <a:t>Transform − This is a type of duplex stream  that can transform 			        data as it is written and read </a:t>
            </a:r>
            <a:endParaRPr lang="en-IN"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Node.js - Streams</a:t>
            </a:r>
            <a:endParaRPr lang="en-IN" dirty="0"/>
          </a:p>
        </p:txBody>
      </p:sp>
      <p:sp>
        <p:nvSpPr>
          <p:cNvPr id="3" name="Content Placeholder 2"/>
          <p:cNvSpPr>
            <a:spLocks noGrp="1"/>
          </p:cNvSpPr>
          <p:nvPr>
            <p:ph sz="quarter" idx="1"/>
          </p:nvPr>
        </p:nvSpPr>
        <p:spPr/>
        <p:txBody>
          <a:bodyPr>
            <a:normAutofit fontScale="85000" lnSpcReduction="20000"/>
          </a:bodyPr>
          <a:lstStyle/>
          <a:p>
            <a:pPr algn="just"/>
            <a:r>
              <a:rPr lang="en-IN" dirty="0" smtClean="0"/>
              <a:t>Each type of Stream is an </a:t>
            </a:r>
            <a:r>
              <a:rPr lang="en-IN" b="1" dirty="0" smtClean="0"/>
              <a:t>EventEmitter</a:t>
            </a:r>
            <a:r>
              <a:rPr lang="en-IN" dirty="0" smtClean="0"/>
              <a:t> instance and throws several events at different instance of times. For example, some of the commonly used events are −</a:t>
            </a:r>
          </a:p>
          <a:p>
            <a:pPr algn="just"/>
            <a:endParaRPr lang="en-IN" dirty="0" smtClean="0"/>
          </a:p>
          <a:p>
            <a:pPr algn="just"/>
            <a:r>
              <a:rPr lang="en-IN" b="1" dirty="0" smtClean="0"/>
              <a:t>data</a:t>
            </a:r>
            <a:r>
              <a:rPr lang="en-IN" dirty="0" smtClean="0"/>
              <a:t> − This event is fired when there is data available to read.</a:t>
            </a:r>
          </a:p>
          <a:p>
            <a:pPr algn="just"/>
            <a:endParaRPr lang="en-IN" dirty="0" smtClean="0"/>
          </a:p>
          <a:p>
            <a:pPr algn="just"/>
            <a:r>
              <a:rPr lang="en-IN" b="1" dirty="0" smtClean="0"/>
              <a:t>end</a:t>
            </a:r>
            <a:r>
              <a:rPr lang="en-IN" dirty="0" smtClean="0"/>
              <a:t> − This event is fired when there is no more data to read.</a:t>
            </a:r>
          </a:p>
          <a:p>
            <a:pPr algn="just"/>
            <a:endParaRPr lang="en-IN" dirty="0" smtClean="0"/>
          </a:p>
          <a:p>
            <a:pPr algn="just"/>
            <a:r>
              <a:rPr lang="en-IN" b="1" dirty="0" smtClean="0"/>
              <a:t>error</a:t>
            </a:r>
            <a:r>
              <a:rPr lang="en-IN" dirty="0" smtClean="0"/>
              <a:t> − This event is fired when there is any error receiving 		       or writing data.</a:t>
            </a:r>
          </a:p>
          <a:p>
            <a:pPr algn="just"/>
            <a:endParaRPr lang="en-IN" dirty="0" smtClean="0"/>
          </a:p>
          <a:p>
            <a:pPr algn="just"/>
            <a:r>
              <a:rPr lang="en-IN" b="1" dirty="0" smtClean="0"/>
              <a:t>finish</a:t>
            </a:r>
            <a:r>
              <a:rPr lang="en-IN" dirty="0" smtClean="0"/>
              <a:t> − This event is fired when all the data has been flushed 	         to underlying system.</a:t>
            </a:r>
          </a:p>
          <a:p>
            <a:endParaRPr lang="en-IN"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Node.js - Streams</a:t>
            </a:r>
            <a:endParaRPr lang="en-IN" dirty="0"/>
          </a:p>
        </p:txBody>
      </p:sp>
      <p:sp>
        <p:nvSpPr>
          <p:cNvPr id="3" name="Content Placeholder 2"/>
          <p:cNvSpPr>
            <a:spLocks noGrp="1"/>
          </p:cNvSpPr>
          <p:nvPr>
            <p:ph sz="quarter" idx="1"/>
          </p:nvPr>
        </p:nvSpPr>
        <p:spPr>
          <a:xfrm>
            <a:off x="301752" y="1527048"/>
            <a:ext cx="8503920" cy="4949952"/>
          </a:xfrm>
        </p:spPr>
        <p:txBody>
          <a:bodyPr/>
          <a:lstStyle/>
          <a:p>
            <a:pPr>
              <a:buNone/>
            </a:pPr>
            <a:endParaRPr lang="en-IN" dirty="0"/>
          </a:p>
        </p:txBody>
      </p:sp>
      <p:sp>
        <p:nvSpPr>
          <p:cNvPr id="4" name="Rectangle 3"/>
          <p:cNvSpPr/>
          <p:nvPr/>
        </p:nvSpPr>
        <p:spPr>
          <a:xfrm>
            <a:off x="228600" y="2362200"/>
            <a:ext cx="8382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Large Data</a:t>
            </a:r>
            <a:endParaRPr lang="en-IN" dirty="0"/>
          </a:p>
        </p:txBody>
      </p:sp>
      <p:sp>
        <p:nvSpPr>
          <p:cNvPr id="5" name="Rectangle 4"/>
          <p:cNvSpPr/>
          <p:nvPr/>
        </p:nvSpPr>
        <p:spPr>
          <a:xfrm>
            <a:off x="1752600" y="3505200"/>
            <a:ext cx="76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514600" y="3505200"/>
            <a:ext cx="76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3200400" y="3429000"/>
            <a:ext cx="16002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p:cNvSpPr/>
          <p:nvPr/>
        </p:nvSpPr>
        <p:spPr>
          <a:xfrm>
            <a:off x="4343400" y="3505200"/>
            <a:ext cx="76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4191000" y="3505200"/>
            <a:ext cx="76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4038600" y="3505200"/>
            <a:ext cx="76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p:cNvSpPr/>
          <p:nvPr/>
        </p:nvSpPr>
        <p:spPr>
          <a:xfrm>
            <a:off x="3886200" y="3505200"/>
            <a:ext cx="76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p:cNvSpPr/>
          <p:nvPr/>
        </p:nvSpPr>
        <p:spPr>
          <a:xfrm>
            <a:off x="3733800" y="3505200"/>
            <a:ext cx="76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p:cNvSpPr/>
          <p:nvPr/>
        </p:nvSpPr>
        <p:spPr>
          <a:xfrm>
            <a:off x="3581400" y="3505200"/>
            <a:ext cx="76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p:cNvSpPr/>
          <p:nvPr/>
        </p:nvSpPr>
        <p:spPr>
          <a:xfrm>
            <a:off x="3429000" y="3505200"/>
            <a:ext cx="76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p:cNvSpPr/>
          <p:nvPr/>
        </p:nvSpPr>
        <p:spPr>
          <a:xfrm>
            <a:off x="3276600" y="3505200"/>
            <a:ext cx="76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p:cNvSpPr/>
          <p:nvPr/>
        </p:nvSpPr>
        <p:spPr>
          <a:xfrm>
            <a:off x="5410200" y="3505200"/>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Chunk</a:t>
            </a:r>
            <a:endParaRPr lang="en-IN" dirty="0"/>
          </a:p>
        </p:txBody>
      </p:sp>
      <p:sp>
        <p:nvSpPr>
          <p:cNvPr id="18" name="Right Arrow 17"/>
          <p:cNvSpPr/>
          <p:nvPr/>
        </p:nvSpPr>
        <p:spPr>
          <a:xfrm>
            <a:off x="1905000" y="3810000"/>
            <a:ext cx="533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ight Arrow 19"/>
          <p:cNvSpPr/>
          <p:nvPr/>
        </p:nvSpPr>
        <p:spPr>
          <a:xfrm>
            <a:off x="1143000" y="3810000"/>
            <a:ext cx="533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ight Arrow 20"/>
          <p:cNvSpPr/>
          <p:nvPr/>
        </p:nvSpPr>
        <p:spPr>
          <a:xfrm>
            <a:off x="2667000" y="3810000"/>
            <a:ext cx="533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ight Arrow 21"/>
          <p:cNvSpPr/>
          <p:nvPr/>
        </p:nvSpPr>
        <p:spPr>
          <a:xfrm>
            <a:off x="4876800" y="3810000"/>
            <a:ext cx="533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4648200" y="3505200"/>
            <a:ext cx="76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Rectangle 23"/>
          <p:cNvSpPr/>
          <p:nvPr/>
        </p:nvSpPr>
        <p:spPr>
          <a:xfrm>
            <a:off x="4495800" y="3505200"/>
            <a:ext cx="76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p:cNvSpPr txBox="1"/>
          <p:nvPr/>
        </p:nvSpPr>
        <p:spPr>
          <a:xfrm>
            <a:off x="3581400" y="2133600"/>
            <a:ext cx="2514600" cy="369332"/>
          </a:xfrm>
          <a:prstGeom prst="rect">
            <a:avLst/>
          </a:prstGeom>
          <a:noFill/>
        </p:spPr>
        <p:txBody>
          <a:bodyPr wrap="square" rtlCol="0">
            <a:spAutoFit/>
          </a:bodyPr>
          <a:lstStyle/>
          <a:p>
            <a:r>
              <a:rPr lang="en-IN" dirty="0" smtClean="0"/>
              <a:t>Buffer storing 10 Bytes</a:t>
            </a:r>
            <a:endParaRPr lang="en-IN" dirty="0"/>
          </a:p>
        </p:txBody>
      </p:sp>
      <p:sp>
        <p:nvSpPr>
          <p:cNvPr id="27" name="Right Arrow 26"/>
          <p:cNvSpPr/>
          <p:nvPr/>
        </p:nvSpPr>
        <p:spPr>
          <a:xfrm rot="-5400000">
            <a:off x="4229100" y="2933700"/>
            <a:ext cx="800100"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Arrow Connector 28"/>
          <p:cNvCxnSpPr/>
          <p:nvPr/>
        </p:nvCxnSpPr>
        <p:spPr>
          <a:xfrm rot="16200000" flipH="1">
            <a:off x="4171950" y="4629150"/>
            <a:ext cx="762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67200" y="5029200"/>
            <a:ext cx="838200" cy="369332"/>
          </a:xfrm>
          <a:prstGeom prst="rect">
            <a:avLst/>
          </a:prstGeom>
          <a:noFill/>
        </p:spPr>
        <p:txBody>
          <a:bodyPr wrap="square" rtlCol="0">
            <a:spAutoFit/>
          </a:bodyPr>
          <a:lstStyle/>
          <a:p>
            <a:r>
              <a:rPr lang="en-IN" dirty="0" smtClean="0"/>
              <a:t>1 Byte</a:t>
            </a:r>
            <a:endParaRPr lang="en-IN" dirty="0"/>
          </a:p>
        </p:txBody>
      </p:sp>
      <p:sp>
        <p:nvSpPr>
          <p:cNvPr id="30" name="Rectangle 29"/>
          <p:cNvSpPr/>
          <p:nvPr/>
        </p:nvSpPr>
        <p:spPr>
          <a:xfrm>
            <a:off x="7239000" y="3505200"/>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Chunk</a:t>
            </a:r>
            <a:endParaRPr lang="en-IN" dirty="0"/>
          </a:p>
        </p:txBody>
      </p:sp>
      <p:sp>
        <p:nvSpPr>
          <p:cNvPr id="32" name="Right Arrow 31"/>
          <p:cNvSpPr/>
          <p:nvPr/>
        </p:nvSpPr>
        <p:spPr>
          <a:xfrm>
            <a:off x="6705600" y="3886200"/>
            <a:ext cx="533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Left Brace 35"/>
          <p:cNvSpPr/>
          <p:nvPr/>
        </p:nvSpPr>
        <p:spPr>
          <a:xfrm rot="-5400000">
            <a:off x="4000500" y="1409700"/>
            <a:ext cx="914400" cy="8610600"/>
          </a:xfrm>
          <a:prstGeom prst="leftBrace">
            <a:avLst/>
          </a:prstGeom>
          <a:noFill/>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8" name="Rectangle 37"/>
          <p:cNvSpPr/>
          <p:nvPr/>
        </p:nvSpPr>
        <p:spPr>
          <a:xfrm>
            <a:off x="3733800" y="5943600"/>
            <a:ext cx="16002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solidFill>
                  <a:schemeClr val="tx1"/>
                </a:solidFill>
              </a:rPr>
              <a:t>Stream</a:t>
            </a:r>
            <a:endParaRPr lang="en-IN" dirty="0">
              <a:solidFill>
                <a:schemeClr val="tx1"/>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Node.js - Streams</a:t>
            </a:r>
            <a:endParaRPr lang="en-IN" dirty="0"/>
          </a:p>
        </p:txBody>
      </p:sp>
      <p:sp>
        <p:nvSpPr>
          <p:cNvPr id="3" name="Content Placeholder 2"/>
          <p:cNvSpPr>
            <a:spLocks noGrp="1"/>
          </p:cNvSpPr>
          <p:nvPr>
            <p:ph sz="quarter" idx="1"/>
          </p:nvPr>
        </p:nvSpPr>
        <p:spPr>
          <a:xfrm>
            <a:off x="301752" y="1371600"/>
            <a:ext cx="8503920" cy="4727448"/>
          </a:xfrm>
        </p:spPr>
        <p:txBody>
          <a:bodyPr>
            <a:normAutofit/>
          </a:bodyPr>
          <a:lstStyle/>
          <a:p>
            <a:r>
              <a:rPr lang="en-IN" sz="2400" dirty="0" smtClean="0"/>
              <a:t>Stream implementation for Reading a file and displaying its content on browser</a:t>
            </a:r>
            <a:endParaRPr lang="en-IN" sz="2400" dirty="0"/>
          </a:p>
        </p:txBody>
      </p:sp>
      <p:pic>
        <p:nvPicPr>
          <p:cNvPr id="1026" name="Picture 2"/>
          <p:cNvPicPr>
            <a:picLocks noChangeAspect="1" noChangeArrowheads="1"/>
          </p:cNvPicPr>
          <p:nvPr/>
        </p:nvPicPr>
        <p:blipFill>
          <a:blip r:embed="rId2"/>
          <a:srcRect/>
          <a:stretch>
            <a:fillRect/>
          </a:stretch>
        </p:blipFill>
        <p:spPr bwMode="auto">
          <a:xfrm>
            <a:off x="304800" y="2209800"/>
            <a:ext cx="8610600" cy="41665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Node.js - Streams</a:t>
            </a:r>
            <a:endParaRPr lang="en-IN" dirty="0"/>
          </a:p>
        </p:txBody>
      </p:sp>
      <p:sp>
        <p:nvSpPr>
          <p:cNvPr id="3" name="Content Placeholder 2"/>
          <p:cNvSpPr>
            <a:spLocks noGrp="1"/>
          </p:cNvSpPr>
          <p:nvPr>
            <p:ph sz="quarter" idx="1"/>
          </p:nvPr>
        </p:nvSpPr>
        <p:spPr/>
        <p:txBody>
          <a:bodyPr/>
          <a:lstStyle/>
          <a:p>
            <a:r>
              <a:rPr lang="en-IN" dirty="0" smtClean="0"/>
              <a:t>Output on browser</a:t>
            </a:r>
          </a:p>
          <a:p>
            <a:endParaRPr lang="en-IN" dirty="0" smtClean="0"/>
          </a:p>
          <a:p>
            <a:endParaRPr lang="en-IN" dirty="0" smtClean="0"/>
          </a:p>
          <a:p>
            <a:endParaRPr lang="en-IN" dirty="0" smtClean="0"/>
          </a:p>
          <a:p>
            <a:r>
              <a:rPr lang="en-IN" sz="2400" dirty="0" smtClean="0"/>
              <a:t>Contents of file ‘streamfile.txt’</a:t>
            </a:r>
          </a:p>
          <a:p>
            <a:endParaRPr lang="en-IN" dirty="0"/>
          </a:p>
        </p:txBody>
      </p:sp>
      <p:pic>
        <p:nvPicPr>
          <p:cNvPr id="2050" name="Picture 2"/>
          <p:cNvPicPr>
            <a:picLocks noChangeAspect="1" noChangeArrowheads="1"/>
          </p:cNvPicPr>
          <p:nvPr/>
        </p:nvPicPr>
        <p:blipFill>
          <a:blip r:embed="rId2"/>
          <a:srcRect/>
          <a:stretch>
            <a:fillRect/>
          </a:stretch>
        </p:blipFill>
        <p:spPr bwMode="auto">
          <a:xfrm>
            <a:off x="228600" y="2133601"/>
            <a:ext cx="8534400" cy="14478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28600" y="4038600"/>
            <a:ext cx="8543925" cy="23102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Node.js – Streams</a:t>
            </a:r>
            <a:endParaRPr lang="en-IN" dirty="0"/>
          </a:p>
        </p:txBody>
      </p:sp>
      <p:sp>
        <p:nvSpPr>
          <p:cNvPr id="3" name="Content Placeholder 2"/>
          <p:cNvSpPr>
            <a:spLocks noGrp="1"/>
          </p:cNvSpPr>
          <p:nvPr>
            <p:ph sz="quarter" idx="1"/>
          </p:nvPr>
        </p:nvSpPr>
        <p:spPr>
          <a:xfrm>
            <a:off x="301752" y="1295400"/>
            <a:ext cx="8503920" cy="4803648"/>
          </a:xfrm>
        </p:spPr>
        <p:txBody>
          <a:bodyPr>
            <a:normAutofit/>
          </a:bodyPr>
          <a:lstStyle/>
          <a:p>
            <a:pPr algn="just"/>
            <a:r>
              <a:rPr lang="en-IN" sz="2000" dirty="0" smtClean="0"/>
              <a:t>Piping the streams - Piping is a mechanism in which the output of one stream goes as the input to another stream</a:t>
            </a:r>
          </a:p>
          <a:p>
            <a:pPr algn="just"/>
            <a:r>
              <a:rPr lang="en-IN" sz="2000" dirty="0" smtClean="0"/>
              <a:t>Create a new ‘output.txt’ file and than close the output.txt file.</a:t>
            </a:r>
          </a:p>
          <a:p>
            <a:pPr algn="just"/>
            <a:endParaRPr lang="en-IN" sz="2000" dirty="0"/>
          </a:p>
        </p:txBody>
      </p:sp>
      <p:pic>
        <p:nvPicPr>
          <p:cNvPr id="2050" name="Picture 2"/>
          <p:cNvPicPr>
            <a:picLocks noChangeAspect="1" noChangeArrowheads="1"/>
          </p:cNvPicPr>
          <p:nvPr/>
        </p:nvPicPr>
        <p:blipFill>
          <a:blip r:embed="rId2"/>
          <a:srcRect/>
          <a:stretch>
            <a:fillRect/>
          </a:stretch>
        </p:blipFill>
        <p:spPr bwMode="auto">
          <a:xfrm>
            <a:off x="304800" y="2438400"/>
            <a:ext cx="8534400" cy="39987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Where to use Node.js</a:t>
            </a:r>
            <a:endParaRPr lang="en-IN" dirty="0"/>
          </a:p>
        </p:txBody>
      </p:sp>
      <p:sp>
        <p:nvSpPr>
          <p:cNvPr id="3" name="Content Placeholder 2"/>
          <p:cNvSpPr>
            <a:spLocks noGrp="1"/>
          </p:cNvSpPr>
          <p:nvPr>
            <p:ph sz="quarter" idx="1"/>
          </p:nvPr>
        </p:nvSpPr>
        <p:spPr/>
        <p:txBody>
          <a:bodyPr/>
          <a:lstStyle/>
          <a:p>
            <a:pPr>
              <a:buNone/>
            </a:pPr>
            <a:r>
              <a:rPr lang="en-IN" dirty="0" smtClean="0"/>
              <a:t>Where to Use Node.js</a:t>
            </a:r>
          </a:p>
          <a:p>
            <a:pPr algn="just">
              <a:buNone/>
            </a:pPr>
            <a:r>
              <a:rPr lang="en-IN" dirty="0" smtClean="0"/>
              <a:t>	Following are the areas where Node.js is proving itself as a perfect technology partner.</a:t>
            </a:r>
          </a:p>
          <a:p>
            <a:pPr algn="just">
              <a:buNone/>
            </a:pPr>
            <a:endParaRPr lang="en-IN" dirty="0" smtClean="0"/>
          </a:p>
          <a:p>
            <a:pPr algn="just"/>
            <a:r>
              <a:rPr lang="en-IN" dirty="0" smtClean="0"/>
              <a:t>I/O bound Applications</a:t>
            </a:r>
          </a:p>
          <a:p>
            <a:pPr algn="just"/>
            <a:r>
              <a:rPr lang="en-IN" dirty="0" smtClean="0"/>
              <a:t>Data Streaming Applications</a:t>
            </a:r>
          </a:p>
          <a:p>
            <a:pPr algn="just"/>
            <a:r>
              <a:rPr lang="en-IN" dirty="0" smtClean="0"/>
              <a:t>Data Intensive Real-time Applications (DIRT)</a:t>
            </a:r>
          </a:p>
          <a:p>
            <a:pPr algn="just"/>
            <a:r>
              <a:rPr lang="en-IN" dirty="0" smtClean="0"/>
              <a:t>JSON APIs based Applications</a:t>
            </a:r>
          </a:p>
          <a:p>
            <a:pPr algn="just"/>
            <a:r>
              <a:rPr lang="en-IN" dirty="0" smtClean="0"/>
              <a:t>Single Page Applications</a:t>
            </a:r>
          </a:p>
          <a:p>
            <a:endParaRPr lang="en-I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Node.js – Streams</a:t>
            </a:r>
            <a:endParaRPr lang="en-IN" dirty="0"/>
          </a:p>
        </p:txBody>
      </p:sp>
      <p:sp>
        <p:nvSpPr>
          <p:cNvPr id="3" name="Content Placeholder 2"/>
          <p:cNvSpPr>
            <a:spLocks noGrp="1"/>
          </p:cNvSpPr>
          <p:nvPr>
            <p:ph sz="quarter" idx="1"/>
          </p:nvPr>
        </p:nvSpPr>
        <p:spPr/>
        <p:txBody>
          <a:bodyPr/>
          <a:lstStyle/>
          <a:p>
            <a:r>
              <a:rPr lang="en-IN" dirty="0" smtClean="0"/>
              <a:t>After executing main.js. </a:t>
            </a:r>
          </a:p>
          <a:p>
            <a:r>
              <a:rPr lang="en-IN" dirty="0" smtClean="0"/>
              <a:t>Open the output.txt and check the output.</a:t>
            </a:r>
            <a:endParaRPr lang="en-IN" dirty="0"/>
          </a:p>
        </p:txBody>
      </p:sp>
      <p:pic>
        <p:nvPicPr>
          <p:cNvPr id="3075" name="Picture 3"/>
          <p:cNvPicPr>
            <a:picLocks noChangeAspect="1" noChangeArrowheads="1"/>
          </p:cNvPicPr>
          <p:nvPr/>
        </p:nvPicPr>
        <p:blipFill>
          <a:blip r:embed="rId2"/>
          <a:srcRect/>
          <a:stretch>
            <a:fillRect/>
          </a:stretch>
        </p:blipFill>
        <p:spPr bwMode="auto">
          <a:xfrm>
            <a:off x="228600" y="2667000"/>
            <a:ext cx="8688501" cy="36746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File Handling in Node.js</a:t>
            </a:r>
            <a:endParaRPr lang="en-IN" dirty="0"/>
          </a:p>
        </p:txBody>
      </p:sp>
      <p:sp>
        <p:nvSpPr>
          <p:cNvPr id="3" name="Content Placeholder 2"/>
          <p:cNvSpPr>
            <a:spLocks noGrp="1"/>
          </p:cNvSpPr>
          <p:nvPr>
            <p:ph sz="quarter" idx="1"/>
          </p:nvPr>
        </p:nvSpPr>
        <p:spPr/>
        <p:txBody>
          <a:bodyPr/>
          <a:lstStyle/>
          <a:p>
            <a:r>
              <a:rPr lang="en-IN" sz="2000" dirty="0" smtClean="0"/>
              <a:t>Creating a File with name ‘test.txt’</a:t>
            </a:r>
          </a:p>
          <a:p>
            <a:r>
              <a:rPr lang="en-IN" sz="2000" dirty="0" smtClean="0"/>
              <a:t>Write the code in main.js</a:t>
            </a:r>
          </a:p>
          <a:p>
            <a:r>
              <a:rPr lang="en-IN" sz="2000" dirty="0" smtClean="0"/>
              <a:t>Notice on explorer bar no file exist with name ‘test.txt’</a:t>
            </a:r>
          </a:p>
          <a:p>
            <a:endParaRPr lang="en-IN" dirty="0" smtClean="0"/>
          </a:p>
          <a:p>
            <a:pPr>
              <a:buNone/>
            </a:pPr>
            <a:endParaRPr lang="en-IN" dirty="0"/>
          </a:p>
        </p:txBody>
      </p:sp>
      <p:pic>
        <p:nvPicPr>
          <p:cNvPr id="3074" name="Picture 2"/>
          <p:cNvPicPr>
            <a:picLocks noChangeAspect="1" noChangeArrowheads="1"/>
          </p:cNvPicPr>
          <p:nvPr/>
        </p:nvPicPr>
        <p:blipFill>
          <a:blip r:embed="rId2"/>
          <a:srcRect/>
          <a:stretch>
            <a:fillRect/>
          </a:stretch>
        </p:blipFill>
        <p:spPr bwMode="auto">
          <a:xfrm>
            <a:off x="457200" y="2590800"/>
            <a:ext cx="8066087" cy="3781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File Handling in Node.js</a:t>
            </a:r>
            <a:endParaRPr lang="en-IN" dirty="0"/>
          </a:p>
        </p:txBody>
      </p:sp>
      <p:sp>
        <p:nvSpPr>
          <p:cNvPr id="3" name="Content Placeholder 2"/>
          <p:cNvSpPr>
            <a:spLocks noGrp="1"/>
          </p:cNvSpPr>
          <p:nvPr>
            <p:ph sz="quarter" idx="1"/>
          </p:nvPr>
        </p:nvSpPr>
        <p:spPr>
          <a:xfrm>
            <a:off x="301752" y="1371600"/>
            <a:ext cx="8503920" cy="4727448"/>
          </a:xfrm>
        </p:spPr>
        <p:txBody>
          <a:bodyPr>
            <a:normAutofit/>
          </a:bodyPr>
          <a:lstStyle/>
          <a:p>
            <a:r>
              <a:rPr lang="en-IN" sz="2400" dirty="0" smtClean="0"/>
              <a:t>Now, run main.js </a:t>
            </a:r>
          </a:p>
          <a:p>
            <a:r>
              <a:rPr lang="en-IN" sz="2400" dirty="0" smtClean="0"/>
              <a:t>Notice output on console and Explorer Bar</a:t>
            </a:r>
            <a:endParaRPr lang="en-IN" sz="2400" dirty="0"/>
          </a:p>
        </p:txBody>
      </p:sp>
      <p:pic>
        <p:nvPicPr>
          <p:cNvPr id="4098" name="Picture 2"/>
          <p:cNvPicPr>
            <a:picLocks noChangeAspect="1" noChangeArrowheads="1"/>
          </p:cNvPicPr>
          <p:nvPr/>
        </p:nvPicPr>
        <p:blipFill>
          <a:blip r:embed="rId2"/>
          <a:srcRect/>
          <a:stretch>
            <a:fillRect/>
          </a:stretch>
        </p:blipFill>
        <p:spPr bwMode="auto">
          <a:xfrm>
            <a:off x="228600" y="2362200"/>
            <a:ext cx="8763000" cy="40608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File Handling in Node.js</a:t>
            </a:r>
            <a:endParaRPr lang="en-IN" dirty="0"/>
          </a:p>
        </p:txBody>
      </p:sp>
      <p:sp>
        <p:nvSpPr>
          <p:cNvPr id="3" name="Content Placeholder 2"/>
          <p:cNvSpPr>
            <a:spLocks noGrp="1"/>
          </p:cNvSpPr>
          <p:nvPr>
            <p:ph sz="quarter" idx="1"/>
          </p:nvPr>
        </p:nvSpPr>
        <p:spPr>
          <a:xfrm>
            <a:off x="301752" y="1295400"/>
            <a:ext cx="8503920" cy="4803648"/>
          </a:xfrm>
        </p:spPr>
        <p:txBody>
          <a:bodyPr>
            <a:normAutofit/>
          </a:bodyPr>
          <a:lstStyle/>
          <a:p>
            <a:r>
              <a:rPr lang="en-IN" sz="2000" dirty="0" smtClean="0"/>
              <a:t>Getting File Information</a:t>
            </a:r>
          </a:p>
          <a:p>
            <a:r>
              <a:rPr lang="en-IN" sz="2000" dirty="0" smtClean="0"/>
              <a:t>Using Stat method</a:t>
            </a:r>
            <a:endParaRPr lang="en-IN" sz="2400" dirty="0" smtClean="0"/>
          </a:p>
          <a:p>
            <a:endParaRPr lang="en-IN" sz="2400" dirty="0"/>
          </a:p>
        </p:txBody>
      </p:sp>
      <p:pic>
        <p:nvPicPr>
          <p:cNvPr id="5123" name="Picture 3"/>
          <p:cNvPicPr>
            <a:picLocks noChangeAspect="1" noChangeArrowheads="1"/>
          </p:cNvPicPr>
          <p:nvPr/>
        </p:nvPicPr>
        <p:blipFill>
          <a:blip r:embed="rId2"/>
          <a:srcRect/>
          <a:stretch>
            <a:fillRect/>
          </a:stretch>
        </p:blipFill>
        <p:spPr bwMode="auto">
          <a:xfrm>
            <a:off x="152400" y="2134777"/>
            <a:ext cx="8839200" cy="449462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File Handling in Node.js</a:t>
            </a:r>
            <a:endParaRPr lang="en-IN" dirty="0"/>
          </a:p>
        </p:txBody>
      </p:sp>
      <p:sp>
        <p:nvSpPr>
          <p:cNvPr id="3" name="Content Placeholder 2"/>
          <p:cNvSpPr>
            <a:spLocks noGrp="1"/>
          </p:cNvSpPr>
          <p:nvPr>
            <p:ph sz="quarter" idx="1"/>
          </p:nvPr>
        </p:nvSpPr>
        <p:spPr>
          <a:xfrm>
            <a:off x="301752" y="1295400"/>
            <a:ext cx="8503920" cy="4803648"/>
          </a:xfrm>
        </p:spPr>
        <p:txBody>
          <a:bodyPr>
            <a:normAutofit/>
          </a:bodyPr>
          <a:lstStyle/>
          <a:p>
            <a:r>
              <a:rPr lang="en-IN" sz="2000" dirty="0" smtClean="0"/>
              <a:t>Writing and Reading a File. </a:t>
            </a:r>
          </a:p>
          <a:p>
            <a:r>
              <a:rPr lang="en-IN" sz="2000" dirty="0" smtClean="0"/>
              <a:t>For writing into an existing file use function appendFile().</a:t>
            </a:r>
            <a:endParaRPr lang="en-IN" sz="2000" dirty="0"/>
          </a:p>
        </p:txBody>
      </p:sp>
      <p:pic>
        <p:nvPicPr>
          <p:cNvPr id="1026" name="Picture 2"/>
          <p:cNvPicPr>
            <a:picLocks noChangeAspect="1" noChangeArrowheads="1"/>
          </p:cNvPicPr>
          <p:nvPr/>
        </p:nvPicPr>
        <p:blipFill>
          <a:blip r:embed="rId2"/>
          <a:srcRect/>
          <a:stretch>
            <a:fillRect/>
          </a:stretch>
        </p:blipFill>
        <p:spPr bwMode="auto">
          <a:xfrm>
            <a:off x="304800" y="2209800"/>
            <a:ext cx="8382000" cy="44709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Global Objects</a:t>
            </a:r>
            <a:endParaRPr lang="en-IN" dirty="0"/>
          </a:p>
        </p:txBody>
      </p:sp>
      <p:sp>
        <p:nvSpPr>
          <p:cNvPr id="3" name="Content Placeholder 2"/>
          <p:cNvSpPr>
            <a:spLocks noGrp="1"/>
          </p:cNvSpPr>
          <p:nvPr>
            <p:ph sz="quarter" idx="1"/>
          </p:nvPr>
        </p:nvSpPr>
        <p:spPr/>
        <p:txBody>
          <a:bodyPr/>
          <a:lstStyle/>
          <a:p>
            <a:pPr algn="just"/>
            <a:r>
              <a:rPr lang="en-IN" dirty="0" smtClean="0"/>
              <a:t>Node.js </a:t>
            </a:r>
            <a:r>
              <a:rPr lang="en-IN" b="1" dirty="0" smtClean="0"/>
              <a:t>console</a:t>
            </a:r>
            <a:r>
              <a:rPr lang="en-IN" dirty="0" smtClean="0"/>
              <a:t> is a global object and is used to print different levels of messages to </a:t>
            </a:r>
            <a:r>
              <a:rPr lang="en-IN" dirty="0" err="1" smtClean="0"/>
              <a:t>stdout</a:t>
            </a:r>
            <a:r>
              <a:rPr lang="en-IN" dirty="0" smtClean="0"/>
              <a:t> and </a:t>
            </a:r>
            <a:r>
              <a:rPr lang="en-IN" dirty="0" err="1" smtClean="0"/>
              <a:t>stderr</a:t>
            </a:r>
            <a:r>
              <a:rPr lang="en-IN" dirty="0" smtClean="0"/>
              <a:t>. There are built-in methods to be used for printing informational, warning, and error messages.</a:t>
            </a:r>
          </a:p>
          <a:p>
            <a:pPr algn="just"/>
            <a:endParaRPr lang="en-IN" dirty="0" smtClean="0"/>
          </a:p>
          <a:p>
            <a:pPr algn="just"/>
            <a:r>
              <a:rPr lang="en-IN" dirty="0" smtClean="0"/>
              <a:t>It is used in synchronous way when the destination is a file or a terminal and in asynchronous way when the destination is a pipe.</a:t>
            </a:r>
          </a:p>
          <a:p>
            <a:r>
              <a:rPr lang="en-IN" dirty="0" smtClean="0"/>
              <a:t>Methods are like ‘console.log()’, ‘console.info()’, ‘console.dir()’</a:t>
            </a:r>
            <a:endParaRPr lang="en-IN"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Global Objects</a:t>
            </a:r>
            <a:endParaRPr lang="en-IN" dirty="0"/>
          </a:p>
        </p:txBody>
      </p:sp>
      <p:sp>
        <p:nvSpPr>
          <p:cNvPr id="3" name="Content Placeholder 2"/>
          <p:cNvSpPr>
            <a:spLocks noGrp="1"/>
          </p:cNvSpPr>
          <p:nvPr>
            <p:ph sz="quarter" idx="1"/>
          </p:nvPr>
        </p:nvSpPr>
        <p:spPr>
          <a:xfrm>
            <a:off x="301752" y="1295400"/>
            <a:ext cx="8503920" cy="4803648"/>
          </a:xfrm>
        </p:spPr>
        <p:txBody>
          <a:bodyPr/>
          <a:lstStyle/>
          <a:p>
            <a:r>
              <a:rPr lang="en-IN" dirty="0" smtClean="0"/>
              <a:t>Check the output.</a:t>
            </a:r>
            <a:endParaRPr lang="en-IN" dirty="0"/>
          </a:p>
        </p:txBody>
      </p:sp>
      <p:pic>
        <p:nvPicPr>
          <p:cNvPr id="2051" name="Picture 3"/>
          <p:cNvPicPr>
            <a:picLocks noChangeAspect="1" noChangeArrowheads="1"/>
          </p:cNvPicPr>
          <p:nvPr/>
        </p:nvPicPr>
        <p:blipFill>
          <a:blip r:embed="rId2"/>
          <a:srcRect/>
          <a:stretch>
            <a:fillRect/>
          </a:stretch>
        </p:blipFill>
        <p:spPr bwMode="auto">
          <a:xfrm>
            <a:off x="381000" y="1981200"/>
            <a:ext cx="8305800" cy="44933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Utility Modules</a:t>
            </a:r>
            <a:endParaRPr lang="en-IN" dirty="0"/>
          </a:p>
        </p:txBody>
      </p:sp>
      <p:sp>
        <p:nvSpPr>
          <p:cNvPr id="3" name="Content Placeholder 2"/>
          <p:cNvSpPr>
            <a:spLocks noGrp="1"/>
          </p:cNvSpPr>
          <p:nvPr>
            <p:ph sz="quarter" idx="1"/>
          </p:nvPr>
        </p:nvSpPr>
        <p:spPr/>
        <p:txBody>
          <a:bodyPr/>
          <a:lstStyle/>
          <a:p>
            <a:r>
              <a:rPr lang="en-IN" dirty="0" smtClean="0"/>
              <a:t>Example of ‘path’ and ‘</a:t>
            </a:r>
            <a:r>
              <a:rPr lang="en-IN" dirty="0" err="1" smtClean="0"/>
              <a:t>os’</a:t>
            </a:r>
            <a:r>
              <a:rPr lang="en-IN" dirty="0" smtClean="0"/>
              <a:t> module</a:t>
            </a:r>
          </a:p>
          <a:p>
            <a:endParaRPr lang="en-IN" dirty="0"/>
          </a:p>
        </p:txBody>
      </p:sp>
      <p:pic>
        <p:nvPicPr>
          <p:cNvPr id="1027" name="Picture 3"/>
          <p:cNvPicPr>
            <a:picLocks noChangeAspect="1" noChangeArrowheads="1"/>
          </p:cNvPicPr>
          <p:nvPr/>
        </p:nvPicPr>
        <p:blipFill>
          <a:blip r:embed="rId2"/>
          <a:srcRect/>
          <a:stretch>
            <a:fillRect/>
          </a:stretch>
        </p:blipFill>
        <p:spPr bwMode="auto">
          <a:xfrm>
            <a:off x="304800" y="2133600"/>
            <a:ext cx="8534400"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2667000"/>
            <a:ext cx="5943600" cy="923330"/>
          </a:xfrm>
          <a:prstGeom prst="rect">
            <a:avLst/>
          </a:prstGeom>
          <a:noFill/>
        </p:spPr>
        <p:txBody>
          <a:bodyPr wrap="square" rtlCol="0">
            <a:spAutoFit/>
          </a:bodyPr>
          <a:lstStyle/>
          <a:p>
            <a:pPr algn="ctr"/>
            <a:r>
              <a:rPr lang="en-IN" dirty="0" smtClean="0"/>
              <a:t>  </a:t>
            </a:r>
            <a:r>
              <a:rPr lang="en-IN" sz="5400" b="1" dirty="0" smtClean="0">
                <a:solidFill>
                  <a:srgbClr val="00B050"/>
                </a:solidFill>
              </a:rPr>
              <a:t> Finish</a:t>
            </a:r>
            <a:endParaRPr lang="en-IN" sz="5400" b="1" dirty="0">
              <a:solidFill>
                <a:srgbClr val="00B05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Installation</a:t>
            </a:r>
            <a:endParaRPr lang="en-IN" dirty="0"/>
          </a:p>
        </p:txBody>
      </p:sp>
      <p:sp>
        <p:nvSpPr>
          <p:cNvPr id="3" name="Content Placeholder 2"/>
          <p:cNvSpPr>
            <a:spLocks noGrp="1"/>
          </p:cNvSpPr>
          <p:nvPr>
            <p:ph sz="quarter" idx="1"/>
          </p:nvPr>
        </p:nvSpPr>
        <p:spPr/>
        <p:txBody>
          <a:bodyPr/>
          <a:lstStyle/>
          <a:p>
            <a:r>
              <a:rPr lang="en-IN" dirty="0" smtClean="0">
                <a:hlinkClick r:id="rId2"/>
              </a:rPr>
              <a:t>https://nodejs.org/en/</a:t>
            </a:r>
            <a:endParaRPr lang="en-IN" dirty="0" smtClean="0"/>
          </a:p>
          <a:p>
            <a:r>
              <a:rPr lang="en-IN" dirty="0" smtClean="0"/>
              <a:t>Download 12.16.3 LTS recommended for most users</a:t>
            </a:r>
          </a:p>
          <a:p>
            <a:endParaRPr lang="en-IN" dirty="0"/>
          </a:p>
        </p:txBody>
      </p:sp>
      <p:pic>
        <p:nvPicPr>
          <p:cNvPr id="1027" name="Picture 3"/>
          <p:cNvPicPr>
            <a:picLocks noChangeAspect="1" noChangeArrowheads="1"/>
          </p:cNvPicPr>
          <p:nvPr/>
        </p:nvPicPr>
        <p:blipFill>
          <a:blip r:embed="rId3"/>
          <a:srcRect/>
          <a:stretch>
            <a:fillRect/>
          </a:stretch>
        </p:blipFill>
        <p:spPr bwMode="auto">
          <a:xfrm>
            <a:off x="838200" y="2514600"/>
            <a:ext cx="7047706"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Installation</a:t>
            </a:r>
            <a:endParaRPr lang="en-IN" dirty="0"/>
          </a:p>
        </p:txBody>
      </p:sp>
      <p:sp>
        <p:nvSpPr>
          <p:cNvPr id="3" name="Content Placeholder 2"/>
          <p:cNvSpPr>
            <a:spLocks noGrp="1"/>
          </p:cNvSpPr>
          <p:nvPr>
            <p:ph sz="quarter" idx="1"/>
          </p:nvPr>
        </p:nvSpPr>
        <p:spPr>
          <a:xfrm>
            <a:off x="301752" y="1295400"/>
            <a:ext cx="8503920" cy="5181600"/>
          </a:xfrm>
        </p:spPr>
        <p:txBody>
          <a:bodyPr/>
          <a:lstStyle/>
          <a:p>
            <a:r>
              <a:rPr lang="en-IN" dirty="0" smtClean="0"/>
              <a:t>Default settings and click next</a:t>
            </a:r>
          </a:p>
          <a:p>
            <a:r>
              <a:rPr lang="en-IN" dirty="0" smtClean="0"/>
              <a:t>Choose the option Automatically  in “Tools for Native Modules”</a:t>
            </a:r>
            <a:endParaRPr lang="en-IN" dirty="0"/>
          </a:p>
        </p:txBody>
      </p:sp>
      <p:pic>
        <p:nvPicPr>
          <p:cNvPr id="2051" name="Picture 3"/>
          <p:cNvPicPr>
            <a:picLocks noChangeAspect="1" noChangeArrowheads="1"/>
          </p:cNvPicPr>
          <p:nvPr/>
        </p:nvPicPr>
        <p:blipFill>
          <a:blip r:embed="rId2"/>
          <a:srcRect/>
          <a:stretch>
            <a:fillRect/>
          </a:stretch>
        </p:blipFill>
        <p:spPr bwMode="auto">
          <a:xfrm>
            <a:off x="1524000" y="2667000"/>
            <a:ext cx="4933950" cy="3829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3363</TotalTime>
  <Words>1860</Words>
  <Application>Microsoft Office PowerPoint</Application>
  <PresentationFormat>On-screen Show (4:3)</PresentationFormat>
  <Paragraphs>403</Paragraphs>
  <Slides>78</Slides>
  <Notes>0</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Civic</vt:lpstr>
      <vt:lpstr>Node.js</vt:lpstr>
      <vt:lpstr>Introduction </vt:lpstr>
      <vt:lpstr> Features of Node.js</vt:lpstr>
      <vt:lpstr>Features of Node.js</vt:lpstr>
      <vt:lpstr>Features of Node.js</vt:lpstr>
      <vt:lpstr>Parts of Node.js </vt:lpstr>
      <vt:lpstr>Where to use Node.js</vt:lpstr>
      <vt:lpstr>Installation</vt:lpstr>
      <vt:lpstr>Installation</vt:lpstr>
      <vt:lpstr>Installation</vt:lpstr>
      <vt:lpstr>Installation</vt:lpstr>
      <vt:lpstr>Test Installation</vt:lpstr>
      <vt:lpstr>Test Installation</vt:lpstr>
      <vt:lpstr>Node.js Console (REPL)</vt:lpstr>
      <vt:lpstr>Node.js Console (REPL)</vt:lpstr>
      <vt:lpstr>Node.js Console (REPL)</vt:lpstr>
      <vt:lpstr>Basics</vt:lpstr>
      <vt:lpstr>Basics</vt:lpstr>
      <vt:lpstr>Functions</vt:lpstr>
      <vt:lpstr>Functions</vt:lpstr>
      <vt:lpstr>Objects</vt:lpstr>
      <vt:lpstr>Array</vt:lpstr>
      <vt:lpstr>Modules in Node.js</vt:lpstr>
      <vt:lpstr>Core Modules</vt:lpstr>
      <vt:lpstr>Core Modules</vt:lpstr>
      <vt:lpstr>Using  Core Module</vt:lpstr>
      <vt:lpstr>Using Core Modules</vt:lpstr>
      <vt:lpstr>Using Core Module</vt:lpstr>
      <vt:lpstr>Implementing Local Modules</vt:lpstr>
      <vt:lpstr>Implementing Local Modules</vt:lpstr>
      <vt:lpstr>Implementing Local Modules</vt:lpstr>
      <vt:lpstr>Implementing Local Modules</vt:lpstr>
      <vt:lpstr>Implementing Local Modules</vt:lpstr>
      <vt:lpstr>Implementing Local Modules</vt:lpstr>
      <vt:lpstr>NPM</vt:lpstr>
      <vt:lpstr>NPM</vt:lpstr>
      <vt:lpstr>NPM</vt:lpstr>
      <vt:lpstr>External Modules</vt:lpstr>
      <vt:lpstr>Module - Express</vt:lpstr>
      <vt:lpstr>Uninstall Module</vt:lpstr>
      <vt:lpstr>Callbacks Concept</vt:lpstr>
      <vt:lpstr>Callbacks Concept</vt:lpstr>
      <vt:lpstr>Callbacks Concept</vt:lpstr>
      <vt:lpstr>Callbacks Concept</vt:lpstr>
      <vt:lpstr>Callbacks Concept</vt:lpstr>
      <vt:lpstr>Events and Events Emitter</vt:lpstr>
      <vt:lpstr>Events and Events Emitter</vt:lpstr>
      <vt:lpstr>Events and Events Emitter</vt:lpstr>
      <vt:lpstr>Events and Events Emitter</vt:lpstr>
      <vt:lpstr>Events and Events Emitter</vt:lpstr>
      <vt:lpstr>Buffers</vt:lpstr>
      <vt:lpstr>Buffers</vt:lpstr>
      <vt:lpstr>Buffers</vt:lpstr>
      <vt:lpstr>Buffers</vt:lpstr>
      <vt:lpstr>Buffers</vt:lpstr>
      <vt:lpstr>Buffers</vt:lpstr>
      <vt:lpstr>Node.js Server and Application</vt:lpstr>
      <vt:lpstr>Components of Node.js</vt:lpstr>
      <vt:lpstr>Create Server</vt:lpstr>
      <vt:lpstr>Working Server</vt:lpstr>
      <vt:lpstr>Working Server</vt:lpstr>
      <vt:lpstr>Working Server</vt:lpstr>
      <vt:lpstr>Working Server</vt:lpstr>
      <vt:lpstr>Node.js - Streams</vt:lpstr>
      <vt:lpstr>Node.js - Streams</vt:lpstr>
      <vt:lpstr>Node.js - Streams</vt:lpstr>
      <vt:lpstr>Node.js - Streams</vt:lpstr>
      <vt:lpstr>Node.js - Streams</vt:lpstr>
      <vt:lpstr>Node.js – Streams</vt:lpstr>
      <vt:lpstr>Node.js – Streams</vt:lpstr>
      <vt:lpstr>File Handling in Node.js</vt:lpstr>
      <vt:lpstr>File Handling in Node.js</vt:lpstr>
      <vt:lpstr>File Handling in Node.js</vt:lpstr>
      <vt:lpstr>File Handling in Node.js</vt:lpstr>
      <vt:lpstr>Global Objects</vt:lpstr>
      <vt:lpstr>Global Objects</vt:lpstr>
      <vt:lpstr>Utility Modules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HP</dc:creator>
  <cp:lastModifiedBy>Sachin</cp:lastModifiedBy>
  <cp:revision>430</cp:revision>
  <dcterms:created xsi:type="dcterms:W3CDTF">2006-08-16T00:00:00Z</dcterms:created>
  <dcterms:modified xsi:type="dcterms:W3CDTF">2020-06-30T06:18:32Z</dcterms:modified>
</cp:coreProperties>
</file>