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75" r:id="rId2"/>
    <p:sldId id="270" r:id="rId3"/>
    <p:sldId id="257" r:id="rId4"/>
    <p:sldId id="258" r:id="rId5"/>
    <p:sldId id="268" r:id="rId6"/>
    <p:sldId id="269" r:id="rId7"/>
    <p:sldId id="259" r:id="rId8"/>
    <p:sldId id="261" r:id="rId9"/>
    <p:sldId id="271" r:id="rId10"/>
    <p:sldId id="272" r:id="rId11"/>
    <p:sldId id="274" r:id="rId12"/>
    <p:sldId id="273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B3F59-BD94-46EF-8970-BADD76BF01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F0784A-DAD7-4F0B-A540-77DA93480DE3}">
      <dgm:prSet/>
      <dgm:spPr/>
      <dgm:t>
        <a:bodyPr/>
        <a:lstStyle/>
        <a:p>
          <a:r>
            <a:rPr lang="en-US"/>
            <a:t>Applicable solution to a data science and machine learning problem.</a:t>
          </a:r>
        </a:p>
      </dgm:t>
    </dgm:pt>
    <dgm:pt modelId="{9A71A053-8F6C-4A49-951B-40D60E2CFC5E}" type="parTrans" cxnId="{FAE7400D-2786-43A1-8AF6-4DA0D8BBAA1B}">
      <dgm:prSet/>
      <dgm:spPr/>
      <dgm:t>
        <a:bodyPr/>
        <a:lstStyle/>
        <a:p>
          <a:endParaRPr lang="en-US"/>
        </a:p>
      </dgm:t>
    </dgm:pt>
    <dgm:pt modelId="{36813BF5-DAC6-441A-9868-32B1B6A7AE40}" type="sibTrans" cxnId="{FAE7400D-2786-43A1-8AF6-4DA0D8BBAA1B}">
      <dgm:prSet/>
      <dgm:spPr/>
      <dgm:t>
        <a:bodyPr/>
        <a:lstStyle/>
        <a:p>
          <a:endParaRPr lang="en-US"/>
        </a:p>
      </dgm:t>
    </dgm:pt>
    <dgm:pt modelId="{C67708E2-764F-4710-AB85-4EA19AEEDE53}">
      <dgm:prSet/>
      <dgm:spPr/>
      <dgm:t>
        <a:bodyPr/>
        <a:lstStyle/>
        <a:p>
          <a:r>
            <a:rPr lang="en-US"/>
            <a:t>Any matrix, regardless of symmetry, rank, and shape, can decompose into 3 matrices.</a:t>
          </a:r>
        </a:p>
      </dgm:t>
    </dgm:pt>
    <dgm:pt modelId="{2FED7982-137E-487B-9AC7-018744AF4DD3}" type="parTrans" cxnId="{0597F8D9-2971-4F93-8F46-1DC40D90CD60}">
      <dgm:prSet/>
      <dgm:spPr/>
      <dgm:t>
        <a:bodyPr/>
        <a:lstStyle/>
        <a:p>
          <a:endParaRPr lang="en-US"/>
        </a:p>
      </dgm:t>
    </dgm:pt>
    <dgm:pt modelId="{A2C5159C-B637-48B7-B496-A5B947EB02ED}" type="sibTrans" cxnId="{0597F8D9-2971-4F93-8F46-1DC40D90CD60}">
      <dgm:prSet/>
      <dgm:spPr/>
      <dgm:t>
        <a:bodyPr/>
        <a:lstStyle/>
        <a:p>
          <a:endParaRPr lang="en-US"/>
        </a:p>
      </dgm:t>
    </dgm:pt>
    <dgm:pt modelId="{1786CC67-C7B6-4253-8603-525C6B959109}">
      <dgm:prSet/>
      <dgm:spPr/>
      <dgm:t>
        <a:bodyPr/>
        <a:lstStyle/>
        <a:p>
          <a:r>
            <a:rPr lang="en-US" b="0" i="0"/>
            <a:t>It is based on the fact that any matrix can be represented using two orthogonal matrices and a diagonal matrix.</a:t>
          </a:r>
          <a:endParaRPr lang="en-US"/>
        </a:p>
      </dgm:t>
    </dgm:pt>
    <dgm:pt modelId="{12F1806C-C32A-412A-8F39-E90AAE35ACD1}" type="parTrans" cxnId="{454702AB-244A-4997-8864-F53BD2253DA0}">
      <dgm:prSet/>
      <dgm:spPr/>
      <dgm:t>
        <a:bodyPr/>
        <a:lstStyle/>
        <a:p>
          <a:endParaRPr lang="en-US"/>
        </a:p>
      </dgm:t>
    </dgm:pt>
    <dgm:pt modelId="{CB59D014-10A2-4E39-A7C4-7C37D8331986}" type="sibTrans" cxnId="{454702AB-244A-4997-8864-F53BD2253DA0}">
      <dgm:prSet/>
      <dgm:spPr/>
      <dgm:t>
        <a:bodyPr/>
        <a:lstStyle/>
        <a:p>
          <a:endParaRPr lang="en-US"/>
        </a:p>
      </dgm:t>
    </dgm:pt>
    <dgm:pt modelId="{C724F48B-8068-4C81-95CC-52E04E4E67D8}">
      <dgm:prSet/>
      <dgm:spPr/>
      <dgm:t>
        <a:bodyPr/>
        <a:lstStyle/>
        <a:p>
          <a:r>
            <a:rPr lang="en-US" b="0" i="0"/>
            <a:t>The </a:t>
          </a:r>
          <a:r>
            <a:rPr lang="en-US" b="1" i="0"/>
            <a:t>rank</a:t>
          </a:r>
          <a:r>
            <a:rPr lang="en-US" b="0" i="0"/>
            <a:t> of a matrix is a measure of the unique information stored in a matrix. Higher the rank, the more information</a:t>
          </a:r>
          <a:endParaRPr lang="en-US"/>
        </a:p>
      </dgm:t>
    </dgm:pt>
    <dgm:pt modelId="{C8AB5235-F428-4BD3-B512-7604435FDB20}" type="parTrans" cxnId="{CF71EB44-DB72-4D1B-B5DF-E08CB129AA57}">
      <dgm:prSet/>
      <dgm:spPr/>
      <dgm:t>
        <a:bodyPr/>
        <a:lstStyle/>
        <a:p>
          <a:endParaRPr lang="en-US"/>
        </a:p>
      </dgm:t>
    </dgm:pt>
    <dgm:pt modelId="{664990A0-EF19-40C3-8CBB-2180C80C4AD5}" type="sibTrans" cxnId="{CF71EB44-DB72-4D1B-B5DF-E08CB129AA57}">
      <dgm:prSet/>
      <dgm:spPr/>
      <dgm:t>
        <a:bodyPr/>
        <a:lstStyle/>
        <a:p>
          <a:endParaRPr lang="en-US"/>
        </a:p>
      </dgm:t>
    </dgm:pt>
    <dgm:pt modelId="{A5C68C59-7ADE-4D7B-AB8B-892D4D751A3D}" type="pres">
      <dgm:prSet presAssocID="{C83B3F59-BD94-46EF-8970-BADD76BF0137}" presName="linear" presStyleCnt="0">
        <dgm:presLayoutVars>
          <dgm:animLvl val="lvl"/>
          <dgm:resizeHandles val="exact"/>
        </dgm:presLayoutVars>
      </dgm:prSet>
      <dgm:spPr/>
    </dgm:pt>
    <dgm:pt modelId="{EDAECA89-6865-460A-9233-30B738F814B8}" type="pres">
      <dgm:prSet presAssocID="{73F0784A-DAD7-4F0B-A540-77DA93480D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7B7F73-F7B3-4232-BC9C-FB88BC5980A4}" type="pres">
      <dgm:prSet presAssocID="{36813BF5-DAC6-441A-9868-32B1B6A7AE40}" presName="spacer" presStyleCnt="0"/>
      <dgm:spPr/>
    </dgm:pt>
    <dgm:pt modelId="{A8C7CCD7-75F1-4A93-B24B-DAC70BC82A2B}" type="pres">
      <dgm:prSet presAssocID="{C67708E2-764F-4710-AB85-4EA19AEEDE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BCC2B-1FDD-43F6-BC3D-8E8C951C1F55}" type="pres">
      <dgm:prSet presAssocID="{A2C5159C-B637-48B7-B496-A5B947EB02ED}" presName="spacer" presStyleCnt="0"/>
      <dgm:spPr/>
    </dgm:pt>
    <dgm:pt modelId="{F91EC049-C0AD-4D1B-AEC5-BE2DB0DA1D98}" type="pres">
      <dgm:prSet presAssocID="{1786CC67-C7B6-4253-8603-525C6B9591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8141E5-112E-4112-B57F-8483D035D7C2}" type="pres">
      <dgm:prSet presAssocID="{CB59D014-10A2-4E39-A7C4-7C37D8331986}" presName="spacer" presStyleCnt="0"/>
      <dgm:spPr/>
    </dgm:pt>
    <dgm:pt modelId="{E224BA2E-179C-4F61-B55E-A87ACA1828A0}" type="pres">
      <dgm:prSet presAssocID="{C724F48B-8068-4C81-95CC-52E04E4E67D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19DD004-289A-4801-B85E-88D20975C7D9}" type="presOf" srcId="{1786CC67-C7B6-4253-8603-525C6B959109}" destId="{F91EC049-C0AD-4D1B-AEC5-BE2DB0DA1D98}" srcOrd="0" destOrd="0" presId="urn:microsoft.com/office/officeart/2005/8/layout/vList2"/>
    <dgm:cxn modelId="{FAE7400D-2786-43A1-8AF6-4DA0D8BBAA1B}" srcId="{C83B3F59-BD94-46EF-8970-BADD76BF0137}" destId="{73F0784A-DAD7-4F0B-A540-77DA93480DE3}" srcOrd="0" destOrd="0" parTransId="{9A71A053-8F6C-4A49-951B-40D60E2CFC5E}" sibTransId="{36813BF5-DAC6-441A-9868-32B1B6A7AE40}"/>
    <dgm:cxn modelId="{CDE23B24-3892-4212-A688-3A9D0B089854}" type="presOf" srcId="{C67708E2-764F-4710-AB85-4EA19AEEDE53}" destId="{A8C7CCD7-75F1-4A93-B24B-DAC70BC82A2B}" srcOrd="0" destOrd="0" presId="urn:microsoft.com/office/officeart/2005/8/layout/vList2"/>
    <dgm:cxn modelId="{CF71EB44-DB72-4D1B-B5DF-E08CB129AA57}" srcId="{C83B3F59-BD94-46EF-8970-BADD76BF0137}" destId="{C724F48B-8068-4C81-95CC-52E04E4E67D8}" srcOrd="3" destOrd="0" parTransId="{C8AB5235-F428-4BD3-B512-7604435FDB20}" sibTransId="{664990A0-EF19-40C3-8CBB-2180C80C4AD5}"/>
    <dgm:cxn modelId="{2208108A-4E13-436C-8BDB-AD3A8AE6E163}" type="presOf" srcId="{C83B3F59-BD94-46EF-8970-BADD76BF0137}" destId="{A5C68C59-7ADE-4D7B-AB8B-892D4D751A3D}" srcOrd="0" destOrd="0" presId="urn:microsoft.com/office/officeart/2005/8/layout/vList2"/>
    <dgm:cxn modelId="{454702AB-244A-4997-8864-F53BD2253DA0}" srcId="{C83B3F59-BD94-46EF-8970-BADD76BF0137}" destId="{1786CC67-C7B6-4253-8603-525C6B959109}" srcOrd="2" destOrd="0" parTransId="{12F1806C-C32A-412A-8F39-E90AAE35ACD1}" sibTransId="{CB59D014-10A2-4E39-A7C4-7C37D8331986}"/>
    <dgm:cxn modelId="{2D5436C4-84C5-45C0-979C-B17F27638159}" type="presOf" srcId="{C724F48B-8068-4C81-95CC-52E04E4E67D8}" destId="{E224BA2E-179C-4F61-B55E-A87ACA1828A0}" srcOrd="0" destOrd="0" presId="urn:microsoft.com/office/officeart/2005/8/layout/vList2"/>
    <dgm:cxn modelId="{C87039D5-6B82-46FA-8C4A-B414F160FDCE}" type="presOf" srcId="{73F0784A-DAD7-4F0B-A540-77DA93480DE3}" destId="{EDAECA89-6865-460A-9233-30B738F814B8}" srcOrd="0" destOrd="0" presId="urn:microsoft.com/office/officeart/2005/8/layout/vList2"/>
    <dgm:cxn modelId="{0597F8D9-2971-4F93-8F46-1DC40D90CD60}" srcId="{C83B3F59-BD94-46EF-8970-BADD76BF0137}" destId="{C67708E2-764F-4710-AB85-4EA19AEEDE53}" srcOrd="1" destOrd="0" parTransId="{2FED7982-137E-487B-9AC7-018744AF4DD3}" sibTransId="{A2C5159C-B637-48B7-B496-A5B947EB02ED}"/>
    <dgm:cxn modelId="{F6131F59-13E2-4C22-A69B-A42926344580}" type="presParOf" srcId="{A5C68C59-7ADE-4D7B-AB8B-892D4D751A3D}" destId="{EDAECA89-6865-460A-9233-30B738F814B8}" srcOrd="0" destOrd="0" presId="urn:microsoft.com/office/officeart/2005/8/layout/vList2"/>
    <dgm:cxn modelId="{F06C9EA3-D2F7-46BD-B711-3750951D13CA}" type="presParOf" srcId="{A5C68C59-7ADE-4D7B-AB8B-892D4D751A3D}" destId="{CA7B7F73-F7B3-4232-BC9C-FB88BC5980A4}" srcOrd="1" destOrd="0" presId="urn:microsoft.com/office/officeart/2005/8/layout/vList2"/>
    <dgm:cxn modelId="{04770ED2-2869-46D3-85D0-DE5C6D7F8A42}" type="presParOf" srcId="{A5C68C59-7ADE-4D7B-AB8B-892D4D751A3D}" destId="{A8C7CCD7-75F1-4A93-B24B-DAC70BC82A2B}" srcOrd="2" destOrd="0" presId="urn:microsoft.com/office/officeart/2005/8/layout/vList2"/>
    <dgm:cxn modelId="{FF778336-195D-485F-85C9-48848AE7F8E1}" type="presParOf" srcId="{A5C68C59-7ADE-4D7B-AB8B-892D4D751A3D}" destId="{190BCC2B-1FDD-43F6-BC3D-8E8C951C1F55}" srcOrd="3" destOrd="0" presId="urn:microsoft.com/office/officeart/2005/8/layout/vList2"/>
    <dgm:cxn modelId="{6FC4CC8C-7884-45C4-9624-495B68CC0EA3}" type="presParOf" srcId="{A5C68C59-7ADE-4D7B-AB8B-892D4D751A3D}" destId="{F91EC049-C0AD-4D1B-AEC5-BE2DB0DA1D98}" srcOrd="4" destOrd="0" presId="urn:microsoft.com/office/officeart/2005/8/layout/vList2"/>
    <dgm:cxn modelId="{D57FCDF2-DF1F-4B04-AF3E-E544916A5E56}" type="presParOf" srcId="{A5C68C59-7ADE-4D7B-AB8B-892D4D751A3D}" destId="{EB8141E5-112E-4112-B57F-8483D035D7C2}" srcOrd="5" destOrd="0" presId="urn:microsoft.com/office/officeart/2005/8/layout/vList2"/>
    <dgm:cxn modelId="{183A7246-17D7-40F0-85FC-4702DBB8852E}" type="presParOf" srcId="{A5C68C59-7ADE-4D7B-AB8B-892D4D751A3D}" destId="{E224BA2E-179C-4F61-B55E-A87ACA1828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C8E71A-9F3F-40AD-A8C5-372FDBCD2ABB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121CE14-9399-4B09-93E4-707D67B715BF}">
      <dgm:prSet/>
      <dgm:spPr/>
      <dgm:t>
        <a:bodyPr/>
        <a:lstStyle/>
        <a:p>
          <a:r>
            <a:rPr lang="en-US"/>
            <a:t>Any matrix can be decomposed into 3 matrices.</a:t>
          </a:r>
        </a:p>
      </dgm:t>
    </dgm:pt>
    <dgm:pt modelId="{196B510A-FDBC-4B9E-A127-5E66B68E1521}" type="parTrans" cxnId="{2B360E20-319E-4A18-AB31-BDF01389F701}">
      <dgm:prSet/>
      <dgm:spPr/>
      <dgm:t>
        <a:bodyPr/>
        <a:lstStyle/>
        <a:p>
          <a:endParaRPr lang="en-US"/>
        </a:p>
      </dgm:t>
    </dgm:pt>
    <dgm:pt modelId="{2E95543D-E4A3-48AB-B2C1-95714F4E1093}" type="sibTrans" cxnId="{2B360E20-319E-4A18-AB31-BDF01389F701}">
      <dgm:prSet/>
      <dgm:spPr/>
      <dgm:t>
        <a:bodyPr/>
        <a:lstStyle/>
        <a:p>
          <a:endParaRPr lang="en-US"/>
        </a:p>
      </dgm:t>
    </dgm:pt>
    <dgm:pt modelId="{E21E003E-05FF-47EB-92C4-4512DDAB658A}">
      <dgm:prSet/>
      <dgm:spPr/>
      <dgm:t>
        <a:bodyPr/>
        <a:lstStyle/>
        <a:p>
          <a:r>
            <a:rPr lang="en-US" dirty="0"/>
            <a:t>Sigma: Rectangularly diagonal. U,  V: Orthogonal matrices</a:t>
          </a:r>
        </a:p>
      </dgm:t>
    </dgm:pt>
    <dgm:pt modelId="{626A448A-3074-48A0-843F-6C971D48D5DA}" type="parTrans" cxnId="{E3BF89BB-BA60-4D67-BE87-91048426B7B0}">
      <dgm:prSet/>
      <dgm:spPr/>
      <dgm:t>
        <a:bodyPr/>
        <a:lstStyle/>
        <a:p>
          <a:endParaRPr lang="en-US"/>
        </a:p>
      </dgm:t>
    </dgm:pt>
    <dgm:pt modelId="{CCC29471-A960-4FD7-8F88-7E4664E4B043}" type="sibTrans" cxnId="{E3BF89BB-BA60-4D67-BE87-91048426B7B0}">
      <dgm:prSet/>
      <dgm:spPr/>
      <dgm:t>
        <a:bodyPr/>
        <a:lstStyle/>
        <a:p>
          <a:endParaRPr lang="en-US"/>
        </a:p>
      </dgm:t>
    </dgm:pt>
    <dgm:pt modelId="{20486995-C7FC-421B-8DFA-7CF4EC6EA83E}">
      <dgm:prSet/>
      <dgm:spPr/>
      <dgm:t>
        <a:bodyPr/>
        <a:lstStyle/>
        <a:p>
          <a:r>
            <a:rPr lang="en-US"/>
            <a:t>Matrix sigma has the same dimension as matrix A.</a:t>
          </a:r>
        </a:p>
      </dgm:t>
    </dgm:pt>
    <dgm:pt modelId="{2001136E-0F82-47CC-860D-6A5752828658}" type="parTrans" cxnId="{D8A75796-535A-4210-AF8F-9108581BD1AD}">
      <dgm:prSet/>
      <dgm:spPr/>
      <dgm:t>
        <a:bodyPr/>
        <a:lstStyle/>
        <a:p>
          <a:endParaRPr lang="en-US"/>
        </a:p>
      </dgm:t>
    </dgm:pt>
    <dgm:pt modelId="{B6F21E57-E868-4054-85B2-87428292097D}" type="sibTrans" cxnId="{D8A75796-535A-4210-AF8F-9108581BD1AD}">
      <dgm:prSet/>
      <dgm:spPr/>
      <dgm:t>
        <a:bodyPr/>
        <a:lstStyle/>
        <a:p>
          <a:endParaRPr lang="en-US"/>
        </a:p>
      </dgm:t>
    </dgm:pt>
    <dgm:pt modelId="{2D429DF4-8C3E-4521-9B2C-AD12D826328C}">
      <dgm:prSet/>
      <dgm:spPr/>
      <dgm:t>
        <a:bodyPr/>
        <a:lstStyle/>
        <a:p>
          <a:r>
            <a:rPr lang="en-US"/>
            <a:t>The numbers on the diagonal of sigma are the singular values of matrix A. These singular values are arranged in descending order. Other entries as zeros.</a:t>
          </a:r>
        </a:p>
      </dgm:t>
    </dgm:pt>
    <dgm:pt modelId="{AC623C48-D669-4F1E-86C0-F501A7574C5C}" type="parTrans" cxnId="{C4586D83-4622-4A2A-B18D-17A8A6A4DE04}">
      <dgm:prSet/>
      <dgm:spPr/>
      <dgm:t>
        <a:bodyPr/>
        <a:lstStyle/>
        <a:p>
          <a:endParaRPr lang="en-US"/>
        </a:p>
      </dgm:t>
    </dgm:pt>
    <dgm:pt modelId="{CE50B2B4-31FE-4D45-A961-84B9BE506749}" type="sibTrans" cxnId="{C4586D83-4622-4A2A-B18D-17A8A6A4DE04}">
      <dgm:prSet/>
      <dgm:spPr/>
      <dgm:t>
        <a:bodyPr/>
        <a:lstStyle/>
        <a:p>
          <a:endParaRPr lang="en-US"/>
        </a:p>
      </dgm:t>
    </dgm:pt>
    <dgm:pt modelId="{636ADDE0-E92A-46D2-BEF1-9E773D515F55}">
      <dgm:prSet/>
      <dgm:spPr/>
      <dgm:t>
        <a:bodyPr/>
        <a:lstStyle/>
        <a:p>
          <a:r>
            <a:rPr lang="en-US"/>
            <a:t>Matrix U and V form the orthogonal matrices where eigen vectors are arranged in descending order.</a:t>
          </a:r>
        </a:p>
      </dgm:t>
    </dgm:pt>
    <dgm:pt modelId="{36187E89-461A-47DD-92DE-28B28773921E}" type="parTrans" cxnId="{775487E1-EF5F-480E-AF47-1F14C1AA90D0}">
      <dgm:prSet/>
      <dgm:spPr/>
      <dgm:t>
        <a:bodyPr/>
        <a:lstStyle/>
        <a:p>
          <a:endParaRPr lang="en-US"/>
        </a:p>
      </dgm:t>
    </dgm:pt>
    <dgm:pt modelId="{5574CF95-DCE5-49D1-899B-1464D010576F}" type="sibTrans" cxnId="{775487E1-EF5F-480E-AF47-1F14C1AA90D0}">
      <dgm:prSet/>
      <dgm:spPr/>
      <dgm:t>
        <a:bodyPr/>
        <a:lstStyle/>
        <a:p>
          <a:endParaRPr lang="en-US"/>
        </a:p>
      </dgm:t>
    </dgm:pt>
    <dgm:pt modelId="{D7158D4A-A3C7-444F-9A35-767414EFE217}" type="pres">
      <dgm:prSet presAssocID="{1CC8E71A-9F3F-40AD-A8C5-372FDBCD2ABB}" presName="linear" presStyleCnt="0">
        <dgm:presLayoutVars>
          <dgm:animLvl val="lvl"/>
          <dgm:resizeHandles val="exact"/>
        </dgm:presLayoutVars>
      </dgm:prSet>
      <dgm:spPr/>
    </dgm:pt>
    <dgm:pt modelId="{1BCA9863-6891-46C7-825A-95184B7AA871}" type="pres">
      <dgm:prSet presAssocID="{6121CE14-9399-4B09-93E4-707D67B715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B8888B-D0D5-4CA2-B475-6D56CAC2AE25}" type="pres">
      <dgm:prSet presAssocID="{2E95543D-E4A3-48AB-B2C1-95714F4E1093}" presName="spacer" presStyleCnt="0"/>
      <dgm:spPr/>
    </dgm:pt>
    <dgm:pt modelId="{A944442B-E857-4534-9BB3-7C52F31B949B}" type="pres">
      <dgm:prSet presAssocID="{E21E003E-05FF-47EB-92C4-4512DDAB658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7E971C-0553-459B-BD8E-A052E737913F}" type="pres">
      <dgm:prSet presAssocID="{CCC29471-A960-4FD7-8F88-7E4664E4B043}" presName="spacer" presStyleCnt="0"/>
      <dgm:spPr/>
    </dgm:pt>
    <dgm:pt modelId="{8976FCEF-6374-4996-B664-1C2841C010EC}" type="pres">
      <dgm:prSet presAssocID="{20486995-C7FC-421B-8DFA-7CF4EC6EA83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9CC44EC-5BB2-4492-84B2-068D2754C726}" type="pres">
      <dgm:prSet presAssocID="{B6F21E57-E868-4054-85B2-87428292097D}" presName="spacer" presStyleCnt="0"/>
      <dgm:spPr/>
    </dgm:pt>
    <dgm:pt modelId="{3A1B61DC-8B8A-4B3A-9B1A-4142A36A5B8B}" type="pres">
      <dgm:prSet presAssocID="{2D429DF4-8C3E-4521-9B2C-AD12D82632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9A93169-3F81-4512-AE63-892DF4F6BF76}" type="pres">
      <dgm:prSet presAssocID="{CE50B2B4-31FE-4D45-A961-84B9BE506749}" presName="spacer" presStyleCnt="0"/>
      <dgm:spPr/>
    </dgm:pt>
    <dgm:pt modelId="{1CFE646D-D25E-4C5E-8BC9-96C7BB301C7E}" type="pres">
      <dgm:prSet presAssocID="{636ADDE0-E92A-46D2-BEF1-9E773D515F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7D67813-4633-4B74-B98B-20DD90B4B1D1}" type="presOf" srcId="{1CC8E71A-9F3F-40AD-A8C5-372FDBCD2ABB}" destId="{D7158D4A-A3C7-444F-9A35-767414EFE217}" srcOrd="0" destOrd="0" presId="urn:microsoft.com/office/officeart/2005/8/layout/vList2"/>
    <dgm:cxn modelId="{2B360E20-319E-4A18-AB31-BDF01389F701}" srcId="{1CC8E71A-9F3F-40AD-A8C5-372FDBCD2ABB}" destId="{6121CE14-9399-4B09-93E4-707D67B715BF}" srcOrd="0" destOrd="0" parTransId="{196B510A-FDBC-4B9E-A127-5E66B68E1521}" sibTransId="{2E95543D-E4A3-48AB-B2C1-95714F4E1093}"/>
    <dgm:cxn modelId="{E803757B-7FC2-4922-8FB7-0EE00981A9AE}" type="presOf" srcId="{636ADDE0-E92A-46D2-BEF1-9E773D515F55}" destId="{1CFE646D-D25E-4C5E-8BC9-96C7BB301C7E}" srcOrd="0" destOrd="0" presId="urn:microsoft.com/office/officeart/2005/8/layout/vList2"/>
    <dgm:cxn modelId="{C4586D83-4622-4A2A-B18D-17A8A6A4DE04}" srcId="{1CC8E71A-9F3F-40AD-A8C5-372FDBCD2ABB}" destId="{2D429DF4-8C3E-4521-9B2C-AD12D826328C}" srcOrd="3" destOrd="0" parTransId="{AC623C48-D669-4F1E-86C0-F501A7574C5C}" sibTransId="{CE50B2B4-31FE-4D45-A961-84B9BE506749}"/>
    <dgm:cxn modelId="{5A14DC8D-0E42-46DA-9012-A0EDAD66F4D5}" type="presOf" srcId="{2D429DF4-8C3E-4521-9B2C-AD12D826328C}" destId="{3A1B61DC-8B8A-4B3A-9B1A-4142A36A5B8B}" srcOrd="0" destOrd="0" presId="urn:microsoft.com/office/officeart/2005/8/layout/vList2"/>
    <dgm:cxn modelId="{D8A75796-535A-4210-AF8F-9108581BD1AD}" srcId="{1CC8E71A-9F3F-40AD-A8C5-372FDBCD2ABB}" destId="{20486995-C7FC-421B-8DFA-7CF4EC6EA83E}" srcOrd="2" destOrd="0" parTransId="{2001136E-0F82-47CC-860D-6A5752828658}" sibTransId="{B6F21E57-E868-4054-85B2-87428292097D}"/>
    <dgm:cxn modelId="{D18662AB-E399-41B4-95E2-3939499BB99D}" type="presOf" srcId="{E21E003E-05FF-47EB-92C4-4512DDAB658A}" destId="{A944442B-E857-4534-9BB3-7C52F31B949B}" srcOrd="0" destOrd="0" presId="urn:microsoft.com/office/officeart/2005/8/layout/vList2"/>
    <dgm:cxn modelId="{E3BF89BB-BA60-4D67-BE87-91048426B7B0}" srcId="{1CC8E71A-9F3F-40AD-A8C5-372FDBCD2ABB}" destId="{E21E003E-05FF-47EB-92C4-4512DDAB658A}" srcOrd="1" destOrd="0" parTransId="{626A448A-3074-48A0-843F-6C971D48D5DA}" sibTransId="{CCC29471-A960-4FD7-8F88-7E4664E4B043}"/>
    <dgm:cxn modelId="{591A17CD-0653-402D-868C-60C1C9A1EB4D}" type="presOf" srcId="{6121CE14-9399-4B09-93E4-707D67B715BF}" destId="{1BCA9863-6891-46C7-825A-95184B7AA871}" srcOrd="0" destOrd="0" presId="urn:microsoft.com/office/officeart/2005/8/layout/vList2"/>
    <dgm:cxn modelId="{775487E1-EF5F-480E-AF47-1F14C1AA90D0}" srcId="{1CC8E71A-9F3F-40AD-A8C5-372FDBCD2ABB}" destId="{636ADDE0-E92A-46D2-BEF1-9E773D515F55}" srcOrd="4" destOrd="0" parTransId="{36187E89-461A-47DD-92DE-28B28773921E}" sibTransId="{5574CF95-DCE5-49D1-899B-1464D010576F}"/>
    <dgm:cxn modelId="{8150D5EB-49E9-4691-A9FB-AD37C92564B3}" type="presOf" srcId="{20486995-C7FC-421B-8DFA-7CF4EC6EA83E}" destId="{8976FCEF-6374-4996-B664-1C2841C010EC}" srcOrd="0" destOrd="0" presId="urn:microsoft.com/office/officeart/2005/8/layout/vList2"/>
    <dgm:cxn modelId="{BA11994A-8704-4894-8534-5E4C0B90BB50}" type="presParOf" srcId="{D7158D4A-A3C7-444F-9A35-767414EFE217}" destId="{1BCA9863-6891-46C7-825A-95184B7AA871}" srcOrd="0" destOrd="0" presId="urn:microsoft.com/office/officeart/2005/8/layout/vList2"/>
    <dgm:cxn modelId="{33078879-A05F-4BCF-833C-A17B69AECEFC}" type="presParOf" srcId="{D7158D4A-A3C7-444F-9A35-767414EFE217}" destId="{D8B8888B-D0D5-4CA2-B475-6D56CAC2AE25}" srcOrd="1" destOrd="0" presId="urn:microsoft.com/office/officeart/2005/8/layout/vList2"/>
    <dgm:cxn modelId="{48846BA3-327C-446F-8927-DCF81E9FB342}" type="presParOf" srcId="{D7158D4A-A3C7-444F-9A35-767414EFE217}" destId="{A944442B-E857-4534-9BB3-7C52F31B949B}" srcOrd="2" destOrd="0" presId="urn:microsoft.com/office/officeart/2005/8/layout/vList2"/>
    <dgm:cxn modelId="{619129C9-765B-4537-84B4-620665F21919}" type="presParOf" srcId="{D7158D4A-A3C7-444F-9A35-767414EFE217}" destId="{787E971C-0553-459B-BD8E-A052E737913F}" srcOrd="3" destOrd="0" presId="urn:microsoft.com/office/officeart/2005/8/layout/vList2"/>
    <dgm:cxn modelId="{2A884666-B843-4F6F-B57B-64430C008E00}" type="presParOf" srcId="{D7158D4A-A3C7-444F-9A35-767414EFE217}" destId="{8976FCEF-6374-4996-B664-1C2841C010EC}" srcOrd="4" destOrd="0" presId="urn:microsoft.com/office/officeart/2005/8/layout/vList2"/>
    <dgm:cxn modelId="{16D22393-D121-4684-80C4-B15CBE7F84C0}" type="presParOf" srcId="{D7158D4A-A3C7-444F-9A35-767414EFE217}" destId="{09CC44EC-5BB2-4492-84B2-068D2754C726}" srcOrd="5" destOrd="0" presId="urn:microsoft.com/office/officeart/2005/8/layout/vList2"/>
    <dgm:cxn modelId="{C2DAF2DC-5822-4CD8-B90A-889C246DE60B}" type="presParOf" srcId="{D7158D4A-A3C7-444F-9A35-767414EFE217}" destId="{3A1B61DC-8B8A-4B3A-9B1A-4142A36A5B8B}" srcOrd="6" destOrd="0" presId="urn:microsoft.com/office/officeart/2005/8/layout/vList2"/>
    <dgm:cxn modelId="{81658EDE-F44A-49C0-8EAE-251DBD1E49EF}" type="presParOf" srcId="{D7158D4A-A3C7-444F-9A35-767414EFE217}" destId="{09A93169-3F81-4512-AE63-892DF4F6BF76}" srcOrd="7" destOrd="0" presId="urn:microsoft.com/office/officeart/2005/8/layout/vList2"/>
    <dgm:cxn modelId="{1DADA545-A6EF-4D6E-8A08-898587E3FE7F}" type="presParOf" srcId="{D7158D4A-A3C7-444F-9A35-767414EFE217}" destId="{1CFE646D-D25E-4C5E-8BC9-96C7BB301C7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ECA89-6865-460A-9233-30B738F814B8}">
      <dsp:nvSpPr>
        <dsp:cNvPr id="0" name=""/>
        <dsp:cNvSpPr/>
      </dsp:nvSpPr>
      <dsp:spPr>
        <a:xfrm>
          <a:off x="0" y="21239"/>
          <a:ext cx="10134600" cy="77856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Applicable solution to a data science and machine learning problem.</a:t>
          </a:r>
        </a:p>
      </dsp:txBody>
      <dsp:txXfrm>
        <a:off x="38006" y="59245"/>
        <a:ext cx="10058588" cy="702549"/>
      </dsp:txXfrm>
    </dsp:sp>
    <dsp:sp modelId="{A8C7CCD7-75F1-4A93-B24B-DAC70BC82A2B}">
      <dsp:nvSpPr>
        <dsp:cNvPr id="0" name=""/>
        <dsp:cNvSpPr/>
      </dsp:nvSpPr>
      <dsp:spPr>
        <a:xfrm>
          <a:off x="0" y="860281"/>
          <a:ext cx="10134600" cy="778561"/>
        </a:xfrm>
        <a:prstGeom prst="roundRect">
          <a:avLst/>
        </a:prstGeom>
        <a:solidFill>
          <a:schemeClr val="accent5">
            <a:hueOff val="-286338"/>
            <a:satOff val="-1241"/>
            <a:lumOff val="-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Any matrix, regardless of symmetry, rank, and shape, can decompose into 3 matrices.</a:t>
          </a:r>
        </a:p>
      </dsp:txBody>
      <dsp:txXfrm>
        <a:off x="38006" y="898287"/>
        <a:ext cx="10058588" cy="702549"/>
      </dsp:txXfrm>
    </dsp:sp>
    <dsp:sp modelId="{F91EC049-C0AD-4D1B-AEC5-BE2DB0DA1D98}">
      <dsp:nvSpPr>
        <dsp:cNvPr id="0" name=""/>
        <dsp:cNvSpPr/>
      </dsp:nvSpPr>
      <dsp:spPr>
        <a:xfrm>
          <a:off x="0" y="1699323"/>
          <a:ext cx="10134600" cy="778561"/>
        </a:xfrm>
        <a:prstGeom prst="roundRect">
          <a:avLst/>
        </a:prstGeom>
        <a:solidFill>
          <a:schemeClr val="accent5">
            <a:hueOff val="-572677"/>
            <a:satOff val="-2481"/>
            <a:lumOff val="-67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It is based on the fact that any matrix can be represented using two orthogonal matrices and a diagonal matrix.</a:t>
          </a:r>
          <a:endParaRPr lang="en-US" sz="2100" kern="1200"/>
        </a:p>
      </dsp:txBody>
      <dsp:txXfrm>
        <a:off x="38006" y="1737329"/>
        <a:ext cx="10058588" cy="702549"/>
      </dsp:txXfrm>
    </dsp:sp>
    <dsp:sp modelId="{E224BA2E-179C-4F61-B55E-A87ACA1828A0}">
      <dsp:nvSpPr>
        <dsp:cNvPr id="0" name=""/>
        <dsp:cNvSpPr/>
      </dsp:nvSpPr>
      <dsp:spPr>
        <a:xfrm>
          <a:off x="0" y="2538364"/>
          <a:ext cx="10134600" cy="778561"/>
        </a:xfrm>
        <a:prstGeom prst="roundRect">
          <a:avLst/>
        </a:prstGeom>
        <a:solidFill>
          <a:schemeClr val="accent5">
            <a:hueOff val="-859015"/>
            <a:satOff val="-3722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 </a:t>
          </a:r>
          <a:r>
            <a:rPr lang="en-US" sz="2100" b="1" i="0" kern="1200"/>
            <a:t>rank</a:t>
          </a:r>
          <a:r>
            <a:rPr lang="en-US" sz="2100" b="0" i="0" kern="1200"/>
            <a:t> of a matrix is a measure of the unique information stored in a matrix. Higher the rank, the more information</a:t>
          </a:r>
          <a:endParaRPr lang="en-US" sz="2100" kern="1200"/>
        </a:p>
      </dsp:txBody>
      <dsp:txXfrm>
        <a:off x="38006" y="2576370"/>
        <a:ext cx="10058588" cy="70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A9863-6891-46C7-825A-95184B7AA871}">
      <dsp:nvSpPr>
        <dsp:cNvPr id="0" name=""/>
        <dsp:cNvSpPr/>
      </dsp:nvSpPr>
      <dsp:spPr>
        <a:xfrm>
          <a:off x="0" y="93948"/>
          <a:ext cx="10134600" cy="5931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Any matrix can be decomposed into 3 matrices.</a:t>
          </a:r>
        </a:p>
      </dsp:txBody>
      <dsp:txXfrm>
        <a:off x="28957" y="122905"/>
        <a:ext cx="10076686" cy="535276"/>
      </dsp:txXfrm>
    </dsp:sp>
    <dsp:sp modelId="{A944442B-E857-4534-9BB3-7C52F31B949B}">
      <dsp:nvSpPr>
        <dsp:cNvPr id="0" name=""/>
        <dsp:cNvSpPr/>
      </dsp:nvSpPr>
      <dsp:spPr>
        <a:xfrm>
          <a:off x="0" y="733218"/>
          <a:ext cx="10134600" cy="5931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Sigma: Rectangularly diagonal. U,  V: Orthogonal matrices</a:t>
          </a:r>
        </a:p>
      </dsp:txBody>
      <dsp:txXfrm>
        <a:off x="28957" y="762175"/>
        <a:ext cx="10076686" cy="535276"/>
      </dsp:txXfrm>
    </dsp:sp>
    <dsp:sp modelId="{8976FCEF-6374-4996-B664-1C2841C010EC}">
      <dsp:nvSpPr>
        <dsp:cNvPr id="0" name=""/>
        <dsp:cNvSpPr/>
      </dsp:nvSpPr>
      <dsp:spPr>
        <a:xfrm>
          <a:off x="0" y="1372488"/>
          <a:ext cx="10134600" cy="5931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Matrix sigma has the same dimension as matrix A.</a:t>
          </a:r>
        </a:p>
      </dsp:txBody>
      <dsp:txXfrm>
        <a:off x="28957" y="1401445"/>
        <a:ext cx="10076686" cy="535276"/>
      </dsp:txXfrm>
    </dsp:sp>
    <dsp:sp modelId="{3A1B61DC-8B8A-4B3A-9B1A-4142A36A5B8B}">
      <dsp:nvSpPr>
        <dsp:cNvPr id="0" name=""/>
        <dsp:cNvSpPr/>
      </dsp:nvSpPr>
      <dsp:spPr>
        <a:xfrm>
          <a:off x="0" y="2011758"/>
          <a:ext cx="10134600" cy="5931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numbers on the diagonal of sigma are the singular values of matrix A. These singular values are arranged in descending order. Other entries as zeros.</a:t>
          </a:r>
        </a:p>
      </dsp:txBody>
      <dsp:txXfrm>
        <a:off x="28957" y="2040715"/>
        <a:ext cx="10076686" cy="535276"/>
      </dsp:txXfrm>
    </dsp:sp>
    <dsp:sp modelId="{1CFE646D-D25E-4C5E-8BC9-96C7BB301C7E}">
      <dsp:nvSpPr>
        <dsp:cNvPr id="0" name=""/>
        <dsp:cNvSpPr/>
      </dsp:nvSpPr>
      <dsp:spPr>
        <a:xfrm>
          <a:off x="0" y="2651028"/>
          <a:ext cx="10134600" cy="5931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Matrix U and V form the orthogonal matrices where eigen vectors are arranged in descending order.</a:t>
          </a:r>
        </a:p>
      </dsp:txBody>
      <dsp:txXfrm>
        <a:off x="28957" y="2679985"/>
        <a:ext cx="10076686" cy="53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9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9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06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6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7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5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5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0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C2E39997-E92C-EC0B-4CBD-DF88E6665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2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1"/>
            <a:ext cx="12191999" cy="384287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A5DAE-E30F-8F31-20B9-E33CCC6A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3900"/>
            <a:ext cx="10058399" cy="962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Singular Value Decomposition</a:t>
            </a:r>
            <a:br>
              <a:rPr lang="en-US" sz="2800" b="1" i="0" kern="1200" cap="all" spc="390" baseline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 cap="all" spc="39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042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7AD9-3E85-1DEB-0C18-A9D82A49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7645F6-A070-C179-367D-7255C239B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15" y="181687"/>
            <a:ext cx="7670084" cy="49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B0889-524F-B300-3CB2-D52B547C6D21}"/>
              </a:ext>
            </a:extLst>
          </p:cNvPr>
          <p:cNvSpPr txBox="1"/>
          <p:nvPr/>
        </p:nvSpPr>
        <p:spPr>
          <a:xfrm>
            <a:off x="67174" y="5087034"/>
            <a:ext cx="11803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matrix U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provides a relation between rows of the input matrix and the groups/ categories available in the data.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6ACCF-AD0E-33D3-DB65-36F97E28821A}"/>
              </a:ext>
            </a:extLst>
          </p:cNvPr>
          <p:cNvSpPr txBox="1"/>
          <p:nvPr/>
        </p:nvSpPr>
        <p:spPr>
          <a:xfrm>
            <a:off x="67174" y="5410200"/>
            <a:ext cx="11563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Matrix V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defines the relationship between our words (features) and the topics represented by each feature.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1EEBB-ADEF-EDA7-804E-878CE79F01E8}"/>
              </a:ext>
            </a:extLst>
          </p:cNvPr>
          <p:cNvSpPr txBox="1"/>
          <p:nvPr/>
        </p:nvSpPr>
        <p:spPr>
          <a:xfrm>
            <a:off x="67174" y="5733366"/>
            <a:ext cx="11096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Matrix S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gives us the 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significance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of each found topic (each column in matrix U ) in the form of singular values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C06E11-5F0F-1966-C559-5ED0A6EB0695}"/>
              </a:ext>
            </a:extLst>
          </p:cNvPr>
          <p:cNvSpPr txBox="1"/>
          <p:nvPr/>
        </p:nvSpPr>
        <p:spPr>
          <a:xfrm>
            <a:off x="0" y="5964198"/>
            <a:ext cx="11630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Singular values are given in decreasing order. Hence, we can confirm that the initial columns in U / V (topics) are more</a:t>
            </a: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important than the later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3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81DC-9B9F-8A85-8726-7857B6DC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2" y="143653"/>
            <a:ext cx="10134600" cy="685022"/>
          </a:xfrm>
        </p:spPr>
        <p:txBody>
          <a:bodyPr/>
          <a:lstStyle/>
          <a:p>
            <a:r>
              <a:rPr lang="en-US" dirty="0"/>
              <a:t>Users-to-Movies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E068C-6FF4-2E3B-8F9A-9C2BDF9C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828675"/>
            <a:ext cx="97059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5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5662-B3C2-BB42-881C-D0CF5932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527384"/>
          </a:xfrm>
        </p:spPr>
        <p:txBody>
          <a:bodyPr>
            <a:normAutofit fontScale="90000"/>
          </a:bodyPr>
          <a:lstStyle/>
          <a:p>
            <a:r>
              <a:rPr lang="en-US" dirty="0"/>
              <a:t>Rank</a:t>
            </a:r>
          </a:p>
        </p:txBody>
      </p:sp>
      <p:pic>
        <p:nvPicPr>
          <p:cNvPr id="6146" name="Picture 2" descr="svd_applications">
            <a:extLst>
              <a:ext uri="{FF2B5EF4-FFF2-40B4-BE49-F238E27FC236}">
                <a16:creationId xmlns:a16="http://schemas.microsoft.com/office/drawing/2014/main" id="{10988033-3B77-AF51-3788-754C982C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81" y="1281432"/>
            <a:ext cx="66579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0FAF8-91BE-7B1D-7E73-108F839E0CAD}"/>
              </a:ext>
            </a:extLst>
          </p:cNvPr>
          <p:cNvSpPr txBox="1"/>
          <p:nvPr/>
        </p:nvSpPr>
        <p:spPr>
          <a:xfrm>
            <a:off x="1219199" y="2315850"/>
            <a:ext cx="9529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rank of a matrix can be considered representative of the amount of unique information represented by the matrix. Higher the rank, the higher the information.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B7793-828C-7F14-AB31-055185232D70}"/>
              </a:ext>
            </a:extLst>
          </p:cNvPr>
          <p:cNvSpPr txBox="1"/>
          <p:nvPr/>
        </p:nvSpPr>
        <p:spPr>
          <a:xfrm>
            <a:off x="1219199" y="3078534"/>
            <a:ext cx="9529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decomposition allows us to express our </a:t>
            </a:r>
            <a:r>
              <a:rPr lang="en-US" b="1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original matrix as a linear combination of low-rank matrices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lang="en-US" dirty="0"/>
          </a:p>
        </p:txBody>
      </p:sp>
      <p:pic>
        <p:nvPicPr>
          <p:cNvPr id="6148" name="Picture 4" descr="svd_applications">
            <a:extLst>
              <a:ext uri="{FF2B5EF4-FFF2-40B4-BE49-F238E27FC236}">
                <a16:creationId xmlns:a16="http://schemas.microsoft.com/office/drawing/2014/main" id="{2CBA60C5-3F3D-9399-1E39-CCF69075F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928943"/>
            <a:ext cx="6667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26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3989-DB98-81EE-38A1-EF0F62BF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76164"/>
            <a:ext cx="10134600" cy="647700"/>
          </a:xfrm>
        </p:spPr>
        <p:txBody>
          <a:bodyPr/>
          <a:lstStyle/>
          <a:p>
            <a:r>
              <a:rPr lang="en-US" dirty="0"/>
              <a:t>Low rank approximation of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7C719-B3DF-FE16-0B50-087CBF6A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158241"/>
            <a:ext cx="4236073" cy="23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F0D2E8-1DB5-3061-7064-A3224C1CB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3684983"/>
            <a:ext cx="4236073" cy="241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7FDD97-42EC-BB75-63C5-F724FEE5A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062" y="1520167"/>
            <a:ext cx="5421238" cy="2816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70D25-4BCB-9FFA-3731-2C45430E8B86}"/>
              </a:ext>
            </a:extLst>
          </p:cNvPr>
          <p:cNvSpPr txBox="1"/>
          <p:nvPr/>
        </p:nvSpPr>
        <p:spPr>
          <a:xfrm>
            <a:off x="5742062" y="4891192"/>
            <a:ext cx="607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approximate the image by adding the rank one matrices. </a:t>
            </a:r>
          </a:p>
        </p:txBody>
      </p:sp>
    </p:spTree>
    <p:extLst>
      <p:ext uri="{BB962C8B-B14F-4D97-AF65-F5344CB8AC3E}">
        <p14:creationId xmlns:p14="http://schemas.microsoft.com/office/powerpoint/2010/main" val="244540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l Linear Algebra: Singular Value Decomposition - Andrew Gibiansky">
            <a:extLst>
              <a:ext uri="{FF2B5EF4-FFF2-40B4-BE49-F238E27FC236}">
                <a16:creationId xmlns:a16="http://schemas.microsoft.com/office/drawing/2014/main" id="{1FFA0C5B-56AD-E29B-6868-B2419AC2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428625"/>
            <a:ext cx="410527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2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035F-723B-90B7-CF23-F687F435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E72319-737D-25ED-4777-987F4429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088589"/>
            <a:ext cx="6667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95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A4546-885B-AD66-E939-C030E3B6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Intro</a:t>
            </a:r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C7B0B7-25C6-FAD8-6669-B712E6EA5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262986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752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BCD7-B4BB-14A6-F82A-76729223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578126"/>
          </a:xfrm>
        </p:spPr>
        <p:txBody>
          <a:bodyPr>
            <a:normAutofit fontScale="90000"/>
          </a:bodyPr>
          <a:lstStyle/>
          <a:p>
            <a:r>
              <a:rPr lang="en-US" dirty="0"/>
              <a:t>Rectangular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21ED-56CE-F767-7965-0F0583CD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40565"/>
            <a:ext cx="10134600" cy="45906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Representation of linear transformation from 3D vectors to 2D vectors.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Its multiplication of any vector preserves the x and y but completely removes the z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matrix of size m by n has the power to transform a vector in the nth dimension to the </a:t>
            </a:r>
            <a:r>
              <a:rPr lang="en-US" dirty="0" err="1"/>
              <a:t>mth</a:t>
            </a:r>
            <a:r>
              <a:rPr lang="en-US" dirty="0"/>
              <a:t> dimension.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94219-74DA-2759-6C8B-79653614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129" y="3812485"/>
            <a:ext cx="40576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45DE-4ACD-F2B9-8D98-5766B4D5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Matrix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F3A7C4-9245-D1BD-20B6-46D2CBE3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09" y="145784"/>
            <a:ext cx="5181705" cy="656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F197AE-2009-836F-FA3E-D85A87CB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45" y="3061101"/>
            <a:ext cx="3667670" cy="103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0ACD6-8DFF-8A76-6A97-F27A474172C8}"/>
              </a:ext>
            </a:extLst>
          </p:cNvPr>
          <p:cNvSpPr txBox="1"/>
          <p:nvPr/>
        </p:nvSpPr>
        <p:spPr>
          <a:xfrm>
            <a:off x="721894" y="51403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his property makes such computation extremely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5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0FE4-5FF7-8458-15BE-0FA018C4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 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356681-1AAA-AAED-963F-4475C3AD2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2" y="2485292"/>
            <a:ext cx="5239310" cy="23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27853A7-DD68-A0CA-B3A4-CC534BC29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58" y="1008185"/>
            <a:ext cx="6327691" cy="511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15571-2F10-6F57-727E-A2B959EC8EEB}"/>
              </a:ext>
            </a:extLst>
          </p:cNvPr>
          <p:cNvSpPr txBox="1"/>
          <p:nvPr/>
        </p:nvSpPr>
        <p:spPr>
          <a:xfrm>
            <a:off x="2182266" y="5949434"/>
            <a:ext cx="627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 is very easy to compute its multiplication with any other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6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771B-4351-5B12-A6AF-28474AA0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757030"/>
          </a:xfrm>
        </p:spPr>
        <p:txBody>
          <a:bodyPr/>
          <a:lstStyle/>
          <a:p>
            <a:r>
              <a:rPr lang="en-US" dirty="0"/>
              <a:t>Symmetric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D1C6-4494-2CC5-40E1-69056C0D5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89652"/>
            <a:ext cx="10134600" cy="44415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eigenvectors of the symmetric matrix are perpendicular to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construct a symmetric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create a symmetric matrix from a rectangular matrix A.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2F44D-337B-56BF-8A98-2898A08A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92" y="2226310"/>
            <a:ext cx="2695575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85CCF-1A97-59F2-4911-A7592964A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642" y="3547828"/>
            <a:ext cx="15144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3F116-E4F4-1D14-DE68-18B25D71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SVD Formula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99528-7AA4-2E5C-3774-F61F7AE2E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216800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88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DD1DD30-07F2-EE2A-46D4-1E2F30D2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1" y="162086"/>
            <a:ext cx="6347225" cy="56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DA0BAF-40A8-417B-941F-2AECFBE797DB}"/>
              </a:ext>
            </a:extLst>
          </p:cNvPr>
          <p:cNvSpPr txBox="1"/>
          <p:nvPr/>
        </p:nvSpPr>
        <p:spPr>
          <a:xfrm>
            <a:off x="521368" y="5802050"/>
            <a:ext cx="11149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Such SVD computation may become very slow as A grows in dimension. However, full SVD matrices are not often helpful in most practical applications. So, computing full SVD is not often necessary.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F0BCE-43FE-D91A-1114-B6855BEA8ABF}"/>
              </a:ext>
            </a:extLst>
          </p:cNvPr>
          <p:cNvSpPr txBox="1"/>
          <p:nvPr/>
        </p:nvSpPr>
        <p:spPr>
          <a:xfrm>
            <a:off x="7603957" y="2505670"/>
            <a:ext cx="4133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 general, if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m&gt;n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then we can limit U to have the size 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m x n,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and if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n &gt; 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, then we can limit V (or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V_t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) to have the size 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m x n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135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514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Bembo</vt:lpstr>
      <vt:lpstr>Lato</vt:lpstr>
      <vt:lpstr>source-serif-pro</vt:lpstr>
      <vt:lpstr>AdornVTI</vt:lpstr>
      <vt:lpstr>Singular Value Decomposition </vt:lpstr>
      <vt:lpstr>Representation</vt:lpstr>
      <vt:lpstr>Intro</vt:lpstr>
      <vt:lpstr>Rectangular Matrix</vt:lpstr>
      <vt:lpstr>Orthogonal Matrix</vt:lpstr>
      <vt:lpstr>Diagonal Matrix</vt:lpstr>
      <vt:lpstr>Symmetric Matrix</vt:lpstr>
      <vt:lpstr>SVD Formula</vt:lpstr>
      <vt:lpstr>PowerPoint Presentation</vt:lpstr>
      <vt:lpstr>Application</vt:lpstr>
      <vt:lpstr>Users-to-Movies</vt:lpstr>
      <vt:lpstr>Rank</vt:lpstr>
      <vt:lpstr>Low rank approximation of image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Value Decomposition </dc:title>
  <dc:creator>Sapireddy, Srinivas Rahul (UMKC-Student)</dc:creator>
  <cp:lastModifiedBy>Sapireddy, Srinivas Rahul (UMKC-Student)</cp:lastModifiedBy>
  <cp:revision>16</cp:revision>
  <dcterms:created xsi:type="dcterms:W3CDTF">2023-06-11T00:52:04Z</dcterms:created>
  <dcterms:modified xsi:type="dcterms:W3CDTF">2023-06-13T18:04:48Z</dcterms:modified>
</cp:coreProperties>
</file>