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71" r:id="rId6"/>
    <p:sldId id="272" r:id="rId7"/>
    <p:sldId id="259" r:id="rId8"/>
    <p:sldId id="260" r:id="rId9"/>
    <p:sldId id="261" r:id="rId10"/>
    <p:sldId id="262" r:id="rId11"/>
    <p:sldId id="263" r:id="rId12"/>
    <p:sldId id="264" r:id="rId13"/>
    <p:sldId id="265" r:id="rId14"/>
    <p:sldId id="266" r:id="rId15"/>
    <p:sldId id="267" r:id="rId16"/>
    <p:sldId id="268"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7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EA7A47-0546-4985-A8BF-CA2E7E47528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566200A-70ED-4D20-AC17-1203C0FB4912}">
      <dgm:prSet/>
      <dgm:spPr/>
      <dgm:t>
        <a:bodyPr/>
        <a:lstStyle/>
        <a:p>
          <a:r>
            <a:rPr lang="en-US" b="1" i="1"/>
            <a:t>Serverless</a:t>
          </a:r>
          <a:r>
            <a:rPr lang="en-US"/>
            <a:t> is the concept of removing infrastructure considerations for deploying code. Instead of having to manage servers and infrastructure by ourselves, a serverless service takes care of that for us and only charges according to use.</a:t>
          </a:r>
        </a:p>
      </dgm:t>
    </dgm:pt>
    <dgm:pt modelId="{25FB8BC7-727C-4C14-9145-9025A447F675}" type="parTrans" cxnId="{6E9C05C0-B06F-435B-B811-80AEBFB9E2EF}">
      <dgm:prSet/>
      <dgm:spPr/>
      <dgm:t>
        <a:bodyPr/>
        <a:lstStyle/>
        <a:p>
          <a:endParaRPr lang="en-US"/>
        </a:p>
      </dgm:t>
    </dgm:pt>
    <dgm:pt modelId="{9317471B-FAC8-4D9B-83C4-36E07113A6B1}" type="sibTrans" cxnId="{6E9C05C0-B06F-435B-B811-80AEBFB9E2EF}">
      <dgm:prSet/>
      <dgm:spPr/>
      <dgm:t>
        <a:bodyPr/>
        <a:lstStyle/>
        <a:p>
          <a:endParaRPr lang="en-US"/>
        </a:p>
      </dgm:t>
    </dgm:pt>
    <dgm:pt modelId="{1CF0A852-EC7E-45E0-9AD3-4D07F25E7F86}">
      <dgm:prSet/>
      <dgm:spPr/>
      <dgm:t>
        <a:bodyPr/>
        <a:lstStyle/>
        <a:p>
          <a:r>
            <a:rPr lang="en-US"/>
            <a:t>Here we have used AWS Lambda for deploying the model.  Lambda is a service from AWS which allows us to deploy many different machine learning models.</a:t>
          </a:r>
        </a:p>
      </dgm:t>
    </dgm:pt>
    <dgm:pt modelId="{B45403B0-80B4-4E7A-B78C-5135993E2E6D}" type="parTrans" cxnId="{367AF861-68F1-4477-B83D-B6F34F2CC4D3}">
      <dgm:prSet/>
      <dgm:spPr/>
      <dgm:t>
        <a:bodyPr/>
        <a:lstStyle/>
        <a:p>
          <a:endParaRPr lang="en-US"/>
        </a:p>
      </dgm:t>
    </dgm:pt>
    <dgm:pt modelId="{23FCE864-83C2-4FBF-834C-75ABCB984DAD}" type="sibTrans" cxnId="{367AF861-68F1-4477-B83D-B6F34F2CC4D3}">
      <dgm:prSet/>
      <dgm:spPr/>
      <dgm:t>
        <a:bodyPr/>
        <a:lstStyle/>
        <a:p>
          <a:endParaRPr lang="en-US"/>
        </a:p>
      </dgm:t>
    </dgm:pt>
    <dgm:pt modelId="{6317CD07-641F-49EC-BC17-E0CC65BE0707}">
      <dgm:prSet/>
      <dgm:spPr/>
      <dgm:t>
        <a:bodyPr/>
        <a:lstStyle/>
        <a:p>
          <a:r>
            <a:rPr lang="en-US"/>
            <a:t>Here we send the picture with the URL to the model that we are going to deploy with AWS Lambda and then the service will reply with different classes in which one this class will be pants and we will also have some score for it. </a:t>
          </a:r>
        </a:p>
      </dgm:t>
    </dgm:pt>
    <dgm:pt modelId="{B7D98A6C-10D9-4D2F-AC71-3EF1298DB90A}" type="parTrans" cxnId="{B5202FBF-B7BF-4A00-99C1-9DB58B458758}">
      <dgm:prSet/>
      <dgm:spPr/>
      <dgm:t>
        <a:bodyPr/>
        <a:lstStyle/>
        <a:p>
          <a:endParaRPr lang="en-US"/>
        </a:p>
      </dgm:t>
    </dgm:pt>
    <dgm:pt modelId="{FA9DB7DA-29AC-49BA-AAC9-253585EC5F45}" type="sibTrans" cxnId="{B5202FBF-B7BF-4A00-99C1-9DB58B458758}">
      <dgm:prSet/>
      <dgm:spPr/>
      <dgm:t>
        <a:bodyPr/>
        <a:lstStyle/>
        <a:p>
          <a:endParaRPr lang="en-US"/>
        </a:p>
      </dgm:t>
    </dgm:pt>
    <dgm:pt modelId="{56E062CB-083E-4B37-B112-4C8CC290A732}">
      <dgm:prSet/>
      <dgm:spPr/>
      <dgm:t>
        <a:bodyPr/>
        <a:lstStyle/>
        <a:p>
          <a:r>
            <a:rPr lang="en-US"/>
            <a:t>Here we use tensorflow-lite internally.</a:t>
          </a:r>
        </a:p>
      </dgm:t>
    </dgm:pt>
    <dgm:pt modelId="{C4C5377F-85B9-4AE1-B4D7-55E577EDE7B8}" type="parTrans" cxnId="{0D73BA15-76D8-44D2-AD74-989D191A16F0}">
      <dgm:prSet/>
      <dgm:spPr/>
      <dgm:t>
        <a:bodyPr/>
        <a:lstStyle/>
        <a:p>
          <a:endParaRPr lang="en-US"/>
        </a:p>
      </dgm:t>
    </dgm:pt>
    <dgm:pt modelId="{0333D3EC-EA1F-429C-81AA-F024748479C4}" type="sibTrans" cxnId="{0D73BA15-76D8-44D2-AD74-989D191A16F0}">
      <dgm:prSet/>
      <dgm:spPr/>
      <dgm:t>
        <a:bodyPr/>
        <a:lstStyle/>
        <a:p>
          <a:endParaRPr lang="en-US"/>
        </a:p>
      </dgm:t>
    </dgm:pt>
    <dgm:pt modelId="{3204F566-74C4-4EC7-9413-631231DC6B54}" type="pres">
      <dgm:prSet presAssocID="{BEEA7A47-0546-4985-A8BF-CA2E7E47528A}" presName="linear" presStyleCnt="0">
        <dgm:presLayoutVars>
          <dgm:animLvl val="lvl"/>
          <dgm:resizeHandles val="exact"/>
        </dgm:presLayoutVars>
      </dgm:prSet>
      <dgm:spPr/>
    </dgm:pt>
    <dgm:pt modelId="{40D24C15-6D3D-44FC-B929-C9642278BAC9}" type="pres">
      <dgm:prSet presAssocID="{B566200A-70ED-4D20-AC17-1203C0FB4912}" presName="parentText" presStyleLbl="node1" presStyleIdx="0" presStyleCnt="4">
        <dgm:presLayoutVars>
          <dgm:chMax val="0"/>
          <dgm:bulletEnabled val="1"/>
        </dgm:presLayoutVars>
      </dgm:prSet>
      <dgm:spPr/>
    </dgm:pt>
    <dgm:pt modelId="{2492BD27-5336-4976-B050-C6622AC9748A}" type="pres">
      <dgm:prSet presAssocID="{9317471B-FAC8-4D9B-83C4-36E07113A6B1}" presName="spacer" presStyleCnt="0"/>
      <dgm:spPr/>
    </dgm:pt>
    <dgm:pt modelId="{A7E620BE-AED7-456F-84CA-EC443D8482AD}" type="pres">
      <dgm:prSet presAssocID="{1CF0A852-EC7E-45E0-9AD3-4D07F25E7F86}" presName="parentText" presStyleLbl="node1" presStyleIdx="1" presStyleCnt="4">
        <dgm:presLayoutVars>
          <dgm:chMax val="0"/>
          <dgm:bulletEnabled val="1"/>
        </dgm:presLayoutVars>
      </dgm:prSet>
      <dgm:spPr/>
    </dgm:pt>
    <dgm:pt modelId="{CEE7B232-D16D-478A-945B-4A2559CB3EC0}" type="pres">
      <dgm:prSet presAssocID="{23FCE864-83C2-4FBF-834C-75ABCB984DAD}" presName="spacer" presStyleCnt="0"/>
      <dgm:spPr/>
    </dgm:pt>
    <dgm:pt modelId="{4624F3F8-A402-45A2-85FE-81FE48ED8CB5}" type="pres">
      <dgm:prSet presAssocID="{6317CD07-641F-49EC-BC17-E0CC65BE0707}" presName="parentText" presStyleLbl="node1" presStyleIdx="2" presStyleCnt="4">
        <dgm:presLayoutVars>
          <dgm:chMax val="0"/>
          <dgm:bulletEnabled val="1"/>
        </dgm:presLayoutVars>
      </dgm:prSet>
      <dgm:spPr/>
    </dgm:pt>
    <dgm:pt modelId="{056AB5C7-52B7-4A56-9D43-F8A2074D939E}" type="pres">
      <dgm:prSet presAssocID="{FA9DB7DA-29AC-49BA-AAC9-253585EC5F45}" presName="spacer" presStyleCnt="0"/>
      <dgm:spPr/>
    </dgm:pt>
    <dgm:pt modelId="{2B3239D9-8D4D-4D18-8960-912ECB8289CA}" type="pres">
      <dgm:prSet presAssocID="{56E062CB-083E-4B37-B112-4C8CC290A732}" presName="parentText" presStyleLbl="node1" presStyleIdx="3" presStyleCnt="4">
        <dgm:presLayoutVars>
          <dgm:chMax val="0"/>
          <dgm:bulletEnabled val="1"/>
        </dgm:presLayoutVars>
      </dgm:prSet>
      <dgm:spPr/>
    </dgm:pt>
  </dgm:ptLst>
  <dgm:cxnLst>
    <dgm:cxn modelId="{0D73BA15-76D8-44D2-AD74-989D191A16F0}" srcId="{BEEA7A47-0546-4985-A8BF-CA2E7E47528A}" destId="{56E062CB-083E-4B37-B112-4C8CC290A732}" srcOrd="3" destOrd="0" parTransId="{C4C5377F-85B9-4AE1-B4D7-55E577EDE7B8}" sibTransId="{0333D3EC-EA1F-429C-81AA-F024748479C4}"/>
    <dgm:cxn modelId="{B6D7ED1A-8700-48CE-9F37-32453F43BD1D}" type="presOf" srcId="{6317CD07-641F-49EC-BC17-E0CC65BE0707}" destId="{4624F3F8-A402-45A2-85FE-81FE48ED8CB5}" srcOrd="0" destOrd="0" presId="urn:microsoft.com/office/officeart/2005/8/layout/vList2"/>
    <dgm:cxn modelId="{367AF861-68F1-4477-B83D-B6F34F2CC4D3}" srcId="{BEEA7A47-0546-4985-A8BF-CA2E7E47528A}" destId="{1CF0A852-EC7E-45E0-9AD3-4D07F25E7F86}" srcOrd="1" destOrd="0" parTransId="{B45403B0-80B4-4E7A-B78C-5135993E2E6D}" sibTransId="{23FCE864-83C2-4FBF-834C-75ABCB984DAD}"/>
    <dgm:cxn modelId="{24757AB3-E5C9-492E-BD3C-D6EA7F93BAC0}" type="presOf" srcId="{56E062CB-083E-4B37-B112-4C8CC290A732}" destId="{2B3239D9-8D4D-4D18-8960-912ECB8289CA}" srcOrd="0" destOrd="0" presId="urn:microsoft.com/office/officeart/2005/8/layout/vList2"/>
    <dgm:cxn modelId="{B5202FBF-B7BF-4A00-99C1-9DB58B458758}" srcId="{BEEA7A47-0546-4985-A8BF-CA2E7E47528A}" destId="{6317CD07-641F-49EC-BC17-E0CC65BE0707}" srcOrd="2" destOrd="0" parTransId="{B7D98A6C-10D9-4D2F-AC71-3EF1298DB90A}" sibTransId="{FA9DB7DA-29AC-49BA-AAC9-253585EC5F45}"/>
    <dgm:cxn modelId="{6E9C05C0-B06F-435B-B811-80AEBFB9E2EF}" srcId="{BEEA7A47-0546-4985-A8BF-CA2E7E47528A}" destId="{B566200A-70ED-4D20-AC17-1203C0FB4912}" srcOrd="0" destOrd="0" parTransId="{25FB8BC7-727C-4C14-9145-9025A447F675}" sibTransId="{9317471B-FAC8-4D9B-83C4-36E07113A6B1}"/>
    <dgm:cxn modelId="{BEFB9FC1-8789-4423-9195-2D6863621685}" type="presOf" srcId="{1CF0A852-EC7E-45E0-9AD3-4D07F25E7F86}" destId="{A7E620BE-AED7-456F-84CA-EC443D8482AD}" srcOrd="0" destOrd="0" presId="urn:microsoft.com/office/officeart/2005/8/layout/vList2"/>
    <dgm:cxn modelId="{E065C2D3-2311-496F-907C-9069777753B2}" type="presOf" srcId="{BEEA7A47-0546-4985-A8BF-CA2E7E47528A}" destId="{3204F566-74C4-4EC7-9413-631231DC6B54}" srcOrd="0" destOrd="0" presId="urn:microsoft.com/office/officeart/2005/8/layout/vList2"/>
    <dgm:cxn modelId="{CE1FFBE4-9AA2-4BC9-8FD3-49FDD369411F}" type="presOf" srcId="{B566200A-70ED-4D20-AC17-1203C0FB4912}" destId="{40D24C15-6D3D-44FC-B929-C9642278BAC9}" srcOrd="0" destOrd="0" presId="urn:microsoft.com/office/officeart/2005/8/layout/vList2"/>
    <dgm:cxn modelId="{B3BE6F0E-E0AF-4BF7-92F0-42130FA2D121}" type="presParOf" srcId="{3204F566-74C4-4EC7-9413-631231DC6B54}" destId="{40D24C15-6D3D-44FC-B929-C9642278BAC9}" srcOrd="0" destOrd="0" presId="urn:microsoft.com/office/officeart/2005/8/layout/vList2"/>
    <dgm:cxn modelId="{2E2713D8-A678-43C8-8A65-0373A46646A7}" type="presParOf" srcId="{3204F566-74C4-4EC7-9413-631231DC6B54}" destId="{2492BD27-5336-4976-B050-C6622AC9748A}" srcOrd="1" destOrd="0" presId="urn:microsoft.com/office/officeart/2005/8/layout/vList2"/>
    <dgm:cxn modelId="{A9F54178-81F1-4B7E-ABAF-63246BE9EF8F}" type="presParOf" srcId="{3204F566-74C4-4EC7-9413-631231DC6B54}" destId="{A7E620BE-AED7-456F-84CA-EC443D8482AD}" srcOrd="2" destOrd="0" presId="urn:microsoft.com/office/officeart/2005/8/layout/vList2"/>
    <dgm:cxn modelId="{652BFA53-41BF-429A-A300-5CBFEB66107C}" type="presParOf" srcId="{3204F566-74C4-4EC7-9413-631231DC6B54}" destId="{CEE7B232-D16D-478A-945B-4A2559CB3EC0}" srcOrd="3" destOrd="0" presId="urn:microsoft.com/office/officeart/2005/8/layout/vList2"/>
    <dgm:cxn modelId="{4135B8B5-633C-4EBF-A1FD-734C88733993}" type="presParOf" srcId="{3204F566-74C4-4EC7-9413-631231DC6B54}" destId="{4624F3F8-A402-45A2-85FE-81FE48ED8CB5}" srcOrd="4" destOrd="0" presId="urn:microsoft.com/office/officeart/2005/8/layout/vList2"/>
    <dgm:cxn modelId="{DBB0E5C0-7BB6-45C8-8C85-FF4951A7608E}" type="presParOf" srcId="{3204F566-74C4-4EC7-9413-631231DC6B54}" destId="{056AB5C7-52B7-4A56-9D43-F8A2074D939E}" srcOrd="5" destOrd="0" presId="urn:microsoft.com/office/officeart/2005/8/layout/vList2"/>
    <dgm:cxn modelId="{A8B85D73-1D14-4CEA-848D-CDF3988FBEA0}" type="presParOf" srcId="{3204F566-74C4-4EC7-9413-631231DC6B54}" destId="{2B3239D9-8D4D-4D18-8960-912ECB8289C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BA7EC-6C2A-4C94-932B-0043A820BED2}"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828F62D2-2CFC-488F-8674-93DE1D5D5242}">
      <dgm:prSet/>
      <dgm:spPr/>
      <dgm:t>
        <a:bodyPr/>
        <a:lstStyle/>
        <a:p>
          <a:r>
            <a:rPr lang="en-US"/>
            <a:t>[1] Event – whatever we want to pass to the lambda function we pass it here.</a:t>
          </a:r>
        </a:p>
      </dgm:t>
    </dgm:pt>
    <dgm:pt modelId="{AA755E28-A1AE-4A50-844A-6E80AC45E269}" type="parTrans" cxnId="{5C1CCB34-F356-4FDE-9A42-E10759FD02B5}">
      <dgm:prSet/>
      <dgm:spPr/>
      <dgm:t>
        <a:bodyPr/>
        <a:lstStyle/>
        <a:p>
          <a:endParaRPr lang="en-US"/>
        </a:p>
      </dgm:t>
    </dgm:pt>
    <dgm:pt modelId="{939172C1-DF7B-4B5E-9AEE-8F8647420F6F}" type="sibTrans" cxnId="{5C1CCB34-F356-4FDE-9A42-E10759FD02B5}">
      <dgm:prSet/>
      <dgm:spPr/>
      <dgm:t>
        <a:bodyPr/>
        <a:lstStyle/>
        <a:p>
          <a:endParaRPr lang="en-US"/>
        </a:p>
      </dgm:t>
    </dgm:pt>
    <dgm:pt modelId="{71FE4490-95E9-4DFA-A2AA-20C77B6C581E}">
      <dgm:prSet/>
      <dgm:spPr/>
      <dgm:t>
        <a:bodyPr/>
        <a:lstStyle/>
        <a:p>
          <a:r>
            <a:rPr lang="en-US"/>
            <a:t>[2] context – None</a:t>
          </a:r>
        </a:p>
      </dgm:t>
    </dgm:pt>
    <dgm:pt modelId="{5F275731-177D-4B27-960C-738D49E2F883}" type="parTrans" cxnId="{85B8158E-7B2B-4172-800F-CD082921BEF0}">
      <dgm:prSet/>
      <dgm:spPr/>
      <dgm:t>
        <a:bodyPr/>
        <a:lstStyle/>
        <a:p>
          <a:endParaRPr lang="en-US"/>
        </a:p>
      </dgm:t>
    </dgm:pt>
    <dgm:pt modelId="{F3A02915-7423-464E-9C25-C4C5DD5076BB}" type="sibTrans" cxnId="{85B8158E-7B2B-4172-800F-CD082921BEF0}">
      <dgm:prSet/>
      <dgm:spPr/>
      <dgm:t>
        <a:bodyPr/>
        <a:lstStyle/>
        <a:p>
          <a:endParaRPr lang="en-US"/>
        </a:p>
      </dgm:t>
    </dgm:pt>
    <dgm:pt modelId="{CB82509D-574E-4E8B-8738-C06C820ECCE5}" type="pres">
      <dgm:prSet presAssocID="{899BA7EC-6C2A-4C94-932B-0043A820BED2}" presName="hierChild1" presStyleCnt="0">
        <dgm:presLayoutVars>
          <dgm:chPref val="1"/>
          <dgm:dir/>
          <dgm:animOne val="branch"/>
          <dgm:animLvl val="lvl"/>
          <dgm:resizeHandles/>
        </dgm:presLayoutVars>
      </dgm:prSet>
      <dgm:spPr/>
    </dgm:pt>
    <dgm:pt modelId="{A9AE7A1B-6DCA-4BF3-A3C9-5FC39E77630C}" type="pres">
      <dgm:prSet presAssocID="{828F62D2-2CFC-488F-8674-93DE1D5D5242}" presName="hierRoot1" presStyleCnt="0"/>
      <dgm:spPr/>
    </dgm:pt>
    <dgm:pt modelId="{6C046B25-89CF-4E9B-813A-5B46D9BB66B9}" type="pres">
      <dgm:prSet presAssocID="{828F62D2-2CFC-488F-8674-93DE1D5D5242}" presName="composite" presStyleCnt="0"/>
      <dgm:spPr/>
    </dgm:pt>
    <dgm:pt modelId="{9A15550A-F4B0-469D-84D4-8A3C2321749E}" type="pres">
      <dgm:prSet presAssocID="{828F62D2-2CFC-488F-8674-93DE1D5D5242}" presName="background" presStyleLbl="node0" presStyleIdx="0" presStyleCnt="2"/>
      <dgm:spPr/>
    </dgm:pt>
    <dgm:pt modelId="{B4CE76DC-A943-488A-A31E-53F631C9F22B}" type="pres">
      <dgm:prSet presAssocID="{828F62D2-2CFC-488F-8674-93DE1D5D5242}" presName="text" presStyleLbl="fgAcc0" presStyleIdx="0" presStyleCnt="2">
        <dgm:presLayoutVars>
          <dgm:chPref val="3"/>
        </dgm:presLayoutVars>
      </dgm:prSet>
      <dgm:spPr/>
    </dgm:pt>
    <dgm:pt modelId="{F4A409A3-07A2-4907-B90F-ADF525E62C7D}" type="pres">
      <dgm:prSet presAssocID="{828F62D2-2CFC-488F-8674-93DE1D5D5242}" presName="hierChild2" presStyleCnt="0"/>
      <dgm:spPr/>
    </dgm:pt>
    <dgm:pt modelId="{53E2C55E-4DBF-472B-A675-9411C3CEAF5B}" type="pres">
      <dgm:prSet presAssocID="{71FE4490-95E9-4DFA-A2AA-20C77B6C581E}" presName="hierRoot1" presStyleCnt="0"/>
      <dgm:spPr/>
    </dgm:pt>
    <dgm:pt modelId="{9C443CCA-8397-4C5E-997C-CBFBC11A7B53}" type="pres">
      <dgm:prSet presAssocID="{71FE4490-95E9-4DFA-A2AA-20C77B6C581E}" presName="composite" presStyleCnt="0"/>
      <dgm:spPr/>
    </dgm:pt>
    <dgm:pt modelId="{6B788701-325C-44A4-BA5F-0D8F2926D84F}" type="pres">
      <dgm:prSet presAssocID="{71FE4490-95E9-4DFA-A2AA-20C77B6C581E}" presName="background" presStyleLbl="node0" presStyleIdx="1" presStyleCnt="2"/>
      <dgm:spPr/>
    </dgm:pt>
    <dgm:pt modelId="{52E57D76-A199-418D-B73C-5C18BC63FF63}" type="pres">
      <dgm:prSet presAssocID="{71FE4490-95E9-4DFA-A2AA-20C77B6C581E}" presName="text" presStyleLbl="fgAcc0" presStyleIdx="1" presStyleCnt="2">
        <dgm:presLayoutVars>
          <dgm:chPref val="3"/>
        </dgm:presLayoutVars>
      </dgm:prSet>
      <dgm:spPr/>
    </dgm:pt>
    <dgm:pt modelId="{38E20CEE-ABBA-49D6-A445-31D31FA30254}" type="pres">
      <dgm:prSet presAssocID="{71FE4490-95E9-4DFA-A2AA-20C77B6C581E}" presName="hierChild2" presStyleCnt="0"/>
      <dgm:spPr/>
    </dgm:pt>
  </dgm:ptLst>
  <dgm:cxnLst>
    <dgm:cxn modelId="{5C1CCB34-F356-4FDE-9A42-E10759FD02B5}" srcId="{899BA7EC-6C2A-4C94-932B-0043A820BED2}" destId="{828F62D2-2CFC-488F-8674-93DE1D5D5242}" srcOrd="0" destOrd="0" parTransId="{AA755E28-A1AE-4A50-844A-6E80AC45E269}" sibTransId="{939172C1-DF7B-4B5E-9AEE-8F8647420F6F}"/>
    <dgm:cxn modelId="{CD82EC65-8E60-4D5B-8E8F-F6C9E86F80E9}" type="presOf" srcId="{828F62D2-2CFC-488F-8674-93DE1D5D5242}" destId="{B4CE76DC-A943-488A-A31E-53F631C9F22B}" srcOrd="0" destOrd="0" presId="urn:microsoft.com/office/officeart/2005/8/layout/hierarchy1"/>
    <dgm:cxn modelId="{E6B87176-4C54-4BFC-9F1C-BEB9839E0DD8}" type="presOf" srcId="{899BA7EC-6C2A-4C94-932B-0043A820BED2}" destId="{CB82509D-574E-4E8B-8738-C06C820ECCE5}" srcOrd="0" destOrd="0" presId="urn:microsoft.com/office/officeart/2005/8/layout/hierarchy1"/>
    <dgm:cxn modelId="{85B8158E-7B2B-4172-800F-CD082921BEF0}" srcId="{899BA7EC-6C2A-4C94-932B-0043A820BED2}" destId="{71FE4490-95E9-4DFA-A2AA-20C77B6C581E}" srcOrd="1" destOrd="0" parTransId="{5F275731-177D-4B27-960C-738D49E2F883}" sibTransId="{F3A02915-7423-464E-9C25-C4C5DD5076BB}"/>
    <dgm:cxn modelId="{4F1DDEBB-E664-40EB-BFCC-8E4B6571E089}" type="presOf" srcId="{71FE4490-95E9-4DFA-A2AA-20C77B6C581E}" destId="{52E57D76-A199-418D-B73C-5C18BC63FF63}" srcOrd="0" destOrd="0" presId="urn:microsoft.com/office/officeart/2005/8/layout/hierarchy1"/>
    <dgm:cxn modelId="{A8B167BB-5E75-49A8-A350-1962DF6CAD6B}" type="presParOf" srcId="{CB82509D-574E-4E8B-8738-C06C820ECCE5}" destId="{A9AE7A1B-6DCA-4BF3-A3C9-5FC39E77630C}" srcOrd="0" destOrd="0" presId="urn:microsoft.com/office/officeart/2005/8/layout/hierarchy1"/>
    <dgm:cxn modelId="{6EC594CC-4C1D-410D-9795-40239BD6ADA9}" type="presParOf" srcId="{A9AE7A1B-6DCA-4BF3-A3C9-5FC39E77630C}" destId="{6C046B25-89CF-4E9B-813A-5B46D9BB66B9}" srcOrd="0" destOrd="0" presId="urn:microsoft.com/office/officeart/2005/8/layout/hierarchy1"/>
    <dgm:cxn modelId="{A063FEE9-09BB-4975-88F5-535658A830F9}" type="presParOf" srcId="{6C046B25-89CF-4E9B-813A-5B46D9BB66B9}" destId="{9A15550A-F4B0-469D-84D4-8A3C2321749E}" srcOrd="0" destOrd="0" presId="urn:microsoft.com/office/officeart/2005/8/layout/hierarchy1"/>
    <dgm:cxn modelId="{36A3B16A-B340-46E2-AD3A-5086DA318697}" type="presParOf" srcId="{6C046B25-89CF-4E9B-813A-5B46D9BB66B9}" destId="{B4CE76DC-A943-488A-A31E-53F631C9F22B}" srcOrd="1" destOrd="0" presId="urn:microsoft.com/office/officeart/2005/8/layout/hierarchy1"/>
    <dgm:cxn modelId="{F33FCADF-610D-494B-8BF7-BE7B3ED3DF42}" type="presParOf" srcId="{A9AE7A1B-6DCA-4BF3-A3C9-5FC39E77630C}" destId="{F4A409A3-07A2-4907-B90F-ADF525E62C7D}" srcOrd="1" destOrd="0" presId="urn:microsoft.com/office/officeart/2005/8/layout/hierarchy1"/>
    <dgm:cxn modelId="{D4EE2E62-FE02-49E4-A59C-1176777B344D}" type="presParOf" srcId="{CB82509D-574E-4E8B-8738-C06C820ECCE5}" destId="{53E2C55E-4DBF-472B-A675-9411C3CEAF5B}" srcOrd="1" destOrd="0" presId="urn:microsoft.com/office/officeart/2005/8/layout/hierarchy1"/>
    <dgm:cxn modelId="{0606DE3F-18A8-4506-9D35-ECED87D64687}" type="presParOf" srcId="{53E2C55E-4DBF-472B-A675-9411C3CEAF5B}" destId="{9C443CCA-8397-4C5E-997C-CBFBC11A7B53}" srcOrd="0" destOrd="0" presId="urn:microsoft.com/office/officeart/2005/8/layout/hierarchy1"/>
    <dgm:cxn modelId="{9AA12621-BD97-435D-BC3C-73CC23E243BD}" type="presParOf" srcId="{9C443CCA-8397-4C5E-997C-CBFBC11A7B53}" destId="{6B788701-325C-44A4-BA5F-0D8F2926D84F}" srcOrd="0" destOrd="0" presId="urn:microsoft.com/office/officeart/2005/8/layout/hierarchy1"/>
    <dgm:cxn modelId="{B01E8AE3-2F24-4FC7-B464-AB9727E583F8}" type="presParOf" srcId="{9C443CCA-8397-4C5E-997C-CBFBC11A7B53}" destId="{52E57D76-A199-418D-B73C-5C18BC63FF63}" srcOrd="1" destOrd="0" presId="urn:microsoft.com/office/officeart/2005/8/layout/hierarchy1"/>
    <dgm:cxn modelId="{CB363ACD-98F9-4C36-96EA-67E505409CBC}" type="presParOf" srcId="{53E2C55E-4DBF-472B-A675-9411C3CEAF5B}" destId="{38E20CEE-ABBA-49D6-A445-31D31FA302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F85E33-B4FE-4DBC-9F0B-0138504DBCA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65B6326-B146-4934-904E-DB431DF77E32}">
      <dgm:prSet/>
      <dgm:spPr/>
      <dgm:t>
        <a:bodyPr/>
        <a:lstStyle/>
        <a:p>
          <a:r>
            <a:rPr lang="en-US"/>
            <a:t>There is no need to create any EC2 instances and no need to think about any servers. Here we just need to write a function and just user it.</a:t>
          </a:r>
        </a:p>
      </dgm:t>
    </dgm:pt>
    <dgm:pt modelId="{C361F153-4233-46BF-B7DC-10E6EA893222}" type="parTrans" cxnId="{E7C1A921-1642-4735-B068-32130F64E70D}">
      <dgm:prSet/>
      <dgm:spPr/>
      <dgm:t>
        <a:bodyPr/>
        <a:lstStyle/>
        <a:p>
          <a:endParaRPr lang="en-US"/>
        </a:p>
      </dgm:t>
    </dgm:pt>
    <dgm:pt modelId="{3EB81F9F-D968-4F54-BA99-CD1C98055503}" type="sibTrans" cxnId="{E7C1A921-1642-4735-B068-32130F64E70D}">
      <dgm:prSet/>
      <dgm:spPr/>
      <dgm:t>
        <a:bodyPr/>
        <a:lstStyle/>
        <a:p>
          <a:endParaRPr lang="en-US"/>
        </a:p>
      </dgm:t>
    </dgm:pt>
    <dgm:pt modelId="{59C5ABE8-DF2C-4E5F-B2CF-7A88E7D8B11E}">
      <dgm:prSet/>
      <dgm:spPr/>
      <dgm:t>
        <a:bodyPr/>
        <a:lstStyle/>
        <a:p>
          <a:r>
            <a:rPr lang="en-US"/>
            <a:t>No need to think about the infrastructure for serving the URL for serving the models. Here we pay only when lambda function is responding and don’t pay when it is idol and not in use. Here it is serverless and we don’t need to worry about servers.</a:t>
          </a:r>
        </a:p>
      </dgm:t>
    </dgm:pt>
    <dgm:pt modelId="{9C67BAB7-8B4E-47F0-8ED0-FD05C6FB0F2A}" type="parTrans" cxnId="{3F55FC52-B448-43FB-BB8D-AFEB6FE10ED2}">
      <dgm:prSet/>
      <dgm:spPr/>
      <dgm:t>
        <a:bodyPr/>
        <a:lstStyle/>
        <a:p>
          <a:endParaRPr lang="en-US"/>
        </a:p>
      </dgm:t>
    </dgm:pt>
    <dgm:pt modelId="{F3F5AF50-749C-43E8-B3FE-2C65FE048F68}" type="sibTrans" cxnId="{3F55FC52-B448-43FB-BB8D-AFEB6FE10ED2}">
      <dgm:prSet/>
      <dgm:spPr/>
      <dgm:t>
        <a:bodyPr/>
        <a:lstStyle/>
        <a:p>
          <a:endParaRPr lang="en-US"/>
        </a:p>
      </dgm:t>
    </dgm:pt>
    <dgm:pt modelId="{F1B209BE-5934-458D-AEB5-C83A145C23DB}" type="pres">
      <dgm:prSet presAssocID="{5BF85E33-B4FE-4DBC-9F0B-0138504DBCA8}" presName="linear" presStyleCnt="0">
        <dgm:presLayoutVars>
          <dgm:animLvl val="lvl"/>
          <dgm:resizeHandles val="exact"/>
        </dgm:presLayoutVars>
      </dgm:prSet>
      <dgm:spPr/>
    </dgm:pt>
    <dgm:pt modelId="{A918FD19-13C2-4DB9-80B1-AAFBD1D80637}" type="pres">
      <dgm:prSet presAssocID="{265B6326-B146-4934-904E-DB431DF77E32}" presName="parentText" presStyleLbl="node1" presStyleIdx="0" presStyleCnt="2">
        <dgm:presLayoutVars>
          <dgm:chMax val="0"/>
          <dgm:bulletEnabled val="1"/>
        </dgm:presLayoutVars>
      </dgm:prSet>
      <dgm:spPr/>
    </dgm:pt>
    <dgm:pt modelId="{3EA2040B-8680-4E59-9236-DC72AD6E600B}" type="pres">
      <dgm:prSet presAssocID="{3EB81F9F-D968-4F54-BA99-CD1C98055503}" presName="spacer" presStyleCnt="0"/>
      <dgm:spPr/>
    </dgm:pt>
    <dgm:pt modelId="{BBED5491-5C94-43E6-980D-CA481E7C2D43}" type="pres">
      <dgm:prSet presAssocID="{59C5ABE8-DF2C-4E5F-B2CF-7A88E7D8B11E}" presName="parentText" presStyleLbl="node1" presStyleIdx="1" presStyleCnt="2">
        <dgm:presLayoutVars>
          <dgm:chMax val="0"/>
          <dgm:bulletEnabled val="1"/>
        </dgm:presLayoutVars>
      </dgm:prSet>
      <dgm:spPr/>
    </dgm:pt>
  </dgm:ptLst>
  <dgm:cxnLst>
    <dgm:cxn modelId="{E7C1A921-1642-4735-B068-32130F64E70D}" srcId="{5BF85E33-B4FE-4DBC-9F0B-0138504DBCA8}" destId="{265B6326-B146-4934-904E-DB431DF77E32}" srcOrd="0" destOrd="0" parTransId="{C361F153-4233-46BF-B7DC-10E6EA893222}" sibTransId="{3EB81F9F-D968-4F54-BA99-CD1C98055503}"/>
    <dgm:cxn modelId="{CBB2D564-A82B-44B0-818E-9E4318D7D1E9}" type="presOf" srcId="{5BF85E33-B4FE-4DBC-9F0B-0138504DBCA8}" destId="{F1B209BE-5934-458D-AEB5-C83A145C23DB}" srcOrd="0" destOrd="0" presId="urn:microsoft.com/office/officeart/2005/8/layout/vList2"/>
    <dgm:cxn modelId="{3F55FC52-B448-43FB-BB8D-AFEB6FE10ED2}" srcId="{5BF85E33-B4FE-4DBC-9F0B-0138504DBCA8}" destId="{59C5ABE8-DF2C-4E5F-B2CF-7A88E7D8B11E}" srcOrd="1" destOrd="0" parTransId="{9C67BAB7-8B4E-47F0-8ED0-FD05C6FB0F2A}" sibTransId="{F3F5AF50-749C-43E8-B3FE-2C65FE048F68}"/>
    <dgm:cxn modelId="{3F9D7FB4-CD7B-43B6-BF8F-641146034962}" type="presOf" srcId="{265B6326-B146-4934-904E-DB431DF77E32}" destId="{A918FD19-13C2-4DB9-80B1-AAFBD1D80637}" srcOrd="0" destOrd="0" presId="urn:microsoft.com/office/officeart/2005/8/layout/vList2"/>
    <dgm:cxn modelId="{4D6D91BD-970D-4D25-AF8A-747642187882}" type="presOf" srcId="{59C5ABE8-DF2C-4E5F-B2CF-7A88E7D8B11E}" destId="{BBED5491-5C94-43E6-980D-CA481E7C2D43}" srcOrd="0" destOrd="0" presId="urn:microsoft.com/office/officeart/2005/8/layout/vList2"/>
    <dgm:cxn modelId="{4136988E-1BCF-4811-9FFE-821F388DC32B}" type="presParOf" srcId="{F1B209BE-5934-458D-AEB5-C83A145C23DB}" destId="{A918FD19-13C2-4DB9-80B1-AAFBD1D80637}" srcOrd="0" destOrd="0" presId="urn:microsoft.com/office/officeart/2005/8/layout/vList2"/>
    <dgm:cxn modelId="{C0C2BE89-B4BB-42B3-8BD5-695612E85A58}" type="presParOf" srcId="{F1B209BE-5934-458D-AEB5-C83A145C23DB}" destId="{3EA2040B-8680-4E59-9236-DC72AD6E600B}" srcOrd="1" destOrd="0" presId="urn:microsoft.com/office/officeart/2005/8/layout/vList2"/>
    <dgm:cxn modelId="{2B930055-E027-41C4-8C94-AA3BB48C719E}" type="presParOf" srcId="{F1B209BE-5934-458D-AEB5-C83A145C23DB}" destId="{BBED5491-5C94-43E6-980D-CA481E7C2D4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702EC-A638-41A6-AE56-7584A4C2292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E3D433-1FA5-4B55-ACD6-A3A904470024}">
      <dgm:prSet/>
      <dgm:spPr/>
      <dgm:t>
        <a:bodyPr/>
        <a:lstStyle/>
        <a:p>
          <a:r>
            <a:rPr lang="en-US"/>
            <a:t>AWS Lambda has limit of the file size if can serve. That is less than 50MB zip file.</a:t>
          </a:r>
        </a:p>
      </dgm:t>
    </dgm:pt>
    <dgm:pt modelId="{41C4511F-7879-461C-BB6B-F1CC78CEABFE}" type="parTrans" cxnId="{E81F0F24-57E2-4CDF-A1FD-D27BA653E3AA}">
      <dgm:prSet/>
      <dgm:spPr/>
      <dgm:t>
        <a:bodyPr/>
        <a:lstStyle/>
        <a:p>
          <a:endParaRPr lang="en-US"/>
        </a:p>
      </dgm:t>
    </dgm:pt>
    <dgm:pt modelId="{6E03297C-7683-40FE-B7AE-70D22C295C87}" type="sibTrans" cxnId="{E81F0F24-57E2-4CDF-A1FD-D27BA653E3AA}">
      <dgm:prSet/>
      <dgm:spPr/>
      <dgm:t>
        <a:bodyPr/>
        <a:lstStyle/>
        <a:p>
          <a:endParaRPr lang="en-US"/>
        </a:p>
      </dgm:t>
    </dgm:pt>
    <dgm:pt modelId="{09FC34DC-B585-46BD-B9B7-4021DBBC34C5}">
      <dgm:prSet/>
      <dgm:spPr/>
      <dgm:t>
        <a:bodyPr/>
        <a:lstStyle/>
        <a:p>
          <a:r>
            <a:rPr lang="en-US"/>
            <a:t>At present we have docker and have a larger limit. Up to 10GB. But if we have a larger image size it will be difficult to store the image. After invoking the Lambda function it will take some time to initialize. Also initializing the tensorflow also takes lot of time. And it also takes more RAM in it. </a:t>
          </a:r>
        </a:p>
      </dgm:t>
    </dgm:pt>
    <dgm:pt modelId="{333AF3AA-55D7-4450-A611-A2F6C6CC3CAC}" type="parTrans" cxnId="{379F72AA-4A99-4300-9459-B848D7414D07}">
      <dgm:prSet/>
      <dgm:spPr/>
      <dgm:t>
        <a:bodyPr/>
        <a:lstStyle/>
        <a:p>
          <a:endParaRPr lang="en-US"/>
        </a:p>
      </dgm:t>
    </dgm:pt>
    <dgm:pt modelId="{C4C24429-ADBF-40BB-8577-DF22722DD81B}" type="sibTrans" cxnId="{379F72AA-4A99-4300-9459-B848D7414D07}">
      <dgm:prSet/>
      <dgm:spPr/>
      <dgm:t>
        <a:bodyPr/>
        <a:lstStyle/>
        <a:p>
          <a:endParaRPr lang="en-US"/>
        </a:p>
      </dgm:t>
    </dgm:pt>
    <dgm:pt modelId="{89C352FA-7533-4F70-BE34-009487FCDB65}">
      <dgm:prSet/>
      <dgm:spPr/>
      <dgm:t>
        <a:bodyPr/>
        <a:lstStyle/>
        <a:p>
          <a:r>
            <a:rPr lang="en-US"/>
            <a:t>Here we use a lighter version of tensorflow which is tensorflow-lite. This will only focus on inference. It is not useful for training the models but only used for inferencing the models.</a:t>
          </a:r>
        </a:p>
      </dgm:t>
    </dgm:pt>
    <dgm:pt modelId="{3C816141-468C-4537-9BEA-FD9FAD1554E3}" type="parTrans" cxnId="{427DC314-02D3-4B2B-BC13-D70E48F79563}">
      <dgm:prSet/>
      <dgm:spPr/>
      <dgm:t>
        <a:bodyPr/>
        <a:lstStyle/>
        <a:p>
          <a:endParaRPr lang="en-US"/>
        </a:p>
      </dgm:t>
    </dgm:pt>
    <dgm:pt modelId="{538A12EE-650A-4DD2-AD57-A942937B38E0}" type="sibTrans" cxnId="{427DC314-02D3-4B2B-BC13-D70E48F79563}">
      <dgm:prSet/>
      <dgm:spPr/>
      <dgm:t>
        <a:bodyPr/>
        <a:lstStyle/>
        <a:p>
          <a:endParaRPr lang="en-US"/>
        </a:p>
      </dgm:t>
    </dgm:pt>
    <dgm:pt modelId="{87997F3F-FDD2-48DF-9E42-6B181279E39C}" type="pres">
      <dgm:prSet presAssocID="{424702EC-A638-41A6-AE56-7584A4C2292A}" presName="linear" presStyleCnt="0">
        <dgm:presLayoutVars>
          <dgm:animLvl val="lvl"/>
          <dgm:resizeHandles val="exact"/>
        </dgm:presLayoutVars>
      </dgm:prSet>
      <dgm:spPr/>
    </dgm:pt>
    <dgm:pt modelId="{BC5CCCC4-BC65-450E-AAD7-96A47A26C591}" type="pres">
      <dgm:prSet presAssocID="{F1E3D433-1FA5-4B55-ACD6-A3A904470024}" presName="parentText" presStyleLbl="node1" presStyleIdx="0" presStyleCnt="3">
        <dgm:presLayoutVars>
          <dgm:chMax val="0"/>
          <dgm:bulletEnabled val="1"/>
        </dgm:presLayoutVars>
      </dgm:prSet>
      <dgm:spPr/>
    </dgm:pt>
    <dgm:pt modelId="{0E71A0D7-38B4-4108-BAC5-D9A58924B37F}" type="pres">
      <dgm:prSet presAssocID="{6E03297C-7683-40FE-B7AE-70D22C295C87}" presName="spacer" presStyleCnt="0"/>
      <dgm:spPr/>
    </dgm:pt>
    <dgm:pt modelId="{62802210-B4EB-4E81-8DF7-0949C1B70650}" type="pres">
      <dgm:prSet presAssocID="{09FC34DC-B585-46BD-B9B7-4021DBBC34C5}" presName="parentText" presStyleLbl="node1" presStyleIdx="1" presStyleCnt="3">
        <dgm:presLayoutVars>
          <dgm:chMax val="0"/>
          <dgm:bulletEnabled val="1"/>
        </dgm:presLayoutVars>
      </dgm:prSet>
      <dgm:spPr/>
    </dgm:pt>
    <dgm:pt modelId="{AE9A00D8-1ADC-45B7-A4A7-8B470ABA9F4B}" type="pres">
      <dgm:prSet presAssocID="{C4C24429-ADBF-40BB-8577-DF22722DD81B}" presName="spacer" presStyleCnt="0"/>
      <dgm:spPr/>
    </dgm:pt>
    <dgm:pt modelId="{29658F13-90FC-4306-AD46-15663DC3B272}" type="pres">
      <dgm:prSet presAssocID="{89C352FA-7533-4F70-BE34-009487FCDB65}" presName="parentText" presStyleLbl="node1" presStyleIdx="2" presStyleCnt="3">
        <dgm:presLayoutVars>
          <dgm:chMax val="0"/>
          <dgm:bulletEnabled val="1"/>
        </dgm:presLayoutVars>
      </dgm:prSet>
      <dgm:spPr/>
    </dgm:pt>
  </dgm:ptLst>
  <dgm:cxnLst>
    <dgm:cxn modelId="{427DC314-02D3-4B2B-BC13-D70E48F79563}" srcId="{424702EC-A638-41A6-AE56-7584A4C2292A}" destId="{89C352FA-7533-4F70-BE34-009487FCDB65}" srcOrd="2" destOrd="0" parTransId="{3C816141-468C-4537-9BEA-FD9FAD1554E3}" sibTransId="{538A12EE-650A-4DD2-AD57-A942937B38E0}"/>
    <dgm:cxn modelId="{E81F0F24-57E2-4CDF-A1FD-D27BA653E3AA}" srcId="{424702EC-A638-41A6-AE56-7584A4C2292A}" destId="{F1E3D433-1FA5-4B55-ACD6-A3A904470024}" srcOrd="0" destOrd="0" parTransId="{41C4511F-7879-461C-BB6B-F1CC78CEABFE}" sibTransId="{6E03297C-7683-40FE-B7AE-70D22C295C87}"/>
    <dgm:cxn modelId="{252C4F83-B0C3-41DD-9FCC-972C92A8AC38}" type="presOf" srcId="{09FC34DC-B585-46BD-B9B7-4021DBBC34C5}" destId="{62802210-B4EB-4E81-8DF7-0949C1B70650}" srcOrd="0" destOrd="0" presId="urn:microsoft.com/office/officeart/2005/8/layout/vList2"/>
    <dgm:cxn modelId="{808F608B-B819-4017-8255-BCD9ACBC2F54}" type="presOf" srcId="{F1E3D433-1FA5-4B55-ACD6-A3A904470024}" destId="{BC5CCCC4-BC65-450E-AAD7-96A47A26C591}" srcOrd="0" destOrd="0" presId="urn:microsoft.com/office/officeart/2005/8/layout/vList2"/>
    <dgm:cxn modelId="{37A32E93-42B2-471E-B59C-04055F7F99E5}" type="presOf" srcId="{424702EC-A638-41A6-AE56-7584A4C2292A}" destId="{87997F3F-FDD2-48DF-9E42-6B181279E39C}" srcOrd="0" destOrd="0" presId="urn:microsoft.com/office/officeart/2005/8/layout/vList2"/>
    <dgm:cxn modelId="{379F72AA-4A99-4300-9459-B848D7414D07}" srcId="{424702EC-A638-41A6-AE56-7584A4C2292A}" destId="{09FC34DC-B585-46BD-B9B7-4021DBBC34C5}" srcOrd="1" destOrd="0" parTransId="{333AF3AA-55D7-4450-A611-A2F6C6CC3CAC}" sibTransId="{C4C24429-ADBF-40BB-8577-DF22722DD81B}"/>
    <dgm:cxn modelId="{03DD14B0-F2EE-47E5-91CD-D65CDAED086D}" type="presOf" srcId="{89C352FA-7533-4F70-BE34-009487FCDB65}" destId="{29658F13-90FC-4306-AD46-15663DC3B272}" srcOrd="0" destOrd="0" presId="urn:microsoft.com/office/officeart/2005/8/layout/vList2"/>
    <dgm:cxn modelId="{62C4ED7E-8B77-4E0C-B513-5F957A47BC6E}" type="presParOf" srcId="{87997F3F-FDD2-48DF-9E42-6B181279E39C}" destId="{BC5CCCC4-BC65-450E-AAD7-96A47A26C591}" srcOrd="0" destOrd="0" presId="urn:microsoft.com/office/officeart/2005/8/layout/vList2"/>
    <dgm:cxn modelId="{3CF5EB73-F093-42D1-9266-2330C632B916}" type="presParOf" srcId="{87997F3F-FDD2-48DF-9E42-6B181279E39C}" destId="{0E71A0D7-38B4-4108-BAC5-D9A58924B37F}" srcOrd="1" destOrd="0" presId="urn:microsoft.com/office/officeart/2005/8/layout/vList2"/>
    <dgm:cxn modelId="{71690EE7-5790-4C48-8E54-383258A98252}" type="presParOf" srcId="{87997F3F-FDD2-48DF-9E42-6B181279E39C}" destId="{62802210-B4EB-4E81-8DF7-0949C1B70650}" srcOrd="2" destOrd="0" presId="urn:microsoft.com/office/officeart/2005/8/layout/vList2"/>
    <dgm:cxn modelId="{322887FF-6265-4518-84DF-99CFE94CB4F7}" type="presParOf" srcId="{87997F3F-FDD2-48DF-9E42-6B181279E39C}" destId="{AE9A00D8-1ADC-45B7-A4A7-8B470ABA9F4B}" srcOrd="3" destOrd="0" presId="urn:microsoft.com/office/officeart/2005/8/layout/vList2"/>
    <dgm:cxn modelId="{E6BE270E-902D-4B8E-B4DF-D037BF8DA91E}" type="presParOf" srcId="{87997F3F-FDD2-48DF-9E42-6B181279E39C}" destId="{29658F13-90FC-4306-AD46-15663DC3B27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4803B5-8564-4DAC-9297-89BA393DF161}"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29D4EC72-40BC-43F1-8BB3-5E096D5A71F3}">
      <dgm:prSet/>
      <dgm:spPr/>
      <dgm:t>
        <a:bodyPr/>
        <a:lstStyle/>
        <a:p>
          <a:r>
            <a:rPr lang="en-US" b="0" i="0"/>
            <a:t>Understanding different methods of deploying and serving models in the cloud.</a:t>
          </a:r>
          <a:br>
            <a:rPr lang="en-US" b="0" i="0"/>
          </a:br>
          <a:endParaRPr lang="en-US"/>
        </a:p>
      </dgm:t>
    </dgm:pt>
    <dgm:pt modelId="{28414A09-FCBD-4890-9963-492004CD4392}" type="parTrans" cxnId="{B193C854-23F9-4FA0-A9FC-E64A9FFF143A}">
      <dgm:prSet/>
      <dgm:spPr/>
      <dgm:t>
        <a:bodyPr/>
        <a:lstStyle/>
        <a:p>
          <a:endParaRPr lang="en-US"/>
        </a:p>
      </dgm:t>
    </dgm:pt>
    <dgm:pt modelId="{9629F430-1D0F-4D56-9C12-8509DCF6E298}" type="sibTrans" cxnId="{B193C854-23F9-4FA0-A9FC-E64A9FFF143A}">
      <dgm:prSet phldrT="1" phldr="0"/>
      <dgm:spPr/>
      <dgm:t>
        <a:bodyPr/>
        <a:lstStyle/>
        <a:p>
          <a:r>
            <a:rPr lang="en-US"/>
            <a:t>1</a:t>
          </a:r>
        </a:p>
      </dgm:t>
    </dgm:pt>
    <dgm:pt modelId="{5CC6563B-666B-4F42-A341-6E91162B0103}">
      <dgm:prSet/>
      <dgm:spPr/>
      <dgm:t>
        <a:bodyPr/>
        <a:lstStyle/>
        <a:p>
          <a:r>
            <a:rPr lang="en-US" b="0" i="0"/>
            <a:t>Serving Keras and TensorFlow models with TensorFlow-Serving</a:t>
          </a:r>
          <a:br>
            <a:rPr lang="en-US" b="0" i="0"/>
          </a:br>
          <a:endParaRPr lang="en-US"/>
        </a:p>
      </dgm:t>
    </dgm:pt>
    <dgm:pt modelId="{0233961C-4B3A-44E9-ADC5-E11F6F740850}" type="parTrans" cxnId="{479BC00F-45EB-4437-9F30-ED83DF8631F3}">
      <dgm:prSet/>
      <dgm:spPr/>
      <dgm:t>
        <a:bodyPr/>
        <a:lstStyle/>
        <a:p>
          <a:endParaRPr lang="en-US"/>
        </a:p>
      </dgm:t>
    </dgm:pt>
    <dgm:pt modelId="{3E6B5ADD-D217-4D29-888C-384B0BF1BA57}" type="sibTrans" cxnId="{479BC00F-45EB-4437-9F30-ED83DF8631F3}">
      <dgm:prSet phldrT="2" phldr="0"/>
      <dgm:spPr/>
      <dgm:t>
        <a:bodyPr/>
        <a:lstStyle/>
        <a:p>
          <a:r>
            <a:rPr lang="en-US"/>
            <a:t>2</a:t>
          </a:r>
        </a:p>
      </dgm:t>
    </dgm:pt>
    <dgm:pt modelId="{31C971CE-7532-4B7E-B068-CD22C652E593}">
      <dgm:prSet/>
      <dgm:spPr/>
      <dgm:t>
        <a:bodyPr/>
        <a:lstStyle/>
        <a:p>
          <a:r>
            <a:rPr lang="en-US" b="0" i="0"/>
            <a:t>Deploying TensorFlow-Serving to Kubernetes</a:t>
          </a:r>
          <a:endParaRPr lang="en-US"/>
        </a:p>
      </dgm:t>
    </dgm:pt>
    <dgm:pt modelId="{C8CEE949-244D-4082-8B0E-7753D9569FB9}" type="parTrans" cxnId="{C052C464-516A-4C01-A75E-AC9191DEADF9}">
      <dgm:prSet/>
      <dgm:spPr/>
      <dgm:t>
        <a:bodyPr/>
        <a:lstStyle/>
        <a:p>
          <a:endParaRPr lang="en-US"/>
        </a:p>
      </dgm:t>
    </dgm:pt>
    <dgm:pt modelId="{8EA8FEF4-FCAE-4138-B2AB-056B250D842F}" type="sibTrans" cxnId="{C052C464-516A-4C01-A75E-AC9191DEADF9}">
      <dgm:prSet phldrT="3" phldr="0"/>
      <dgm:spPr/>
      <dgm:t>
        <a:bodyPr/>
        <a:lstStyle/>
        <a:p>
          <a:r>
            <a:rPr lang="en-US"/>
            <a:t>3</a:t>
          </a:r>
        </a:p>
      </dgm:t>
    </dgm:pt>
    <dgm:pt modelId="{7B2A7C4E-9AEB-4C91-A5E8-D799E019BC36}" type="pres">
      <dgm:prSet presAssocID="{844803B5-8564-4DAC-9297-89BA393DF161}" presName="Name0" presStyleCnt="0">
        <dgm:presLayoutVars>
          <dgm:animLvl val="lvl"/>
          <dgm:resizeHandles val="exact"/>
        </dgm:presLayoutVars>
      </dgm:prSet>
      <dgm:spPr/>
    </dgm:pt>
    <dgm:pt modelId="{C3ACA2D6-3F6A-43F8-BCC9-AD635CFB873D}" type="pres">
      <dgm:prSet presAssocID="{29D4EC72-40BC-43F1-8BB3-5E096D5A71F3}" presName="compositeNode" presStyleCnt="0">
        <dgm:presLayoutVars>
          <dgm:bulletEnabled val="1"/>
        </dgm:presLayoutVars>
      </dgm:prSet>
      <dgm:spPr/>
    </dgm:pt>
    <dgm:pt modelId="{44D35204-F7B7-4E3E-B43D-AA1A563B4691}" type="pres">
      <dgm:prSet presAssocID="{29D4EC72-40BC-43F1-8BB3-5E096D5A71F3}" presName="bgRect" presStyleLbl="bgAccFollowNode1" presStyleIdx="0" presStyleCnt="3"/>
      <dgm:spPr/>
    </dgm:pt>
    <dgm:pt modelId="{E1224B36-C068-42BA-ACDB-B892FE0A6383}" type="pres">
      <dgm:prSet presAssocID="{9629F430-1D0F-4D56-9C12-8509DCF6E298}" presName="sibTransNodeCircle" presStyleLbl="alignNode1" presStyleIdx="0" presStyleCnt="6">
        <dgm:presLayoutVars>
          <dgm:chMax val="0"/>
          <dgm:bulletEnabled/>
        </dgm:presLayoutVars>
      </dgm:prSet>
      <dgm:spPr/>
    </dgm:pt>
    <dgm:pt modelId="{B8169FBC-5C25-46FE-9FD9-4E6FCE1E9CC9}" type="pres">
      <dgm:prSet presAssocID="{29D4EC72-40BC-43F1-8BB3-5E096D5A71F3}" presName="bottomLine" presStyleLbl="alignNode1" presStyleIdx="1" presStyleCnt="6">
        <dgm:presLayoutVars/>
      </dgm:prSet>
      <dgm:spPr/>
    </dgm:pt>
    <dgm:pt modelId="{5AD4B825-F800-4185-AB9E-804B341D8161}" type="pres">
      <dgm:prSet presAssocID="{29D4EC72-40BC-43F1-8BB3-5E096D5A71F3}" presName="nodeText" presStyleLbl="bgAccFollowNode1" presStyleIdx="0" presStyleCnt="3">
        <dgm:presLayoutVars>
          <dgm:bulletEnabled val="1"/>
        </dgm:presLayoutVars>
      </dgm:prSet>
      <dgm:spPr/>
    </dgm:pt>
    <dgm:pt modelId="{B47D2C61-8F6D-444D-95ED-51E7ABDB9E42}" type="pres">
      <dgm:prSet presAssocID="{9629F430-1D0F-4D56-9C12-8509DCF6E298}" presName="sibTrans" presStyleCnt="0"/>
      <dgm:spPr/>
    </dgm:pt>
    <dgm:pt modelId="{A7F21411-4E7F-4442-B0A0-A8AF41C8BBAE}" type="pres">
      <dgm:prSet presAssocID="{5CC6563B-666B-4F42-A341-6E91162B0103}" presName="compositeNode" presStyleCnt="0">
        <dgm:presLayoutVars>
          <dgm:bulletEnabled val="1"/>
        </dgm:presLayoutVars>
      </dgm:prSet>
      <dgm:spPr/>
    </dgm:pt>
    <dgm:pt modelId="{F77ADBE0-3654-4AFB-A080-89C7F5EAF41B}" type="pres">
      <dgm:prSet presAssocID="{5CC6563B-666B-4F42-A341-6E91162B0103}" presName="bgRect" presStyleLbl="bgAccFollowNode1" presStyleIdx="1" presStyleCnt="3"/>
      <dgm:spPr/>
    </dgm:pt>
    <dgm:pt modelId="{EF556E19-6977-4689-A216-C2DA8EFD18C1}" type="pres">
      <dgm:prSet presAssocID="{3E6B5ADD-D217-4D29-888C-384B0BF1BA57}" presName="sibTransNodeCircle" presStyleLbl="alignNode1" presStyleIdx="2" presStyleCnt="6">
        <dgm:presLayoutVars>
          <dgm:chMax val="0"/>
          <dgm:bulletEnabled/>
        </dgm:presLayoutVars>
      </dgm:prSet>
      <dgm:spPr/>
    </dgm:pt>
    <dgm:pt modelId="{05D0996A-257B-48CD-99F6-B3A6CBD81B82}" type="pres">
      <dgm:prSet presAssocID="{5CC6563B-666B-4F42-A341-6E91162B0103}" presName="bottomLine" presStyleLbl="alignNode1" presStyleIdx="3" presStyleCnt="6">
        <dgm:presLayoutVars/>
      </dgm:prSet>
      <dgm:spPr/>
    </dgm:pt>
    <dgm:pt modelId="{78E437E8-B4FA-4008-9213-82CD68262FF1}" type="pres">
      <dgm:prSet presAssocID="{5CC6563B-666B-4F42-A341-6E91162B0103}" presName="nodeText" presStyleLbl="bgAccFollowNode1" presStyleIdx="1" presStyleCnt="3">
        <dgm:presLayoutVars>
          <dgm:bulletEnabled val="1"/>
        </dgm:presLayoutVars>
      </dgm:prSet>
      <dgm:spPr/>
    </dgm:pt>
    <dgm:pt modelId="{48CF2677-5A52-4657-B0DA-DE87943A4A9D}" type="pres">
      <dgm:prSet presAssocID="{3E6B5ADD-D217-4D29-888C-384B0BF1BA57}" presName="sibTrans" presStyleCnt="0"/>
      <dgm:spPr/>
    </dgm:pt>
    <dgm:pt modelId="{BAEC5A38-6EB2-4548-A58B-5847E611CB49}" type="pres">
      <dgm:prSet presAssocID="{31C971CE-7532-4B7E-B068-CD22C652E593}" presName="compositeNode" presStyleCnt="0">
        <dgm:presLayoutVars>
          <dgm:bulletEnabled val="1"/>
        </dgm:presLayoutVars>
      </dgm:prSet>
      <dgm:spPr/>
    </dgm:pt>
    <dgm:pt modelId="{83F71DDA-45A6-436A-959B-25B78207EA3E}" type="pres">
      <dgm:prSet presAssocID="{31C971CE-7532-4B7E-B068-CD22C652E593}" presName="bgRect" presStyleLbl="bgAccFollowNode1" presStyleIdx="2" presStyleCnt="3"/>
      <dgm:spPr/>
    </dgm:pt>
    <dgm:pt modelId="{302872E1-17FB-4B97-8189-DFEE1219EF4B}" type="pres">
      <dgm:prSet presAssocID="{8EA8FEF4-FCAE-4138-B2AB-056B250D842F}" presName="sibTransNodeCircle" presStyleLbl="alignNode1" presStyleIdx="4" presStyleCnt="6">
        <dgm:presLayoutVars>
          <dgm:chMax val="0"/>
          <dgm:bulletEnabled/>
        </dgm:presLayoutVars>
      </dgm:prSet>
      <dgm:spPr/>
    </dgm:pt>
    <dgm:pt modelId="{C9C2A3F8-DC81-4E74-8224-338ACA7665E6}" type="pres">
      <dgm:prSet presAssocID="{31C971CE-7532-4B7E-B068-CD22C652E593}" presName="bottomLine" presStyleLbl="alignNode1" presStyleIdx="5" presStyleCnt="6">
        <dgm:presLayoutVars/>
      </dgm:prSet>
      <dgm:spPr/>
    </dgm:pt>
    <dgm:pt modelId="{DD2C250C-E8BE-4934-912B-2400D62DC4F4}" type="pres">
      <dgm:prSet presAssocID="{31C971CE-7532-4B7E-B068-CD22C652E593}" presName="nodeText" presStyleLbl="bgAccFollowNode1" presStyleIdx="2" presStyleCnt="3">
        <dgm:presLayoutVars>
          <dgm:bulletEnabled val="1"/>
        </dgm:presLayoutVars>
      </dgm:prSet>
      <dgm:spPr/>
    </dgm:pt>
  </dgm:ptLst>
  <dgm:cxnLst>
    <dgm:cxn modelId="{479BC00F-45EB-4437-9F30-ED83DF8631F3}" srcId="{844803B5-8564-4DAC-9297-89BA393DF161}" destId="{5CC6563B-666B-4F42-A341-6E91162B0103}" srcOrd="1" destOrd="0" parTransId="{0233961C-4B3A-44E9-ADC5-E11F6F740850}" sibTransId="{3E6B5ADD-D217-4D29-888C-384B0BF1BA57}"/>
    <dgm:cxn modelId="{11D31C10-AA75-4B0F-8ACF-2AAEA10BE9B5}" type="presOf" srcId="{5CC6563B-666B-4F42-A341-6E91162B0103}" destId="{F77ADBE0-3654-4AFB-A080-89C7F5EAF41B}" srcOrd="0" destOrd="0" presId="urn:microsoft.com/office/officeart/2016/7/layout/BasicLinearProcessNumbered"/>
    <dgm:cxn modelId="{C052C464-516A-4C01-A75E-AC9191DEADF9}" srcId="{844803B5-8564-4DAC-9297-89BA393DF161}" destId="{31C971CE-7532-4B7E-B068-CD22C652E593}" srcOrd="2" destOrd="0" parTransId="{C8CEE949-244D-4082-8B0E-7753D9569FB9}" sibTransId="{8EA8FEF4-FCAE-4138-B2AB-056B250D842F}"/>
    <dgm:cxn modelId="{1988A945-DC88-45B9-82C1-F36FBFC368F0}" type="presOf" srcId="{3E6B5ADD-D217-4D29-888C-384B0BF1BA57}" destId="{EF556E19-6977-4689-A216-C2DA8EFD18C1}" srcOrd="0" destOrd="0" presId="urn:microsoft.com/office/officeart/2016/7/layout/BasicLinearProcessNumbered"/>
    <dgm:cxn modelId="{B193C854-23F9-4FA0-A9FC-E64A9FFF143A}" srcId="{844803B5-8564-4DAC-9297-89BA393DF161}" destId="{29D4EC72-40BC-43F1-8BB3-5E096D5A71F3}" srcOrd="0" destOrd="0" parTransId="{28414A09-FCBD-4890-9963-492004CD4392}" sibTransId="{9629F430-1D0F-4D56-9C12-8509DCF6E298}"/>
    <dgm:cxn modelId="{671B8958-FA2E-474F-B0E2-BDC64A3E60F1}" type="presOf" srcId="{8EA8FEF4-FCAE-4138-B2AB-056B250D842F}" destId="{302872E1-17FB-4B97-8189-DFEE1219EF4B}" srcOrd="0" destOrd="0" presId="urn:microsoft.com/office/officeart/2016/7/layout/BasicLinearProcessNumbered"/>
    <dgm:cxn modelId="{80EE689D-6FD4-4B29-B1E2-C5274F29C2E7}" type="presOf" srcId="{5CC6563B-666B-4F42-A341-6E91162B0103}" destId="{78E437E8-B4FA-4008-9213-82CD68262FF1}" srcOrd="1" destOrd="0" presId="urn:microsoft.com/office/officeart/2016/7/layout/BasicLinearProcessNumbered"/>
    <dgm:cxn modelId="{B80E57B7-F287-4501-952A-C84BFE779026}" type="presOf" srcId="{29D4EC72-40BC-43F1-8BB3-5E096D5A71F3}" destId="{44D35204-F7B7-4E3E-B43D-AA1A563B4691}" srcOrd="0" destOrd="0" presId="urn:microsoft.com/office/officeart/2016/7/layout/BasicLinearProcessNumbered"/>
    <dgm:cxn modelId="{54D704BA-7DE3-4215-A6E9-960B6FA8E6AC}" type="presOf" srcId="{31C971CE-7532-4B7E-B068-CD22C652E593}" destId="{83F71DDA-45A6-436A-959B-25B78207EA3E}" srcOrd="0" destOrd="0" presId="urn:microsoft.com/office/officeart/2016/7/layout/BasicLinearProcessNumbered"/>
    <dgm:cxn modelId="{0B479ABD-2C01-4304-AB02-FCEF1A3B9E8A}" type="presOf" srcId="{844803B5-8564-4DAC-9297-89BA393DF161}" destId="{7B2A7C4E-9AEB-4C91-A5E8-D799E019BC36}" srcOrd="0" destOrd="0" presId="urn:microsoft.com/office/officeart/2016/7/layout/BasicLinearProcessNumbered"/>
    <dgm:cxn modelId="{B14290D5-9F34-4A3D-B08E-A006522577DB}" type="presOf" srcId="{9629F430-1D0F-4D56-9C12-8509DCF6E298}" destId="{E1224B36-C068-42BA-ACDB-B892FE0A6383}" srcOrd="0" destOrd="0" presId="urn:microsoft.com/office/officeart/2016/7/layout/BasicLinearProcessNumbered"/>
    <dgm:cxn modelId="{981F38DA-FB57-4A59-896F-CDFA651DF0D7}" type="presOf" srcId="{31C971CE-7532-4B7E-B068-CD22C652E593}" destId="{DD2C250C-E8BE-4934-912B-2400D62DC4F4}" srcOrd="1" destOrd="0" presId="urn:microsoft.com/office/officeart/2016/7/layout/BasicLinearProcessNumbered"/>
    <dgm:cxn modelId="{193BC1E2-52F8-49B7-A9CD-EBA8E1F0F86B}" type="presOf" srcId="{29D4EC72-40BC-43F1-8BB3-5E096D5A71F3}" destId="{5AD4B825-F800-4185-AB9E-804B341D8161}" srcOrd="1" destOrd="0" presId="urn:microsoft.com/office/officeart/2016/7/layout/BasicLinearProcessNumbered"/>
    <dgm:cxn modelId="{2F9B9636-EACF-4F64-AF5E-E16BA26BD1D6}" type="presParOf" srcId="{7B2A7C4E-9AEB-4C91-A5E8-D799E019BC36}" destId="{C3ACA2D6-3F6A-43F8-BCC9-AD635CFB873D}" srcOrd="0" destOrd="0" presId="urn:microsoft.com/office/officeart/2016/7/layout/BasicLinearProcessNumbered"/>
    <dgm:cxn modelId="{88A3AA71-6AC4-4C46-A135-3A614F2C6984}" type="presParOf" srcId="{C3ACA2D6-3F6A-43F8-BCC9-AD635CFB873D}" destId="{44D35204-F7B7-4E3E-B43D-AA1A563B4691}" srcOrd="0" destOrd="0" presId="urn:microsoft.com/office/officeart/2016/7/layout/BasicLinearProcessNumbered"/>
    <dgm:cxn modelId="{38946BDD-1ED6-4A95-929D-D7778F1723A6}" type="presParOf" srcId="{C3ACA2D6-3F6A-43F8-BCC9-AD635CFB873D}" destId="{E1224B36-C068-42BA-ACDB-B892FE0A6383}" srcOrd="1" destOrd="0" presId="urn:microsoft.com/office/officeart/2016/7/layout/BasicLinearProcessNumbered"/>
    <dgm:cxn modelId="{9692F59E-5AA7-458E-93D3-3773B075B657}" type="presParOf" srcId="{C3ACA2D6-3F6A-43F8-BCC9-AD635CFB873D}" destId="{B8169FBC-5C25-46FE-9FD9-4E6FCE1E9CC9}" srcOrd="2" destOrd="0" presId="urn:microsoft.com/office/officeart/2016/7/layout/BasicLinearProcessNumbered"/>
    <dgm:cxn modelId="{29144FEC-541B-4CD7-A73A-3CF70D61622C}" type="presParOf" srcId="{C3ACA2D6-3F6A-43F8-BCC9-AD635CFB873D}" destId="{5AD4B825-F800-4185-AB9E-804B341D8161}" srcOrd="3" destOrd="0" presId="urn:microsoft.com/office/officeart/2016/7/layout/BasicLinearProcessNumbered"/>
    <dgm:cxn modelId="{36ED4138-506F-4357-8A28-C3157427D588}" type="presParOf" srcId="{7B2A7C4E-9AEB-4C91-A5E8-D799E019BC36}" destId="{B47D2C61-8F6D-444D-95ED-51E7ABDB9E42}" srcOrd="1" destOrd="0" presId="urn:microsoft.com/office/officeart/2016/7/layout/BasicLinearProcessNumbered"/>
    <dgm:cxn modelId="{D9151F1C-B47F-4C11-8DA6-55C94A3F524A}" type="presParOf" srcId="{7B2A7C4E-9AEB-4C91-A5E8-D799E019BC36}" destId="{A7F21411-4E7F-4442-B0A0-A8AF41C8BBAE}" srcOrd="2" destOrd="0" presId="urn:microsoft.com/office/officeart/2016/7/layout/BasicLinearProcessNumbered"/>
    <dgm:cxn modelId="{7FEC807F-8590-417D-A2A8-6B9929463389}" type="presParOf" srcId="{A7F21411-4E7F-4442-B0A0-A8AF41C8BBAE}" destId="{F77ADBE0-3654-4AFB-A080-89C7F5EAF41B}" srcOrd="0" destOrd="0" presId="urn:microsoft.com/office/officeart/2016/7/layout/BasicLinearProcessNumbered"/>
    <dgm:cxn modelId="{946241D7-861C-4254-B155-5549ED3E7D20}" type="presParOf" srcId="{A7F21411-4E7F-4442-B0A0-A8AF41C8BBAE}" destId="{EF556E19-6977-4689-A216-C2DA8EFD18C1}" srcOrd="1" destOrd="0" presId="urn:microsoft.com/office/officeart/2016/7/layout/BasicLinearProcessNumbered"/>
    <dgm:cxn modelId="{CBA19D5C-0DC8-42C2-81F0-5093FEF654D8}" type="presParOf" srcId="{A7F21411-4E7F-4442-B0A0-A8AF41C8BBAE}" destId="{05D0996A-257B-48CD-99F6-B3A6CBD81B82}" srcOrd="2" destOrd="0" presId="urn:microsoft.com/office/officeart/2016/7/layout/BasicLinearProcessNumbered"/>
    <dgm:cxn modelId="{A5A3CED6-00F5-4DE6-B232-B83CCC84D8B3}" type="presParOf" srcId="{A7F21411-4E7F-4442-B0A0-A8AF41C8BBAE}" destId="{78E437E8-B4FA-4008-9213-82CD68262FF1}" srcOrd="3" destOrd="0" presId="urn:microsoft.com/office/officeart/2016/7/layout/BasicLinearProcessNumbered"/>
    <dgm:cxn modelId="{52907268-EC70-47AF-A87C-A84A3F9771CD}" type="presParOf" srcId="{7B2A7C4E-9AEB-4C91-A5E8-D799E019BC36}" destId="{48CF2677-5A52-4657-B0DA-DE87943A4A9D}" srcOrd="3" destOrd="0" presId="urn:microsoft.com/office/officeart/2016/7/layout/BasicLinearProcessNumbered"/>
    <dgm:cxn modelId="{F466FC1C-ADD5-4CBD-B85B-B0ACC4FC5D58}" type="presParOf" srcId="{7B2A7C4E-9AEB-4C91-A5E8-D799E019BC36}" destId="{BAEC5A38-6EB2-4548-A58B-5847E611CB49}" srcOrd="4" destOrd="0" presId="urn:microsoft.com/office/officeart/2016/7/layout/BasicLinearProcessNumbered"/>
    <dgm:cxn modelId="{3C1F18E8-1D3B-48BA-9AB6-4F014B054206}" type="presParOf" srcId="{BAEC5A38-6EB2-4548-A58B-5847E611CB49}" destId="{83F71DDA-45A6-436A-959B-25B78207EA3E}" srcOrd="0" destOrd="0" presId="urn:microsoft.com/office/officeart/2016/7/layout/BasicLinearProcessNumbered"/>
    <dgm:cxn modelId="{2F42A3AE-C657-4706-B054-6466B766841B}" type="presParOf" srcId="{BAEC5A38-6EB2-4548-A58B-5847E611CB49}" destId="{302872E1-17FB-4B97-8189-DFEE1219EF4B}" srcOrd="1" destOrd="0" presId="urn:microsoft.com/office/officeart/2016/7/layout/BasicLinearProcessNumbered"/>
    <dgm:cxn modelId="{5483623A-7E15-4712-82B7-F0F0B881E39A}" type="presParOf" srcId="{BAEC5A38-6EB2-4548-A58B-5847E611CB49}" destId="{C9C2A3F8-DC81-4E74-8224-338ACA7665E6}" srcOrd="2" destOrd="0" presId="urn:microsoft.com/office/officeart/2016/7/layout/BasicLinearProcessNumbered"/>
    <dgm:cxn modelId="{23C77B6C-40C8-4C64-ABD4-83814ADCD614}" type="presParOf" srcId="{BAEC5A38-6EB2-4548-A58B-5847E611CB49}" destId="{DD2C250C-E8BE-4934-912B-2400D62DC4F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24C15-6D3D-44FC-B929-C9642278BAC9}">
      <dsp:nvSpPr>
        <dsp:cNvPr id="0" name=""/>
        <dsp:cNvSpPr/>
      </dsp:nvSpPr>
      <dsp:spPr>
        <a:xfrm>
          <a:off x="0" y="163777"/>
          <a:ext cx="4828172" cy="1298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1" kern="1200"/>
            <a:t>Serverless</a:t>
          </a:r>
          <a:r>
            <a:rPr lang="en-US" sz="1500" kern="1200"/>
            <a:t> is the concept of removing infrastructure considerations for deploying code. Instead of having to manage servers and infrastructure by ourselves, a serverless service takes care of that for us and only charges according to use.</a:t>
          </a:r>
        </a:p>
      </dsp:txBody>
      <dsp:txXfrm>
        <a:off x="63397" y="227174"/>
        <a:ext cx="4701378" cy="1171906"/>
      </dsp:txXfrm>
    </dsp:sp>
    <dsp:sp modelId="{A7E620BE-AED7-456F-84CA-EC443D8482AD}">
      <dsp:nvSpPr>
        <dsp:cNvPr id="0" name=""/>
        <dsp:cNvSpPr/>
      </dsp:nvSpPr>
      <dsp:spPr>
        <a:xfrm>
          <a:off x="0" y="1505677"/>
          <a:ext cx="4828172" cy="12987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Here we have used AWS Lambda for deploying the model.  Lambda is a service from AWS which allows us to deploy many different machine learning models.</a:t>
          </a:r>
        </a:p>
      </dsp:txBody>
      <dsp:txXfrm>
        <a:off x="63397" y="1569074"/>
        <a:ext cx="4701378" cy="1171906"/>
      </dsp:txXfrm>
    </dsp:sp>
    <dsp:sp modelId="{4624F3F8-A402-45A2-85FE-81FE48ED8CB5}">
      <dsp:nvSpPr>
        <dsp:cNvPr id="0" name=""/>
        <dsp:cNvSpPr/>
      </dsp:nvSpPr>
      <dsp:spPr>
        <a:xfrm>
          <a:off x="0" y="2847577"/>
          <a:ext cx="4828172" cy="12987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Here we send the picture with the URL to the model that we are going to deploy with AWS Lambda and then the service will reply with different classes in which one this class will be pants and we will also have some score for it. </a:t>
          </a:r>
        </a:p>
      </dsp:txBody>
      <dsp:txXfrm>
        <a:off x="63397" y="2910974"/>
        <a:ext cx="4701378" cy="1171906"/>
      </dsp:txXfrm>
    </dsp:sp>
    <dsp:sp modelId="{2B3239D9-8D4D-4D18-8960-912ECB8289CA}">
      <dsp:nvSpPr>
        <dsp:cNvPr id="0" name=""/>
        <dsp:cNvSpPr/>
      </dsp:nvSpPr>
      <dsp:spPr>
        <a:xfrm>
          <a:off x="0" y="4189477"/>
          <a:ext cx="4828172" cy="1298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Here we use tensorflow-lite internally.</a:t>
          </a:r>
        </a:p>
      </dsp:txBody>
      <dsp:txXfrm>
        <a:off x="63397" y="4252874"/>
        <a:ext cx="4701378" cy="1171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5550A-F4B0-469D-84D4-8A3C2321749E}">
      <dsp:nvSpPr>
        <dsp:cNvPr id="0" name=""/>
        <dsp:cNvSpPr/>
      </dsp:nvSpPr>
      <dsp:spPr>
        <a:xfrm>
          <a:off x="1333"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CE76DC-A943-488A-A31E-53F631C9F22B}">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[1] Event – whatever we want to pass to the lambda function we pass it here.</a:t>
          </a:r>
        </a:p>
      </dsp:txBody>
      <dsp:txXfrm>
        <a:off x="608661" y="692298"/>
        <a:ext cx="4508047" cy="2799040"/>
      </dsp:txXfrm>
    </dsp:sp>
    <dsp:sp modelId="{6B788701-325C-44A4-BA5F-0D8F2926D84F}">
      <dsp:nvSpPr>
        <dsp:cNvPr id="0" name=""/>
        <dsp:cNvSpPr/>
      </dsp:nvSpPr>
      <dsp:spPr>
        <a:xfrm>
          <a:off x="5724037" y="110983"/>
          <a:ext cx="4682211" cy="297320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E57D76-A199-418D-B73C-5C18BC63FF63}">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[2] context – None</a:t>
          </a:r>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8FD19-13C2-4DB9-80B1-AAFBD1D80637}">
      <dsp:nvSpPr>
        <dsp:cNvPr id="0" name=""/>
        <dsp:cNvSpPr/>
      </dsp:nvSpPr>
      <dsp:spPr>
        <a:xfrm>
          <a:off x="0" y="37249"/>
          <a:ext cx="10927829" cy="177145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There is no need to create any EC2 instances and no need to think about any servers. Here we just need to write a function and just user it.</a:t>
          </a:r>
        </a:p>
      </dsp:txBody>
      <dsp:txXfrm>
        <a:off x="86475" y="123724"/>
        <a:ext cx="10754879" cy="1598503"/>
      </dsp:txXfrm>
    </dsp:sp>
    <dsp:sp modelId="{BBED5491-5C94-43E6-980D-CA481E7C2D43}">
      <dsp:nvSpPr>
        <dsp:cNvPr id="0" name=""/>
        <dsp:cNvSpPr/>
      </dsp:nvSpPr>
      <dsp:spPr>
        <a:xfrm>
          <a:off x="0" y="1880702"/>
          <a:ext cx="10927829" cy="177145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No need to think about the infrastructure for serving the URL for serving the models. Here we pay only when lambda function is responding and don’t pay when it is idol and not in use. Here it is serverless and we don’t need to worry about servers.</a:t>
          </a:r>
        </a:p>
      </dsp:txBody>
      <dsp:txXfrm>
        <a:off x="86475" y="1967177"/>
        <a:ext cx="10754879" cy="1598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CCCC4-BC65-450E-AAD7-96A47A26C591}">
      <dsp:nvSpPr>
        <dsp:cNvPr id="0" name=""/>
        <dsp:cNvSpPr/>
      </dsp:nvSpPr>
      <dsp:spPr>
        <a:xfrm>
          <a:off x="0" y="454109"/>
          <a:ext cx="10515600" cy="110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AWS Lambda has limit of the file size if can serve. That is less than 50MB zip file.</a:t>
          </a:r>
        </a:p>
      </dsp:txBody>
      <dsp:txXfrm>
        <a:off x="54152" y="508261"/>
        <a:ext cx="10407296" cy="1001002"/>
      </dsp:txXfrm>
    </dsp:sp>
    <dsp:sp modelId="{62802210-B4EB-4E81-8DF7-0949C1B70650}">
      <dsp:nvSpPr>
        <dsp:cNvPr id="0" name=""/>
        <dsp:cNvSpPr/>
      </dsp:nvSpPr>
      <dsp:spPr>
        <a:xfrm>
          <a:off x="0" y="1621015"/>
          <a:ext cx="10515600" cy="110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At present we have docker and have a larger limit. Up to 10GB. But if we have a larger image size it will be difficult to store the image. After invoking the Lambda function it will take some time to initialize. Also initializing the tensorflow also takes lot of time. And it also takes more RAM in it. </a:t>
          </a:r>
        </a:p>
      </dsp:txBody>
      <dsp:txXfrm>
        <a:off x="54152" y="1675167"/>
        <a:ext cx="10407296" cy="1001002"/>
      </dsp:txXfrm>
    </dsp:sp>
    <dsp:sp modelId="{29658F13-90FC-4306-AD46-15663DC3B272}">
      <dsp:nvSpPr>
        <dsp:cNvPr id="0" name=""/>
        <dsp:cNvSpPr/>
      </dsp:nvSpPr>
      <dsp:spPr>
        <a:xfrm>
          <a:off x="0" y="2787922"/>
          <a:ext cx="10515600" cy="11093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Here we use a lighter version of tensorflow which is tensorflow-lite. This will only focus on inference. It is not useful for training the models but only used for inferencing the models.</a:t>
          </a:r>
        </a:p>
      </dsp:txBody>
      <dsp:txXfrm>
        <a:off x="54152" y="2842074"/>
        <a:ext cx="10407296" cy="1001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35204-F7B7-4E3E-B43D-AA1A563B4691}">
      <dsp:nvSpPr>
        <dsp:cNvPr id="0" name=""/>
        <dsp:cNvSpPr/>
      </dsp:nvSpPr>
      <dsp:spPr>
        <a:xfrm>
          <a:off x="0" y="0"/>
          <a:ext cx="3414946" cy="41928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243" tIns="330200" rIns="266243" bIns="330200" numCol="1" spcCol="1270" anchor="t" anchorCtr="0">
          <a:noAutofit/>
        </a:bodyPr>
        <a:lstStyle/>
        <a:p>
          <a:pPr marL="0" lvl="0" indent="0" algn="l" defTabSz="1111250">
            <a:lnSpc>
              <a:spcPct val="90000"/>
            </a:lnSpc>
            <a:spcBef>
              <a:spcPct val="0"/>
            </a:spcBef>
            <a:spcAft>
              <a:spcPct val="35000"/>
            </a:spcAft>
            <a:buNone/>
          </a:pPr>
          <a:r>
            <a:rPr lang="en-US" sz="2500" b="0" i="0" kern="1200"/>
            <a:t>Understanding different methods of deploying and serving models in the cloud.</a:t>
          </a:r>
          <a:br>
            <a:rPr lang="en-US" sz="2500" b="0" i="0" kern="1200"/>
          </a:br>
          <a:endParaRPr lang="en-US" sz="2500" kern="1200"/>
        </a:p>
      </dsp:txBody>
      <dsp:txXfrm>
        <a:off x="0" y="1593265"/>
        <a:ext cx="3414946" cy="2515683"/>
      </dsp:txXfrm>
    </dsp:sp>
    <dsp:sp modelId="{E1224B36-C068-42BA-ACDB-B892FE0A6383}">
      <dsp:nvSpPr>
        <dsp:cNvPr id="0" name=""/>
        <dsp:cNvSpPr/>
      </dsp:nvSpPr>
      <dsp:spPr>
        <a:xfrm>
          <a:off x="1078552" y="419280"/>
          <a:ext cx="1257841" cy="125784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66" tIns="12700" rIns="9806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62759" y="603487"/>
        <a:ext cx="889427" cy="889427"/>
      </dsp:txXfrm>
    </dsp:sp>
    <dsp:sp modelId="{B8169FBC-5C25-46FE-9FD9-4E6FCE1E9CC9}">
      <dsp:nvSpPr>
        <dsp:cNvPr id="0" name=""/>
        <dsp:cNvSpPr/>
      </dsp:nvSpPr>
      <dsp:spPr>
        <a:xfrm>
          <a:off x="0" y="4192733"/>
          <a:ext cx="3414946"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7ADBE0-3654-4AFB-A080-89C7F5EAF41B}">
      <dsp:nvSpPr>
        <dsp:cNvPr id="0" name=""/>
        <dsp:cNvSpPr/>
      </dsp:nvSpPr>
      <dsp:spPr>
        <a:xfrm>
          <a:off x="3756441" y="0"/>
          <a:ext cx="3414946" cy="4192805"/>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243" tIns="330200" rIns="266243" bIns="330200" numCol="1" spcCol="1270" anchor="t" anchorCtr="0">
          <a:noAutofit/>
        </a:bodyPr>
        <a:lstStyle/>
        <a:p>
          <a:pPr marL="0" lvl="0" indent="0" algn="l" defTabSz="1111250">
            <a:lnSpc>
              <a:spcPct val="90000"/>
            </a:lnSpc>
            <a:spcBef>
              <a:spcPct val="0"/>
            </a:spcBef>
            <a:spcAft>
              <a:spcPct val="35000"/>
            </a:spcAft>
            <a:buNone/>
          </a:pPr>
          <a:r>
            <a:rPr lang="en-US" sz="2500" b="0" i="0" kern="1200"/>
            <a:t>Serving Keras and TensorFlow models with TensorFlow-Serving</a:t>
          </a:r>
          <a:br>
            <a:rPr lang="en-US" sz="2500" b="0" i="0" kern="1200"/>
          </a:br>
          <a:endParaRPr lang="en-US" sz="2500" kern="1200"/>
        </a:p>
      </dsp:txBody>
      <dsp:txXfrm>
        <a:off x="3756441" y="1593265"/>
        <a:ext cx="3414946" cy="2515683"/>
      </dsp:txXfrm>
    </dsp:sp>
    <dsp:sp modelId="{EF556E19-6977-4689-A216-C2DA8EFD18C1}">
      <dsp:nvSpPr>
        <dsp:cNvPr id="0" name=""/>
        <dsp:cNvSpPr/>
      </dsp:nvSpPr>
      <dsp:spPr>
        <a:xfrm>
          <a:off x="4834993" y="419280"/>
          <a:ext cx="1257841" cy="1257841"/>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66" tIns="12700" rIns="9806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19200" y="603487"/>
        <a:ext cx="889427" cy="889427"/>
      </dsp:txXfrm>
    </dsp:sp>
    <dsp:sp modelId="{05D0996A-257B-48CD-99F6-B3A6CBD81B82}">
      <dsp:nvSpPr>
        <dsp:cNvPr id="0" name=""/>
        <dsp:cNvSpPr/>
      </dsp:nvSpPr>
      <dsp:spPr>
        <a:xfrm>
          <a:off x="3756441" y="4192733"/>
          <a:ext cx="3414946"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F71DDA-45A6-436A-959B-25B78207EA3E}">
      <dsp:nvSpPr>
        <dsp:cNvPr id="0" name=""/>
        <dsp:cNvSpPr/>
      </dsp:nvSpPr>
      <dsp:spPr>
        <a:xfrm>
          <a:off x="7512882" y="0"/>
          <a:ext cx="3414946" cy="419280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243" tIns="330200" rIns="266243" bIns="330200" numCol="1" spcCol="1270" anchor="t" anchorCtr="0">
          <a:noAutofit/>
        </a:bodyPr>
        <a:lstStyle/>
        <a:p>
          <a:pPr marL="0" lvl="0" indent="0" algn="l" defTabSz="1111250">
            <a:lnSpc>
              <a:spcPct val="90000"/>
            </a:lnSpc>
            <a:spcBef>
              <a:spcPct val="0"/>
            </a:spcBef>
            <a:spcAft>
              <a:spcPct val="35000"/>
            </a:spcAft>
            <a:buNone/>
          </a:pPr>
          <a:r>
            <a:rPr lang="en-US" sz="2500" b="0" i="0" kern="1200"/>
            <a:t>Deploying TensorFlow-Serving to Kubernetes</a:t>
          </a:r>
          <a:endParaRPr lang="en-US" sz="2500" kern="1200"/>
        </a:p>
      </dsp:txBody>
      <dsp:txXfrm>
        <a:off x="7512882" y="1593265"/>
        <a:ext cx="3414946" cy="2515683"/>
      </dsp:txXfrm>
    </dsp:sp>
    <dsp:sp modelId="{302872E1-17FB-4B97-8189-DFEE1219EF4B}">
      <dsp:nvSpPr>
        <dsp:cNvPr id="0" name=""/>
        <dsp:cNvSpPr/>
      </dsp:nvSpPr>
      <dsp:spPr>
        <a:xfrm>
          <a:off x="8591434" y="419280"/>
          <a:ext cx="1257841" cy="1257841"/>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066" tIns="12700" rIns="9806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775641" y="603487"/>
        <a:ext cx="889427" cy="889427"/>
      </dsp:txXfrm>
    </dsp:sp>
    <dsp:sp modelId="{C9C2A3F8-DC81-4E74-8224-338ACA7665E6}">
      <dsp:nvSpPr>
        <dsp:cNvPr id="0" name=""/>
        <dsp:cNvSpPr/>
      </dsp:nvSpPr>
      <dsp:spPr>
        <a:xfrm>
          <a:off x="7512882" y="4192733"/>
          <a:ext cx="341494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651B-FF18-4EF3-8A73-C785387D02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9E7070-D217-446A-8A02-AB188CB7D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64F989-3E25-4CC1-94FC-C98E3D948E87}"/>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5" name="Footer Placeholder 4">
            <a:extLst>
              <a:ext uri="{FF2B5EF4-FFF2-40B4-BE49-F238E27FC236}">
                <a16:creationId xmlns:a16="http://schemas.microsoft.com/office/drawing/2014/main" id="{C9CF734B-2756-4FAE-9C42-9624CC740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E75EC-373C-429D-AD58-5013F02B7302}"/>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2913382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AB5A-88D4-453E-905E-2B40677EA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BB095D-0D90-4B89-9C24-C83E497F8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883FD-99E4-420F-85C5-C695700F96DD}"/>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5" name="Footer Placeholder 4">
            <a:extLst>
              <a:ext uri="{FF2B5EF4-FFF2-40B4-BE49-F238E27FC236}">
                <a16:creationId xmlns:a16="http://schemas.microsoft.com/office/drawing/2014/main" id="{1363B750-623D-461C-BFBC-CEB8040C4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2368A-3423-4260-9E8A-9B70499AAE84}"/>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226896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8A5586-4A60-4B18-A0EF-2FFB44F4E6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C260A6-226F-4C11-96C6-93A5EBEDE5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06B00-D774-4373-BE8B-B1BB93DFDE85}"/>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5" name="Footer Placeholder 4">
            <a:extLst>
              <a:ext uri="{FF2B5EF4-FFF2-40B4-BE49-F238E27FC236}">
                <a16:creationId xmlns:a16="http://schemas.microsoft.com/office/drawing/2014/main" id="{BEA3979A-75CB-4C51-83BC-144A63A202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5DA9C-24F0-4C54-B4D2-50CA643EE8E1}"/>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219705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456A0-5263-4F87-9AEE-608327AF5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5597F7-1A7F-41FE-8217-3DD2ECE53A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47B1B-CEB3-4936-8DDF-90D79223CB41}"/>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5" name="Footer Placeholder 4">
            <a:extLst>
              <a:ext uri="{FF2B5EF4-FFF2-40B4-BE49-F238E27FC236}">
                <a16:creationId xmlns:a16="http://schemas.microsoft.com/office/drawing/2014/main" id="{C4286656-509F-4D4E-A7F6-A688BFC03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F3B2C-C1CA-454A-91C1-F9ACDCB80049}"/>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446856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AD0C-6D51-47B1-A78F-B18B912C32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A3424F-8A95-40E6-95D8-6268153B17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EF119-A61B-4683-8B34-F030E027D23F}"/>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5" name="Footer Placeholder 4">
            <a:extLst>
              <a:ext uri="{FF2B5EF4-FFF2-40B4-BE49-F238E27FC236}">
                <a16:creationId xmlns:a16="http://schemas.microsoft.com/office/drawing/2014/main" id="{472AFF3A-D747-46F3-B293-69D489887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72C48-4B62-4F70-A9BA-0206E9A400DF}"/>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15053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BC12-B120-42B3-9ECB-71B42545B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31CF0-B1EC-4135-A1D5-91F241C23C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A1A866-8DE6-4E19-9C0C-ECDBEE9010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DEBB3-0094-4C36-9A39-1DDBEF16F10C}"/>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6" name="Footer Placeholder 5">
            <a:extLst>
              <a:ext uri="{FF2B5EF4-FFF2-40B4-BE49-F238E27FC236}">
                <a16:creationId xmlns:a16="http://schemas.microsoft.com/office/drawing/2014/main" id="{6D30B16F-A128-4276-928C-5A3EDD1AC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D182F-E35B-49EE-B6AF-DCCFBFE7DEFD}"/>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413326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D649-6FCE-46A8-A1B0-C5254D9A99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23989B-50A8-4381-9D2C-164870310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DC4D19-2FC4-4C43-A02F-3F78CBC6E9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B15403-D04F-4CAA-AAF2-C2226327A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7DF42-1C1A-4419-B1EC-E4C07A94DD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60E1EA-8968-460F-A57E-437306E07D97}"/>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8" name="Footer Placeholder 7">
            <a:extLst>
              <a:ext uri="{FF2B5EF4-FFF2-40B4-BE49-F238E27FC236}">
                <a16:creationId xmlns:a16="http://schemas.microsoft.com/office/drawing/2014/main" id="{1FBB8112-1DA6-4F43-8BBC-364DF38AA8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ED0B5A-E912-49F1-B282-669B43637986}"/>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206167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02C5-C91D-4E31-B72B-6BA3FC284D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9B7461-3A47-4BAC-8B22-A81D42CEB20C}"/>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4" name="Footer Placeholder 3">
            <a:extLst>
              <a:ext uri="{FF2B5EF4-FFF2-40B4-BE49-F238E27FC236}">
                <a16:creationId xmlns:a16="http://schemas.microsoft.com/office/drawing/2014/main" id="{91B8D912-A4D2-4324-8EE1-1D9DE08D69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8EDFFA-0B50-4F0A-B9ED-CADBC941001A}"/>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332762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F43F2B-07BF-4A43-A405-8A182C7B931A}"/>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3" name="Footer Placeholder 2">
            <a:extLst>
              <a:ext uri="{FF2B5EF4-FFF2-40B4-BE49-F238E27FC236}">
                <a16:creationId xmlns:a16="http://schemas.microsoft.com/office/drawing/2014/main" id="{F8AEAEAC-C5AD-464C-BB45-8B887343CC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23A5DD-CABB-4050-BEB6-A59E486C48A2}"/>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367098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9FEF-3872-4412-97AA-E19288ACC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1C80CC-FE97-4A54-8FD3-5BBC5ECC5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35376D-D29C-4D2A-80FD-D91D55D1D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1A9DE-C4BB-415A-A8F1-97D320B9A957}"/>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6" name="Footer Placeholder 5">
            <a:extLst>
              <a:ext uri="{FF2B5EF4-FFF2-40B4-BE49-F238E27FC236}">
                <a16:creationId xmlns:a16="http://schemas.microsoft.com/office/drawing/2014/main" id="{B9A99447-E6E2-401E-9BB7-2160C2EDA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6F52D-C471-499B-9C5C-68EF914B0CEF}"/>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156626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B474-9C4C-4C59-8211-3B7171685E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8A289-68F7-4B3F-A7BE-30F92EDD7F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B9C10F-404D-4586-8611-5E6342F53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6FC0CE-4A4B-4BB2-8E0D-0199A9EEB2FE}"/>
              </a:ext>
            </a:extLst>
          </p:cNvPr>
          <p:cNvSpPr>
            <a:spLocks noGrp="1"/>
          </p:cNvSpPr>
          <p:nvPr>
            <p:ph type="dt" sz="half" idx="10"/>
          </p:nvPr>
        </p:nvSpPr>
        <p:spPr/>
        <p:txBody>
          <a:bodyPr/>
          <a:lstStyle/>
          <a:p>
            <a:fld id="{850B83E6-2096-4C53-A83E-EA0B81DEFF1C}" type="datetimeFigureOut">
              <a:rPr lang="en-US" smtClean="0"/>
              <a:t>7/22/2023</a:t>
            </a:fld>
            <a:endParaRPr lang="en-US"/>
          </a:p>
        </p:txBody>
      </p:sp>
      <p:sp>
        <p:nvSpPr>
          <p:cNvPr id="6" name="Footer Placeholder 5">
            <a:extLst>
              <a:ext uri="{FF2B5EF4-FFF2-40B4-BE49-F238E27FC236}">
                <a16:creationId xmlns:a16="http://schemas.microsoft.com/office/drawing/2014/main" id="{FD0B23B8-1D10-4FDB-AC53-C2F8F7247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87ECF-2D2A-46AC-8643-D26FAA4F0D8C}"/>
              </a:ext>
            </a:extLst>
          </p:cNvPr>
          <p:cNvSpPr>
            <a:spLocks noGrp="1"/>
          </p:cNvSpPr>
          <p:nvPr>
            <p:ph type="sldNum" sz="quarter" idx="12"/>
          </p:nvPr>
        </p:nvSpPr>
        <p:spPr/>
        <p:txBody>
          <a:bodyPr/>
          <a:lstStyle/>
          <a:p>
            <a:fld id="{E3AB190F-B890-4444-AAB5-03F1BDEE86D7}" type="slidenum">
              <a:rPr lang="en-US" smtClean="0"/>
              <a:t>‹#›</a:t>
            </a:fld>
            <a:endParaRPr lang="en-US"/>
          </a:p>
        </p:txBody>
      </p:sp>
    </p:spTree>
    <p:extLst>
      <p:ext uri="{BB962C8B-B14F-4D97-AF65-F5344CB8AC3E}">
        <p14:creationId xmlns:p14="http://schemas.microsoft.com/office/powerpoint/2010/main" val="11225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8CA0B-75F0-407E-829C-1D32E92D7E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355FC8-70C7-4044-89F7-B9B9EB73E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E546F6-CAA6-4047-805F-77BD6B100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B83E6-2096-4C53-A83E-EA0B81DEFF1C}" type="datetimeFigureOut">
              <a:rPr lang="en-US" smtClean="0"/>
              <a:t>7/22/2023</a:t>
            </a:fld>
            <a:endParaRPr lang="en-US"/>
          </a:p>
        </p:txBody>
      </p:sp>
      <p:sp>
        <p:nvSpPr>
          <p:cNvPr id="5" name="Footer Placeholder 4">
            <a:extLst>
              <a:ext uri="{FF2B5EF4-FFF2-40B4-BE49-F238E27FC236}">
                <a16:creationId xmlns:a16="http://schemas.microsoft.com/office/drawing/2014/main" id="{3744D106-9F9D-405B-AE7A-817B0D8E0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50AC12-4C39-4DD2-8862-41EBA126F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B190F-B890-4444-AAB5-03F1BDEE86D7}" type="slidenum">
              <a:rPr lang="en-US" smtClean="0"/>
              <a:t>‹#›</a:t>
            </a:fld>
            <a:endParaRPr lang="en-US"/>
          </a:p>
        </p:txBody>
      </p:sp>
    </p:spTree>
    <p:extLst>
      <p:ext uri="{BB962C8B-B14F-4D97-AF65-F5344CB8AC3E}">
        <p14:creationId xmlns:p14="http://schemas.microsoft.com/office/powerpoint/2010/main" val="45743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B9315B-C67A-431B-9E8F-4210C3165267}"/>
              </a:ext>
            </a:extLst>
          </p:cNvPr>
          <p:cNvSpPr>
            <a:spLocks noGrp="1"/>
          </p:cNvSpPr>
          <p:nvPr>
            <p:ph type="ctrTitle"/>
          </p:nvPr>
        </p:nvSpPr>
        <p:spPr>
          <a:xfrm>
            <a:off x="1848465" y="3298722"/>
            <a:ext cx="8495070" cy="1784402"/>
          </a:xfrm>
        </p:spPr>
        <p:txBody>
          <a:bodyPr anchor="b">
            <a:normAutofit/>
          </a:bodyPr>
          <a:lstStyle/>
          <a:p>
            <a:r>
              <a:rPr lang="en-US" sz="3800" dirty="0">
                <a:solidFill>
                  <a:srgbClr val="FFFFFF"/>
                </a:solidFill>
              </a:rPr>
              <a:t>Python/ Deep Learning Presentation</a:t>
            </a:r>
            <a:br>
              <a:rPr lang="en-US" sz="3800" dirty="0">
                <a:solidFill>
                  <a:srgbClr val="FFFFFF"/>
                </a:solidFill>
              </a:rPr>
            </a:br>
            <a:r>
              <a:rPr lang="en-US" sz="3800" dirty="0">
                <a:solidFill>
                  <a:srgbClr val="FFFFFF"/>
                </a:solidFill>
              </a:rPr>
              <a:t>Serverless Deep Learning</a:t>
            </a:r>
          </a:p>
        </p:txBody>
      </p:sp>
      <p:sp>
        <p:nvSpPr>
          <p:cNvPr id="3" name="Subtitle 2">
            <a:extLst>
              <a:ext uri="{FF2B5EF4-FFF2-40B4-BE49-F238E27FC236}">
                <a16:creationId xmlns:a16="http://schemas.microsoft.com/office/drawing/2014/main" id="{657F6E70-A532-4AA8-B616-1F90B6756AB5}"/>
              </a:ext>
            </a:extLst>
          </p:cNvPr>
          <p:cNvSpPr>
            <a:spLocks noGrp="1"/>
          </p:cNvSpPr>
          <p:nvPr>
            <p:ph type="subTitle" idx="1"/>
          </p:nvPr>
        </p:nvSpPr>
        <p:spPr>
          <a:xfrm>
            <a:off x="1848465" y="5258851"/>
            <a:ext cx="8495070" cy="904005"/>
          </a:xfrm>
        </p:spPr>
        <p:txBody>
          <a:bodyPr>
            <a:normAutofit/>
          </a:bodyPr>
          <a:lstStyle/>
          <a:p>
            <a:r>
              <a:rPr lang="en-US" dirty="0">
                <a:solidFill>
                  <a:srgbClr val="FFFFFF"/>
                </a:solidFill>
              </a:rPr>
              <a:t>By Srinivas Rahul Sapireddy</a:t>
            </a:r>
          </a:p>
        </p:txBody>
      </p:sp>
      <p:sp>
        <p:nvSpPr>
          <p:cNvPr id="17"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Education">
            <a:extLst>
              <a:ext uri="{FF2B5EF4-FFF2-40B4-BE49-F238E27FC236}">
                <a16:creationId xmlns:a16="http://schemas.microsoft.com/office/drawing/2014/main" id="{3455143D-984A-415B-BE4D-C19A875597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51478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46019C-BBD4-42B1-834C-1F77FC71497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Testing lambda function</a:t>
            </a:r>
          </a:p>
        </p:txBody>
      </p:sp>
      <p:pic>
        <p:nvPicPr>
          <p:cNvPr id="4" name="Content Placeholder 3" descr="A screenshot of a computer&#10;&#10;Description automatically generated">
            <a:extLst>
              <a:ext uri="{FF2B5EF4-FFF2-40B4-BE49-F238E27FC236}">
                <a16:creationId xmlns:a16="http://schemas.microsoft.com/office/drawing/2014/main" id="{75BA1164-9B8A-4C09-8EF6-6B98DD9CFDD9}"/>
              </a:ext>
            </a:extLst>
          </p:cNvPr>
          <p:cNvPicPr>
            <a:picLocks noGrp="1" noChangeAspect="1"/>
          </p:cNvPicPr>
          <p:nvPr>
            <p:ph idx="1"/>
          </p:nvPr>
        </p:nvPicPr>
        <p:blipFill>
          <a:blip r:embed="rId2"/>
          <a:stretch>
            <a:fillRect/>
          </a:stretch>
        </p:blipFill>
        <p:spPr>
          <a:xfrm>
            <a:off x="4502428" y="1396759"/>
            <a:ext cx="7225748" cy="4064482"/>
          </a:xfrm>
          <a:prstGeom prst="rect">
            <a:avLst/>
          </a:prstGeom>
        </p:spPr>
      </p:pic>
    </p:spTree>
    <p:extLst>
      <p:ext uri="{BB962C8B-B14F-4D97-AF65-F5344CB8AC3E}">
        <p14:creationId xmlns:p14="http://schemas.microsoft.com/office/powerpoint/2010/main" val="87362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FFD48A-EACE-44CC-BAD3-6AF0B46F775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Output of test case</a:t>
            </a:r>
          </a:p>
        </p:txBody>
      </p:sp>
      <p:pic>
        <p:nvPicPr>
          <p:cNvPr id="4" name="Content Placeholder 3" descr="A screenshot of a computer&#10;&#10;Description automatically generated">
            <a:extLst>
              <a:ext uri="{FF2B5EF4-FFF2-40B4-BE49-F238E27FC236}">
                <a16:creationId xmlns:a16="http://schemas.microsoft.com/office/drawing/2014/main" id="{CF0BBA76-C742-45B1-BB09-0B44D3B1EB00}"/>
              </a:ext>
            </a:extLst>
          </p:cNvPr>
          <p:cNvPicPr>
            <a:picLocks noGrp="1" noChangeAspect="1"/>
          </p:cNvPicPr>
          <p:nvPr>
            <p:ph idx="1"/>
          </p:nvPr>
        </p:nvPicPr>
        <p:blipFill>
          <a:blip r:embed="rId2"/>
          <a:stretch>
            <a:fillRect/>
          </a:stretch>
        </p:blipFill>
        <p:spPr>
          <a:xfrm>
            <a:off x="2393603" y="2139351"/>
            <a:ext cx="7404793" cy="4165196"/>
          </a:xfrm>
          <a:prstGeom prst="rect">
            <a:avLst/>
          </a:prstGeom>
        </p:spPr>
      </p:pic>
    </p:spTree>
    <p:extLst>
      <p:ext uri="{BB962C8B-B14F-4D97-AF65-F5344CB8AC3E}">
        <p14:creationId xmlns:p14="http://schemas.microsoft.com/office/powerpoint/2010/main" val="249832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3F9D-DD42-43F8-8F53-3E0593FDE8D3}"/>
              </a:ext>
            </a:extLst>
          </p:cNvPr>
          <p:cNvSpPr>
            <a:spLocks noGrp="1"/>
          </p:cNvSpPr>
          <p:nvPr>
            <p:ph type="title"/>
          </p:nvPr>
        </p:nvSpPr>
        <p:spPr/>
        <p:txBody>
          <a:bodyPr/>
          <a:lstStyle/>
          <a:p>
            <a:r>
              <a:rPr lang="en-US"/>
              <a:t>Tensorflow Lite</a:t>
            </a:r>
            <a:endParaRPr lang="en-US" dirty="0"/>
          </a:p>
        </p:txBody>
      </p:sp>
      <p:graphicFrame>
        <p:nvGraphicFramePr>
          <p:cNvPr id="14" name="Content Placeholder 2">
            <a:extLst>
              <a:ext uri="{FF2B5EF4-FFF2-40B4-BE49-F238E27FC236}">
                <a16:creationId xmlns:a16="http://schemas.microsoft.com/office/drawing/2014/main" id="{45EDA6D1-5034-4EE1-82A0-4119CCFA747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870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E1A392-8F18-4768-BCE2-D1AB95DF6DCB}"/>
              </a:ext>
            </a:extLst>
          </p:cNvPr>
          <p:cNvSpPr>
            <a:spLocks noGrp="1"/>
          </p:cNvSpPr>
          <p:nvPr>
            <p:ph type="title"/>
          </p:nvPr>
        </p:nvSpPr>
        <p:spPr>
          <a:xfrm>
            <a:off x="424131" y="245082"/>
            <a:ext cx="10515599" cy="932688"/>
          </a:xfrm>
        </p:spPr>
        <p:txBody>
          <a:bodyPr vert="horz" lIns="91440" tIns="45720" rIns="91440" bIns="45720" rtlCol="0" anchor="b">
            <a:normAutofit/>
          </a:bodyPr>
          <a:lstStyle/>
          <a:p>
            <a:r>
              <a:rPr lang="en-US" sz="5400" kern="1200">
                <a:solidFill>
                  <a:schemeClr val="bg1"/>
                </a:solidFill>
                <a:latin typeface="+mj-lt"/>
                <a:ea typeface="+mj-ea"/>
                <a:cs typeface="+mj-cs"/>
              </a:rPr>
              <a:t>Preparing docker image for testing</a:t>
            </a:r>
          </a:p>
        </p:txBody>
      </p:sp>
      <p:pic>
        <p:nvPicPr>
          <p:cNvPr id="4" name="Content Placeholder 3" descr="Text&#10;&#10;Description automatically generated">
            <a:extLst>
              <a:ext uri="{FF2B5EF4-FFF2-40B4-BE49-F238E27FC236}">
                <a16:creationId xmlns:a16="http://schemas.microsoft.com/office/drawing/2014/main" id="{FCE7B3F6-00C5-462F-84E3-724477DECB30}"/>
              </a:ext>
            </a:extLst>
          </p:cNvPr>
          <p:cNvPicPr>
            <a:picLocks noGrp="1" noChangeAspect="1"/>
          </p:cNvPicPr>
          <p:nvPr>
            <p:ph idx="1"/>
          </p:nvPr>
        </p:nvPicPr>
        <p:blipFill>
          <a:blip r:embed="rId2"/>
          <a:stretch>
            <a:fillRect/>
          </a:stretch>
        </p:blipFill>
        <p:spPr>
          <a:xfrm>
            <a:off x="2488766" y="2246409"/>
            <a:ext cx="7214466" cy="4058137"/>
          </a:xfrm>
          <a:prstGeom prst="rect">
            <a:avLst/>
          </a:prstGeom>
        </p:spPr>
      </p:pic>
    </p:spTree>
    <p:extLst>
      <p:ext uri="{BB962C8B-B14F-4D97-AF65-F5344CB8AC3E}">
        <p14:creationId xmlns:p14="http://schemas.microsoft.com/office/powerpoint/2010/main" val="135899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C1FAB-76E5-4B68-9383-C613259F1FD1}"/>
              </a:ext>
            </a:extLst>
          </p:cNvPr>
          <p:cNvSpPr>
            <a:spLocks noGrp="1"/>
          </p:cNvSpPr>
          <p:nvPr>
            <p:ph type="title"/>
          </p:nvPr>
        </p:nvSpPr>
        <p:spPr>
          <a:xfrm>
            <a:off x="838200" y="585216"/>
            <a:ext cx="10515600" cy="1325563"/>
          </a:xfrm>
        </p:spPr>
        <p:txBody>
          <a:bodyPr>
            <a:normAutofit/>
          </a:bodyPr>
          <a:lstStyle/>
          <a:p>
            <a:r>
              <a:rPr lang="en-US">
                <a:solidFill>
                  <a:schemeClr val="bg1"/>
                </a:solidFill>
              </a:rPr>
              <a:t>Deploying docker image to lambda function</a:t>
            </a:r>
          </a:p>
        </p:txBody>
      </p:sp>
      <p:pic>
        <p:nvPicPr>
          <p:cNvPr id="4" name="Picture 3" descr="A screenshot of a computer&#10;&#10;Description automatically generated">
            <a:extLst>
              <a:ext uri="{FF2B5EF4-FFF2-40B4-BE49-F238E27FC236}">
                <a16:creationId xmlns:a16="http://schemas.microsoft.com/office/drawing/2014/main" id="{48DDD8F6-8DDF-400A-A44F-6652EBA8FD0A}"/>
              </a:ext>
            </a:extLst>
          </p:cNvPr>
          <p:cNvPicPr>
            <a:picLocks noChangeAspect="1"/>
          </p:cNvPicPr>
          <p:nvPr/>
        </p:nvPicPr>
        <p:blipFill rotWithShape="1">
          <a:blip r:embed="rId2"/>
          <a:srcRect l="2272" r="1887" b="-3"/>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9099FD08-7480-4DC3-ADCA-C76EF1AD6ABB}"/>
              </a:ext>
            </a:extLst>
          </p:cNvPr>
          <p:cNvSpPr>
            <a:spLocks noGrp="1"/>
          </p:cNvSpPr>
          <p:nvPr>
            <p:ph idx="1"/>
          </p:nvPr>
        </p:nvSpPr>
        <p:spPr>
          <a:xfrm>
            <a:off x="7546848" y="2516777"/>
            <a:ext cx="3803904" cy="3660185"/>
          </a:xfrm>
        </p:spPr>
        <p:txBody>
          <a:bodyPr anchor="ctr">
            <a:normAutofit/>
          </a:bodyPr>
          <a:lstStyle/>
          <a:p>
            <a:r>
              <a:rPr lang="en-US" sz="2200">
                <a:effectLst/>
                <a:latin typeface="Segoe UI" panose="020B0502040204020203" pitchFamily="34" charset="0"/>
                <a:ea typeface="Calibri" panose="020F0502020204030204" pitchFamily="34" charset="0"/>
                <a:cs typeface="Times New Roman" panose="02020603050405020304" pitchFamily="18" charset="0"/>
              </a:rPr>
              <a:t>Here we need to deploy the docker image to lambda. We publish the docker images in AWS ECR. ECR is where we publish the docker images. </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a:p>
        </p:txBody>
      </p:sp>
    </p:spTree>
    <p:extLst>
      <p:ext uri="{BB962C8B-B14F-4D97-AF65-F5344CB8AC3E}">
        <p14:creationId xmlns:p14="http://schemas.microsoft.com/office/powerpoint/2010/main" val="875293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889612C0-4167-411F-8A0A-621A9A2B3314}"/>
              </a:ext>
            </a:extLst>
          </p:cNvPr>
          <p:cNvPicPr>
            <a:picLocks noChangeAspect="1"/>
          </p:cNvPicPr>
          <p:nvPr/>
        </p:nvPicPr>
        <p:blipFill>
          <a:blip r:embed="rId2"/>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359694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881F993-867A-44ED-A203-0138DB03432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Testing the serverless ECR container docker image</a:t>
            </a:r>
          </a:p>
        </p:txBody>
      </p:sp>
      <p:pic>
        <p:nvPicPr>
          <p:cNvPr id="4" name="Content Placeholder 3" descr="A screenshot of a computer&#10;&#10;Description automatically generated">
            <a:extLst>
              <a:ext uri="{FF2B5EF4-FFF2-40B4-BE49-F238E27FC236}">
                <a16:creationId xmlns:a16="http://schemas.microsoft.com/office/drawing/2014/main" id="{C2930EDA-AB80-4394-A3F3-1DC5E75D0C40}"/>
              </a:ext>
            </a:extLst>
          </p:cNvPr>
          <p:cNvPicPr>
            <a:picLocks noGrp="1" noChangeAspect="1"/>
          </p:cNvPicPr>
          <p:nvPr>
            <p:ph idx="1"/>
          </p:nvPr>
        </p:nvPicPr>
        <p:blipFill>
          <a:blip r:embed="rId2"/>
          <a:stretch>
            <a:fillRect/>
          </a:stretch>
        </p:blipFill>
        <p:spPr>
          <a:xfrm>
            <a:off x="4502428" y="1396759"/>
            <a:ext cx="7225748" cy="4064482"/>
          </a:xfrm>
          <a:prstGeom prst="rect">
            <a:avLst/>
          </a:prstGeom>
        </p:spPr>
      </p:pic>
    </p:spTree>
    <p:extLst>
      <p:ext uri="{BB962C8B-B14F-4D97-AF65-F5344CB8AC3E}">
        <p14:creationId xmlns:p14="http://schemas.microsoft.com/office/powerpoint/2010/main" val="2131730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7F7AF4-72C6-4B71-9E40-53E8BFEF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20013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90A61E-548B-499E-998F-927F0FE9F936}"/>
              </a:ext>
            </a:extLst>
          </p:cNvPr>
          <p:cNvSpPr>
            <a:spLocks noGrp="1"/>
          </p:cNvSpPr>
          <p:nvPr>
            <p:ph type="title"/>
          </p:nvPr>
        </p:nvSpPr>
        <p:spPr>
          <a:xfrm>
            <a:off x="424131" y="245082"/>
            <a:ext cx="10515599" cy="932688"/>
          </a:xfrm>
        </p:spPr>
        <p:txBody>
          <a:bodyPr vert="horz" lIns="91440" tIns="45720" rIns="91440" bIns="45720" rtlCol="0" anchor="b">
            <a:normAutofit/>
          </a:bodyPr>
          <a:lstStyle/>
          <a:p>
            <a:r>
              <a:rPr lang="en-US" sz="5400" kern="1200">
                <a:solidFill>
                  <a:schemeClr val="bg1"/>
                </a:solidFill>
                <a:latin typeface="+mj-lt"/>
                <a:ea typeface="+mj-ea"/>
                <a:cs typeface="+mj-cs"/>
              </a:rPr>
              <a:t>Results</a:t>
            </a:r>
          </a:p>
        </p:txBody>
      </p:sp>
      <p:pic>
        <p:nvPicPr>
          <p:cNvPr id="4" name="Content Placeholder 3" descr="Graphical user interface, text, application&#10;&#10;Description automatically generated">
            <a:extLst>
              <a:ext uri="{FF2B5EF4-FFF2-40B4-BE49-F238E27FC236}">
                <a16:creationId xmlns:a16="http://schemas.microsoft.com/office/drawing/2014/main" id="{FAA7749A-9F32-4003-B67C-525A9737BAFB}"/>
              </a:ext>
            </a:extLst>
          </p:cNvPr>
          <p:cNvPicPr>
            <a:picLocks noGrp="1" noChangeAspect="1"/>
          </p:cNvPicPr>
          <p:nvPr>
            <p:ph idx="1"/>
          </p:nvPr>
        </p:nvPicPr>
        <p:blipFill>
          <a:blip r:embed="rId2"/>
          <a:stretch>
            <a:fillRect/>
          </a:stretch>
        </p:blipFill>
        <p:spPr>
          <a:xfrm>
            <a:off x="2488766" y="2246409"/>
            <a:ext cx="7214466" cy="4058137"/>
          </a:xfrm>
          <a:prstGeom prst="rect">
            <a:avLst/>
          </a:prstGeom>
        </p:spPr>
      </p:pic>
    </p:spTree>
    <p:extLst>
      <p:ext uri="{BB962C8B-B14F-4D97-AF65-F5344CB8AC3E}">
        <p14:creationId xmlns:p14="http://schemas.microsoft.com/office/powerpoint/2010/main" val="1022469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4379C-2E7E-4412-A8E6-5AD853BD4120}"/>
              </a:ext>
            </a:extLst>
          </p:cNvPr>
          <p:cNvSpPr>
            <a:spLocks noGrp="1"/>
          </p:cNvSpPr>
          <p:nvPr>
            <p:ph type="title"/>
          </p:nvPr>
        </p:nvSpPr>
        <p:spPr>
          <a:xfrm>
            <a:off x="1371597" y="348865"/>
            <a:ext cx="10044023" cy="877729"/>
          </a:xfrm>
        </p:spPr>
        <p:txBody>
          <a:bodyPr anchor="ctr">
            <a:normAutofit/>
          </a:bodyPr>
          <a:lstStyle/>
          <a:p>
            <a:r>
              <a:rPr lang="en-US" sz="2800" b="1" i="0">
                <a:solidFill>
                  <a:srgbClr val="FFFFFF"/>
                </a:solidFill>
                <a:effectLst/>
                <a:latin typeface="-apple-system"/>
              </a:rPr>
              <a:t>Future Work</a:t>
            </a:r>
            <a:br>
              <a:rPr lang="en-US" sz="2800" b="1" i="0">
                <a:solidFill>
                  <a:srgbClr val="FFFFFF"/>
                </a:solidFill>
                <a:effectLst/>
                <a:latin typeface="-apple-system"/>
              </a:rPr>
            </a:b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49BB5655-619C-4F69-A5BC-642D47611F72}"/>
              </a:ext>
            </a:extLst>
          </p:cNvPr>
          <p:cNvGraphicFramePr>
            <a:graphicFrameLocks noGrp="1"/>
          </p:cNvGraphicFramePr>
          <p:nvPr>
            <p:ph idx="1"/>
            <p:extLst>
              <p:ext uri="{D42A27DB-BD31-4B8C-83A1-F6EECF244321}">
                <p14:modId xmlns:p14="http://schemas.microsoft.com/office/powerpoint/2010/main" val="428132521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25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3A3BB14-32F4-4453-9729-B8E58A14F777}"/>
              </a:ext>
            </a:extLst>
          </p:cNvPr>
          <p:cNvSpPr>
            <a:spLocks noGrp="1"/>
          </p:cNvSpPr>
          <p:nvPr>
            <p:ph type="title"/>
          </p:nvPr>
        </p:nvSpPr>
        <p:spPr>
          <a:xfrm>
            <a:off x="786385" y="841248"/>
            <a:ext cx="5129600" cy="5340097"/>
          </a:xfrm>
        </p:spPr>
        <p:txBody>
          <a:bodyPr anchor="ctr">
            <a:normAutofit/>
          </a:bodyPr>
          <a:lstStyle/>
          <a:p>
            <a:r>
              <a:rPr lang="en-US" sz="4800">
                <a:solidFill>
                  <a:schemeClr val="bg1"/>
                </a:solidFill>
              </a:rPr>
              <a:t>Serverless</a:t>
            </a:r>
          </a:p>
        </p:txBody>
      </p:sp>
      <p:graphicFrame>
        <p:nvGraphicFramePr>
          <p:cNvPr id="5" name="Content Placeholder 2">
            <a:extLst>
              <a:ext uri="{FF2B5EF4-FFF2-40B4-BE49-F238E27FC236}">
                <a16:creationId xmlns:a16="http://schemas.microsoft.com/office/drawing/2014/main" id="{E37427C0-FC34-4C00-9236-B48A5504A92A}"/>
              </a:ext>
            </a:extLst>
          </p:cNvPr>
          <p:cNvGraphicFramePr>
            <a:graphicFrameLocks noGrp="1"/>
          </p:cNvGraphicFramePr>
          <p:nvPr>
            <p:ph idx="1"/>
            <p:extLst>
              <p:ext uri="{D42A27DB-BD31-4B8C-83A1-F6EECF244321}">
                <p14:modId xmlns:p14="http://schemas.microsoft.com/office/powerpoint/2010/main" val="39349045"/>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13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D401E8E-4A93-4548-ACA5-89C2DB1BD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6BEBC6-FD86-4AE0-9F81-AE62D157E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BF74AC2C-CACD-4E1A-8041-3F7043EE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CDB61CBA-11D3-4E24-8DB3-38A5EFA9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09F092C7-BD3D-4C76-A8B7-D0C6049E7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48F45C9-640C-4B2C-A9BE-E525B6F456CF}"/>
              </a:ext>
            </a:extLst>
          </p:cNvPr>
          <p:cNvSpPr>
            <a:spLocks noGrp="1"/>
          </p:cNvSpPr>
          <p:nvPr>
            <p:ph type="title"/>
          </p:nvPr>
        </p:nvSpPr>
        <p:spPr>
          <a:xfrm>
            <a:off x="958506" y="4309238"/>
            <a:ext cx="7455339" cy="1212102"/>
          </a:xfrm>
        </p:spPr>
        <p:txBody>
          <a:bodyPr>
            <a:normAutofit/>
          </a:bodyPr>
          <a:lstStyle/>
          <a:p>
            <a:r>
              <a:rPr lang="en-US" sz="4000" b="1" i="0">
                <a:solidFill>
                  <a:srgbClr val="FFFFFF"/>
                </a:solidFill>
                <a:effectLst/>
                <a:latin typeface="-apple-system"/>
              </a:rPr>
              <a:t>Problem Statement</a:t>
            </a:r>
            <a:br>
              <a:rPr lang="en-US" sz="4000" b="1" i="0">
                <a:solidFill>
                  <a:srgbClr val="FFFFFF"/>
                </a:solidFill>
                <a:effectLst/>
                <a:latin typeface="-apple-system"/>
              </a:rPr>
            </a:br>
            <a:endParaRPr lang="en-US" sz="4000">
              <a:solidFill>
                <a:srgbClr val="FFFFFF"/>
              </a:solidFill>
            </a:endParaRPr>
          </a:p>
        </p:txBody>
      </p:sp>
      <p:sp>
        <p:nvSpPr>
          <p:cNvPr id="3" name="Content Placeholder 2">
            <a:extLst>
              <a:ext uri="{FF2B5EF4-FFF2-40B4-BE49-F238E27FC236}">
                <a16:creationId xmlns:a16="http://schemas.microsoft.com/office/drawing/2014/main" id="{C8EDCC17-65F0-456E-AB01-F278967A9634}"/>
              </a:ext>
            </a:extLst>
          </p:cNvPr>
          <p:cNvSpPr>
            <a:spLocks noGrp="1"/>
          </p:cNvSpPr>
          <p:nvPr>
            <p:ph idx="1"/>
          </p:nvPr>
        </p:nvSpPr>
        <p:spPr>
          <a:xfrm>
            <a:off x="958506" y="725535"/>
            <a:ext cx="7912539" cy="2944936"/>
          </a:xfrm>
        </p:spPr>
        <p:txBody>
          <a:bodyPr anchor="ctr">
            <a:normAutofit/>
          </a:bodyPr>
          <a:lstStyle/>
          <a:p>
            <a:pPr marL="0" indent="0">
              <a:buNone/>
            </a:pPr>
            <a:r>
              <a:rPr lang="en-US" sz="2400" b="0" i="0" dirty="0">
                <a:solidFill>
                  <a:srgbClr val="FFFFFF"/>
                </a:solidFill>
                <a:effectLst/>
                <a:latin typeface="-apple-system"/>
              </a:rPr>
              <a:t>Solving cloths classification problem using Serverless Deep Learning. Here we send the picture with the URL to the model that we are going to deploy with AWS Lambda and then the service will reply with different classes in which one this class will be pants and we will also have some score for it.</a:t>
            </a:r>
            <a:endParaRPr lang="en-US" sz="2400" dirty="0">
              <a:solidFill>
                <a:srgbClr val="FFFFFF"/>
              </a:solidFill>
            </a:endParaRPr>
          </a:p>
        </p:txBody>
      </p:sp>
      <p:sp>
        <p:nvSpPr>
          <p:cNvPr id="31" name="Rectangle 8">
            <a:extLst>
              <a:ext uri="{FF2B5EF4-FFF2-40B4-BE49-F238E27FC236}">
                <a16:creationId xmlns:a16="http://schemas.microsoft.com/office/drawing/2014/main" id="{93D3D714-C49E-476F-B7F2-000D74BA1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287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48578C-8834-41DF-AF5B-9CDC6362588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AWS Lambda</a:t>
            </a:r>
          </a:p>
        </p:txBody>
      </p:sp>
      <p:pic>
        <p:nvPicPr>
          <p:cNvPr id="4" name="Content Placeholder 3" descr="Graphical user interface, text, application&#10;&#10;Description automatically generated">
            <a:extLst>
              <a:ext uri="{FF2B5EF4-FFF2-40B4-BE49-F238E27FC236}">
                <a16:creationId xmlns:a16="http://schemas.microsoft.com/office/drawing/2014/main" id="{D01F2365-093B-40D7-8595-5716B66ED462}"/>
              </a:ext>
            </a:extLst>
          </p:cNvPr>
          <p:cNvPicPr>
            <a:picLocks noGrp="1" noChangeAspect="1"/>
          </p:cNvPicPr>
          <p:nvPr>
            <p:ph idx="1"/>
          </p:nvPr>
        </p:nvPicPr>
        <p:blipFill>
          <a:blip r:embed="rId2"/>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88637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4A3646-77FE-4862-96CE-45260829B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F6FA249-9C10-48B9-9F72-1F333D8A94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36894FA-6F9A-4863-AEC5-B734F422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6B103C0B-E1BF-4BF0-9605-7426160F9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B796B9AB-146B-42B0-B1F4-7EF69C521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B8CEE20-F67A-4CFC-88F1-4C942EB62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6B823E68-E880-4A79-82AD-6088E1DEA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C90FFE78-151B-4C6F-893F-683270602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3A2B9B53-0432-42A0-ACC1-23CCDB118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2954D5-E17A-4C4B-B575-9D2BE72C6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2317E4B1-5573-4066-895C-2FB759804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EBA723B4-613D-41FA-93E8-94173C930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2693AEC-A60D-40B1-87B3-1EF30A56D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0EFB57B1-129C-4CA5-9513-29226043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AC89A1FD-35E1-4574-A439-61C20F457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4D55D1DF-59D8-4B47-87C4-FB3A82689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F99FF32E-3548-4B4D-894E-B3A06C12A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5005D0D4-EFA9-4355-BA9B-A7B46F94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350B02F-5937-44B9-83F4-9C970BE96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21A245F-C10F-495E-BD0E-CE576C7F0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F524856-7B56-403B-B504-044710FD5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E6D29BC-894B-4228-9F3F-92037EA39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E03B2DC6-DF02-45CB-AC7C-6EBBD359C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00D0C16-8549-4373-8B7C-3555082CE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4"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7F486-E604-453B-BED7-134EA1CF9B2F}"/>
              </a:ext>
            </a:extLst>
          </p:cNvPr>
          <p:cNvSpPr>
            <a:spLocks noGrp="1"/>
          </p:cNvSpPr>
          <p:nvPr>
            <p:ph type="title"/>
          </p:nvPr>
        </p:nvSpPr>
        <p:spPr>
          <a:xfrm>
            <a:off x="2880360" y="841248"/>
            <a:ext cx="6227064" cy="1234440"/>
          </a:xfrm>
        </p:spPr>
        <p:txBody>
          <a:bodyPr anchor="t">
            <a:normAutofit/>
          </a:bodyPr>
          <a:lstStyle/>
          <a:p>
            <a:r>
              <a:rPr lang="en-US" sz="4000" b="1" i="0">
                <a:solidFill>
                  <a:schemeClr val="accent1"/>
                </a:solidFill>
                <a:effectLst/>
                <a:latin typeface="-apple-system"/>
              </a:rPr>
              <a:t>Description</a:t>
            </a:r>
            <a:br>
              <a:rPr lang="en-US" sz="4000" b="1" i="0">
                <a:solidFill>
                  <a:schemeClr val="accent1"/>
                </a:solidFill>
                <a:effectLst/>
                <a:latin typeface="-apple-system"/>
              </a:rPr>
            </a:br>
            <a:endParaRPr lang="en-US" sz="4000">
              <a:solidFill>
                <a:schemeClr val="accent1"/>
              </a:solidFill>
            </a:endParaRPr>
          </a:p>
        </p:txBody>
      </p:sp>
      <p:sp>
        <p:nvSpPr>
          <p:cNvPr id="35" name="Isosceles Triangle 34">
            <a:extLst>
              <a:ext uri="{FF2B5EF4-FFF2-40B4-BE49-F238E27FC236}">
                <a16:creationId xmlns:a16="http://schemas.microsoft.com/office/drawing/2014/main" id="{C7341777-0F86-4E1E-A07F-2076F00D04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50CD542E-8B84-4E19-B304-E17ED248DB96}"/>
              </a:ext>
            </a:extLst>
          </p:cNvPr>
          <p:cNvSpPr>
            <a:spLocks noGrp="1"/>
          </p:cNvSpPr>
          <p:nvPr>
            <p:ph idx="1"/>
          </p:nvPr>
        </p:nvSpPr>
        <p:spPr>
          <a:xfrm>
            <a:off x="2880360" y="2249424"/>
            <a:ext cx="6227064" cy="3803904"/>
          </a:xfrm>
        </p:spPr>
        <p:txBody>
          <a:bodyPr>
            <a:normAutofit/>
          </a:bodyPr>
          <a:lstStyle/>
          <a:p>
            <a:r>
              <a:rPr lang="en-US" sz="1400" b="0" i="0" dirty="0">
                <a:effectLst/>
                <a:latin typeface="-apple-system"/>
              </a:rPr>
              <a:t>Here I have introduced a clothes classification service. Where the user takes the picture of the clothes they want to wear. Then the classifier tells the user the classified classification. Here we use </a:t>
            </a:r>
            <a:r>
              <a:rPr lang="en-US" sz="1400" b="0" i="0" dirty="0" err="1">
                <a:effectLst/>
                <a:latin typeface="-apple-system"/>
              </a:rPr>
              <a:t>keras</a:t>
            </a:r>
            <a:r>
              <a:rPr lang="en-US" sz="1400" b="0" i="0" dirty="0">
                <a:effectLst/>
                <a:latin typeface="-apple-system"/>
              </a:rPr>
              <a:t> and </a:t>
            </a:r>
            <a:r>
              <a:rPr lang="en-US" sz="1400" b="0" i="0" dirty="0" err="1">
                <a:effectLst/>
                <a:latin typeface="-apple-system"/>
              </a:rPr>
              <a:t>tensorflow</a:t>
            </a:r>
            <a:r>
              <a:rPr lang="en-US" sz="1400" b="0" i="0" dirty="0">
                <a:effectLst/>
                <a:latin typeface="-apple-system"/>
              </a:rPr>
              <a:t> for image classification for classifying the pictures of different clothes and AWS Lambda for deploying the model.</a:t>
            </a:r>
            <a:br>
              <a:rPr lang="en-US" sz="1400" b="0" i="0" dirty="0">
                <a:effectLst/>
                <a:latin typeface="-apple-system"/>
              </a:rPr>
            </a:br>
            <a:br>
              <a:rPr lang="en-US" sz="1400" b="0" i="0" dirty="0">
                <a:effectLst/>
                <a:latin typeface="-apple-system"/>
              </a:rPr>
            </a:br>
            <a:endParaRPr lang="en-US" sz="1400" b="0" i="0" dirty="0">
              <a:effectLst/>
              <a:latin typeface="-apple-system"/>
            </a:endParaRPr>
          </a:p>
          <a:p>
            <a:pPr marL="0" indent="0">
              <a:buNone/>
            </a:pPr>
            <a:r>
              <a:rPr lang="en-US" sz="1400" b="1" i="0" dirty="0">
                <a:effectLst/>
                <a:latin typeface="-apple-system"/>
              </a:rPr>
              <a:t>Lambda</a:t>
            </a:r>
            <a:br>
              <a:rPr lang="en-US" sz="1400" b="1" i="0" dirty="0">
                <a:effectLst/>
                <a:latin typeface="-apple-system"/>
              </a:rPr>
            </a:br>
            <a:endParaRPr lang="en-US" sz="1400" b="1" i="0" dirty="0">
              <a:effectLst/>
              <a:latin typeface="-apple-system"/>
            </a:endParaRPr>
          </a:p>
          <a:p>
            <a:r>
              <a:rPr lang="en-US" sz="1400" b="0" i="0" dirty="0">
                <a:effectLst/>
                <a:latin typeface="-apple-system"/>
              </a:rPr>
              <a:t>Lambda is a service from AWS which allows us to deploy many different machine learning models.</a:t>
            </a:r>
            <a:br>
              <a:rPr lang="en-US" sz="1400" b="0" i="0" dirty="0">
                <a:effectLst/>
                <a:latin typeface="-apple-system"/>
              </a:rPr>
            </a:br>
            <a:endParaRPr lang="en-US" sz="1400" b="0" i="0" dirty="0">
              <a:effectLst/>
              <a:latin typeface="-apple-system"/>
            </a:endParaRPr>
          </a:p>
          <a:p>
            <a:r>
              <a:rPr lang="en-US" sz="1400" b="0" i="0" dirty="0">
                <a:effectLst/>
                <a:latin typeface="-apple-system"/>
              </a:rPr>
              <a:t>Here we send the picture with the URL to the model that we are going to deploy with AWS Lambda and then the service will reply with different classes in which one this class will be pants and we will also have some score for it. Here we use </a:t>
            </a:r>
            <a:r>
              <a:rPr lang="en-US" sz="1400" b="0" i="0" dirty="0" err="1">
                <a:effectLst/>
                <a:latin typeface="-apple-system"/>
              </a:rPr>
              <a:t>tensorflow</a:t>
            </a:r>
            <a:r>
              <a:rPr lang="en-US" sz="1400" b="0" i="0" dirty="0">
                <a:effectLst/>
                <a:latin typeface="-apple-system"/>
              </a:rPr>
              <a:t>-lite internally.</a:t>
            </a:r>
            <a:br>
              <a:rPr lang="en-US" sz="1400" b="0" i="0" dirty="0">
                <a:effectLst/>
                <a:latin typeface="-apple-system"/>
              </a:rPr>
            </a:br>
            <a:endParaRPr lang="en-US" sz="1400" b="0" i="0" dirty="0">
              <a:effectLst/>
              <a:latin typeface="-apple-system"/>
            </a:endParaRPr>
          </a:p>
          <a:p>
            <a:endParaRPr lang="en-US" sz="1400" dirty="0"/>
          </a:p>
        </p:txBody>
      </p:sp>
    </p:spTree>
    <p:extLst>
      <p:ext uri="{BB962C8B-B14F-4D97-AF65-F5344CB8AC3E}">
        <p14:creationId xmlns:p14="http://schemas.microsoft.com/office/powerpoint/2010/main" val="116610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8316540-DFC6-464F-A5F6-2EBC6FC010B9}"/>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apple-system"/>
              </a:rPr>
              <a:t>Questions Answered</a:t>
            </a:r>
            <a:br>
              <a:rPr lang="en-US" sz="4000" b="1" i="0">
                <a:solidFill>
                  <a:srgbClr val="FFFFFF"/>
                </a:solidFill>
                <a:effectLst/>
                <a:latin typeface="-apple-system"/>
              </a:rPr>
            </a:br>
            <a:endParaRPr lang="en-US" sz="4000">
              <a:solidFill>
                <a:srgbClr val="FFFFFF"/>
              </a:solidFill>
            </a:endParaRPr>
          </a:p>
        </p:txBody>
      </p:sp>
      <p:sp>
        <p:nvSpPr>
          <p:cNvPr id="3" name="Content Placeholder 2">
            <a:extLst>
              <a:ext uri="{FF2B5EF4-FFF2-40B4-BE49-F238E27FC236}">
                <a16:creationId xmlns:a16="http://schemas.microsoft.com/office/drawing/2014/main" id="{BD697080-34C8-4CDB-B2A0-0402A05E8C0E}"/>
              </a:ext>
            </a:extLst>
          </p:cNvPr>
          <p:cNvSpPr>
            <a:spLocks noGrp="1"/>
          </p:cNvSpPr>
          <p:nvPr>
            <p:ph idx="1"/>
          </p:nvPr>
        </p:nvSpPr>
        <p:spPr>
          <a:xfrm>
            <a:off x="1367624" y="2490436"/>
            <a:ext cx="9708995" cy="3567173"/>
          </a:xfrm>
        </p:spPr>
        <p:txBody>
          <a:bodyPr anchor="ctr">
            <a:normAutofit/>
          </a:bodyPr>
          <a:lstStyle/>
          <a:p>
            <a:r>
              <a:rPr lang="en-US" sz="2200" b="1" i="0" dirty="0">
                <a:effectLst/>
                <a:latin typeface="-apple-system"/>
              </a:rPr>
              <a:t>What AWS Lambda is and difference between other approaches?</a:t>
            </a:r>
            <a:br>
              <a:rPr lang="en-US" sz="2200" b="1" i="0" dirty="0">
                <a:effectLst/>
                <a:latin typeface="-apple-system"/>
              </a:rPr>
            </a:br>
            <a:endParaRPr lang="en-US" sz="2200" b="1" i="0" dirty="0">
              <a:effectLst/>
              <a:latin typeface="-apple-system"/>
            </a:endParaRPr>
          </a:p>
          <a:p>
            <a:r>
              <a:rPr lang="en-US" sz="2200" b="1" i="0" dirty="0">
                <a:effectLst/>
                <a:latin typeface="-apple-system"/>
              </a:rPr>
              <a:t>What is the </a:t>
            </a:r>
            <a:r>
              <a:rPr lang="en-US" sz="2200" b="1" i="0" dirty="0" err="1">
                <a:effectLst/>
                <a:latin typeface="-apple-system"/>
              </a:rPr>
              <a:t>tensorflow</a:t>
            </a:r>
            <a:r>
              <a:rPr lang="en-US" sz="2200" b="1" i="0" dirty="0">
                <a:effectLst/>
                <a:latin typeface="-apple-system"/>
              </a:rPr>
              <a:t>-lite and why it is better for this particular use case?</a:t>
            </a:r>
            <a:br>
              <a:rPr lang="en-US" sz="2200" b="1" i="0" dirty="0">
                <a:effectLst/>
                <a:latin typeface="-apple-system"/>
              </a:rPr>
            </a:br>
            <a:endParaRPr lang="en-US" sz="2200" b="1" i="0" dirty="0">
              <a:effectLst/>
              <a:latin typeface="-apple-system"/>
            </a:endParaRPr>
          </a:p>
          <a:p>
            <a:pPr marL="0" indent="0">
              <a:buNone/>
            </a:pPr>
            <a:r>
              <a:rPr lang="en-US" sz="2200" b="0" i="0" dirty="0">
                <a:effectLst/>
                <a:latin typeface="-apple-system"/>
              </a:rPr>
              <a:t>To this we will package everything in to a docker container and deploy it to AWS Lambda. Finally, we will expose this Lambda function as web service API gateway. Serverless is the concept of removing infrastructure considerations for deploying code. Instead of having to manage servers and infrastructure by ourselves, a serverless service takes care of that for us and only charges according to use.</a:t>
            </a:r>
          </a:p>
          <a:p>
            <a:endParaRPr lang="en-US" sz="2200" dirty="0"/>
          </a:p>
        </p:txBody>
      </p:sp>
    </p:spTree>
    <p:extLst>
      <p:ext uri="{BB962C8B-B14F-4D97-AF65-F5344CB8AC3E}">
        <p14:creationId xmlns:p14="http://schemas.microsoft.com/office/powerpoint/2010/main" val="97277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A6DD-7684-4C2B-879D-D9A499AF7568}"/>
              </a:ext>
            </a:extLst>
          </p:cNvPr>
          <p:cNvSpPr>
            <a:spLocks noGrp="1"/>
          </p:cNvSpPr>
          <p:nvPr>
            <p:ph type="title"/>
          </p:nvPr>
        </p:nvSpPr>
        <p:spPr/>
        <p:txBody>
          <a:bodyPr/>
          <a:lstStyle/>
          <a:p>
            <a:r>
              <a:rPr lang="en-US" dirty="0"/>
              <a:t>Writing lambda function</a:t>
            </a:r>
          </a:p>
        </p:txBody>
      </p:sp>
      <p:pic>
        <p:nvPicPr>
          <p:cNvPr id="4" name="Content Placeholder 3" descr="A screenshot of a computer&#10;&#10;Description automatically generated">
            <a:extLst>
              <a:ext uri="{FF2B5EF4-FFF2-40B4-BE49-F238E27FC236}">
                <a16:creationId xmlns:a16="http://schemas.microsoft.com/office/drawing/2014/main" id="{8AE8FA9D-8A14-488F-8778-CE14D1B74AD2}"/>
              </a:ext>
            </a:extLst>
          </p:cNvPr>
          <p:cNvPicPr>
            <a:picLocks noGrp="1" noChangeAspect="1"/>
          </p:cNvPicPr>
          <p:nvPr>
            <p:ph idx="1"/>
          </p:nvPr>
        </p:nvPicPr>
        <p:blipFill>
          <a:blip r:embed="rId2"/>
          <a:stretch>
            <a:fillRect/>
          </a:stretch>
        </p:blipFill>
        <p:spPr>
          <a:xfrm>
            <a:off x="1007055" y="1262047"/>
            <a:ext cx="9591672" cy="5392683"/>
          </a:xfrm>
          <a:prstGeom prst="rect">
            <a:avLst/>
          </a:prstGeom>
        </p:spPr>
      </p:pic>
    </p:spTree>
    <p:extLst>
      <p:ext uri="{BB962C8B-B14F-4D97-AF65-F5344CB8AC3E}">
        <p14:creationId xmlns:p14="http://schemas.microsoft.com/office/powerpoint/2010/main" val="251834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62BF-638B-460A-AC91-68CB4CA6295F}"/>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ffectLst/>
                <a:latin typeface="Segoe UI" panose="020B0502040204020203" pitchFamily="34" charset="0"/>
                <a:ea typeface="Calibri" panose="020F0502020204030204" pitchFamily="34" charset="0"/>
                <a:cs typeface="Times New Roman" panose="02020603050405020304" pitchFamily="18" charset="0"/>
              </a:rPr>
              <a:t>Parameters in the Lambda function </a:t>
            </a:r>
            <a:br>
              <a:rPr lang="en-U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7FCA086E-90D4-43B5-A1B6-C9A9C5E8E41F}"/>
              </a:ext>
            </a:extLst>
          </p:cNvPr>
          <p:cNvGraphicFramePr>
            <a:graphicFrameLocks noGrp="1"/>
          </p:cNvGraphicFramePr>
          <p:nvPr>
            <p:ph idx="1"/>
            <p:extLst>
              <p:ext uri="{D42A27DB-BD31-4B8C-83A1-F6EECF244321}">
                <p14:modId xmlns:p14="http://schemas.microsoft.com/office/powerpoint/2010/main" val="320094318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08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D245B6-EEDC-4E4C-9DE6-8BF7FA850E6A}"/>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Advantages of using lambda service</a:t>
            </a:r>
          </a:p>
        </p:txBody>
      </p:sp>
      <p:graphicFrame>
        <p:nvGraphicFramePr>
          <p:cNvPr id="5" name="Content Placeholder 2">
            <a:extLst>
              <a:ext uri="{FF2B5EF4-FFF2-40B4-BE49-F238E27FC236}">
                <a16:creationId xmlns:a16="http://schemas.microsoft.com/office/drawing/2014/main" id="{FDD97B07-7E72-4170-BEB7-6B84202B2370}"/>
              </a:ext>
            </a:extLst>
          </p:cNvPr>
          <p:cNvGraphicFramePr>
            <a:graphicFrameLocks noGrp="1"/>
          </p:cNvGraphicFramePr>
          <p:nvPr>
            <p:ph idx="1"/>
            <p:extLst>
              <p:ext uri="{D42A27DB-BD31-4B8C-83A1-F6EECF244321}">
                <p14:modId xmlns:p14="http://schemas.microsoft.com/office/powerpoint/2010/main" val="300068718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752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758</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Segoe UI</vt:lpstr>
      <vt:lpstr>Office Theme</vt:lpstr>
      <vt:lpstr>Python/ Deep Learning Presentation Serverless Deep Learning</vt:lpstr>
      <vt:lpstr>Serverless</vt:lpstr>
      <vt:lpstr>Problem Statement </vt:lpstr>
      <vt:lpstr>AWS Lambda</vt:lpstr>
      <vt:lpstr>Description </vt:lpstr>
      <vt:lpstr>Questions Answered </vt:lpstr>
      <vt:lpstr>Writing lambda function</vt:lpstr>
      <vt:lpstr>Parameters in the Lambda function  </vt:lpstr>
      <vt:lpstr>Advantages of using lambda service</vt:lpstr>
      <vt:lpstr>Testing lambda function</vt:lpstr>
      <vt:lpstr>Output of test case</vt:lpstr>
      <vt:lpstr>Tensorflow Lite</vt:lpstr>
      <vt:lpstr>Preparing docker image for testing</vt:lpstr>
      <vt:lpstr>Deploying docker image to lambda function</vt:lpstr>
      <vt:lpstr>PowerPoint Presentation</vt:lpstr>
      <vt:lpstr>Testing the serverless ECR container docker image</vt:lpstr>
      <vt:lpstr>Results</vt:lpstr>
      <vt:lpstr>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Deep Learning Final Project Presentation Serverless Deep Learning</dc:title>
  <dc:creator>Srinivas Rahul Sapireddy</dc:creator>
  <cp:lastModifiedBy>Sapireddy, Srinivas Rahul (UMKC-Student)</cp:lastModifiedBy>
  <cp:revision>6</cp:revision>
  <dcterms:created xsi:type="dcterms:W3CDTF">2021-12-05T18:37:55Z</dcterms:created>
  <dcterms:modified xsi:type="dcterms:W3CDTF">2023-07-22T05:21:47Z</dcterms:modified>
</cp:coreProperties>
</file>