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80" r:id="rId5"/>
    <p:sldId id="285" r:id="rId6"/>
    <p:sldId id="281" r:id="rId7"/>
    <p:sldId id="257" r:id="rId8"/>
    <p:sldId id="286" r:id="rId9"/>
    <p:sldId id="282" r:id="rId10"/>
    <p:sldId id="279" r:id="rId11"/>
    <p:sldId id="283" r:id="rId12"/>
    <p:sldId id="284" r:id="rId13"/>
    <p:sldId id="259" r:id="rId14"/>
    <p:sldId id="275" r:id="rId15"/>
    <p:sldId id="278" r:id="rId16"/>
    <p:sldId id="271" r:id="rId17"/>
    <p:sldId id="270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  <a:srgbClr val="3333FF"/>
    <a:srgbClr val="F9EEE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7" d="100"/>
          <a:sy n="57" d="100"/>
        </p:scale>
        <p:origin x="-1584" y="-4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C91078-12B2-4ABA-9BD3-B90660A3AE47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</dgm:pt>
    <dgm:pt modelId="{172F9508-30C8-449B-BE2C-CC71664BD305}">
      <dgm:prSet/>
      <dgm:spPr/>
      <dgm:t>
        <a:bodyPr/>
        <a:lstStyle/>
        <a:p>
          <a:r>
            <a:rPr lang="en-US" smtClean="0"/>
            <a:t>Reasearch</a:t>
          </a:r>
        </a:p>
      </dgm:t>
    </dgm:pt>
    <dgm:pt modelId="{D6D8966D-2E15-494D-A609-B2CE14755083}" type="parTrans" cxnId="{C47CC75B-7AD2-48F8-A0A1-91A9F7F9BC5D}">
      <dgm:prSet/>
      <dgm:spPr/>
      <dgm:t>
        <a:bodyPr/>
        <a:lstStyle/>
        <a:p>
          <a:endParaRPr lang="en-US"/>
        </a:p>
      </dgm:t>
    </dgm:pt>
    <dgm:pt modelId="{62010BB3-3E06-4FE4-AF37-D404C3680576}" type="sibTrans" cxnId="{C47CC75B-7AD2-48F8-A0A1-91A9F7F9BC5D}">
      <dgm:prSet/>
      <dgm:spPr/>
      <dgm:t>
        <a:bodyPr/>
        <a:lstStyle/>
        <a:p>
          <a:endParaRPr lang="en-US"/>
        </a:p>
      </dgm:t>
    </dgm:pt>
    <dgm:pt modelId="{8FEAEC37-B0A6-4652-AC43-CF3D72CD1119}">
      <dgm:prSet/>
      <dgm:spPr/>
      <dgm:t>
        <a:bodyPr/>
        <a:lstStyle/>
        <a:p>
          <a:r>
            <a:rPr lang="en-US" smtClean="0"/>
            <a:t>Nations, Agencies and Private Companies  </a:t>
          </a:r>
        </a:p>
      </dgm:t>
    </dgm:pt>
    <dgm:pt modelId="{400CB922-E042-4C52-85D6-45DD7E34DF37}" type="parTrans" cxnId="{32D69070-BA9F-4942-9ECF-6BDEF30FC748}">
      <dgm:prSet/>
      <dgm:spPr/>
      <dgm:t>
        <a:bodyPr/>
        <a:lstStyle/>
        <a:p>
          <a:endParaRPr lang="en-US"/>
        </a:p>
      </dgm:t>
    </dgm:pt>
    <dgm:pt modelId="{56B76EFE-9987-4F33-A147-622E4EED9EA9}" type="sibTrans" cxnId="{32D69070-BA9F-4942-9ECF-6BDEF30FC748}">
      <dgm:prSet/>
      <dgm:spPr/>
      <dgm:t>
        <a:bodyPr/>
        <a:lstStyle/>
        <a:p>
          <a:endParaRPr lang="en-US"/>
        </a:p>
      </dgm:t>
    </dgm:pt>
    <dgm:pt modelId="{741C94A5-13A7-4760-B4C6-FFDB582E1E2F}" type="pres">
      <dgm:prSet presAssocID="{12C91078-12B2-4ABA-9BD3-B90660A3AE47}" presName="cycle" presStyleCnt="0">
        <dgm:presLayoutVars>
          <dgm:dir/>
          <dgm:resizeHandles val="exact"/>
        </dgm:presLayoutVars>
      </dgm:prSet>
      <dgm:spPr/>
    </dgm:pt>
    <dgm:pt modelId="{BE357D94-B542-49A7-BE54-6B158A3620E1}" type="pres">
      <dgm:prSet presAssocID="{172F9508-30C8-449B-BE2C-CC71664BD305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F6D10D-4F10-4B98-B3C6-B66995E93EB2}" type="pres">
      <dgm:prSet presAssocID="{172F9508-30C8-449B-BE2C-CC71664BD305}" presName="spNode" presStyleCnt="0"/>
      <dgm:spPr/>
    </dgm:pt>
    <dgm:pt modelId="{E9510BE7-CCB4-44A4-949D-BC7CFFF6F1F0}" type="pres">
      <dgm:prSet presAssocID="{62010BB3-3E06-4FE4-AF37-D404C3680576}" presName="sibTrans" presStyleLbl="sibTrans1D1" presStyleIdx="0" presStyleCnt="2"/>
      <dgm:spPr/>
      <dgm:t>
        <a:bodyPr/>
        <a:lstStyle/>
        <a:p>
          <a:endParaRPr lang="en-US"/>
        </a:p>
      </dgm:t>
    </dgm:pt>
    <dgm:pt modelId="{C5E0D793-8AC6-4BA3-BF88-58F4F0EF5B8C}" type="pres">
      <dgm:prSet presAssocID="{8FEAEC37-B0A6-4652-AC43-CF3D72CD1119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DA13C8-0373-437D-8E41-B186E4293369}" type="pres">
      <dgm:prSet presAssocID="{8FEAEC37-B0A6-4652-AC43-CF3D72CD1119}" presName="spNode" presStyleCnt="0"/>
      <dgm:spPr/>
    </dgm:pt>
    <dgm:pt modelId="{A56298F2-9BDD-4A04-99FF-002935E5CB9D}" type="pres">
      <dgm:prSet presAssocID="{56B76EFE-9987-4F33-A147-622E4EED9EA9}" presName="sibTrans" presStyleLbl="sibTrans1D1" presStyleIdx="1" presStyleCnt="2"/>
      <dgm:spPr/>
      <dgm:t>
        <a:bodyPr/>
        <a:lstStyle/>
        <a:p>
          <a:endParaRPr lang="en-US"/>
        </a:p>
      </dgm:t>
    </dgm:pt>
  </dgm:ptLst>
  <dgm:cxnLst>
    <dgm:cxn modelId="{32D69070-BA9F-4942-9ECF-6BDEF30FC748}" srcId="{12C91078-12B2-4ABA-9BD3-B90660A3AE47}" destId="{8FEAEC37-B0A6-4652-AC43-CF3D72CD1119}" srcOrd="1" destOrd="0" parTransId="{400CB922-E042-4C52-85D6-45DD7E34DF37}" sibTransId="{56B76EFE-9987-4F33-A147-622E4EED9EA9}"/>
    <dgm:cxn modelId="{DFC0641D-25ED-45B6-AE0A-9FAA535AD140}" type="presOf" srcId="{62010BB3-3E06-4FE4-AF37-D404C3680576}" destId="{E9510BE7-CCB4-44A4-949D-BC7CFFF6F1F0}" srcOrd="0" destOrd="0" presId="urn:microsoft.com/office/officeart/2005/8/layout/cycle6"/>
    <dgm:cxn modelId="{5AC45DF7-9D74-4848-AD2D-1B010A90F28D}" type="presOf" srcId="{172F9508-30C8-449B-BE2C-CC71664BD305}" destId="{BE357D94-B542-49A7-BE54-6B158A3620E1}" srcOrd="0" destOrd="0" presId="urn:microsoft.com/office/officeart/2005/8/layout/cycle6"/>
    <dgm:cxn modelId="{DF46181A-32CD-4598-B607-6A278CB823AB}" type="presOf" srcId="{8FEAEC37-B0A6-4652-AC43-CF3D72CD1119}" destId="{C5E0D793-8AC6-4BA3-BF88-58F4F0EF5B8C}" srcOrd="0" destOrd="0" presId="urn:microsoft.com/office/officeart/2005/8/layout/cycle6"/>
    <dgm:cxn modelId="{C47CC75B-7AD2-48F8-A0A1-91A9F7F9BC5D}" srcId="{12C91078-12B2-4ABA-9BD3-B90660A3AE47}" destId="{172F9508-30C8-449B-BE2C-CC71664BD305}" srcOrd="0" destOrd="0" parTransId="{D6D8966D-2E15-494D-A609-B2CE14755083}" sibTransId="{62010BB3-3E06-4FE4-AF37-D404C3680576}"/>
    <dgm:cxn modelId="{4FA4BD8B-E224-448F-A8F1-66A6F46515BB}" type="presOf" srcId="{56B76EFE-9987-4F33-A147-622E4EED9EA9}" destId="{A56298F2-9BDD-4A04-99FF-002935E5CB9D}" srcOrd="0" destOrd="0" presId="urn:microsoft.com/office/officeart/2005/8/layout/cycle6"/>
    <dgm:cxn modelId="{8C32AD1F-77DF-4C37-AC96-63FF5D7B6508}" type="presOf" srcId="{12C91078-12B2-4ABA-9BD3-B90660A3AE47}" destId="{741C94A5-13A7-4760-B4C6-FFDB582E1E2F}" srcOrd="0" destOrd="0" presId="urn:microsoft.com/office/officeart/2005/8/layout/cycle6"/>
    <dgm:cxn modelId="{5DA91EEC-104C-4EC1-AF1A-E67D148BDBE4}" type="presParOf" srcId="{741C94A5-13A7-4760-B4C6-FFDB582E1E2F}" destId="{BE357D94-B542-49A7-BE54-6B158A3620E1}" srcOrd="0" destOrd="0" presId="urn:microsoft.com/office/officeart/2005/8/layout/cycle6"/>
    <dgm:cxn modelId="{77AE37C2-231E-4C1C-8537-876D80E3F5BD}" type="presParOf" srcId="{741C94A5-13A7-4760-B4C6-FFDB582E1E2F}" destId="{8EF6D10D-4F10-4B98-B3C6-B66995E93EB2}" srcOrd="1" destOrd="0" presId="urn:microsoft.com/office/officeart/2005/8/layout/cycle6"/>
    <dgm:cxn modelId="{C892B7DF-890F-45A7-AD0D-DA14A82BECB9}" type="presParOf" srcId="{741C94A5-13A7-4760-B4C6-FFDB582E1E2F}" destId="{E9510BE7-CCB4-44A4-949D-BC7CFFF6F1F0}" srcOrd="2" destOrd="0" presId="urn:microsoft.com/office/officeart/2005/8/layout/cycle6"/>
    <dgm:cxn modelId="{AC399948-777A-4BFF-B8F8-9BAFD3F8E809}" type="presParOf" srcId="{741C94A5-13A7-4760-B4C6-FFDB582E1E2F}" destId="{C5E0D793-8AC6-4BA3-BF88-58F4F0EF5B8C}" srcOrd="3" destOrd="0" presId="urn:microsoft.com/office/officeart/2005/8/layout/cycle6"/>
    <dgm:cxn modelId="{92942725-5E41-4B63-BA3D-FCC830355B1A}" type="presParOf" srcId="{741C94A5-13A7-4760-B4C6-FFDB582E1E2F}" destId="{49DA13C8-0373-437D-8E41-B186E4293369}" srcOrd="4" destOrd="0" presId="urn:microsoft.com/office/officeart/2005/8/layout/cycle6"/>
    <dgm:cxn modelId="{087452F5-4382-48DE-83BF-13BA94FE6153}" type="presParOf" srcId="{741C94A5-13A7-4760-B4C6-FFDB582E1E2F}" destId="{A56298F2-9BDD-4A04-99FF-002935E5CB9D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E357D94-B542-49A7-BE54-6B158A3620E1}">
      <dsp:nvSpPr>
        <dsp:cNvPr id="0" name=""/>
        <dsp:cNvSpPr/>
      </dsp:nvSpPr>
      <dsp:spPr>
        <a:xfrm>
          <a:off x="1204" y="1896062"/>
          <a:ext cx="2606575" cy="16942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Reasearch</a:t>
          </a:r>
        </a:p>
      </dsp:txBody>
      <dsp:txXfrm>
        <a:off x="1204" y="1896062"/>
        <a:ext cx="2606575" cy="1694274"/>
      </dsp:txXfrm>
    </dsp:sp>
    <dsp:sp modelId="{E9510BE7-CCB4-44A4-949D-BC7CFFF6F1F0}">
      <dsp:nvSpPr>
        <dsp:cNvPr id="0" name=""/>
        <dsp:cNvSpPr/>
      </dsp:nvSpPr>
      <dsp:spPr>
        <a:xfrm>
          <a:off x="1304492" y="1304492"/>
          <a:ext cx="2877415" cy="2877415"/>
        </a:xfrm>
        <a:custGeom>
          <a:avLst/>
          <a:gdLst/>
          <a:ahLst/>
          <a:cxnLst/>
          <a:rect l="0" t="0" r="0" b="0"/>
          <a:pathLst>
            <a:path>
              <a:moveTo>
                <a:pt x="289695" y="572883"/>
              </a:moveTo>
              <a:arcTo wR="1438707" hR="1438707" stAng="13019963" swAng="636007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E0D793-8AC6-4BA3-BF88-58F4F0EF5B8C}">
      <dsp:nvSpPr>
        <dsp:cNvPr id="0" name=""/>
        <dsp:cNvSpPr/>
      </dsp:nvSpPr>
      <dsp:spPr>
        <a:xfrm>
          <a:off x="2878619" y="1896062"/>
          <a:ext cx="2606575" cy="16942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Nations, Agencies and Private Companies  </a:t>
          </a:r>
        </a:p>
      </dsp:txBody>
      <dsp:txXfrm>
        <a:off x="2878619" y="1896062"/>
        <a:ext cx="2606575" cy="1694274"/>
      </dsp:txXfrm>
    </dsp:sp>
    <dsp:sp modelId="{A56298F2-9BDD-4A04-99FF-002935E5CB9D}">
      <dsp:nvSpPr>
        <dsp:cNvPr id="0" name=""/>
        <dsp:cNvSpPr/>
      </dsp:nvSpPr>
      <dsp:spPr>
        <a:xfrm>
          <a:off x="1304492" y="1304492"/>
          <a:ext cx="2877415" cy="2877415"/>
        </a:xfrm>
        <a:custGeom>
          <a:avLst/>
          <a:gdLst/>
          <a:ahLst/>
          <a:cxnLst/>
          <a:rect l="0" t="0" r="0" b="0"/>
          <a:pathLst>
            <a:path>
              <a:moveTo>
                <a:pt x="2587719" y="2304531"/>
              </a:moveTo>
              <a:arcTo wR="1438707" hR="1438707" stAng="2219963" swAng="636007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2F28-9EBF-4A5F-8736-8BCA471DE006}" type="datetimeFigureOut">
              <a:rPr lang="en-US" smtClean="0"/>
              <a:pPr/>
              <a:t>13-May-20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1D59-0783-4625-917F-2F291E637B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2F28-9EBF-4A5F-8736-8BCA471DE006}" type="datetimeFigureOut">
              <a:rPr lang="en-US" smtClean="0"/>
              <a:pPr/>
              <a:t>13-May-20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1D59-0783-4625-917F-2F291E637B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2F28-9EBF-4A5F-8736-8BCA471DE006}" type="datetimeFigureOut">
              <a:rPr lang="en-US" smtClean="0"/>
              <a:pPr/>
              <a:t>13-May-20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1D59-0783-4625-917F-2F291E637B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2F28-9EBF-4A5F-8736-8BCA471DE006}" type="datetimeFigureOut">
              <a:rPr lang="en-US" smtClean="0"/>
              <a:pPr/>
              <a:t>13-May-20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1D59-0783-4625-917F-2F291E637B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2F28-9EBF-4A5F-8736-8BCA471DE006}" type="datetimeFigureOut">
              <a:rPr lang="en-US" smtClean="0"/>
              <a:pPr/>
              <a:t>13-May-20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1D59-0783-4625-917F-2F291E637B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2F28-9EBF-4A5F-8736-8BCA471DE006}" type="datetimeFigureOut">
              <a:rPr lang="en-US" smtClean="0"/>
              <a:pPr/>
              <a:t>13-May-20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1D59-0783-4625-917F-2F291E637B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2F28-9EBF-4A5F-8736-8BCA471DE006}" type="datetimeFigureOut">
              <a:rPr lang="en-US" smtClean="0"/>
              <a:pPr/>
              <a:t>13-May-20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1D59-0783-4625-917F-2F291E637B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2F28-9EBF-4A5F-8736-8BCA471DE006}" type="datetimeFigureOut">
              <a:rPr lang="en-US" smtClean="0"/>
              <a:pPr/>
              <a:t>13-May-20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1D59-0783-4625-917F-2F291E637B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2F28-9EBF-4A5F-8736-8BCA471DE006}" type="datetimeFigureOut">
              <a:rPr lang="en-US" smtClean="0"/>
              <a:pPr/>
              <a:t>13-May-20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1D59-0783-4625-917F-2F291E637B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2F28-9EBF-4A5F-8736-8BCA471DE006}" type="datetimeFigureOut">
              <a:rPr lang="en-US" smtClean="0"/>
              <a:pPr/>
              <a:t>13-May-20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1D59-0783-4625-917F-2F291E637B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2F28-9EBF-4A5F-8736-8BCA471DE006}" type="datetimeFigureOut">
              <a:rPr lang="en-US" smtClean="0"/>
              <a:pPr/>
              <a:t>13-May-20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1D59-0783-4625-917F-2F291E637B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42F28-9EBF-4A5F-8736-8BCA471DE006}" type="datetimeFigureOut">
              <a:rPr lang="en-US" smtClean="0"/>
              <a:pPr/>
              <a:t>13-May-20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11D59-0783-4625-917F-2F291E637B7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6" descr="Agenda INFES-2020 - Eudoxia Research Centre (ERC)">
            <a:extLst>
              <a:ext uri="{FF2B5EF4-FFF2-40B4-BE49-F238E27FC236}">
                <a16:creationId xmlns="" xmlns:a16="http://schemas.microsoft.com/office/drawing/2014/main" id="{1096ACD7-588A-4D83-B779-F0E871051B5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1" y="136525"/>
            <a:ext cx="619470" cy="7016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FR ANTHONY KANU\Pictures\IMG-20200401-WA0013.jpg">
            <a:extLst>
              <a:ext uri="{FF2B5EF4-FFF2-40B4-BE49-F238E27FC236}">
                <a16:creationId xmlns="" xmlns:a16="http://schemas.microsoft.com/office/drawing/2014/main" id="{7FBD9C83-4B5B-4B92-A41E-B563018F6842}"/>
              </a:ext>
            </a:extLst>
          </p:cNvPr>
          <p:cNvPicPr/>
          <p:nvPr userDrawn="1"/>
        </p:nvPicPr>
        <p:blipFill>
          <a:blip r:embed="rId14" cstate="print">
            <a:extLst>
              <a:ext uri="{BEBA8EAE-BF5A-486C-A8C5-ECC9F3942E4B}">
                <a14:imgProps xmlns=""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04800" y="6019800"/>
            <a:ext cx="838200" cy="773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trepreneur.com/encyclopedia/grant-proposals" TargetMode="External"/><Relationship Id="rId2" Type="http://schemas.openxmlformats.org/officeDocument/2006/relationships/hyperlink" Target="https://www.arc.gov/funding/HowtoWriteaGrantProposal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eggydowns.com/post/grant-proposa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C0932C2-3F25-4D71-AE45-85032E9786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95025" y="3221252"/>
            <a:ext cx="5643975" cy="296763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A4C30283-6B39-488B-9ED1-DFA53461AE4E}"/>
              </a:ext>
            </a:extLst>
          </p:cNvPr>
          <p:cNvSpPr/>
          <p:nvPr/>
        </p:nvSpPr>
        <p:spPr>
          <a:xfrm>
            <a:off x="0" y="1752600"/>
            <a:ext cx="9144000" cy="5142557"/>
          </a:xfrm>
          <a:prstGeom prst="rect">
            <a:avLst/>
          </a:prstGeom>
          <a:gradFill flip="none" rotWithShape="1">
            <a:gsLst>
              <a:gs pos="67016">
                <a:srgbClr val="E3E3E3"/>
              </a:gs>
              <a:gs pos="91000">
                <a:schemeClr val="bg1"/>
              </a:gs>
              <a:gs pos="32000">
                <a:schemeClr val="bg1">
                  <a:lumMod val="85000"/>
                </a:schemeClr>
              </a:gs>
              <a:gs pos="50000">
                <a:schemeClr val="bg1">
                  <a:lumMod val="50000"/>
                  <a:tint val="44500"/>
                  <a:satMod val="160000"/>
                  <a:alpha val="44000"/>
                </a:schemeClr>
              </a:gs>
              <a:gs pos="62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7213" y="2144315"/>
            <a:ext cx="5843587" cy="1228725"/>
          </a:xfrm>
        </p:spPr>
        <p:txBody>
          <a:bodyPr>
            <a:noAutofit/>
          </a:bodyPr>
          <a:lstStyle/>
          <a:p>
            <a:pPr algn="l"/>
            <a: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RESEARCH GRANT PROPOSAL</a:t>
            </a:r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C:\Users\FR ANTHONY KANU\Pictures\IMG-20200401-WA0013.jpg"/>
          <p:cNvPicPr/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186612" y="4800600"/>
            <a:ext cx="2033588" cy="1996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48C9AEF-3736-4BD5-AAD2-657FE8D453FE}"/>
              </a:ext>
            </a:extLst>
          </p:cNvPr>
          <p:cNvSpPr/>
          <p:nvPr/>
        </p:nvSpPr>
        <p:spPr>
          <a:xfrm>
            <a:off x="557213" y="5077361"/>
            <a:ext cx="6757987" cy="1831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lvl="7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PROFESSOR KANU IKECHUKWU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ANTHONY (O.S.A)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" lvl="7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Department of Philosophy and Religious Studies</a:t>
            </a:r>
          </a:p>
          <a:p>
            <a:pPr marL="85725" lvl="7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Tansian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University, Nigeria</a:t>
            </a:r>
          </a:p>
          <a:p>
            <a:pPr marL="85725" lvl="7">
              <a:spcAft>
                <a:spcPts val="600"/>
              </a:spcAft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@TORMP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2020 International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Training on Research Manuscript Drafting and Publishing, </a:t>
            </a:r>
            <a:r>
              <a:rPr lang="en-US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Eudoxia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Research Centre, India</a:t>
            </a:r>
          </a:p>
          <a:p>
            <a:pPr marL="85725" lvl="7"/>
            <a:r>
              <a:rPr lang="en-US" sz="1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  <a:r>
              <a:rPr lang="en-US" sz="1400" b="1" i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16, </a:t>
            </a:r>
            <a:r>
              <a:rPr lang="en-US" sz="1400" b="1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</a:p>
          <a:p>
            <a:pPr marL="85725" lvl="7"/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21E2930-20E2-4ED4-93FE-E247354B3DE4}"/>
              </a:ext>
            </a:extLst>
          </p:cNvPr>
          <p:cNvSpPr/>
          <p:nvPr/>
        </p:nvSpPr>
        <p:spPr>
          <a:xfrm>
            <a:off x="547989" y="4492366"/>
            <a:ext cx="1789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5725" lvl="7" algn="just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030" name="Picture 6" descr="Agenda INFES-2020 - Eudoxia Research Centre (ERC)">
            <a:extLst>
              <a:ext uri="{FF2B5EF4-FFF2-40B4-BE49-F238E27FC236}">
                <a16:creationId xmlns="" xmlns:a16="http://schemas.microsoft.com/office/drawing/2014/main" id="{3D557131-B09A-4AD4-A0D8-9748F2171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20201"/>
            <a:ext cx="1508428" cy="17085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72608D97-B097-497E-AB80-600D74CDC927}"/>
              </a:ext>
            </a:extLst>
          </p:cNvPr>
          <p:cNvCxnSpPr/>
          <p:nvPr/>
        </p:nvCxnSpPr>
        <p:spPr>
          <a:xfrm>
            <a:off x="0" y="1752600"/>
            <a:ext cx="9144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b="1" dirty="0" smtClean="0">
              <a:latin typeface="Baskerville Old Face" pitchFamily="18" charset="0"/>
            </a:endParaRPr>
          </a:p>
          <a:p>
            <a:pPr>
              <a:buNone/>
            </a:pPr>
            <a:endParaRPr lang="en-US" sz="2400" b="1" dirty="0" smtClean="0">
              <a:latin typeface="Baskerville Old Face" pitchFamily="18" charset="0"/>
            </a:endParaRPr>
          </a:p>
          <a:p>
            <a:pPr>
              <a:buNone/>
            </a:pPr>
            <a:r>
              <a:rPr lang="en-US" sz="2400" b="1" dirty="0" smtClean="0">
                <a:latin typeface="Baskerville Old Face" pitchFamily="18" charset="0"/>
              </a:rPr>
              <a:t>Agree on a Problem</a:t>
            </a:r>
            <a:r>
              <a:rPr lang="en-US" sz="2400" dirty="0" smtClean="0">
                <a:latin typeface="Baskerville Old Face" pitchFamily="18" charset="0"/>
              </a:rPr>
              <a:t> 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latin typeface="Baskerville Old Face" pitchFamily="18" charset="0"/>
              </a:rPr>
              <a:t>Define It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latin typeface="Baskerville Old Face" pitchFamily="18" charset="0"/>
              </a:rPr>
              <a:t>Describe its impact 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latin typeface="Baskerville Old Face" pitchFamily="18" charset="0"/>
              </a:rPr>
              <a:t>Describe its causes </a:t>
            </a:r>
          </a:p>
          <a:p>
            <a:pPr marL="514350" indent="-514350">
              <a:buNone/>
            </a:pPr>
            <a:endParaRPr lang="en-US" sz="2400" dirty="0" smtClean="0">
              <a:latin typeface="Baskerville Old Face" pitchFamily="18" charset="0"/>
            </a:endParaRPr>
          </a:p>
          <a:p>
            <a:pPr marL="514350" indent="-514350">
              <a:buNone/>
            </a:pPr>
            <a:endParaRPr lang="en-US" sz="2400" dirty="0" smtClean="0">
              <a:latin typeface="Baskerville Old Face" pitchFamily="18" charset="0"/>
            </a:endParaRPr>
          </a:p>
          <a:p>
            <a:pPr>
              <a:buNone/>
            </a:pPr>
            <a:r>
              <a:rPr lang="en-US" sz="2400" b="1" dirty="0" smtClean="0">
                <a:latin typeface="Baskerville Old Face" pitchFamily="18" charset="0"/>
              </a:rPr>
              <a:t>Describe what you hope to achieve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latin typeface="Baskerville Old Face" pitchFamily="18" charset="0"/>
              </a:rPr>
              <a:t>Describe the outputs and outcomes </a:t>
            </a:r>
          </a:p>
          <a:p>
            <a:pPr marL="514350" indent="-514350">
              <a:buNone/>
            </a:pPr>
            <a:endParaRPr lang="en-US" sz="2400" dirty="0">
              <a:latin typeface="Baskerville Old Face" pitchFamily="18" charset="0"/>
            </a:endParaRPr>
          </a:p>
        </p:txBody>
      </p:sp>
      <p:pic>
        <p:nvPicPr>
          <p:cNvPr id="2052" name="Picture 4" descr="https://encrypted-tbn0.gstatic.com/images?q=tbn%3AANd9GcSr7zjyOVwO3ss9inTuPKhm4m8g51KyftG8lJogqqdgBGwfn_rQ&amp;usqp=CA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990600"/>
            <a:ext cx="4038600" cy="3733800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B5FADA5-7DD8-4670-A588-FE3D6D7270C7}"/>
              </a:ext>
            </a:extLst>
          </p:cNvPr>
          <p:cNvSpPr/>
          <p:nvPr/>
        </p:nvSpPr>
        <p:spPr>
          <a:xfrm>
            <a:off x="286512" y="381000"/>
            <a:ext cx="2532888" cy="76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</a:p>
          <a:p>
            <a:r>
              <a:rPr lang="en-US" sz="2400" b="1" dirty="0" smtClean="0">
                <a:latin typeface="Baskerville Old Face" pitchFamily="18" charset="0"/>
              </a:rPr>
              <a:t>INITIAL STEPS</a:t>
            </a:r>
          </a:p>
          <a:p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48600" y="6096000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Chart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838200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None/>
            </a:pPr>
            <a:endParaRPr lang="en-US" sz="2400" dirty="0" smtClean="0">
              <a:latin typeface="Baskerville Old Face" pitchFamily="18" charset="0"/>
            </a:endParaRPr>
          </a:p>
          <a:p>
            <a:r>
              <a:rPr lang="en-US" sz="2400" b="1" dirty="0" smtClean="0">
                <a:latin typeface="Baskerville Old Face" pitchFamily="18" charset="0"/>
              </a:rPr>
              <a:t>Design your </a:t>
            </a:r>
            <a:r>
              <a:rPr lang="en-US" sz="2400" b="1" dirty="0" err="1" smtClean="0">
                <a:latin typeface="Baskerville Old Face" pitchFamily="18" charset="0"/>
              </a:rPr>
              <a:t>programme</a:t>
            </a:r>
            <a:r>
              <a:rPr lang="en-US" sz="2400" b="1" dirty="0" smtClean="0">
                <a:latin typeface="Baskerville Old Face" pitchFamily="18" charset="0"/>
              </a:rPr>
              <a:t> 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latin typeface="Baskerville Old Face" pitchFamily="18" charset="0"/>
              </a:rPr>
              <a:t>Get expert opinion 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latin typeface="Baskerville Old Face" pitchFamily="18" charset="0"/>
              </a:rPr>
              <a:t>See what others have done 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latin typeface="Baskerville Old Face" pitchFamily="18" charset="0"/>
              </a:rPr>
              <a:t>What solution are bringing in</a:t>
            </a:r>
          </a:p>
          <a:p>
            <a:pPr marL="514350" indent="-514350">
              <a:buNone/>
            </a:pPr>
            <a:endParaRPr lang="en-US" sz="2400" dirty="0" smtClean="0">
              <a:latin typeface="Baskerville Old Face" pitchFamily="18" charset="0"/>
            </a:endParaRPr>
          </a:p>
          <a:p>
            <a:r>
              <a:rPr lang="en-US" sz="2400" b="1" dirty="0" smtClean="0">
                <a:latin typeface="Baskerville Old Face" pitchFamily="18" charset="0"/>
              </a:rPr>
              <a:t>Locate funding sources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latin typeface="Baskerville Old Face" pitchFamily="18" charset="0"/>
              </a:rPr>
              <a:t>Government 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latin typeface="Baskerville Old Face" pitchFamily="18" charset="0"/>
              </a:rPr>
              <a:t>Individual 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latin typeface="Baskerville Old Face" pitchFamily="18" charset="0"/>
              </a:rPr>
              <a:t>Organizations  </a:t>
            </a:r>
          </a:p>
          <a:p>
            <a:endParaRPr lang="en-US" sz="2400" dirty="0" smtClean="0">
              <a:latin typeface="Baskerville Old Face" pitchFamily="18" charset="0"/>
            </a:endParaRPr>
          </a:p>
          <a:p>
            <a:r>
              <a:rPr lang="en-US" sz="2400" b="1" dirty="0" smtClean="0">
                <a:latin typeface="Baskerville Old Face" pitchFamily="18" charset="0"/>
              </a:rPr>
              <a:t>Write your proposal</a:t>
            </a:r>
            <a:endParaRPr lang="en-US" sz="2400" b="1" dirty="0">
              <a:latin typeface="Baskerville Old Face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3B5FADA5-7DD8-4670-A588-FE3D6D7270C7}"/>
              </a:ext>
            </a:extLst>
          </p:cNvPr>
          <p:cNvSpPr/>
          <p:nvPr/>
        </p:nvSpPr>
        <p:spPr>
          <a:xfrm>
            <a:off x="286512" y="381000"/>
            <a:ext cx="6342888" cy="76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</a:p>
          <a:p>
            <a:r>
              <a:rPr lang="en-US" sz="2400" b="1" dirty="0" smtClean="0">
                <a:latin typeface="Baskerville Old Face" pitchFamily="18" charset="0"/>
              </a:rPr>
              <a:t>INITIAL STEPS CONTINUED………</a:t>
            </a:r>
          </a:p>
          <a:p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48600" y="6172200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Chart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="" xmlns:a16="http://schemas.microsoft.com/office/drawing/2014/main" id="{EA4D2525-06AB-4A4D-8558-4492DC56095D}"/>
              </a:ext>
            </a:extLst>
          </p:cNvPr>
          <p:cNvSpPr/>
          <p:nvPr/>
        </p:nvSpPr>
        <p:spPr>
          <a:xfrm>
            <a:off x="2624138" y="2740025"/>
            <a:ext cx="5757862" cy="1198563"/>
          </a:xfrm>
          <a:prstGeom prst="roundRect">
            <a:avLst/>
          </a:prstGeom>
          <a:gradFill flip="none" rotWithShape="1">
            <a:gsLst>
              <a:gs pos="25000">
                <a:srgbClr val="F0EB00"/>
              </a:gs>
              <a:gs pos="0">
                <a:srgbClr val="FFFF00"/>
              </a:gs>
              <a:gs pos="73000">
                <a:srgbClr val="B8970C">
                  <a:shade val="67500"/>
                  <a:satMod val="115000"/>
                </a:srgbClr>
              </a:gs>
              <a:gs pos="85000">
                <a:srgbClr val="5E4D06"/>
              </a:gs>
            </a:gsLst>
            <a:lin ang="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2000" b="1" dirty="0"/>
          </a:p>
        </p:txBody>
      </p:sp>
      <p:sp>
        <p:nvSpPr>
          <p:cNvPr id="6" name="TextBox 2">
            <a:extLst>
              <a:ext uri="{FF2B5EF4-FFF2-40B4-BE49-F238E27FC236}">
                <a16:creationId xmlns="" xmlns:a16="http://schemas.microsoft.com/office/drawing/2014/main" id="{B391A6B5-E800-48AE-8CA3-785C5B180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4138" y="2859088"/>
            <a:ext cx="52435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600" b="1">
                <a:latin typeface="Helvetica" panose="020B0604020202020204" pitchFamily="34" charset="0"/>
                <a:cs typeface="Helvetica" panose="020B0604020202020204" pitchFamily="34" charset="0"/>
              </a:rPr>
              <a:t>Introduction</a:t>
            </a:r>
          </a:p>
        </p:txBody>
      </p:sp>
      <p:sp>
        <p:nvSpPr>
          <p:cNvPr id="7" name="TextBox 15">
            <a:extLst>
              <a:ext uri="{FF2B5EF4-FFF2-40B4-BE49-F238E27FC236}">
                <a16:creationId xmlns="" xmlns:a16="http://schemas.microsoft.com/office/drawing/2014/main" id="{AB579295-E202-48BF-B2BB-37C1A4853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2691" y="2927350"/>
            <a:ext cx="5286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20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</a:p>
        </p:txBody>
      </p:sp>
      <p:pic>
        <p:nvPicPr>
          <p:cNvPr id="8" name="Picture 11" descr="Glass square buttons.gif">
            <a:extLst>
              <a:ext uri="{FF2B5EF4-FFF2-40B4-BE49-F238E27FC236}">
                <a16:creationId xmlns="" xmlns:a16="http://schemas.microsoft.com/office/drawing/2014/main" id="{944AA0FD-89CE-4320-9FB8-D54E9C0A0CB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 bwMode="auto">
          <a:xfrm>
            <a:off x="1170782" y="2740025"/>
            <a:ext cx="1343818" cy="1417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le 1">
            <a:extLst>
              <a:ext uri="{FF2B5EF4-FFF2-40B4-BE49-F238E27FC236}">
                <a16:creationId xmlns="" xmlns:a16="http://schemas.microsoft.com/office/drawing/2014/main" id="{D2717F14-4779-434E-A08F-372902CBD4E6}"/>
              </a:ext>
            </a:extLst>
          </p:cNvPr>
          <p:cNvSpPr/>
          <p:nvPr/>
        </p:nvSpPr>
        <p:spPr>
          <a:xfrm>
            <a:off x="2630234" y="2695376"/>
            <a:ext cx="5751766" cy="1048148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1A21029-F9F6-4119-816A-2D02C422BB05}"/>
              </a:ext>
            </a:extLst>
          </p:cNvPr>
          <p:cNvSpPr txBox="1"/>
          <p:nvPr/>
        </p:nvSpPr>
        <p:spPr>
          <a:xfrm>
            <a:off x="2770584" y="2982575"/>
            <a:ext cx="4087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Major Parts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5">
            <a:extLst>
              <a:ext uri="{FF2B5EF4-FFF2-40B4-BE49-F238E27FC236}">
                <a16:creationId xmlns="" xmlns:a16="http://schemas.microsoft.com/office/drawing/2014/main" id="{5CFBC17A-2CFD-429F-8E39-C2610E20D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734" y="3035638"/>
            <a:ext cx="35756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24800" y="6172200"/>
            <a:ext cx="105240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Chart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B5FADA5-7DD8-4670-A588-FE3D6D7270C7}"/>
              </a:ext>
            </a:extLst>
          </p:cNvPr>
          <p:cNvSpPr/>
          <p:nvPr/>
        </p:nvSpPr>
        <p:spPr>
          <a:xfrm>
            <a:off x="286512" y="457200"/>
            <a:ext cx="6495288" cy="76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PARTS OF A RESEARCH GRANT PROPOSAL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D79FF52-AB74-4FE0-A3D7-B672AA5EFA2B}"/>
              </a:ext>
            </a:extLst>
          </p:cNvPr>
          <p:cNvSpPr/>
          <p:nvPr/>
        </p:nvSpPr>
        <p:spPr>
          <a:xfrm>
            <a:off x="256032" y="1447800"/>
            <a:ext cx="840638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en-US" sz="2400" dirty="0" smtClean="0">
                <a:solidFill>
                  <a:srgbClr val="C00000"/>
                </a:solidFill>
                <a:latin typeface="Baskerville Old Face" pitchFamily="18" charset="0"/>
                <a:cs typeface="Arial" panose="020B0604020202020204" pitchFamily="34" charset="0"/>
              </a:rPr>
              <a:t>Cover letter </a:t>
            </a:r>
          </a:p>
          <a:p>
            <a:pPr marL="342900" indent="-342900" algn="just">
              <a:buAutoNum type="arabicPeriod"/>
            </a:pPr>
            <a:endParaRPr lang="en-US" sz="2400" dirty="0" smtClean="0">
              <a:solidFill>
                <a:srgbClr val="C00000"/>
              </a:solidFill>
              <a:latin typeface="Baskerville Old Face" pitchFamily="18" charset="0"/>
              <a:cs typeface="Arial" panose="020B0604020202020204" pitchFamily="34" charset="0"/>
            </a:endParaRPr>
          </a:p>
          <a:p>
            <a:pPr marL="342900" indent="-342900" algn="just">
              <a:buAutoNum type="arabicPeriod"/>
            </a:pPr>
            <a:r>
              <a:rPr lang="en-US" sz="2400" dirty="0" smtClean="0">
                <a:solidFill>
                  <a:srgbClr val="C00000"/>
                </a:solidFill>
                <a:latin typeface="Baskerville Old Face" pitchFamily="18" charset="0"/>
                <a:cs typeface="Arial" panose="020B0604020202020204" pitchFamily="34" charset="0"/>
              </a:rPr>
              <a:t>Title page</a:t>
            </a:r>
          </a:p>
          <a:p>
            <a:pPr marL="342900" indent="-342900" algn="just">
              <a:buAutoNum type="arabicPeriod"/>
            </a:pPr>
            <a:endParaRPr lang="en-US" sz="2400" dirty="0" smtClean="0">
              <a:solidFill>
                <a:srgbClr val="C00000"/>
              </a:solidFill>
              <a:latin typeface="Baskerville Old Face" pitchFamily="18" charset="0"/>
              <a:cs typeface="Arial" panose="020B0604020202020204" pitchFamily="34" charset="0"/>
            </a:endParaRPr>
          </a:p>
          <a:p>
            <a:pPr marL="342900" indent="-342900" algn="just">
              <a:buAutoNum type="arabicPeriod"/>
            </a:pPr>
            <a:r>
              <a:rPr lang="en-US" sz="2400" dirty="0" smtClean="0">
                <a:solidFill>
                  <a:srgbClr val="C00000"/>
                </a:solidFill>
                <a:latin typeface="Baskerville Old Face" pitchFamily="18" charset="0"/>
                <a:cs typeface="Arial" panose="020B0604020202020204" pitchFamily="34" charset="0"/>
              </a:rPr>
              <a:t>Executive Summary</a:t>
            </a:r>
          </a:p>
          <a:p>
            <a:pPr marL="342900" indent="-342900" algn="just"/>
            <a:endParaRPr lang="en-US" sz="2400" dirty="0" smtClean="0">
              <a:solidFill>
                <a:srgbClr val="C00000"/>
              </a:solidFill>
              <a:latin typeface="Baskerville Old Face" pitchFamily="18" charset="0"/>
              <a:cs typeface="Arial" panose="020B0604020202020204" pitchFamily="34" charset="0"/>
            </a:endParaRPr>
          </a:p>
          <a:p>
            <a:pPr marL="342900" indent="-342900" algn="just"/>
            <a:r>
              <a:rPr lang="en-US" sz="2400" dirty="0" smtClean="0">
                <a:solidFill>
                  <a:srgbClr val="C00000"/>
                </a:solidFill>
                <a:latin typeface="Baskerville Old Face" pitchFamily="18" charset="0"/>
                <a:cs typeface="Arial" panose="020B0604020202020204" pitchFamily="34" charset="0"/>
              </a:rPr>
              <a:t>4. Background </a:t>
            </a:r>
          </a:p>
          <a:p>
            <a:pPr marL="342900" indent="-342900" algn="just"/>
            <a:endParaRPr lang="en-US" sz="2400" dirty="0" smtClean="0">
              <a:solidFill>
                <a:srgbClr val="C00000"/>
              </a:solidFill>
              <a:latin typeface="Baskerville Old Face" pitchFamily="18" charset="0"/>
              <a:cs typeface="Arial" panose="020B0604020202020204" pitchFamily="34" charset="0"/>
            </a:endParaRPr>
          </a:p>
          <a:p>
            <a:pPr marL="342900" indent="-342900" algn="just"/>
            <a:r>
              <a:rPr lang="en-US" sz="2400" dirty="0" smtClean="0">
                <a:solidFill>
                  <a:srgbClr val="C00000"/>
                </a:solidFill>
                <a:latin typeface="Baskerville Old Face" pitchFamily="18" charset="0"/>
                <a:cs typeface="Arial" panose="020B0604020202020204" pitchFamily="34" charset="0"/>
              </a:rPr>
              <a:t>5. Statement of need</a:t>
            </a:r>
          </a:p>
          <a:p>
            <a:pPr marL="342900" indent="-342900" algn="just"/>
            <a:endParaRPr lang="en-US" sz="2400" dirty="0" smtClean="0">
              <a:solidFill>
                <a:srgbClr val="C00000"/>
              </a:solidFill>
              <a:latin typeface="Baskerville Old Face" pitchFamily="18" charset="0"/>
              <a:cs typeface="Arial" panose="020B0604020202020204" pitchFamily="34" charset="0"/>
            </a:endParaRPr>
          </a:p>
          <a:p>
            <a:pPr marL="342900" indent="-342900" algn="just"/>
            <a:r>
              <a:rPr lang="en-US" sz="2400" dirty="0" smtClean="0">
                <a:solidFill>
                  <a:srgbClr val="C00000"/>
                </a:solidFill>
                <a:latin typeface="Baskerville Old Face" pitchFamily="18" charset="0"/>
                <a:cs typeface="Arial" panose="020B0604020202020204" pitchFamily="34" charset="0"/>
              </a:rPr>
              <a:t>6. Goals and Objectives</a:t>
            </a:r>
          </a:p>
          <a:p>
            <a:pPr algn="just"/>
            <a:endParaRPr lang="en-US" sz="2400" dirty="0" smtClean="0">
              <a:latin typeface="Baskerville Old Face" pitchFamily="18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Baskerville Old Face" pitchFamily="18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Baskerville Old Face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7ACA52D-5CCD-4842-B803-1F767F466642}"/>
              </a:ext>
            </a:extLst>
          </p:cNvPr>
          <p:cNvSpPr/>
          <p:nvPr/>
        </p:nvSpPr>
        <p:spPr>
          <a:xfrm>
            <a:off x="4940808" y="6248400"/>
            <a:ext cx="84063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		Chart 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7772400" y="6248400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Chart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7200" y="762000"/>
            <a:ext cx="8153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/>
            <a:endParaRPr lang="en-US" sz="2800" dirty="0" smtClean="0">
              <a:latin typeface="Baskerville Old Face" pitchFamily="18" charset="0"/>
              <a:cs typeface="Arial" panose="020B0604020202020204" pitchFamily="34" charset="0"/>
            </a:endParaRPr>
          </a:p>
          <a:p>
            <a:pPr marL="342900" indent="-342900" algn="just"/>
            <a:endParaRPr lang="en-US" sz="2800" dirty="0" smtClean="0">
              <a:solidFill>
                <a:srgbClr val="C00000"/>
              </a:solidFill>
              <a:latin typeface="Baskerville Old Face" pitchFamily="18" charset="0"/>
              <a:cs typeface="Arial" panose="020B0604020202020204" pitchFamily="34" charset="0"/>
            </a:endParaRPr>
          </a:p>
          <a:p>
            <a:pPr marL="342900" indent="-342900" algn="just"/>
            <a:r>
              <a:rPr lang="en-US" sz="2800" dirty="0" smtClean="0">
                <a:solidFill>
                  <a:srgbClr val="C00000"/>
                </a:solidFill>
                <a:latin typeface="Baskerville Old Face" pitchFamily="18" charset="0"/>
                <a:cs typeface="Arial" panose="020B0604020202020204" pitchFamily="34" charset="0"/>
              </a:rPr>
              <a:t>7. Expected Results  </a:t>
            </a:r>
          </a:p>
          <a:p>
            <a:pPr marL="342900" indent="-342900" algn="just"/>
            <a:endParaRPr lang="en-US" sz="2800" dirty="0" smtClean="0">
              <a:solidFill>
                <a:srgbClr val="C00000"/>
              </a:solidFill>
              <a:latin typeface="Baskerville Old Face" pitchFamily="18" charset="0"/>
              <a:cs typeface="Arial" panose="020B0604020202020204" pitchFamily="34" charset="0"/>
            </a:endParaRPr>
          </a:p>
          <a:p>
            <a:pPr marL="342900" indent="-342900" algn="just"/>
            <a:r>
              <a:rPr lang="en-US" sz="2800" dirty="0" smtClean="0">
                <a:solidFill>
                  <a:srgbClr val="C00000"/>
                </a:solidFill>
                <a:latin typeface="Baskerville Old Face" pitchFamily="18" charset="0"/>
                <a:cs typeface="Arial" panose="020B0604020202020204" pitchFamily="34" charset="0"/>
              </a:rPr>
              <a:t>8. Methodology and Strategy </a:t>
            </a:r>
          </a:p>
          <a:p>
            <a:pPr marL="342900" indent="-342900" algn="just"/>
            <a:endParaRPr lang="en-US" sz="2800" dirty="0" smtClean="0">
              <a:solidFill>
                <a:srgbClr val="C00000"/>
              </a:solidFill>
              <a:latin typeface="Baskerville Old Face" pitchFamily="18" charset="0"/>
              <a:cs typeface="Arial" panose="020B0604020202020204" pitchFamily="34" charset="0"/>
            </a:endParaRPr>
          </a:p>
          <a:p>
            <a:pPr marL="342900" indent="-342900" algn="just"/>
            <a:r>
              <a:rPr lang="en-US" sz="2800" dirty="0" smtClean="0">
                <a:solidFill>
                  <a:srgbClr val="C00000"/>
                </a:solidFill>
                <a:latin typeface="Baskerville Old Face" pitchFamily="18" charset="0"/>
                <a:cs typeface="Arial" panose="020B0604020202020204" pitchFamily="34" charset="0"/>
              </a:rPr>
              <a:t>9. Evaluation/Measurement of Success of Event </a:t>
            </a:r>
          </a:p>
          <a:p>
            <a:pPr marL="342900" indent="-342900" algn="just"/>
            <a:endParaRPr lang="en-US" sz="2800" dirty="0" smtClean="0">
              <a:solidFill>
                <a:srgbClr val="C00000"/>
              </a:solidFill>
              <a:latin typeface="Baskerville Old Face" pitchFamily="18" charset="0"/>
              <a:cs typeface="Arial" panose="020B0604020202020204" pitchFamily="34" charset="0"/>
            </a:endParaRPr>
          </a:p>
          <a:p>
            <a:pPr marL="342900" indent="-342900" algn="just"/>
            <a:r>
              <a:rPr lang="en-US" sz="2800" dirty="0" smtClean="0">
                <a:solidFill>
                  <a:srgbClr val="C00000"/>
                </a:solidFill>
                <a:latin typeface="Baskerville Old Face" pitchFamily="18" charset="0"/>
                <a:cs typeface="Arial" panose="020B0604020202020204" pitchFamily="34" charset="0"/>
              </a:rPr>
              <a:t>10. Project Timeline </a:t>
            </a:r>
          </a:p>
          <a:p>
            <a:pPr marL="342900" indent="-342900" algn="just"/>
            <a:endParaRPr lang="en-US" sz="2800" dirty="0" smtClean="0">
              <a:solidFill>
                <a:srgbClr val="C00000"/>
              </a:solidFill>
              <a:latin typeface="Baskerville Old Face" pitchFamily="18" charset="0"/>
              <a:cs typeface="Arial" panose="020B0604020202020204" pitchFamily="34" charset="0"/>
            </a:endParaRPr>
          </a:p>
          <a:p>
            <a:pPr marL="342900" indent="-342900" algn="just"/>
            <a:r>
              <a:rPr lang="en-US" sz="2800" dirty="0" smtClean="0">
                <a:solidFill>
                  <a:srgbClr val="C00000"/>
                </a:solidFill>
                <a:latin typeface="Baskerville Old Face" pitchFamily="18" charset="0"/>
                <a:cs typeface="Arial" panose="020B0604020202020204" pitchFamily="34" charset="0"/>
              </a:rPr>
              <a:t>11. Project Budget </a:t>
            </a:r>
          </a:p>
          <a:p>
            <a:pPr algn="just"/>
            <a:endParaRPr lang="en-US" sz="2800" dirty="0" smtClean="0">
              <a:latin typeface="Baskerville Old Face" pitchFamily="18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B5FADA5-7DD8-4670-A588-FE3D6D7270C7}"/>
              </a:ext>
            </a:extLst>
          </p:cNvPr>
          <p:cNvSpPr/>
          <p:nvPr/>
        </p:nvSpPr>
        <p:spPr>
          <a:xfrm>
            <a:off x="286512" y="457200"/>
            <a:ext cx="6495288" cy="76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PARTS OF A RESEARCH GRANT PROPOSAL CONTINUED......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0851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="" xmlns:a16="http://schemas.microsoft.com/office/drawing/2014/main" id="{EA4D2525-06AB-4A4D-8558-4492DC56095D}"/>
              </a:ext>
            </a:extLst>
          </p:cNvPr>
          <p:cNvSpPr/>
          <p:nvPr/>
        </p:nvSpPr>
        <p:spPr>
          <a:xfrm>
            <a:off x="2624138" y="2740025"/>
            <a:ext cx="5757862" cy="1198563"/>
          </a:xfrm>
          <a:prstGeom prst="roundRect">
            <a:avLst/>
          </a:prstGeom>
          <a:gradFill flip="none" rotWithShape="1">
            <a:gsLst>
              <a:gs pos="25000">
                <a:srgbClr val="F0EB00"/>
              </a:gs>
              <a:gs pos="0">
                <a:srgbClr val="FFFF00"/>
              </a:gs>
              <a:gs pos="73000">
                <a:srgbClr val="B8970C">
                  <a:shade val="67500"/>
                  <a:satMod val="115000"/>
                </a:srgbClr>
              </a:gs>
              <a:gs pos="85000">
                <a:srgbClr val="5E4D06"/>
              </a:gs>
            </a:gsLst>
            <a:lin ang="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="" xmlns:a16="http://schemas.microsoft.com/office/drawing/2014/main" id="{B391A6B5-E800-48AE-8CA3-785C5B180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4138" y="2859088"/>
            <a:ext cx="52435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Introduction</a:t>
            </a:r>
          </a:p>
        </p:txBody>
      </p:sp>
      <p:sp>
        <p:nvSpPr>
          <p:cNvPr id="6" name="TextBox 15">
            <a:extLst>
              <a:ext uri="{FF2B5EF4-FFF2-40B4-BE49-F238E27FC236}">
                <a16:creationId xmlns="" xmlns:a16="http://schemas.microsoft.com/office/drawing/2014/main" id="{AB579295-E202-48BF-B2BB-37C1A4853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2691" y="2927350"/>
            <a:ext cx="5286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pic>
        <p:nvPicPr>
          <p:cNvPr id="8" name="Picture 11" descr="Glass square buttons.gif">
            <a:extLst>
              <a:ext uri="{FF2B5EF4-FFF2-40B4-BE49-F238E27FC236}">
                <a16:creationId xmlns="" xmlns:a16="http://schemas.microsoft.com/office/drawing/2014/main" id="{944AA0FD-89CE-4320-9FB8-D54E9C0A0CB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 bwMode="auto">
          <a:xfrm>
            <a:off x="1170782" y="2740025"/>
            <a:ext cx="1343818" cy="1417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le 1">
            <a:extLst>
              <a:ext uri="{FF2B5EF4-FFF2-40B4-BE49-F238E27FC236}">
                <a16:creationId xmlns="" xmlns:a16="http://schemas.microsoft.com/office/drawing/2014/main" id="{D2717F14-4779-434E-A08F-372902CBD4E6}"/>
              </a:ext>
            </a:extLst>
          </p:cNvPr>
          <p:cNvSpPr/>
          <p:nvPr/>
        </p:nvSpPr>
        <p:spPr>
          <a:xfrm>
            <a:off x="2630234" y="2695376"/>
            <a:ext cx="5751766" cy="1048148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1A21029-F9F6-4119-816A-2D02C422BB05}"/>
              </a:ext>
            </a:extLst>
          </p:cNvPr>
          <p:cNvSpPr txBox="1"/>
          <p:nvPr/>
        </p:nvSpPr>
        <p:spPr>
          <a:xfrm>
            <a:off x="2667000" y="3043535"/>
            <a:ext cx="61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1" name="TextBox 15">
            <a:extLst>
              <a:ext uri="{FF2B5EF4-FFF2-40B4-BE49-F238E27FC236}">
                <a16:creationId xmlns="" xmlns:a16="http://schemas.microsoft.com/office/drawing/2014/main" id="{5CFBC17A-2CFD-429F-8E39-C2610E20D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734" y="3035638"/>
            <a:ext cx="35756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20000" y="6172200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Chart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5956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4114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644ACBB-CE75-4AD2-949A-EB6672C9BEC5}"/>
              </a:ext>
            </a:extLst>
          </p:cNvPr>
          <p:cNvSpPr txBox="1"/>
          <p:nvPr/>
        </p:nvSpPr>
        <p:spPr>
          <a:xfrm>
            <a:off x="304800" y="376535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0" y="6488668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Chart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https://www.thebalancesmb.com/thmb/1kAfGX6BkYe9twF9Xmw9iRETvhA=/400x0/filters:no_upscale():max_bytes(150000):strip_icc()/smartgoals-5abeadbbc6733500376bcce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838200"/>
            <a:ext cx="8077200" cy="2543175"/>
          </a:xfrm>
          <a:prstGeom prst="rect">
            <a:avLst/>
          </a:prstGeom>
          <a:noFill/>
        </p:spPr>
      </p:pic>
      <p:pic>
        <p:nvPicPr>
          <p:cNvPr id="5124" name="Picture 4" descr="https://i0.wp.com/www.grantnews.com/public/images/home/591push-grantnews.png?w=584&amp;ssl=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352800"/>
            <a:ext cx="8153400" cy="3200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8037"/>
            <a:ext cx="8229600" cy="5364163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1800" b="1" dirty="0">
                <a:latin typeface="Baskerville Old Face" pitchFamily="18" charset="0"/>
                <a:cs typeface="Arial" panose="020B0604020202020204" pitchFamily="34" charset="0"/>
              </a:rPr>
              <a:t>References </a:t>
            </a:r>
            <a:endParaRPr lang="en-US" sz="1800" b="1" dirty="0" smtClean="0">
              <a:latin typeface="Baskerville Old Face" pitchFamily="18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1800" dirty="0" smtClean="0"/>
              <a:t>ARC (2018). How to write a grant proposal. Retrieved from </a:t>
            </a:r>
            <a:r>
              <a:rPr lang="en-US" sz="1800" dirty="0" smtClean="0">
                <a:latin typeface="Baskerville Old Face" pitchFamily="18" charset="0"/>
                <a:cs typeface="Arial" panose="020B0604020202020204" pitchFamily="34" charset="0"/>
                <a:hlinkClick r:id="rId2"/>
              </a:rPr>
              <a:t>https://www.arc.gov/funding/HowtoWriteaGrantProposal.asp</a:t>
            </a:r>
            <a:endParaRPr lang="en-US" sz="1800" dirty="0" smtClean="0">
              <a:latin typeface="Baskerville Old Face" pitchFamily="18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1800" i="1" dirty="0" err="1" smtClean="0"/>
              <a:t>Enterpreneur</a:t>
            </a:r>
            <a:r>
              <a:rPr lang="en-US" sz="1800" i="1" dirty="0" smtClean="0"/>
              <a:t> (2018). Grant Proposal. Retrieved from </a:t>
            </a:r>
            <a:r>
              <a:rPr lang="en-US" sz="1800" i="1" dirty="0" smtClean="0">
                <a:hlinkClick r:id="rId3"/>
              </a:rPr>
              <a:t>https://www.entrepreneur.com/encyclopedia/grant-proposals</a:t>
            </a:r>
            <a:endParaRPr lang="en-US" sz="1800" i="1" dirty="0" smtClean="0"/>
          </a:p>
          <a:p>
            <a:pPr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1800" dirty="0" smtClean="0"/>
              <a:t>Peggy Downs (2020). Five steps to develop a grant proposal for your school. </a:t>
            </a:r>
            <a:r>
              <a:rPr lang="en-US" sz="1800" dirty="0" smtClean="0">
                <a:hlinkClick r:id="rId4"/>
              </a:rPr>
              <a:t>https://www.peggydowns.com/post/grant-proposal</a:t>
            </a:r>
            <a:endParaRPr lang="en-US" sz="1800" dirty="0" smtClean="0"/>
          </a:p>
          <a:p>
            <a:pPr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1800" dirty="0" smtClean="0"/>
              <a:t>Dunn A. (2017). Proposal writing- A perspective from a </a:t>
            </a:r>
            <a:r>
              <a:rPr lang="en-US" sz="1800" dirty="0" err="1" smtClean="0"/>
              <a:t>programme</a:t>
            </a:r>
            <a:r>
              <a:rPr lang="en-US" sz="1800" dirty="0" smtClean="0"/>
              <a:t> Officer. https://curchem.wordpress.com/2017/09/04/proposal-writing-a-perspective-from-a-program-officer/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None/>
            </a:pPr>
            <a:endParaRPr lang="en-US" sz="1800" dirty="0">
              <a:latin typeface="Baskerville Old Face" pitchFamily="18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72400" y="6172200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Chart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2.scratch.mit.edu/get_image/gallery/3781086_200x130.png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85800"/>
            <a:ext cx="8305800" cy="518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26DE30FB-885C-480A-9176-BDB7AFA37555}"/>
              </a:ext>
            </a:extLst>
          </p:cNvPr>
          <p:cNvGrpSpPr/>
          <p:nvPr/>
        </p:nvGrpSpPr>
        <p:grpSpPr>
          <a:xfrm>
            <a:off x="1447800" y="1219200"/>
            <a:ext cx="6670676" cy="4732478"/>
            <a:chOff x="1447800" y="914400"/>
            <a:chExt cx="6367463" cy="5647124"/>
          </a:xfrm>
        </p:grpSpPr>
        <p:sp>
          <p:nvSpPr>
            <p:cNvPr id="4" name="Rounded Rectangle 1">
              <a:extLst>
                <a:ext uri="{FF2B5EF4-FFF2-40B4-BE49-F238E27FC236}">
                  <a16:creationId xmlns="" xmlns:a16="http://schemas.microsoft.com/office/drawing/2014/main" id="{C059CC99-57B2-491B-965F-824DEF432774}"/>
                </a:ext>
              </a:extLst>
            </p:cNvPr>
            <p:cNvSpPr/>
            <p:nvPr/>
          </p:nvSpPr>
          <p:spPr>
            <a:xfrm>
              <a:off x="1447800" y="914400"/>
              <a:ext cx="6367463" cy="1030930"/>
            </a:xfrm>
            <a:prstGeom prst="roundRect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tint val="66000"/>
                    <a:satMod val="160000"/>
                  </a:schemeClr>
                </a:gs>
                <a:gs pos="50000">
                  <a:schemeClr val="tx2">
                    <a:lumMod val="40000"/>
                    <a:lumOff val="60000"/>
                    <a:tint val="44500"/>
                    <a:satMod val="160000"/>
                  </a:schemeClr>
                </a:gs>
                <a:gs pos="100000">
                  <a:schemeClr val="tx2">
                    <a:lumMod val="40000"/>
                    <a:lumOff val="60000"/>
                    <a:tint val="23500"/>
                    <a:satMod val="160000"/>
                  </a:schemeClr>
                </a:gs>
              </a:gsLst>
              <a:lin ang="13500000" scaled="1"/>
              <a:tileRect/>
            </a:gra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ounded Rectangle 3">
              <a:extLst>
                <a:ext uri="{FF2B5EF4-FFF2-40B4-BE49-F238E27FC236}">
                  <a16:creationId xmlns="" xmlns:a16="http://schemas.microsoft.com/office/drawing/2014/main" id="{11D6AB71-20E8-4212-82BD-04B8ADDAFABE}"/>
                </a:ext>
              </a:extLst>
            </p:cNvPr>
            <p:cNvSpPr/>
            <p:nvPr/>
          </p:nvSpPr>
          <p:spPr>
            <a:xfrm>
              <a:off x="1447800" y="2151516"/>
              <a:ext cx="6367463" cy="1030930"/>
            </a:xfrm>
            <a:prstGeom prst="roundRect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tint val="66000"/>
                    <a:satMod val="160000"/>
                  </a:schemeClr>
                </a:gs>
                <a:gs pos="50000">
                  <a:schemeClr val="tx2">
                    <a:lumMod val="40000"/>
                    <a:lumOff val="60000"/>
                    <a:tint val="44500"/>
                    <a:satMod val="160000"/>
                  </a:schemeClr>
                </a:gs>
                <a:gs pos="100000">
                  <a:schemeClr val="tx2">
                    <a:lumMod val="40000"/>
                    <a:lumOff val="60000"/>
                    <a:tint val="23500"/>
                    <a:satMod val="160000"/>
                  </a:schemeClr>
                </a:gs>
              </a:gsLst>
              <a:lin ang="13500000" scaled="1"/>
              <a:tileRect/>
            </a:gra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just">
                <a:defRPr/>
              </a:pPr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What is a Research Grant Proposal?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="" xmlns:a16="http://schemas.microsoft.com/office/drawing/2014/main" id="{92BA3582-C0B0-4605-9A7B-B8DD3F8C04BE}"/>
                </a:ext>
              </a:extLst>
            </p:cNvPr>
            <p:cNvSpPr/>
            <p:nvPr/>
          </p:nvSpPr>
          <p:spPr>
            <a:xfrm>
              <a:off x="1447800" y="3319904"/>
              <a:ext cx="6367463" cy="1030929"/>
            </a:xfrm>
            <a:prstGeom prst="roundRect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tint val="66000"/>
                    <a:satMod val="160000"/>
                  </a:schemeClr>
                </a:gs>
                <a:gs pos="50000">
                  <a:schemeClr val="tx2">
                    <a:lumMod val="40000"/>
                    <a:lumOff val="60000"/>
                    <a:tint val="44500"/>
                    <a:satMod val="160000"/>
                  </a:schemeClr>
                </a:gs>
                <a:gs pos="100000">
                  <a:schemeClr val="tx2">
                    <a:lumMod val="40000"/>
                    <a:lumOff val="60000"/>
                    <a:tint val="23500"/>
                    <a:satMod val="160000"/>
                  </a:schemeClr>
                </a:gs>
              </a:gsLst>
              <a:lin ang="13500000" scaled="1"/>
              <a:tileRect/>
            </a:gra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" name="Picture 11" descr="Glass square buttons.gif">
              <a:extLst>
                <a:ext uri="{FF2B5EF4-FFF2-40B4-BE49-F238E27FC236}">
                  <a16:creationId xmlns="" xmlns:a16="http://schemas.microsoft.com/office/drawing/2014/main" id="{9101E099-FC74-4A69-A253-5B73611D0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 bwMode="auto">
            <a:xfrm>
              <a:off x="1466089" y="917788"/>
              <a:ext cx="1000124" cy="1120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2" descr="Glass square buttons.gif">
              <a:extLst>
                <a:ext uri="{FF2B5EF4-FFF2-40B4-BE49-F238E27FC236}">
                  <a16:creationId xmlns="" xmlns:a16="http://schemas.microsoft.com/office/drawing/2014/main" id="{46495907-B87E-402E-8ECE-C68B68531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 bwMode="auto">
            <a:xfrm>
              <a:off x="1447801" y="2154904"/>
              <a:ext cx="1000124" cy="1120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13" descr="Glass square buttons.gif">
              <a:extLst>
                <a:ext uri="{FF2B5EF4-FFF2-40B4-BE49-F238E27FC236}">
                  <a16:creationId xmlns="" xmlns:a16="http://schemas.microsoft.com/office/drawing/2014/main" id="{74B13166-944E-4947-9978-3A49075DB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 bwMode="auto">
            <a:xfrm>
              <a:off x="1447801" y="3323292"/>
              <a:ext cx="1000124" cy="1120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Box 15">
              <a:extLst>
                <a:ext uri="{FF2B5EF4-FFF2-40B4-BE49-F238E27FC236}">
                  <a16:creationId xmlns="" xmlns:a16="http://schemas.microsoft.com/office/drawing/2014/main" id="{55E9FE6A-A244-4723-A197-ACD8BA0634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8412" y="1056110"/>
              <a:ext cx="341312" cy="6977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3" name="TextBox 16">
              <a:extLst>
                <a:ext uri="{FF2B5EF4-FFF2-40B4-BE49-F238E27FC236}">
                  <a16:creationId xmlns="" xmlns:a16="http://schemas.microsoft.com/office/drawing/2014/main" id="{9B40399A-9292-46AC-B301-E355ED7670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1836" y="2361956"/>
              <a:ext cx="392112" cy="6977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4" name="TextBox 17">
              <a:extLst>
                <a:ext uri="{FF2B5EF4-FFF2-40B4-BE49-F238E27FC236}">
                  <a16:creationId xmlns="" xmlns:a16="http://schemas.microsoft.com/office/drawing/2014/main" id="{80C0D4F9-B2C6-4690-A9AB-851AF1E635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124" y="3483106"/>
              <a:ext cx="403225" cy="6977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5" name="TextBox 18">
              <a:extLst>
                <a:ext uri="{FF2B5EF4-FFF2-40B4-BE49-F238E27FC236}">
                  <a16:creationId xmlns="" xmlns:a16="http://schemas.microsoft.com/office/drawing/2014/main" id="{F2738088-A77E-4785-9E3C-4BC3AADCFA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0660" y="4694476"/>
              <a:ext cx="403225" cy="6977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5388FE00-4570-4F17-96AF-2CC4AF846BC8}"/>
                </a:ext>
              </a:extLst>
            </p:cNvPr>
            <p:cNvSpPr txBox="1"/>
            <p:nvPr/>
          </p:nvSpPr>
          <p:spPr>
            <a:xfrm>
              <a:off x="2451562" y="1118622"/>
              <a:ext cx="1999778" cy="477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Introduction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56567382-0C76-4242-8858-1AF5AD3AF8A3}"/>
                </a:ext>
              </a:extLst>
            </p:cNvPr>
            <p:cNvSpPr txBox="1"/>
            <p:nvPr/>
          </p:nvSpPr>
          <p:spPr>
            <a:xfrm>
              <a:off x="2451562" y="2363087"/>
              <a:ext cx="4016164" cy="477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9C44E2F9-CD59-4EC5-93AD-C06B7A3CAB0B}"/>
                </a:ext>
              </a:extLst>
            </p:cNvPr>
            <p:cNvSpPr txBox="1"/>
            <p:nvPr/>
          </p:nvSpPr>
          <p:spPr>
            <a:xfrm>
              <a:off x="2451562" y="3554814"/>
              <a:ext cx="4238020" cy="477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969EF39B-D4F6-41BA-8F53-8F2B3F735E0D}"/>
                </a:ext>
              </a:extLst>
            </p:cNvPr>
            <p:cNvSpPr txBox="1"/>
            <p:nvPr/>
          </p:nvSpPr>
          <p:spPr>
            <a:xfrm>
              <a:off x="2451562" y="4702742"/>
              <a:ext cx="4962128" cy="477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Block Arc 19">
              <a:extLst>
                <a:ext uri="{FF2B5EF4-FFF2-40B4-BE49-F238E27FC236}">
                  <a16:creationId xmlns="" xmlns:a16="http://schemas.microsoft.com/office/drawing/2014/main" id="{A4B04385-72AB-49D4-A47E-F4555E21C2EA}"/>
                </a:ext>
              </a:extLst>
            </p:cNvPr>
            <p:cNvSpPr/>
            <p:nvPr/>
          </p:nvSpPr>
          <p:spPr>
            <a:xfrm>
              <a:off x="7035542" y="1953823"/>
              <a:ext cx="627321" cy="523267"/>
            </a:xfrm>
            <a:prstGeom prst="blockArc">
              <a:avLst/>
            </a:prstGeom>
            <a:solidFill>
              <a:schemeClr val="bg1">
                <a:lumMod val="75000"/>
              </a:schemeClr>
            </a:solidFill>
            <a:ln w="34925">
              <a:solidFill>
                <a:srgbClr val="FFFFFF"/>
              </a:solidFill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cene3d>
              <a:camera prst="perspectiveFront" fov="2700000">
                <a:rot lat="4460598" lon="65744" rev="5591330"/>
              </a:camera>
              <a:lightRig rig="soft" dir="t"/>
            </a:scene3d>
            <a:sp3d extrusionH="38100">
              <a:bevelT w="260350" h="50800" prst="softRound"/>
              <a:bevelB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Block Arc 20">
              <a:extLst>
                <a:ext uri="{FF2B5EF4-FFF2-40B4-BE49-F238E27FC236}">
                  <a16:creationId xmlns="" xmlns:a16="http://schemas.microsoft.com/office/drawing/2014/main" id="{69F4EE76-835A-4D35-BC70-2C45EE533259}"/>
                </a:ext>
              </a:extLst>
            </p:cNvPr>
            <p:cNvSpPr/>
            <p:nvPr/>
          </p:nvSpPr>
          <p:spPr>
            <a:xfrm>
              <a:off x="7035542" y="3097014"/>
              <a:ext cx="627321" cy="523267"/>
            </a:xfrm>
            <a:prstGeom prst="blockArc">
              <a:avLst/>
            </a:prstGeom>
            <a:solidFill>
              <a:schemeClr val="bg1">
                <a:lumMod val="75000"/>
              </a:schemeClr>
            </a:solidFill>
            <a:ln w="34925">
              <a:solidFill>
                <a:srgbClr val="FFFFFF"/>
              </a:solidFill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cene3d>
              <a:camera prst="perspectiveFront" fov="2700000">
                <a:rot lat="4460598" lon="65744" rev="5591330"/>
              </a:camera>
              <a:lightRig rig="soft" dir="t"/>
            </a:scene3d>
            <a:sp3d extrusionH="38100">
              <a:bevelT w="260350" h="50800" prst="softRound"/>
              <a:bevelB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18">
              <a:extLst>
                <a:ext uri="{FF2B5EF4-FFF2-40B4-BE49-F238E27FC236}">
                  <a16:creationId xmlns="" xmlns:a16="http://schemas.microsoft.com/office/drawing/2014/main" id="{258B1BA1-E947-4374-B4D2-6984D5891E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3519" y="5863730"/>
              <a:ext cx="403225" cy="6977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</p:grpSp>
      <p:sp>
        <p:nvSpPr>
          <p:cNvPr id="29" name="Rectangle 28"/>
          <p:cNvSpPr/>
          <p:nvPr/>
        </p:nvSpPr>
        <p:spPr>
          <a:xfrm>
            <a:off x="7848600" y="6248400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Chart 1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="" xmlns:a16="http://schemas.microsoft.com/office/drawing/2014/main" id="{92BA3582-C0B0-4605-9A7B-B8DD3F8C04BE}"/>
              </a:ext>
            </a:extLst>
          </p:cNvPr>
          <p:cNvSpPr/>
          <p:nvPr/>
        </p:nvSpPr>
        <p:spPr>
          <a:xfrm>
            <a:off x="1482724" y="4241447"/>
            <a:ext cx="6670676" cy="863953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just">
              <a:defRPr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Major Parts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Picture 13" descr="Glass square buttons.gif">
            <a:extLst>
              <a:ext uri="{FF2B5EF4-FFF2-40B4-BE49-F238E27FC236}">
                <a16:creationId xmlns="" xmlns:a16="http://schemas.microsoft.com/office/drawing/2014/main" id="{74B13166-944E-4947-9978-3A49075DB3D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 bwMode="auto">
          <a:xfrm>
            <a:off x="1447800" y="4242691"/>
            <a:ext cx="1047749" cy="938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Rectangle 32"/>
          <p:cNvSpPr/>
          <p:nvPr/>
        </p:nvSpPr>
        <p:spPr>
          <a:xfrm>
            <a:off x="1752600" y="4419600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2438400" y="3505200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Initial Steps </a:t>
            </a:r>
            <a:endParaRPr lang="en-US" dirty="0"/>
          </a:p>
        </p:txBody>
      </p:sp>
      <p:sp>
        <p:nvSpPr>
          <p:cNvPr id="35" name="Block Arc 34">
            <a:extLst>
              <a:ext uri="{FF2B5EF4-FFF2-40B4-BE49-F238E27FC236}">
                <a16:creationId xmlns="" xmlns:a16="http://schemas.microsoft.com/office/drawing/2014/main" id="{69F4EE76-835A-4D35-BC70-2C45EE533259}"/>
              </a:ext>
            </a:extLst>
          </p:cNvPr>
          <p:cNvSpPr/>
          <p:nvPr/>
        </p:nvSpPr>
        <p:spPr>
          <a:xfrm>
            <a:off x="7315200" y="4038600"/>
            <a:ext cx="657193" cy="438515"/>
          </a:xfrm>
          <a:prstGeom prst="blockArc">
            <a:avLst/>
          </a:prstGeom>
          <a:solidFill>
            <a:schemeClr val="bg1">
              <a:lumMod val="75000"/>
            </a:schemeClr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4460598" lon="65744" rev="5591330"/>
            </a:camera>
            <a:lightRig rig="soft" dir="t"/>
          </a:scene3d>
          <a:sp3d extrusionH="38100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3B5FADA5-7DD8-4670-A588-FE3D6D7270C7}"/>
              </a:ext>
            </a:extLst>
          </p:cNvPr>
          <p:cNvSpPr/>
          <p:nvPr/>
        </p:nvSpPr>
        <p:spPr>
          <a:xfrm>
            <a:off x="152400" y="152400"/>
            <a:ext cx="4279392" cy="76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PRESENTATION OUTLINE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="" xmlns:a16="http://schemas.microsoft.com/office/drawing/2014/main" id="{92BA3582-C0B0-4605-9A7B-B8DD3F8C04BE}"/>
              </a:ext>
            </a:extLst>
          </p:cNvPr>
          <p:cNvSpPr/>
          <p:nvPr/>
        </p:nvSpPr>
        <p:spPr>
          <a:xfrm>
            <a:off x="1482724" y="5232047"/>
            <a:ext cx="6670676" cy="863953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just">
              <a:defRPr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Conclusion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13" descr="Glass square buttons.gif">
            <a:extLst>
              <a:ext uri="{FF2B5EF4-FFF2-40B4-BE49-F238E27FC236}">
                <a16:creationId xmlns="" xmlns:a16="http://schemas.microsoft.com/office/drawing/2014/main" id="{74B13166-944E-4947-9978-3A49075DB3D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 bwMode="auto">
          <a:xfrm>
            <a:off x="1447800" y="5233291"/>
            <a:ext cx="1047749" cy="938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36"/>
          <p:cNvSpPr/>
          <p:nvPr/>
        </p:nvSpPr>
        <p:spPr>
          <a:xfrm>
            <a:off x="1752600" y="5410200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5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1" name="Block Arc 40">
            <a:extLst>
              <a:ext uri="{FF2B5EF4-FFF2-40B4-BE49-F238E27FC236}">
                <a16:creationId xmlns="" xmlns:a16="http://schemas.microsoft.com/office/drawing/2014/main" id="{69F4EE76-835A-4D35-BC70-2C45EE533259}"/>
              </a:ext>
            </a:extLst>
          </p:cNvPr>
          <p:cNvSpPr/>
          <p:nvPr/>
        </p:nvSpPr>
        <p:spPr>
          <a:xfrm>
            <a:off x="7315200" y="5029200"/>
            <a:ext cx="657193" cy="438515"/>
          </a:xfrm>
          <a:prstGeom prst="blockArc">
            <a:avLst/>
          </a:prstGeom>
          <a:solidFill>
            <a:schemeClr val="bg1">
              <a:lumMod val="75000"/>
            </a:schemeClr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4460598" lon="65744" rev="5591330"/>
            </a:camera>
            <a:lightRig rig="soft" dir="t"/>
          </a:scene3d>
          <a:sp3d extrusionH="38100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645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="" xmlns:a16="http://schemas.microsoft.com/office/drawing/2014/main" id="{EA4D2525-06AB-4A4D-8558-4492DC56095D}"/>
              </a:ext>
            </a:extLst>
          </p:cNvPr>
          <p:cNvSpPr/>
          <p:nvPr/>
        </p:nvSpPr>
        <p:spPr>
          <a:xfrm>
            <a:off x="2624138" y="2740025"/>
            <a:ext cx="5757862" cy="1198563"/>
          </a:xfrm>
          <a:prstGeom prst="roundRect">
            <a:avLst/>
          </a:prstGeom>
          <a:gradFill flip="none" rotWithShape="1">
            <a:gsLst>
              <a:gs pos="25000">
                <a:srgbClr val="F0EB00"/>
              </a:gs>
              <a:gs pos="0">
                <a:srgbClr val="FFFF00"/>
              </a:gs>
              <a:gs pos="73000">
                <a:srgbClr val="B8970C">
                  <a:shade val="67500"/>
                  <a:satMod val="115000"/>
                </a:srgbClr>
              </a:gs>
              <a:gs pos="85000">
                <a:srgbClr val="5E4D06"/>
              </a:gs>
            </a:gsLst>
            <a:lin ang="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2000" b="1" dirty="0"/>
          </a:p>
        </p:txBody>
      </p:sp>
      <p:sp>
        <p:nvSpPr>
          <p:cNvPr id="4" name="TextBox 2">
            <a:extLst>
              <a:ext uri="{FF2B5EF4-FFF2-40B4-BE49-F238E27FC236}">
                <a16:creationId xmlns="" xmlns:a16="http://schemas.microsoft.com/office/drawing/2014/main" id="{B391A6B5-E800-48AE-8CA3-785C5B180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4138" y="2859088"/>
            <a:ext cx="52435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600" b="1">
                <a:latin typeface="Helvetica" panose="020B0604020202020204" pitchFamily="34" charset="0"/>
                <a:cs typeface="Helvetica" panose="020B0604020202020204" pitchFamily="34" charset="0"/>
              </a:rPr>
              <a:t>Introduction</a:t>
            </a:r>
          </a:p>
        </p:txBody>
      </p:sp>
      <p:sp>
        <p:nvSpPr>
          <p:cNvPr id="6" name="TextBox 15">
            <a:extLst>
              <a:ext uri="{FF2B5EF4-FFF2-40B4-BE49-F238E27FC236}">
                <a16:creationId xmlns="" xmlns:a16="http://schemas.microsoft.com/office/drawing/2014/main" id="{AB579295-E202-48BF-B2BB-37C1A4853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2691" y="2927350"/>
            <a:ext cx="5286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20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</a:p>
        </p:txBody>
      </p:sp>
      <p:pic>
        <p:nvPicPr>
          <p:cNvPr id="8" name="Picture 11" descr="Glass square buttons.gif">
            <a:extLst>
              <a:ext uri="{FF2B5EF4-FFF2-40B4-BE49-F238E27FC236}">
                <a16:creationId xmlns="" xmlns:a16="http://schemas.microsoft.com/office/drawing/2014/main" id="{944AA0FD-89CE-4320-9FB8-D54E9C0A0CB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 bwMode="auto">
          <a:xfrm>
            <a:off x="1170782" y="2740025"/>
            <a:ext cx="1343818" cy="1417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le 1">
            <a:extLst>
              <a:ext uri="{FF2B5EF4-FFF2-40B4-BE49-F238E27FC236}">
                <a16:creationId xmlns="" xmlns:a16="http://schemas.microsoft.com/office/drawing/2014/main" id="{D2717F14-4779-434E-A08F-372902CBD4E6}"/>
              </a:ext>
            </a:extLst>
          </p:cNvPr>
          <p:cNvSpPr/>
          <p:nvPr/>
        </p:nvSpPr>
        <p:spPr>
          <a:xfrm>
            <a:off x="2630234" y="2695376"/>
            <a:ext cx="5751766" cy="1048148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1A21029-F9F6-4119-816A-2D02C422BB05}"/>
              </a:ext>
            </a:extLst>
          </p:cNvPr>
          <p:cNvSpPr txBox="1"/>
          <p:nvPr/>
        </p:nvSpPr>
        <p:spPr>
          <a:xfrm>
            <a:off x="2770584" y="2982575"/>
            <a:ext cx="4087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1" name="TextBox 15">
            <a:extLst>
              <a:ext uri="{FF2B5EF4-FFF2-40B4-BE49-F238E27FC236}">
                <a16:creationId xmlns="" xmlns:a16="http://schemas.microsoft.com/office/drawing/2014/main" id="{5CFBC17A-2CFD-429F-8E39-C2610E20D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734" y="3035638"/>
            <a:ext cx="35756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772400" y="6172200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Chart 2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506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B5FADA5-7DD8-4670-A588-FE3D6D7270C7}"/>
              </a:ext>
            </a:extLst>
          </p:cNvPr>
          <p:cNvSpPr/>
          <p:nvPr/>
        </p:nvSpPr>
        <p:spPr>
          <a:xfrm>
            <a:off x="286512" y="304800"/>
            <a:ext cx="4279392" cy="76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GB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INTRODUCTION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1295400"/>
            <a:ext cx="8610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2400" dirty="0" smtClean="0">
                <a:latin typeface="Baskerville Old Face" pitchFamily="18" charset="0"/>
              </a:rPr>
              <a:t>One of the ways through which nations, government agencies and private establishments have grown is through sponsoring of research:</a:t>
            </a:r>
          </a:p>
          <a:p>
            <a:pPr algn="just">
              <a:buNone/>
            </a:pPr>
            <a:endParaRPr lang="en-US" sz="2400" dirty="0" smtClean="0">
              <a:latin typeface="Baskerville Old Face" pitchFamily="18" charset="0"/>
            </a:endParaRPr>
          </a:p>
          <a:p>
            <a:pPr algn="just">
              <a:buNone/>
            </a:pPr>
            <a:r>
              <a:rPr lang="en-US" sz="2400" dirty="0" smtClean="0">
                <a:latin typeface="Baskerville Old Face" pitchFamily="18" charset="0"/>
              </a:rPr>
              <a:t>While the proceeds of research adds value to national development, agencies and companies put more money into research.</a:t>
            </a:r>
          </a:p>
          <a:p>
            <a:pPr algn="just">
              <a:buNone/>
            </a:pPr>
            <a:endParaRPr lang="en-US" sz="2400" dirty="0" smtClean="0">
              <a:latin typeface="Baskerville Old Face" pitchFamily="18" charset="0"/>
            </a:endParaRPr>
          </a:p>
          <a:p>
            <a:pPr algn="just">
              <a:buNone/>
            </a:pPr>
            <a:endParaRPr lang="en-US" sz="2400" dirty="0" smtClean="0">
              <a:latin typeface="Baskerville Old Face" pitchFamily="18" charset="0"/>
            </a:endParaRPr>
          </a:p>
          <a:p>
            <a:pPr algn="just">
              <a:buNone/>
            </a:pPr>
            <a:endParaRPr lang="en-US" sz="2400" dirty="0">
              <a:latin typeface="Baskerville Old Face" pitchFamily="18" charset="0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1828800" y="2133600"/>
          <a:ext cx="54864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7924800" y="6172200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Chart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encrypted-tbn0.gstatic.com/images?q=tbn%3AANd9GcRMUVumqP8Po37qQv6BVsUh9BryR4kYpE--rF4sht13XtE2zf98&amp;usqp=CA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"/>
            <a:ext cx="8305800" cy="40386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533400" y="3810000"/>
            <a:ext cx="8001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2400" dirty="0" smtClean="0">
                <a:latin typeface="Baskerville Old Face" pitchFamily="18" charset="0"/>
              </a:rPr>
              <a:t>This could remind us of facts:</a:t>
            </a:r>
          </a:p>
          <a:p>
            <a:pPr marL="342900" indent="-342900" algn="just">
              <a:buAutoNum type="alphaLcPeriod"/>
            </a:pPr>
            <a:r>
              <a:rPr lang="en-US" sz="2400" dirty="0" smtClean="0">
                <a:latin typeface="Baskerville Old Face" pitchFamily="18" charset="0"/>
              </a:rPr>
              <a:t>Major scientific discoveries were possible because of the generosity of funding agencies</a:t>
            </a:r>
          </a:p>
          <a:p>
            <a:pPr marL="342900" indent="-342900" algn="just">
              <a:buAutoNum type="alphaLcPeriod"/>
            </a:pPr>
            <a:endParaRPr lang="en-US" sz="2400" dirty="0" smtClean="0">
              <a:latin typeface="Baskerville Old Face" pitchFamily="18" charset="0"/>
            </a:endParaRPr>
          </a:p>
          <a:p>
            <a:pPr marL="342900" indent="-342900" algn="just">
              <a:buAutoNum type="alphaLcPeriod"/>
            </a:pPr>
            <a:r>
              <a:rPr lang="en-US" sz="2400" dirty="0" smtClean="0">
                <a:latin typeface="Baskerville Old Face" pitchFamily="18" charset="0"/>
              </a:rPr>
              <a:t>The funds are not easy to come by. It doesn’t mean that once you write you get the funds.</a:t>
            </a:r>
            <a:endParaRPr lang="en-US" sz="2400" dirty="0">
              <a:latin typeface="Baskerville Old Face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67000" y="32766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buNone/>
            </a:pPr>
            <a:r>
              <a:rPr lang="en-US" dirty="0" smtClean="0">
                <a:latin typeface="Agency FB" pitchFamily="34" charset="0"/>
              </a:rPr>
              <a:t>From: Dunn A. (2017)</a:t>
            </a:r>
          </a:p>
        </p:txBody>
      </p:sp>
      <p:sp>
        <p:nvSpPr>
          <p:cNvPr id="5" name="Rectangle 4"/>
          <p:cNvSpPr/>
          <p:nvPr/>
        </p:nvSpPr>
        <p:spPr>
          <a:xfrm>
            <a:off x="8202717" y="6248400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Chart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="" xmlns:a16="http://schemas.microsoft.com/office/drawing/2014/main" id="{EA4D2525-06AB-4A4D-8558-4492DC56095D}"/>
              </a:ext>
            </a:extLst>
          </p:cNvPr>
          <p:cNvSpPr/>
          <p:nvPr/>
        </p:nvSpPr>
        <p:spPr>
          <a:xfrm>
            <a:off x="2624138" y="2740025"/>
            <a:ext cx="5757862" cy="1198563"/>
          </a:xfrm>
          <a:prstGeom prst="roundRect">
            <a:avLst/>
          </a:prstGeom>
          <a:gradFill flip="none" rotWithShape="1">
            <a:gsLst>
              <a:gs pos="25000">
                <a:srgbClr val="F0EB00"/>
              </a:gs>
              <a:gs pos="0">
                <a:srgbClr val="FFFF00"/>
              </a:gs>
              <a:gs pos="73000">
                <a:srgbClr val="B8970C">
                  <a:shade val="67500"/>
                  <a:satMod val="115000"/>
                </a:srgbClr>
              </a:gs>
              <a:gs pos="85000">
                <a:srgbClr val="5E4D06"/>
              </a:gs>
            </a:gsLst>
            <a:lin ang="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2000" b="1" dirty="0"/>
          </a:p>
        </p:txBody>
      </p:sp>
      <p:sp>
        <p:nvSpPr>
          <p:cNvPr id="5" name="TextBox 2">
            <a:extLst>
              <a:ext uri="{FF2B5EF4-FFF2-40B4-BE49-F238E27FC236}">
                <a16:creationId xmlns="" xmlns:a16="http://schemas.microsoft.com/office/drawing/2014/main" id="{B391A6B5-E800-48AE-8CA3-785C5B180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4138" y="2859088"/>
            <a:ext cx="52435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600" b="1">
                <a:latin typeface="Helvetica" panose="020B0604020202020204" pitchFamily="34" charset="0"/>
                <a:cs typeface="Helvetica" panose="020B0604020202020204" pitchFamily="34" charset="0"/>
              </a:rPr>
              <a:t>Introduction</a:t>
            </a:r>
          </a:p>
        </p:txBody>
      </p:sp>
      <p:sp>
        <p:nvSpPr>
          <p:cNvPr id="6" name="TextBox 15">
            <a:extLst>
              <a:ext uri="{FF2B5EF4-FFF2-40B4-BE49-F238E27FC236}">
                <a16:creationId xmlns="" xmlns:a16="http://schemas.microsoft.com/office/drawing/2014/main" id="{AB579295-E202-48BF-B2BB-37C1A4853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2691" y="2927350"/>
            <a:ext cx="5286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20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</a:p>
        </p:txBody>
      </p:sp>
      <p:pic>
        <p:nvPicPr>
          <p:cNvPr id="7" name="Picture 11" descr="Glass square buttons.gif">
            <a:extLst>
              <a:ext uri="{FF2B5EF4-FFF2-40B4-BE49-F238E27FC236}">
                <a16:creationId xmlns="" xmlns:a16="http://schemas.microsoft.com/office/drawing/2014/main" id="{944AA0FD-89CE-4320-9FB8-D54E9C0A0CB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 bwMode="auto">
          <a:xfrm>
            <a:off x="1170782" y="2740025"/>
            <a:ext cx="1343818" cy="1417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le 1">
            <a:extLst>
              <a:ext uri="{FF2B5EF4-FFF2-40B4-BE49-F238E27FC236}">
                <a16:creationId xmlns="" xmlns:a16="http://schemas.microsoft.com/office/drawing/2014/main" id="{D2717F14-4779-434E-A08F-372902CBD4E6}"/>
              </a:ext>
            </a:extLst>
          </p:cNvPr>
          <p:cNvSpPr/>
          <p:nvPr/>
        </p:nvSpPr>
        <p:spPr>
          <a:xfrm>
            <a:off x="2630234" y="2695376"/>
            <a:ext cx="5751766" cy="1048148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1A21029-F9F6-4119-816A-2D02C422BB05}"/>
              </a:ext>
            </a:extLst>
          </p:cNvPr>
          <p:cNvSpPr txBox="1"/>
          <p:nvPr/>
        </p:nvSpPr>
        <p:spPr>
          <a:xfrm>
            <a:off x="2819400" y="2667000"/>
            <a:ext cx="56114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is a Research Grant Proposal?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15">
            <a:extLst>
              <a:ext uri="{FF2B5EF4-FFF2-40B4-BE49-F238E27FC236}">
                <a16:creationId xmlns="" xmlns:a16="http://schemas.microsoft.com/office/drawing/2014/main" id="{5CFBC17A-2CFD-429F-8E39-C2610E20D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734" y="3035638"/>
            <a:ext cx="35756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924800" y="6248400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Chart 5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0" y="6248400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Chart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7D79FF52-AB74-4FE0-A3D7-B672AA5EFA2B}"/>
              </a:ext>
            </a:extLst>
          </p:cNvPr>
          <p:cNvSpPr/>
          <p:nvPr/>
        </p:nvSpPr>
        <p:spPr>
          <a:xfrm>
            <a:off x="256032" y="2017776"/>
            <a:ext cx="8406384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endParaRPr lang="en-US" sz="1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B5FADA5-7DD8-4670-A588-FE3D6D7270C7}"/>
              </a:ext>
            </a:extLst>
          </p:cNvPr>
          <p:cNvSpPr/>
          <p:nvPr/>
        </p:nvSpPr>
        <p:spPr>
          <a:xfrm>
            <a:off x="286512" y="533400"/>
            <a:ext cx="6114288" cy="990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</a:p>
          <a:p>
            <a:r>
              <a:rPr lang="en-US" sz="2400" b="1" dirty="0" smtClean="0">
                <a:latin typeface="Baskerville Old Face" pitchFamily="18" charset="0"/>
              </a:rPr>
              <a:t>WHAT IS A RESEARCH GRANT PROPOSAL?</a:t>
            </a:r>
          </a:p>
          <a:p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smtClean="0">
                <a:latin typeface="Baskerville Old Face" pitchFamily="18" charset="0"/>
              </a:rPr>
              <a:t>	It is “A formal proposal submitted to a government or civilian entity that outlines a proposed project and shows budgetary requirements and requests monetary assistance in the form of a grant” (</a:t>
            </a:r>
            <a:r>
              <a:rPr lang="en-US" sz="2400" dirty="0" err="1" smtClean="0">
                <a:latin typeface="Baskerville Old Face" pitchFamily="18" charset="0"/>
              </a:rPr>
              <a:t>Enterpreneur</a:t>
            </a:r>
            <a:r>
              <a:rPr lang="en-US" sz="2400" dirty="0" smtClean="0">
                <a:latin typeface="Baskerville Old Face" pitchFamily="18" charset="0"/>
              </a:rPr>
              <a:t> 2018</a:t>
            </a:r>
            <a:r>
              <a:rPr lang="en-US" sz="2400" dirty="0" smtClean="0">
                <a:latin typeface="Baskerville Old Face" pitchFamily="18" charset="0"/>
              </a:rPr>
              <a:t>)</a:t>
            </a:r>
          </a:p>
          <a:p>
            <a:pPr algn="just">
              <a:buNone/>
            </a:pPr>
            <a:endParaRPr lang="en-US" sz="2400" dirty="0" smtClean="0">
              <a:latin typeface="Baskerville Old Face" pitchFamily="18" charset="0"/>
            </a:endParaRPr>
          </a:p>
          <a:p>
            <a:pPr marL="457200" indent="-457200" algn="just">
              <a:buAutoNum type="arabicPeriod"/>
            </a:pPr>
            <a:r>
              <a:rPr lang="en-US" sz="2400" dirty="0" smtClean="0">
                <a:latin typeface="Baskerville Old Face" pitchFamily="18" charset="0"/>
              </a:rPr>
              <a:t>It </a:t>
            </a:r>
            <a:r>
              <a:rPr lang="en-US" sz="2400" dirty="0" smtClean="0">
                <a:latin typeface="Baskerville Old Face" pitchFamily="18" charset="0"/>
              </a:rPr>
              <a:t>is a social investment </a:t>
            </a:r>
          </a:p>
          <a:p>
            <a:pPr marL="457200" indent="-457200" algn="just">
              <a:buAutoNum type="arabicPeriod"/>
            </a:pPr>
            <a:r>
              <a:rPr lang="en-US" sz="2400" dirty="0" smtClean="0">
                <a:latin typeface="Baskerville Old Face" pitchFamily="18" charset="0"/>
              </a:rPr>
              <a:t>It is for the enhancement of social change </a:t>
            </a:r>
          </a:p>
          <a:p>
            <a:pPr marL="457200" indent="-457200" algn="just">
              <a:buAutoNum type="arabicPeriod"/>
            </a:pPr>
            <a:r>
              <a:rPr lang="en-US" sz="2400" dirty="0" smtClean="0">
                <a:latin typeface="Baskerville Old Face" pitchFamily="18" charset="0"/>
              </a:rPr>
              <a:t>It is a partnership to help achieve aims and objectives </a:t>
            </a:r>
          </a:p>
          <a:p>
            <a:pPr marL="457200" indent="-457200" algn="just">
              <a:buAutoNum type="arabicPeriod"/>
            </a:pPr>
            <a:r>
              <a:rPr lang="en-US" sz="2400" dirty="0" smtClean="0">
                <a:latin typeface="Baskerville Old Face" pitchFamily="18" charset="0"/>
              </a:rPr>
              <a:t>It is a means for accomplishing </a:t>
            </a:r>
            <a:r>
              <a:rPr lang="en-US" sz="2400" dirty="0" smtClean="0">
                <a:latin typeface="Baskerville Old Face" pitchFamily="18" charset="0"/>
              </a:rPr>
              <a:t>mission</a:t>
            </a:r>
          </a:p>
          <a:p>
            <a:pPr marL="457200" indent="-457200" algn="just">
              <a:buAutoNum type="arabicPeriod"/>
            </a:pPr>
            <a:r>
              <a:rPr lang="en-US" sz="2400" dirty="0" smtClean="0">
                <a:latin typeface="Baskerville Old Face" pitchFamily="18" charset="0"/>
              </a:rPr>
              <a:t>It is a proposal not a grant yet</a:t>
            </a:r>
            <a:endParaRPr lang="en-US" sz="2400" dirty="0" smtClean="0">
              <a:latin typeface="Baskerville Old Face" pitchFamily="18" charset="0"/>
            </a:endParaRPr>
          </a:p>
          <a:p>
            <a:pPr algn="just">
              <a:buNone/>
            </a:pPr>
            <a:endParaRPr lang="en-US" sz="2400" dirty="0" smtClean="0">
              <a:latin typeface="Baskerville Old Face" pitchFamily="18" charset="0"/>
            </a:endParaRPr>
          </a:p>
          <a:p>
            <a:pPr algn="just">
              <a:buNone/>
            </a:pPr>
            <a:endParaRPr lang="en-US" sz="2400" dirty="0">
              <a:latin typeface="Baskerville Old Fac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What Is A Grant? - YouTub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14400"/>
            <a:ext cx="8077199" cy="51816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7924800" y="6248400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Chart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="" xmlns:a16="http://schemas.microsoft.com/office/drawing/2014/main" id="{EA4D2525-06AB-4A4D-8558-4492DC56095D}"/>
              </a:ext>
            </a:extLst>
          </p:cNvPr>
          <p:cNvSpPr/>
          <p:nvPr/>
        </p:nvSpPr>
        <p:spPr>
          <a:xfrm>
            <a:off x="2624138" y="2740025"/>
            <a:ext cx="5757862" cy="1198563"/>
          </a:xfrm>
          <a:prstGeom prst="roundRect">
            <a:avLst/>
          </a:prstGeom>
          <a:gradFill flip="none" rotWithShape="1">
            <a:gsLst>
              <a:gs pos="25000">
                <a:srgbClr val="F0EB00"/>
              </a:gs>
              <a:gs pos="0">
                <a:srgbClr val="FFFF00"/>
              </a:gs>
              <a:gs pos="73000">
                <a:srgbClr val="B8970C">
                  <a:shade val="67500"/>
                  <a:satMod val="115000"/>
                </a:srgbClr>
              </a:gs>
              <a:gs pos="85000">
                <a:srgbClr val="5E4D06"/>
              </a:gs>
            </a:gsLst>
            <a:lin ang="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2000" b="1" dirty="0"/>
          </a:p>
        </p:txBody>
      </p:sp>
      <p:sp>
        <p:nvSpPr>
          <p:cNvPr id="5" name="TextBox 2">
            <a:extLst>
              <a:ext uri="{FF2B5EF4-FFF2-40B4-BE49-F238E27FC236}">
                <a16:creationId xmlns="" xmlns:a16="http://schemas.microsoft.com/office/drawing/2014/main" id="{B391A6B5-E800-48AE-8CA3-785C5B180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4138" y="2859088"/>
            <a:ext cx="52435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600" b="1">
                <a:latin typeface="Helvetica" panose="020B0604020202020204" pitchFamily="34" charset="0"/>
                <a:cs typeface="Helvetica" panose="020B0604020202020204" pitchFamily="34" charset="0"/>
              </a:rPr>
              <a:t>Introduction</a:t>
            </a:r>
          </a:p>
        </p:txBody>
      </p:sp>
      <p:sp>
        <p:nvSpPr>
          <p:cNvPr id="6" name="TextBox 15">
            <a:extLst>
              <a:ext uri="{FF2B5EF4-FFF2-40B4-BE49-F238E27FC236}">
                <a16:creationId xmlns="" xmlns:a16="http://schemas.microsoft.com/office/drawing/2014/main" id="{AB579295-E202-48BF-B2BB-37C1A4853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2691" y="2927350"/>
            <a:ext cx="5286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20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</a:p>
        </p:txBody>
      </p:sp>
      <p:pic>
        <p:nvPicPr>
          <p:cNvPr id="7" name="Picture 11" descr="Glass square buttons.gif">
            <a:extLst>
              <a:ext uri="{FF2B5EF4-FFF2-40B4-BE49-F238E27FC236}">
                <a16:creationId xmlns="" xmlns:a16="http://schemas.microsoft.com/office/drawing/2014/main" id="{944AA0FD-89CE-4320-9FB8-D54E9C0A0CB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 bwMode="auto">
          <a:xfrm>
            <a:off x="1170782" y="2740025"/>
            <a:ext cx="1343818" cy="1417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le 1">
            <a:extLst>
              <a:ext uri="{FF2B5EF4-FFF2-40B4-BE49-F238E27FC236}">
                <a16:creationId xmlns="" xmlns:a16="http://schemas.microsoft.com/office/drawing/2014/main" id="{D2717F14-4779-434E-A08F-372902CBD4E6}"/>
              </a:ext>
            </a:extLst>
          </p:cNvPr>
          <p:cNvSpPr/>
          <p:nvPr/>
        </p:nvSpPr>
        <p:spPr>
          <a:xfrm>
            <a:off x="2630234" y="2695376"/>
            <a:ext cx="5751766" cy="1048148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1A21029-F9F6-4119-816A-2D02C422BB05}"/>
              </a:ext>
            </a:extLst>
          </p:cNvPr>
          <p:cNvSpPr txBox="1"/>
          <p:nvPr/>
        </p:nvSpPr>
        <p:spPr>
          <a:xfrm>
            <a:off x="2770584" y="2982575"/>
            <a:ext cx="4087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Initial Steps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15">
            <a:extLst>
              <a:ext uri="{FF2B5EF4-FFF2-40B4-BE49-F238E27FC236}">
                <a16:creationId xmlns="" xmlns:a16="http://schemas.microsoft.com/office/drawing/2014/main" id="{5CFBC17A-2CFD-429F-8E39-C2610E20D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734" y="3035638"/>
            <a:ext cx="35756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924800" y="6172200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Chart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</TotalTime>
  <Words>403</Words>
  <Application>Microsoft Office PowerPoint</Application>
  <PresentationFormat>On-screen Show (4:3)</PresentationFormat>
  <Paragraphs>140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RESEARCH GRANT PROPOSAL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MEANING OF RESEARCH</dc:title>
  <dc:creator>FR ANTHONY KANU</dc:creator>
  <cp:lastModifiedBy>FR ANTHONY KANU</cp:lastModifiedBy>
  <cp:revision>59</cp:revision>
  <dcterms:created xsi:type="dcterms:W3CDTF">2020-04-01T11:00:33Z</dcterms:created>
  <dcterms:modified xsi:type="dcterms:W3CDTF">2020-05-13T20:05:38Z</dcterms:modified>
</cp:coreProperties>
</file>