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7" r:id="rId5"/>
    <p:sldId id="289" r:id="rId6"/>
    <p:sldId id="258" r:id="rId7"/>
    <p:sldId id="259" r:id="rId8"/>
    <p:sldId id="275" r:id="rId9"/>
    <p:sldId id="286" r:id="rId10"/>
    <p:sldId id="261" r:id="rId11"/>
    <p:sldId id="264" r:id="rId12"/>
    <p:sldId id="281" r:id="rId13"/>
    <p:sldId id="294" r:id="rId14"/>
    <p:sldId id="284" r:id="rId15"/>
    <p:sldId id="283" r:id="rId16"/>
    <p:sldId id="288" r:id="rId17"/>
    <p:sldId id="290" r:id="rId18"/>
    <p:sldId id="287" r:id="rId19"/>
    <p:sldId id="276" r:id="rId20"/>
    <p:sldId id="280" r:id="rId21"/>
    <p:sldId id="291" r:id="rId22"/>
    <p:sldId id="292" r:id="rId23"/>
    <p:sldId id="278" r:id="rId24"/>
    <p:sldId id="271" r:id="rId25"/>
    <p:sldId id="293"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3333FF"/>
    <a:srgbClr val="F9EEE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1584" y="-4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42F28-9EBF-4A5F-8736-8BCA471DE006}"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42F28-9EBF-4A5F-8736-8BCA471DE006}"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42F28-9EBF-4A5F-8736-8BCA471DE006}"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42F28-9EBF-4A5F-8736-8BCA471DE006}"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42F28-9EBF-4A5F-8736-8BCA471DE006}" type="datetimeFigureOut">
              <a:rPr lang="en-US" smtClean="0"/>
              <a:pPr/>
              <a:t>13-May-20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42F28-9EBF-4A5F-8736-8BCA471DE006}" type="datetimeFigureOut">
              <a:rPr lang="en-US" smtClean="0"/>
              <a:pPr/>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42F28-9EBF-4A5F-8736-8BCA471DE006}" type="datetimeFigureOut">
              <a:rPr lang="en-US" smtClean="0"/>
              <a:pPr/>
              <a:t>13-May-20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42F28-9EBF-4A5F-8736-8BCA471DE006}" type="datetimeFigureOut">
              <a:rPr lang="en-US" smtClean="0"/>
              <a:pPr/>
              <a:t>13-May-20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42F28-9EBF-4A5F-8736-8BCA471DE006}" type="datetimeFigureOut">
              <a:rPr lang="en-US" smtClean="0"/>
              <a:pPr/>
              <a:t>13-May-20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42F28-9EBF-4A5F-8736-8BCA471DE006}" type="datetimeFigureOut">
              <a:rPr lang="en-US" smtClean="0"/>
              <a:pPr/>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42F28-9EBF-4A5F-8736-8BCA471DE006}" type="datetimeFigureOut">
              <a:rPr lang="en-US" smtClean="0"/>
              <a:pPr/>
              <a:t>13-May-20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11D59-0783-4625-917F-2F291E637B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42F28-9EBF-4A5F-8736-8BCA471DE006}" type="datetimeFigureOut">
              <a:rPr lang="en-US" smtClean="0"/>
              <a:pPr/>
              <a:t>13-May-20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11D59-0783-4625-917F-2F291E637B7D}" type="slidenum">
              <a:rPr lang="en-US" smtClean="0"/>
              <a:pPr/>
              <a:t>‹#›</a:t>
            </a:fld>
            <a:endParaRPr lang="en-US"/>
          </a:p>
        </p:txBody>
      </p:sp>
      <p:pic>
        <p:nvPicPr>
          <p:cNvPr id="8" name="Picture 6" descr="Agenda INFES-2020 - Eudoxia Research Centre (ERC)">
            <a:extLst>
              <a:ext uri="{FF2B5EF4-FFF2-40B4-BE49-F238E27FC236}">
                <a16:creationId xmlns:a16="http://schemas.microsoft.com/office/drawing/2014/main" xmlns="" id="{1096ACD7-588A-4D83-B779-F0E871051B51}"/>
              </a:ext>
            </a:extLst>
          </p:cNvPr>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8229601" y="136525"/>
            <a:ext cx="619470" cy="70167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C:\Users\FR ANTHONY KANU\Pictures\IMG-20200401-WA0013.jpg">
            <a:extLst>
              <a:ext uri="{FF2B5EF4-FFF2-40B4-BE49-F238E27FC236}">
                <a16:creationId xmlns:a16="http://schemas.microsoft.com/office/drawing/2014/main" xmlns="" id="{7FBD9C83-4B5B-4B92-A41E-B563018F6842}"/>
              </a:ext>
            </a:extLst>
          </p:cNvPr>
          <p:cNvPicPr/>
          <p:nvPr userDrawn="1"/>
        </p:nvPicPr>
        <p:blipFill>
          <a:blip r:embed="rId14" cstate="print">
            <a:extLst>
              <a:ext uri="{BEBA8EAE-BF5A-486C-A8C5-ECC9F3942E4B}">
                <a14:imgProps xmlns:a14="http://schemas.microsoft.com/office/drawing/2010/main" xmlns="">
                  <a14:imgLayer r:embed="rId15">
                    <a14:imgEffect>
                      <a14:backgroundRemoval t="10000" b="90000" l="10000" r="90000"/>
                    </a14:imgEffect>
                  </a14:imgLayer>
                </a14:imgProps>
              </a:ext>
            </a:extLst>
          </a:blip>
          <a:srcRect/>
          <a:stretch>
            <a:fillRect/>
          </a:stretch>
        </p:blipFill>
        <p:spPr bwMode="auto">
          <a:xfrm>
            <a:off x="304800" y="6019800"/>
            <a:ext cx="838200" cy="77329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reenablog.wordpress.com/2013/11/05/visualiz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C0932C2-3F25-4D71-AE45-85032E9786ED}"/>
              </a:ext>
            </a:extLst>
          </p:cNvPr>
          <p:cNvPicPr>
            <a:picLocks noChangeAspect="1"/>
          </p:cNvPicPr>
          <p:nvPr/>
        </p:nvPicPr>
        <p:blipFill>
          <a:blip r:embed="rId2" cstate="print"/>
          <a:stretch>
            <a:fillRect/>
          </a:stretch>
        </p:blipFill>
        <p:spPr>
          <a:xfrm>
            <a:off x="1595025" y="3221252"/>
            <a:ext cx="5643975" cy="2967638"/>
          </a:xfrm>
          <a:prstGeom prst="rect">
            <a:avLst/>
          </a:prstGeom>
        </p:spPr>
      </p:pic>
      <p:sp>
        <p:nvSpPr>
          <p:cNvPr id="8" name="Rectangle 7">
            <a:extLst>
              <a:ext uri="{FF2B5EF4-FFF2-40B4-BE49-F238E27FC236}">
                <a16:creationId xmlns:a16="http://schemas.microsoft.com/office/drawing/2014/main" xmlns="" id="{A4C30283-6B39-488B-9ED1-DFA53461AE4E}"/>
              </a:ext>
            </a:extLst>
          </p:cNvPr>
          <p:cNvSpPr/>
          <p:nvPr/>
        </p:nvSpPr>
        <p:spPr>
          <a:xfrm>
            <a:off x="0" y="1752600"/>
            <a:ext cx="9144000" cy="5142557"/>
          </a:xfrm>
          <a:prstGeom prst="rect">
            <a:avLst/>
          </a:prstGeom>
          <a:gradFill flip="none" rotWithShape="1">
            <a:gsLst>
              <a:gs pos="67016">
                <a:srgbClr val="E3E3E3"/>
              </a:gs>
              <a:gs pos="91000">
                <a:schemeClr val="bg1"/>
              </a:gs>
              <a:gs pos="32000">
                <a:schemeClr val="bg1">
                  <a:lumMod val="85000"/>
                </a:schemeClr>
              </a:gs>
              <a:gs pos="50000">
                <a:schemeClr val="bg1">
                  <a:lumMod val="50000"/>
                  <a:tint val="44500"/>
                  <a:satMod val="160000"/>
                  <a:alpha val="44000"/>
                </a:schemeClr>
              </a:gs>
              <a:gs pos="62000">
                <a:schemeClr val="bg1">
                  <a:lumMod val="5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557213" y="2144315"/>
            <a:ext cx="5843587" cy="1228725"/>
          </a:xfrm>
        </p:spPr>
        <p:txBody>
          <a:bodyPr>
            <a:noAutofit/>
          </a:bodyPr>
          <a:lstStyle/>
          <a:p>
            <a:pPr algn="l"/>
            <a:r>
              <a:rPr lang="en-US" sz="4800" b="1" dirty="0" smtClean="0">
                <a:latin typeface="Arial" panose="020B0604020202020204" pitchFamily="34" charset="0"/>
                <a:cs typeface="Arial" panose="020B0604020202020204" pitchFamily="34" charset="0"/>
              </a:rPr>
              <a:t>PLAGIARISM</a:t>
            </a:r>
            <a:endParaRPr lang="en-US" sz="4800" b="1" dirty="0">
              <a:latin typeface="Arial" panose="020B0604020202020204" pitchFamily="34" charset="0"/>
              <a:cs typeface="Arial" panose="020B0604020202020204" pitchFamily="34" charset="0"/>
            </a:endParaRPr>
          </a:p>
        </p:txBody>
      </p:sp>
      <p:pic>
        <p:nvPicPr>
          <p:cNvPr id="6" name="Picture 5" descr="C:\Users\FR ANTHONY KANU\Pictures\IMG-20200401-WA0013.jpg"/>
          <p:cNvPicPr/>
          <p:nvPr/>
        </p:nvPicPr>
        <p:blipFill>
          <a:blip r:embed="rId3" cstate="print">
            <a:extLst>
              <a:ext uri="{BEBA8EAE-BF5A-486C-A8C5-ECC9F3942E4B}">
                <a14:imgProps xmlns:a14="http://schemas.microsoft.com/office/drawing/2010/main" xmlns="">
                  <a14:imgLayer r:embed="rId4">
                    <a14:imgEffect>
                      <a14:backgroundRemoval t="10000" b="90000" l="10000" r="90000"/>
                    </a14:imgEffect>
                  </a14:imgLayer>
                </a14:imgProps>
              </a:ext>
            </a:extLst>
          </a:blip>
          <a:srcRect/>
          <a:stretch>
            <a:fillRect/>
          </a:stretch>
        </p:blipFill>
        <p:spPr bwMode="auto">
          <a:xfrm>
            <a:off x="7186612" y="4800600"/>
            <a:ext cx="2033588" cy="1996293"/>
          </a:xfrm>
          <a:prstGeom prst="rect">
            <a:avLst/>
          </a:prstGeom>
          <a:noFill/>
          <a:ln w="9525">
            <a:noFill/>
            <a:miter lim="800000"/>
            <a:headEnd/>
            <a:tailEnd/>
          </a:ln>
        </p:spPr>
      </p:pic>
      <p:sp>
        <p:nvSpPr>
          <p:cNvPr id="4" name="Rectangle 3">
            <a:extLst>
              <a:ext uri="{FF2B5EF4-FFF2-40B4-BE49-F238E27FC236}">
                <a16:creationId xmlns:a16="http://schemas.microsoft.com/office/drawing/2014/main" xmlns="" id="{F48C9AEF-3736-4BD5-AAD2-657FE8D453FE}"/>
              </a:ext>
            </a:extLst>
          </p:cNvPr>
          <p:cNvSpPr/>
          <p:nvPr/>
        </p:nvSpPr>
        <p:spPr>
          <a:xfrm>
            <a:off x="557213" y="5077361"/>
            <a:ext cx="6757987" cy="1831271"/>
          </a:xfrm>
          <a:prstGeom prst="rect">
            <a:avLst/>
          </a:prstGeom>
        </p:spPr>
        <p:txBody>
          <a:bodyPr wrap="square">
            <a:spAutoFit/>
          </a:bodyPr>
          <a:lstStyle/>
          <a:p>
            <a:pPr marL="85725" lvl="7"/>
            <a:r>
              <a:rPr lang="en-US" sz="2000" b="1" dirty="0">
                <a:latin typeface="Arial" panose="020B0604020202020204" pitchFamily="34" charset="0"/>
                <a:cs typeface="Arial" panose="020B0604020202020204" pitchFamily="34" charset="0"/>
              </a:rPr>
              <a:t>PROFESSOR KANU IKECHUKWU </a:t>
            </a:r>
            <a:r>
              <a:rPr lang="en-US" sz="2000" b="1" dirty="0" smtClean="0">
                <a:latin typeface="Arial" panose="020B0604020202020204" pitchFamily="34" charset="0"/>
                <a:cs typeface="Arial" panose="020B0604020202020204" pitchFamily="34" charset="0"/>
              </a:rPr>
              <a:t>ANTHONY (O.S.A)</a:t>
            </a:r>
            <a:endParaRPr lang="en-US" sz="2000" b="1" dirty="0">
              <a:latin typeface="Arial" panose="020B0604020202020204" pitchFamily="34" charset="0"/>
              <a:cs typeface="Arial" panose="020B0604020202020204" pitchFamily="34" charset="0"/>
            </a:endParaRPr>
          </a:p>
          <a:p>
            <a:pPr marL="85725" lvl="7"/>
            <a:r>
              <a:rPr lang="en-US" sz="1600" dirty="0">
                <a:latin typeface="Arial" panose="020B0604020202020204" pitchFamily="34" charset="0"/>
                <a:cs typeface="Arial" panose="020B0604020202020204" pitchFamily="34" charset="0"/>
              </a:rPr>
              <a:t>Department of Philosophy and Religious Studies</a:t>
            </a:r>
          </a:p>
          <a:p>
            <a:pPr marL="85725" lvl="7"/>
            <a:r>
              <a:rPr lang="en-US" sz="1600" dirty="0" err="1">
                <a:latin typeface="Arial" panose="020B0604020202020204" pitchFamily="34" charset="0"/>
                <a:cs typeface="Arial" panose="020B0604020202020204" pitchFamily="34" charset="0"/>
              </a:rPr>
              <a:t>Tansian</a:t>
            </a:r>
            <a:r>
              <a:rPr lang="en-US" sz="1600" dirty="0">
                <a:latin typeface="Arial" panose="020B0604020202020204" pitchFamily="34" charset="0"/>
                <a:cs typeface="Arial" panose="020B0604020202020204" pitchFamily="34" charset="0"/>
              </a:rPr>
              <a:t> University, Nigeria</a:t>
            </a:r>
          </a:p>
          <a:p>
            <a:pPr marL="85725" lvl="7">
              <a:spcAft>
                <a:spcPts val="600"/>
              </a:spcAft>
            </a:pPr>
            <a:r>
              <a:rPr lang="en-US" sz="1400" b="1" dirty="0" smtClean="0">
                <a:latin typeface="Arial" panose="020B0604020202020204" pitchFamily="34" charset="0"/>
                <a:cs typeface="Arial" panose="020B0604020202020204" pitchFamily="34" charset="0"/>
              </a:rPr>
              <a:t>@TORMP </a:t>
            </a:r>
            <a:r>
              <a:rPr lang="en-US" sz="1400" b="1" dirty="0">
                <a:latin typeface="Arial" panose="020B0604020202020204" pitchFamily="34" charset="0"/>
                <a:cs typeface="Arial" panose="020B0604020202020204" pitchFamily="34" charset="0"/>
              </a:rPr>
              <a:t>2020 International </a:t>
            </a:r>
            <a:r>
              <a:rPr lang="en-US" sz="1400" b="1" dirty="0" smtClean="0">
                <a:latin typeface="Arial" panose="020B0604020202020204" pitchFamily="34" charset="0"/>
                <a:cs typeface="Arial" panose="020B0604020202020204" pitchFamily="34" charset="0"/>
              </a:rPr>
              <a:t> Training on Research Manuscript Drafting and Publishing, </a:t>
            </a:r>
            <a:r>
              <a:rPr lang="en-US" sz="1400" b="1" dirty="0" err="1" smtClean="0">
                <a:latin typeface="Arial" panose="020B0604020202020204" pitchFamily="34" charset="0"/>
                <a:cs typeface="Arial" panose="020B0604020202020204" pitchFamily="34" charset="0"/>
              </a:rPr>
              <a:t>Eudoxia</a:t>
            </a:r>
            <a:r>
              <a:rPr lang="en-US" sz="1400" b="1"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Research Centre, India</a:t>
            </a:r>
          </a:p>
          <a:p>
            <a:pPr marL="85725" lvl="7"/>
            <a:r>
              <a:rPr lang="en-US" sz="1400" b="1" dirty="0" smtClean="0">
                <a:solidFill>
                  <a:srgbClr val="C00000"/>
                </a:solidFill>
                <a:latin typeface="Arial" panose="020B0604020202020204" pitchFamily="34" charset="0"/>
                <a:cs typeface="Arial" panose="020B0604020202020204" pitchFamily="34" charset="0"/>
              </a:rPr>
              <a:t>MAY</a:t>
            </a:r>
            <a:r>
              <a:rPr lang="en-US" sz="1400" b="1" i="1" dirty="0" smtClean="0">
                <a:solidFill>
                  <a:srgbClr val="C00000"/>
                </a:solidFill>
                <a:latin typeface="Arial" panose="020B0604020202020204" pitchFamily="34" charset="0"/>
                <a:cs typeface="Arial" panose="020B0604020202020204" pitchFamily="34" charset="0"/>
              </a:rPr>
              <a:t> 16, </a:t>
            </a:r>
            <a:r>
              <a:rPr lang="en-US" sz="1400" b="1" i="1" dirty="0">
                <a:solidFill>
                  <a:srgbClr val="C00000"/>
                </a:solidFill>
                <a:latin typeface="Arial" panose="020B0604020202020204" pitchFamily="34" charset="0"/>
                <a:cs typeface="Arial" panose="020B0604020202020204" pitchFamily="34" charset="0"/>
              </a:rPr>
              <a:t>2020</a:t>
            </a:r>
          </a:p>
          <a:p>
            <a:pPr marL="85725" lvl="7"/>
            <a:endParaRPr lang="en-US" sz="1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921E2930-20E2-4ED4-93FE-E247354B3DE4}"/>
              </a:ext>
            </a:extLst>
          </p:cNvPr>
          <p:cNvSpPr/>
          <p:nvPr/>
        </p:nvSpPr>
        <p:spPr>
          <a:xfrm>
            <a:off x="547989" y="4492366"/>
            <a:ext cx="1789272" cy="369332"/>
          </a:xfrm>
          <a:prstGeom prst="rect">
            <a:avLst/>
          </a:prstGeom>
        </p:spPr>
        <p:txBody>
          <a:bodyPr wrap="none">
            <a:spAutoFit/>
          </a:bodyPr>
          <a:lstStyle/>
          <a:p>
            <a:pPr marL="85725" lvl="7" algn="just"/>
            <a:r>
              <a:rPr lang="en-US" i="1" dirty="0">
                <a:latin typeface="Arial" panose="020B0604020202020204" pitchFamily="34" charset="0"/>
                <a:cs typeface="Arial" panose="020B0604020202020204" pitchFamily="34" charset="0"/>
              </a:rPr>
              <a:t>Presented By:</a:t>
            </a:r>
            <a:r>
              <a:rPr lang="en-US" sz="800" i="1" dirty="0">
                <a:latin typeface="Arial" panose="020B0604020202020204" pitchFamily="34" charset="0"/>
                <a:cs typeface="Arial" panose="020B0604020202020204" pitchFamily="34" charset="0"/>
              </a:rPr>
              <a:t> </a:t>
            </a:r>
          </a:p>
        </p:txBody>
      </p:sp>
      <p:pic>
        <p:nvPicPr>
          <p:cNvPr id="1030" name="Picture 6" descr="Agenda INFES-2020 - Eudoxia Research Centre (ERC)">
            <a:extLst>
              <a:ext uri="{FF2B5EF4-FFF2-40B4-BE49-F238E27FC236}">
                <a16:creationId xmlns:a16="http://schemas.microsoft.com/office/drawing/2014/main" xmlns="" id="{3D557131-B09A-4AD4-A0D8-9748F217147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43800" y="120201"/>
            <a:ext cx="1508428" cy="170859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1" name="Straight Connector 10">
            <a:extLst>
              <a:ext uri="{FF2B5EF4-FFF2-40B4-BE49-F238E27FC236}">
                <a16:creationId xmlns:a16="http://schemas.microsoft.com/office/drawing/2014/main" xmlns="" id="{72608D97-B097-497E-AB80-600D74CDC927}"/>
              </a:ext>
            </a:extLst>
          </p:cNvPr>
          <p:cNvCxnSpPr/>
          <p:nvPr/>
        </p:nvCxnSpPr>
        <p:spPr>
          <a:xfrm>
            <a:off x="0" y="1752600"/>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nquisitive Analysis – Andrew Horder Coaching">
            <a:extLst>
              <a:ext uri="{FF2B5EF4-FFF2-40B4-BE49-F238E27FC236}">
                <a16:creationId xmlns:a16="http://schemas.microsoft.com/office/drawing/2014/main" xmlns="" id="{A82C3D8B-BBF9-49C2-B4C6-5D002F5183C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a:off x="7772400" y="6248400"/>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9</a:t>
            </a:r>
            <a:endParaRPr lang="en-GB" dirty="0">
              <a:latin typeface="Arial" panose="020B0604020202020204" pitchFamily="34" charset="0"/>
              <a:cs typeface="Arial" panose="020B0604020202020204" pitchFamily="34" charset="0"/>
            </a:endParaRPr>
          </a:p>
        </p:txBody>
      </p:sp>
      <p:sp>
        <p:nvSpPr>
          <p:cNvPr id="7" name="Rectangle 6"/>
          <p:cNvSpPr/>
          <p:nvPr/>
        </p:nvSpPr>
        <p:spPr>
          <a:xfrm>
            <a:off x="228600" y="685800"/>
            <a:ext cx="8305800" cy="7078861"/>
          </a:xfrm>
          <a:prstGeom prst="rect">
            <a:avLst/>
          </a:prstGeom>
        </p:spPr>
        <p:txBody>
          <a:bodyPr wrap="square">
            <a:spAutoFit/>
          </a:bodyPr>
          <a:lstStyle/>
          <a:p>
            <a:pPr marL="342900" indent="-342900" algn="just"/>
            <a:r>
              <a:rPr lang="en-US" sz="2100" b="1" dirty="0" smtClean="0">
                <a:latin typeface="Baskerville Old Face" pitchFamily="18" charset="0"/>
                <a:cs typeface="Arial" panose="020B0604020202020204" pitchFamily="34" charset="0"/>
              </a:rPr>
              <a:t>2.  Patchwork Plagiarism </a:t>
            </a:r>
          </a:p>
          <a:p>
            <a:pPr marL="342900" indent="-342900" algn="just"/>
            <a:r>
              <a:rPr lang="en-US" sz="2100" dirty="0" smtClean="0">
                <a:latin typeface="Baskerville Old Face" pitchFamily="18" charset="0"/>
                <a:cs typeface="Arial" panose="020B0604020202020204" pitchFamily="34" charset="0"/>
              </a:rPr>
              <a:t>	This involves taking phrases and clauses from other persons work and weaving it into your own without reference to the original source or writer.</a:t>
            </a:r>
          </a:p>
          <a:p>
            <a:pPr marL="342900" indent="-342900" algn="just"/>
            <a:endParaRPr lang="en-US" sz="2100" dirty="0" smtClean="0">
              <a:latin typeface="Baskerville Old Face" pitchFamily="18" charset="0"/>
              <a:cs typeface="Arial" panose="020B0604020202020204" pitchFamily="34" charset="0"/>
            </a:endParaRPr>
          </a:p>
          <a:p>
            <a:pPr marL="342900" indent="-342900" algn="just"/>
            <a:r>
              <a:rPr lang="en-US" sz="2100" b="1" dirty="0" smtClean="0">
                <a:latin typeface="Baskerville Old Face" pitchFamily="18" charset="0"/>
                <a:cs typeface="Arial" panose="020B0604020202020204" pitchFamily="34" charset="0"/>
              </a:rPr>
              <a:t>	The Source</a:t>
            </a:r>
          </a:p>
          <a:p>
            <a:pPr marL="342900" indent="-342900" algn="just"/>
            <a:r>
              <a:rPr lang="en-US" sz="2100" dirty="0" smtClean="0">
                <a:latin typeface="Baskerville Old Face" pitchFamily="18" charset="0"/>
              </a:rPr>
              <a:t>	“The consequence of the COVID-19 pandemic on the Nigerian economy is one that the nation will have to grapple with for years to come. However, the policy response will go a long way in determining how long it would last”. </a:t>
            </a:r>
          </a:p>
          <a:p>
            <a:pPr marL="342900" indent="-342900" algn="just"/>
            <a:r>
              <a:rPr lang="en-US" sz="2100" dirty="0" smtClean="0">
                <a:latin typeface="Baskerville Old Face" pitchFamily="18" charset="0"/>
              </a:rPr>
              <a:t>	</a:t>
            </a:r>
          </a:p>
          <a:p>
            <a:pPr marL="342900" indent="-342900" algn="just"/>
            <a:r>
              <a:rPr lang="en-US" sz="2100" b="1" dirty="0" smtClean="0">
                <a:latin typeface="Baskerville Old Face" pitchFamily="18" charset="0"/>
              </a:rPr>
              <a:t>	Example of Patchwork Plagiarism</a:t>
            </a:r>
          </a:p>
          <a:p>
            <a:pPr marL="342900" indent="-342900" algn="just"/>
            <a:r>
              <a:rPr lang="en-US" sz="2100" dirty="0" smtClean="0">
                <a:latin typeface="Baskerville Old Face" pitchFamily="18" charset="0"/>
              </a:rPr>
              <a:t>	we may need to understand that </a:t>
            </a:r>
            <a:r>
              <a:rPr lang="en-US" sz="2100" u="sng" dirty="0" smtClean="0">
                <a:latin typeface="Baskerville Old Face" pitchFamily="18" charset="0"/>
              </a:rPr>
              <a:t>the consequences of the COVID-19 pandemic on the Nigerian economy is one that the nation will have to grapple with for</a:t>
            </a:r>
            <a:r>
              <a:rPr lang="en-US" sz="2100" dirty="0" smtClean="0">
                <a:latin typeface="Baskerville Old Face" pitchFamily="18" charset="0"/>
              </a:rPr>
              <a:t> the next 10 years  </a:t>
            </a:r>
          </a:p>
          <a:p>
            <a:pPr marL="342900" indent="-342900" algn="just"/>
            <a:endParaRPr lang="en-US" sz="2100" dirty="0" smtClean="0">
              <a:latin typeface="Baskerville Old Face" pitchFamily="18" charset="0"/>
            </a:endParaRPr>
          </a:p>
          <a:p>
            <a:pPr marL="342900" indent="-342900" algn="just"/>
            <a:r>
              <a:rPr lang="en-US" sz="2100" dirty="0" smtClean="0">
                <a:latin typeface="Baskerville Old Face" pitchFamily="18" charset="0"/>
              </a:rPr>
              <a:t>	“The consequence of the COVID-19 pandemic on the Nigerian economy is one that the nation will have to grapple with” (</a:t>
            </a:r>
            <a:r>
              <a:rPr lang="en-US" sz="2100" dirty="0" err="1" smtClean="0">
                <a:latin typeface="Baskerville Old Face" pitchFamily="18" charset="0"/>
              </a:rPr>
              <a:t>Kanu</a:t>
            </a:r>
            <a:r>
              <a:rPr lang="en-US" sz="2100" dirty="0" smtClean="0">
                <a:latin typeface="Baskerville Old Face" pitchFamily="18" charset="0"/>
              </a:rPr>
              <a:t> 2020, p. 33)</a:t>
            </a:r>
          </a:p>
          <a:p>
            <a:pPr marL="342900" indent="-342900" algn="just"/>
            <a:endParaRPr lang="en-US" sz="1900" dirty="0" smtClean="0">
              <a:latin typeface="Baskerville Old Face" pitchFamily="18" charset="0"/>
            </a:endParaRPr>
          </a:p>
          <a:p>
            <a:pPr marL="342900" indent="-342900" algn="just"/>
            <a:endParaRPr lang="en-US" sz="1900" dirty="0" smtClean="0">
              <a:latin typeface="Baskerville Old Face" pitchFamily="18" charset="0"/>
            </a:endParaRPr>
          </a:p>
          <a:p>
            <a:pPr marL="342900" indent="-342900" algn="just"/>
            <a:r>
              <a:rPr lang="en-US" sz="1900" dirty="0" smtClean="0">
                <a:latin typeface="Baskerville Old Face" pitchFamily="18" charset="0"/>
              </a:rPr>
              <a:t>	</a:t>
            </a:r>
          </a:p>
          <a:p>
            <a:pPr marL="342900" indent="-342900" algn="just"/>
            <a:endParaRPr lang="en-US" sz="1900" dirty="0">
              <a:latin typeface="Baskerville Old Face"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722513"/>
          </a:xfrm>
        </p:spPr>
        <p:txBody>
          <a:bodyPr>
            <a:noAutofit/>
          </a:bodyPr>
          <a:lstStyle/>
          <a:p>
            <a:pPr>
              <a:spcBef>
                <a:spcPts val="0"/>
              </a:spcBef>
              <a:spcAft>
                <a:spcPts val="1200"/>
              </a:spcAft>
              <a:buNone/>
            </a:pPr>
            <a:r>
              <a:rPr lang="en-US" sz="2200" b="1" dirty="0" smtClean="0">
                <a:latin typeface="Baskerville Old Face" pitchFamily="18" charset="0"/>
                <a:cs typeface="Arial" panose="020B0604020202020204" pitchFamily="34" charset="0"/>
              </a:rPr>
              <a:t>3. Paraphrasing Plagiarism </a:t>
            </a:r>
            <a:endParaRPr lang="en-US" sz="2200" b="1" dirty="0">
              <a:latin typeface="Baskerville Old Face" pitchFamily="18" charset="0"/>
              <a:cs typeface="Arial" panose="020B0604020202020204" pitchFamily="34" charset="0"/>
            </a:endParaRPr>
          </a:p>
          <a:p>
            <a:pPr algn="just">
              <a:spcBef>
                <a:spcPts val="0"/>
              </a:spcBef>
              <a:spcAft>
                <a:spcPts val="1200"/>
              </a:spcAft>
            </a:pPr>
            <a:r>
              <a:rPr lang="en-US" sz="2200" dirty="0" smtClean="0">
                <a:latin typeface="Baskerville Old Face" pitchFamily="18" charset="0"/>
                <a:cs typeface="Arial" panose="020B0604020202020204" pitchFamily="34" charset="0"/>
              </a:rPr>
              <a:t>This is the type of plagiarism that occurs when a writer summaries another author’s work by changing the words a little and adding synonyms without citing the source, however, still maintaining the thought, structure and style of the author.</a:t>
            </a:r>
          </a:p>
          <a:p>
            <a:pPr algn="just"/>
            <a:r>
              <a:rPr lang="en-US" sz="2200" dirty="0" smtClean="0">
                <a:latin typeface="Baskerville Old Face" pitchFamily="18" charset="0"/>
              </a:rPr>
              <a:t>“If the response is prompt, strong and coordinated, it would be less devastating. For the policies to be coordinated, it must be multidimensional, bold, and unbound by convention”. (</a:t>
            </a:r>
            <a:r>
              <a:rPr lang="en-US" sz="2200" dirty="0" err="1" smtClean="0">
                <a:latin typeface="Baskerville Old Face" pitchFamily="18" charset="0"/>
              </a:rPr>
              <a:t>Kanu</a:t>
            </a:r>
            <a:r>
              <a:rPr lang="en-US" sz="2200" dirty="0" smtClean="0">
                <a:latin typeface="Baskerville Old Face" pitchFamily="18" charset="0"/>
              </a:rPr>
              <a:t> A. I. (2020). COVID-19 and the Economy: An African Perspective.</a:t>
            </a:r>
            <a:r>
              <a:rPr lang="en-US" sz="2200" i="1" dirty="0" smtClean="0">
                <a:latin typeface="Baskerville Old Face" pitchFamily="18" charset="0"/>
              </a:rPr>
              <a:t> Journal of African Studies and Sustainable Development. Vol. 3. No</a:t>
            </a:r>
            <a:r>
              <a:rPr lang="en-US" sz="2200" dirty="0" smtClean="0">
                <a:latin typeface="Baskerville Old Face" pitchFamily="18" charset="0"/>
              </a:rPr>
              <a:t>. 2. 33-40)</a:t>
            </a:r>
          </a:p>
          <a:p>
            <a:pPr algn="just"/>
            <a:r>
              <a:rPr lang="en-US" sz="2200" b="1" dirty="0" smtClean="0">
                <a:latin typeface="Baskerville Old Face" pitchFamily="18" charset="0"/>
                <a:cs typeface="Arial" panose="020B0604020202020204" pitchFamily="34" charset="0"/>
              </a:rPr>
              <a:t>Example </a:t>
            </a:r>
          </a:p>
          <a:p>
            <a:pPr algn="just">
              <a:spcBef>
                <a:spcPts val="0"/>
              </a:spcBef>
              <a:spcAft>
                <a:spcPts val="1200"/>
              </a:spcAft>
              <a:buNone/>
            </a:pPr>
            <a:r>
              <a:rPr lang="en-US" sz="2200" dirty="0" smtClean="0">
                <a:latin typeface="Baskerville Old Face" pitchFamily="18" charset="0"/>
              </a:rPr>
              <a:t>	If government responds promptly, in a way that is strong and coordinated, the negative consequences would be minimized. If the policies are to be coordinated, they must be multidimensional, bold, and unbound by convention.</a:t>
            </a:r>
            <a:endParaRPr lang="en-US" sz="2200" dirty="0" smtClean="0">
              <a:latin typeface="Baskerville Old Face" pitchFamily="18" charset="0"/>
              <a:cs typeface="Arial" panose="020B0604020202020204" pitchFamily="34" charset="0"/>
            </a:endParaRPr>
          </a:p>
          <a:p>
            <a:pPr>
              <a:spcBef>
                <a:spcPts val="0"/>
              </a:spcBef>
              <a:spcAft>
                <a:spcPts val="1200"/>
              </a:spcAft>
            </a:pPr>
            <a:endParaRPr lang="en-US" sz="2200" dirty="0">
              <a:latin typeface="Baskerville Old Face" pitchFamily="18" charset="0"/>
              <a:cs typeface="Arial" panose="020B0604020202020204" pitchFamily="34" charset="0"/>
            </a:endParaRPr>
          </a:p>
        </p:txBody>
      </p:sp>
      <p:sp>
        <p:nvSpPr>
          <p:cNvPr id="9" name="Rectangle 8"/>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10</a:t>
            </a:r>
            <a:endParaRPr lang="en-GB"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a:buNone/>
            </a:pPr>
            <a:r>
              <a:rPr lang="en-US" sz="3000" b="1" dirty="0" smtClean="0">
                <a:solidFill>
                  <a:srgbClr val="C00000"/>
                </a:solidFill>
                <a:latin typeface="Baskerville Old Face" pitchFamily="18" charset="0"/>
              </a:rPr>
              <a:t>4. Unintentional Plagiarism</a:t>
            </a:r>
          </a:p>
          <a:p>
            <a:pPr algn="just">
              <a:buNone/>
            </a:pPr>
            <a:r>
              <a:rPr lang="en-US" sz="2400" dirty="0" smtClean="0">
                <a:latin typeface="Baskerville Old Face" pitchFamily="18" charset="0"/>
              </a:rPr>
              <a:t>	This happens when a writer incorrectly quotes or cites the work of another. What make sit plagiarism is that it was not well cited or referenced. Legally, there is no distinction between intentional and unintentional plagiarism. </a:t>
            </a:r>
          </a:p>
          <a:p>
            <a:pPr algn="just">
              <a:buNone/>
            </a:pPr>
            <a:endParaRPr lang="en-US" sz="2400" dirty="0" smtClean="0">
              <a:latin typeface="Baskerville Old Face" pitchFamily="18" charset="0"/>
            </a:endParaRPr>
          </a:p>
          <a:p>
            <a:pPr algn="just">
              <a:buNone/>
            </a:pPr>
            <a:endParaRPr lang="en-US" sz="2400" dirty="0" smtClean="0">
              <a:latin typeface="Baskerville Old Face" pitchFamily="18" charset="0"/>
            </a:endParaRPr>
          </a:p>
          <a:p>
            <a:pPr algn="just">
              <a:buNone/>
            </a:pPr>
            <a:endParaRPr lang="en-US" sz="2400" dirty="0" smtClean="0">
              <a:latin typeface="Baskerville Old Face" pitchFamily="18" charset="0"/>
            </a:endParaRPr>
          </a:p>
          <a:p>
            <a:pPr algn="just">
              <a:buNone/>
            </a:pPr>
            <a:endParaRPr lang="en-US" sz="2400" dirty="0" smtClean="0">
              <a:latin typeface="Baskerville Old Face" pitchFamily="18" charset="0"/>
            </a:endParaRPr>
          </a:p>
          <a:p>
            <a:pPr algn="just">
              <a:buNone/>
            </a:pPr>
            <a:endParaRPr lang="en-US" sz="2400" dirty="0" smtClean="0">
              <a:latin typeface="Baskerville Old Face" pitchFamily="18" charset="0"/>
            </a:endParaRPr>
          </a:p>
          <a:p>
            <a:pPr algn="just">
              <a:buNone/>
            </a:pPr>
            <a:endParaRPr lang="en-US" sz="2400" dirty="0" smtClean="0">
              <a:latin typeface="Baskerville Old Face" pitchFamily="18" charset="0"/>
            </a:endParaRPr>
          </a:p>
          <a:p>
            <a:pPr algn="just">
              <a:buNone/>
            </a:pPr>
            <a:endParaRPr lang="en-US" sz="2400" dirty="0" smtClean="0">
              <a:latin typeface="Baskerville Old Face" pitchFamily="18" charset="0"/>
            </a:endParaRPr>
          </a:p>
          <a:p>
            <a:pPr algn="just">
              <a:buNone/>
            </a:pPr>
            <a:r>
              <a:rPr lang="en-US" sz="2400" dirty="0" smtClean="0">
                <a:latin typeface="Baskerville Old Face" pitchFamily="18" charset="0"/>
              </a:rPr>
              <a:t>(</a:t>
            </a:r>
          </a:p>
          <a:p>
            <a:pPr algn="just">
              <a:buNone/>
            </a:pPr>
            <a:endParaRPr lang="en-US" sz="2400" dirty="0" smtClean="0">
              <a:latin typeface="Baskerville Old Face" pitchFamily="18" charset="0"/>
            </a:endParaRPr>
          </a:p>
          <a:p>
            <a:pPr algn="just">
              <a:buNone/>
            </a:pPr>
            <a:endParaRPr lang="en-US" sz="2400" dirty="0" smtClean="0">
              <a:latin typeface="Baskerville Old Face" pitchFamily="18" charset="0"/>
            </a:endParaRPr>
          </a:p>
          <a:p>
            <a:pPr algn="just">
              <a:buNone/>
            </a:pPr>
            <a:r>
              <a:rPr lang="en-US" sz="1700" dirty="0" smtClean="0"/>
              <a:t>(</a:t>
            </a:r>
            <a:r>
              <a:rPr lang="en-US" sz="1700" dirty="0" err="1" smtClean="0"/>
              <a:t>Pinterest</a:t>
            </a:r>
            <a:r>
              <a:rPr lang="en-US" sz="1700" dirty="0" smtClean="0"/>
              <a:t>: https://in.pinterest.com/pin/324611085617845471/)</a:t>
            </a:r>
          </a:p>
        </p:txBody>
      </p:sp>
      <p:pic>
        <p:nvPicPr>
          <p:cNvPr id="10242" name="Picture 2" descr="https://i.pinimg.com/originals/1e/1a/d4/1e1ad4a6a5d865e8ffc9471473713312.jpg"/>
          <p:cNvPicPr>
            <a:picLocks noChangeAspect="1" noChangeArrowheads="1"/>
          </p:cNvPicPr>
          <p:nvPr/>
        </p:nvPicPr>
        <p:blipFill>
          <a:blip r:embed="rId2" cstate="print"/>
          <a:srcRect/>
          <a:stretch>
            <a:fillRect/>
          </a:stretch>
        </p:blipFill>
        <p:spPr bwMode="auto">
          <a:xfrm>
            <a:off x="307975" y="2286000"/>
            <a:ext cx="8455025" cy="3276600"/>
          </a:xfrm>
          <a:prstGeom prst="rect">
            <a:avLst/>
          </a:prstGeom>
          <a:noFill/>
        </p:spPr>
      </p:pic>
      <p:sp>
        <p:nvSpPr>
          <p:cNvPr id="4" name="Rectangle 3"/>
          <p:cNvSpPr/>
          <p:nvPr/>
        </p:nvSpPr>
        <p:spPr>
          <a:xfrm>
            <a:off x="7848600" y="6172200"/>
            <a:ext cx="105240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11</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plagiarismchecker.net/img/i-didnt-plagiarise.jpg"/>
          <p:cNvPicPr>
            <a:picLocks noChangeAspect="1" noChangeArrowheads="1"/>
          </p:cNvPicPr>
          <p:nvPr/>
        </p:nvPicPr>
        <p:blipFill>
          <a:blip r:embed="rId2" cstate="print"/>
          <a:srcRect/>
          <a:stretch>
            <a:fillRect/>
          </a:stretch>
        </p:blipFill>
        <p:spPr bwMode="auto">
          <a:xfrm>
            <a:off x="533400" y="685800"/>
            <a:ext cx="8001000" cy="5410200"/>
          </a:xfrm>
          <a:prstGeom prst="rect">
            <a:avLst/>
          </a:prstGeom>
          <a:noFill/>
        </p:spPr>
      </p:pic>
      <p:sp>
        <p:nvSpPr>
          <p:cNvPr id="5" name="Rectangle 4"/>
          <p:cNvSpPr/>
          <p:nvPr/>
        </p:nvSpPr>
        <p:spPr>
          <a:xfrm>
            <a:off x="1524000" y="6019800"/>
            <a:ext cx="5791200" cy="369332"/>
          </a:xfrm>
          <a:prstGeom prst="rect">
            <a:avLst/>
          </a:prstGeom>
        </p:spPr>
        <p:txBody>
          <a:bodyPr wrap="square">
            <a:spAutoFit/>
          </a:bodyPr>
          <a:lstStyle/>
          <a:p>
            <a:pPr algn="just"/>
            <a:r>
              <a:rPr lang="en-US" dirty="0" smtClean="0">
                <a:latin typeface="Baskerville Old Face" pitchFamily="18" charset="0"/>
              </a:rPr>
              <a:t>(https://www.plagiarismchecker.net/plagiarism-pictures.php)</a:t>
            </a:r>
          </a:p>
        </p:txBody>
      </p:sp>
      <p:sp>
        <p:nvSpPr>
          <p:cNvPr id="4" name="Rectangle 3"/>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12</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EA4D2525-06AB-4A4D-8558-4492DC56095D}"/>
              </a:ext>
            </a:extLst>
          </p:cNvPr>
          <p:cNvSpPr/>
          <p:nvPr/>
        </p:nvSpPr>
        <p:spPr>
          <a:xfrm>
            <a:off x="2624138" y="2740025"/>
            <a:ext cx="5757862" cy="1198563"/>
          </a:xfrm>
          <a:prstGeom prst="roundRect">
            <a:avLst/>
          </a:prstGeom>
          <a:gradFill flip="none" rotWithShape="1">
            <a:gsLst>
              <a:gs pos="25000">
                <a:srgbClr val="F0EB00"/>
              </a:gs>
              <a:gs pos="0">
                <a:srgbClr val="FFFF00"/>
              </a:gs>
              <a:gs pos="73000">
                <a:srgbClr val="B8970C">
                  <a:shade val="67500"/>
                  <a:satMod val="115000"/>
                </a:srgbClr>
              </a:gs>
              <a:gs pos="85000">
                <a:srgbClr val="5E4D06"/>
              </a:gs>
            </a:gsLst>
            <a:lin ang="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2">
            <a:extLst>
              <a:ext uri="{FF2B5EF4-FFF2-40B4-BE49-F238E27FC236}">
                <a16:creationId xmlns:a16="http://schemas.microsoft.com/office/drawing/2014/main" xmlns="" id="{B391A6B5-E800-48AE-8CA3-785C5B180F37}"/>
              </a:ext>
            </a:extLst>
          </p:cNvPr>
          <p:cNvSpPr txBox="1">
            <a:spLocks noChangeArrowheads="1"/>
          </p:cNvSpPr>
          <p:nvPr/>
        </p:nvSpPr>
        <p:spPr bwMode="auto">
          <a:xfrm>
            <a:off x="2624138" y="2859088"/>
            <a:ext cx="5243512"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600" b="1" i="0" u="none" strike="noStrike" kern="1200" cap="none" spc="0" normalizeH="0" baseline="0" noProof="0">
                <a:ln>
                  <a:noFill/>
                </a:ln>
                <a:solidFill>
                  <a:prstClr val="black"/>
                </a:solidFill>
                <a:effectLst/>
                <a:uLnTx/>
                <a:uFillTx/>
                <a:latin typeface="Helvetica" panose="020B0604020202020204" pitchFamily="34" charset="0"/>
                <a:ea typeface="+mn-ea"/>
                <a:cs typeface="Helvetica" panose="020B0604020202020204" pitchFamily="34" charset="0"/>
              </a:rPr>
              <a:t>Introduction</a:t>
            </a:r>
          </a:p>
        </p:txBody>
      </p:sp>
      <p:sp>
        <p:nvSpPr>
          <p:cNvPr id="6" name="TextBox 15">
            <a:extLst>
              <a:ext uri="{FF2B5EF4-FFF2-40B4-BE49-F238E27FC236}">
                <a16:creationId xmlns:a16="http://schemas.microsoft.com/office/drawing/2014/main" xmlns="" id="{AB579295-E202-48BF-B2BB-37C1A48534E5}"/>
              </a:ext>
            </a:extLst>
          </p:cNvPr>
          <p:cNvSpPr txBox="1">
            <a:spLocks noChangeArrowheads="1"/>
          </p:cNvSpPr>
          <p:nvPr/>
        </p:nvSpPr>
        <p:spPr bwMode="auto">
          <a:xfrm>
            <a:off x="1842691" y="2927350"/>
            <a:ext cx="5286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Impact" panose="020B0806030902050204" pitchFamily="34" charset="0"/>
                <a:ea typeface="+mn-ea"/>
                <a:cs typeface="Arial" panose="020B0604020202020204" pitchFamily="34" charset="0"/>
              </a:rPr>
              <a:t>1</a:t>
            </a:r>
          </a:p>
        </p:txBody>
      </p:sp>
      <p:pic>
        <p:nvPicPr>
          <p:cNvPr id="7" name="Picture 11" descr="Glass square buttons.gif">
            <a:extLst>
              <a:ext uri="{FF2B5EF4-FFF2-40B4-BE49-F238E27FC236}">
                <a16:creationId xmlns:a16="http://schemas.microsoft.com/office/drawing/2014/main" xmlns="" id="{944AA0FD-89CE-4320-9FB8-D54E9C0A0CBC}"/>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170782" y="2740025"/>
            <a:ext cx="1343818" cy="1417994"/>
          </a:xfrm>
          <a:prstGeom prst="rect">
            <a:avLst/>
          </a:prstGeom>
          <a:noFill/>
          <a:ln w="9525">
            <a:noFill/>
            <a:miter lim="800000"/>
            <a:headEnd/>
            <a:tailEnd/>
          </a:ln>
        </p:spPr>
      </p:pic>
      <p:sp>
        <p:nvSpPr>
          <p:cNvPr id="8" name="Rounded Rectangle 1">
            <a:extLst>
              <a:ext uri="{FF2B5EF4-FFF2-40B4-BE49-F238E27FC236}">
                <a16:creationId xmlns:a16="http://schemas.microsoft.com/office/drawing/2014/main" xmlns="" id="{D2717F14-4779-434E-A08F-372902CBD4E6}"/>
              </a:ext>
            </a:extLst>
          </p:cNvPr>
          <p:cNvSpPr/>
          <p:nvPr/>
        </p:nvSpPr>
        <p:spPr>
          <a:xfrm>
            <a:off x="2630234" y="2695376"/>
            <a:ext cx="5751766" cy="1048148"/>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sp>
        <p:nvSpPr>
          <p:cNvPr id="9" name="TextBox 8">
            <a:extLst>
              <a:ext uri="{FF2B5EF4-FFF2-40B4-BE49-F238E27FC236}">
                <a16:creationId xmlns:a16="http://schemas.microsoft.com/office/drawing/2014/main" xmlns="" id="{01A21029-F9F6-4119-816A-2D02C422BB05}"/>
              </a:ext>
            </a:extLst>
          </p:cNvPr>
          <p:cNvSpPr txBox="1"/>
          <p:nvPr/>
        </p:nvSpPr>
        <p:spPr>
          <a:xfrm>
            <a:off x="2286000" y="2905780"/>
            <a:ext cx="614481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Plagiarism and the Law</a:t>
            </a:r>
            <a:endPar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15">
            <a:extLst>
              <a:ext uri="{FF2B5EF4-FFF2-40B4-BE49-F238E27FC236}">
                <a16:creationId xmlns:a16="http://schemas.microsoft.com/office/drawing/2014/main" xmlns="" id="{5CFBC17A-2CFD-429F-8E39-C2610E20D712}"/>
              </a:ext>
            </a:extLst>
          </p:cNvPr>
          <p:cNvSpPr txBox="1">
            <a:spLocks noChangeArrowheads="1"/>
          </p:cNvSpPr>
          <p:nvPr/>
        </p:nvSpPr>
        <p:spPr bwMode="auto">
          <a:xfrm>
            <a:off x="1593734" y="3035638"/>
            <a:ext cx="357565" cy="70788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prstClr val="white"/>
                </a:solidFill>
                <a:latin typeface="Arial" panose="020B0604020202020204" pitchFamily="34" charset="0"/>
                <a:cs typeface="Arial" panose="020B0604020202020204" pitchFamily="34" charset="0"/>
              </a:rPr>
              <a:t>3</a:t>
            </a:r>
            <a:endParaRPr kumimoji="0" lang="en-US" sz="4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 name="Rectangle 10"/>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13</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400" b="1" dirty="0" smtClean="0">
                <a:latin typeface="Baskerville Old Face" pitchFamily="18" charset="0"/>
              </a:rPr>
              <a:t>	Copyright </a:t>
            </a:r>
          </a:p>
          <a:p>
            <a:pPr>
              <a:buNone/>
            </a:pPr>
            <a:r>
              <a:rPr lang="en-US" sz="2400" dirty="0" smtClean="0">
                <a:latin typeface="Baskerville Old Face" pitchFamily="18" charset="0"/>
              </a:rPr>
              <a:t>	Does copyright mean that you have the right to copy another person’s work? No.</a:t>
            </a:r>
          </a:p>
          <a:p>
            <a:pPr>
              <a:buNone/>
            </a:pPr>
            <a:r>
              <a:rPr lang="en-US" sz="2400" dirty="0" smtClean="0">
                <a:latin typeface="Baskerville Old Face" pitchFamily="18" charset="0"/>
              </a:rPr>
              <a:t>	</a:t>
            </a:r>
            <a:endParaRPr lang="en-US" sz="2400" dirty="0">
              <a:latin typeface="Baskerville Old Face" pitchFamily="18" charset="0"/>
            </a:endParaRPr>
          </a:p>
        </p:txBody>
      </p:sp>
      <p:pic>
        <p:nvPicPr>
          <p:cNvPr id="4" name="Picture 2" descr="https://encrypted-tbn0.gstatic.com/images?q=tbn%3AANd9GcSguAHk-0w2GIAkFXNVHWW3FxS4E3T_X0RPNDsxk-qT7cH22n8C&amp;usqp=CAU"/>
          <p:cNvPicPr>
            <a:picLocks noChangeAspect="1" noChangeArrowheads="1"/>
          </p:cNvPicPr>
          <p:nvPr/>
        </p:nvPicPr>
        <p:blipFill>
          <a:blip r:embed="rId2" cstate="print"/>
          <a:srcRect/>
          <a:stretch>
            <a:fillRect/>
          </a:stretch>
        </p:blipFill>
        <p:spPr bwMode="auto">
          <a:xfrm>
            <a:off x="1219200" y="1524000"/>
            <a:ext cx="6781800" cy="2895601"/>
          </a:xfrm>
          <a:prstGeom prst="rect">
            <a:avLst/>
          </a:prstGeom>
          <a:noFill/>
        </p:spPr>
      </p:pic>
      <p:sp>
        <p:nvSpPr>
          <p:cNvPr id="5" name="Rectangle 4"/>
          <p:cNvSpPr/>
          <p:nvPr/>
        </p:nvSpPr>
        <p:spPr>
          <a:xfrm>
            <a:off x="533400" y="3810000"/>
            <a:ext cx="8153400" cy="3046988"/>
          </a:xfrm>
          <a:prstGeom prst="rect">
            <a:avLst/>
          </a:prstGeom>
        </p:spPr>
        <p:txBody>
          <a:bodyPr wrap="square">
            <a:spAutoFit/>
          </a:bodyPr>
          <a:lstStyle/>
          <a:p>
            <a:pPr>
              <a:buNone/>
            </a:pPr>
            <a:r>
              <a:rPr lang="en-US" sz="2400" dirty="0" smtClean="0">
                <a:latin typeface="Baskerville Old Face" pitchFamily="18" charset="0"/>
              </a:rPr>
              <a:t>Copyright is a form of legal protection provided by the law to authors of original works. </a:t>
            </a:r>
          </a:p>
          <a:p>
            <a:pPr>
              <a:buNone/>
            </a:pPr>
            <a:endParaRPr lang="en-US" sz="2400" dirty="0" smtClean="0">
              <a:latin typeface="Baskerville Old Face" pitchFamily="18" charset="0"/>
            </a:endParaRPr>
          </a:p>
          <a:p>
            <a:pPr>
              <a:buNone/>
            </a:pPr>
            <a:r>
              <a:rPr lang="en-US" sz="2400" dirty="0" smtClean="0">
                <a:latin typeface="Baskerville Old Face" pitchFamily="18" charset="0"/>
              </a:rPr>
              <a:t>It gives exclusive right for production, distribution and usage by the author. </a:t>
            </a:r>
          </a:p>
          <a:p>
            <a:pPr>
              <a:buNone/>
            </a:pPr>
            <a:endParaRPr lang="en-US" sz="2400" dirty="0" smtClean="0">
              <a:latin typeface="Baskerville Old Face" pitchFamily="18" charset="0"/>
            </a:endParaRPr>
          </a:p>
          <a:p>
            <a:pPr>
              <a:buNone/>
            </a:pPr>
            <a:r>
              <a:rPr lang="en-US" sz="2400" dirty="0" smtClean="0">
                <a:latin typeface="Baskerville Old Face" pitchFamily="18" charset="0"/>
              </a:rPr>
              <a:t>	You can not use the work without the consent of the 	author.</a:t>
            </a:r>
            <a:endParaRPr lang="en-US" sz="2400" dirty="0">
              <a:latin typeface="Baskerville Old Face" pitchFamily="18" charset="0"/>
            </a:endParaRPr>
          </a:p>
        </p:txBody>
      </p:sp>
      <p:sp>
        <p:nvSpPr>
          <p:cNvPr id="6" name="Rectangle 5"/>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14</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dirty="0" smtClean="0">
                <a:latin typeface="Baskerville Old Face" pitchFamily="18" charset="0"/>
              </a:rPr>
              <a:t/>
            </a:r>
            <a:br>
              <a:rPr lang="en-US" sz="2000" dirty="0" smtClean="0">
                <a:latin typeface="Baskerville Old Face" pitchFamily="18" charset="0"/>
              </a:rPr>
            </a:br>
            <a:r>
              <a:rPr lang="en-US" sz="2000" dirty="0" smtClean="0">
                <a:latin typeface="Baskerville Old Face" pitchFamily="18" charset="0"/>
              </a:rPr>
              <a:t/>
            </a:r>
            <a:br>
              <a:rPr lang="en-US" sz="2000" dirty="0" smtClean="0">
                <a:latin typeface="Baskerville Old Face" pitchFamily="18" charset="0"/>
              </a:rPr>
            </a:br>
            <a:r>
              <a:rPr lang="en-US" sz="2000" dirty="0" smtClean="0">
                <a:latin typeface="Baskerville Old Face" pitchFamily="18" charset="0"/>
              </a:rPr>
              <a:t/>
            </a:r>
            <a:br>
              <a:rPr lang="en-US" sz="2000" dirty="0" smtClean="0">
                <a:latin typeface="Baskerville Old Face" pitchFamily="18" charset="0"/>
              </a:rPr>
            </a:br>
            <a:r>
              <a:rPr lang="en-US" sz="2000" dirty="0" smtClean="0">
                <a:latin typeface="Baskerville Old Face" pitchFamily="18" charset="0"/>
              </a:rPr>
              <a:t/>
            </a:r>
            <a:br>
              <a:rPr lang="en-US" sz="2000" dirty="0" smtClean="0">
                <a:latin typeface="Baskerville Old Face" pitchFamily="18" charset="0"/>
              </a:rPr>
            </a:br>
            <a:r>
              <a:rPr lang="en-US" sz="2000" dirty="0" smtClean="0">
                <a:latin typeface="Baskerville Old Face" pitchFamily="18" charset="0"/>
              </a:rPr>
              <a:t/>
            </a:r>
            <a:br>
              <a:rPr lang="en-US" sz="2000" dirty="0" smtClean="0">
                <a:latin typeface="Baskerville Old Face" pitchFamily="18" charset="0"/>
              </a:rPr>
            </a:br>
            <a:r>
              <a:rPr lang="en-US" sz="2000" dirty="0" smtClean="0">
                <a:latin typeface="Baskerville Old Face" pitchFamily="18" charset="0"/>
              </a:rPr>
              <a:t/>
            </a:r>
            <a:br>
              <a:rPr lang="en-US" sz="2000" dirty="0" smtClean="0">
                <a:latin typeface="Baskerville Old Face" pitchFamily="18" charset="0"/>
              </a:rPr>
            </a:br>
            <a:r>
              <a:rPr lang="en-US" sz="2000" dirty="0" smtClean="0">
                <a:latin typeface="Baskerville Old Face" pitchFamily="18" charset="0"/>
              </a:rPr>
              <a:t/>
            </a:r>
            <a:br>
              <a:rPr lang="en-US" sz="2000" dirty="0" smtClean="0">
                <a:latin typeface="Baskerville Old Face" pitchFamily="18" charset="0"/>
              </a:rPr>
            </a:br>
            <a:r>
              <a:rPr lang="en-US" sz="2000" dirty="0" smtClean="0">
                <a:latin typeface="Baskerville Old Face" pitchFamily="18" charset="0"/>
              </a:rPr>
              <a:t/>
            </a:r>
            <a:br>
              <a:rPr lang="en-US" sz="2000" dirty="0" smtClean="0">
                <a:latin typeface="Baskerville Old Face" pitchFamily="18" charset="0"/>
              </a:rPr>
            </a:br>
            <a:r>
              <a:rPr lang="en-US" sz="3200" b="1" dirty="0" smtClean="0">
                <a:latin typeface="Baskerville Old Face" pitchFamily="18" charset="0"/>
              </a:rPr>
              <a:t>Fair-Use</a:t>
            </a:r>
            <a:br>
              <a:rPr lang="en-US" sz="3200" b="1" dirty="0" smtClean="0">
                <a:latin typeface="Baskerville Old Face" pitchFamily="18" charset="0"/>
              </a:rPr>
            </a:br>
            <a:r>
              <a:rPr lang="en-US" sz="3200" dirty="0" smtClean="0">
                <a:latin typeface="Baskerville Old Face" pitchFamily="18" charset="0"/>
              </a:rPr>
              <a:t>It is a statute under copyright law that allows a person to use limited portion of another’s work that has copyright without taking permission from the author.  It is difficult to determine what is a limited portion.</a:t>
            </a:r>
            <a:br>
              <a:rPr lang="en-US" sz="3200" dirty="0" smtClean="0">
                <a:latin typeface="Baskerville Old Face" pitchFamily="18" charset="0"/>
              </a:rPr>
            </a:br>
            <a:r>
              <a:rPr lang="en-US" sz="2200" dirty="0" smtClean="0">
                <a:latin typeface="Baskerville Old Face" pitchFamily="18" charset="0"/>
              </a:rPr>
              <a:t/>
            </a:r>
            <a:br>
              <a:rPr lang="en-US" sz="2200" dirty="0" smtClean="0">
                <a:latin typeface="Baskerville Old Face" pitchFamily="18" charset="0"/>
              </a:rPr>
            </a:br>
            <a:endParaRPr lang="en-US" sz="2200" dirty="0">
              <a:latin typeface="Baskerville Old Face" pitchFamily="18" charset="0"/>
            </a:endParaRPr>
          </a:p>
        </p:txBody>
      </p:sp>
      <p:pic>
        <p:nvPicPr>
          <p:cNvPr id="35842" name="Picture 2" descr="https://01f0f53f-a-62cb3a1a-s-sites.googlegroups.com/site/danielle1seitter/home/assignment-1-rules-of-the-road/copyright-fair-use-and-penalties-for-plagiarism/la_plagiarism.gif?attachauth=ANoY7crv57UnbVF_viKTEbOAMA8hZpy1tNPHludpZXi63J5xweNmIbJcLWy7O-Wr2PhC6vInLL68z6pgiPPb7hWi_lkuRC6YiIbGEvty68B3iKjlzGjalAWxOIihTZWTCslEcfP1V6dmt95YziAT8Ealy0z-AG15JiGxEB9ZQeoJD2LpVKFpZIZzg3jG0fEYewzFdTgg1b00gsxo5Adn1gLQMSsugsmXAtSGADEKI__pQfYGliXYrJ1g-ZBDWrE2oE5ug37YMPdlRsMXEacL7aNvCfsMYS_jhPkX86uTIShEpmdGcKo5a7zRfpstQxjcRkMms5cINtejfTzg9elYyq-762UPdW7W7w%3D%3D&amp;attredirects=0"/>
          <p:cNvPicPr>
            <a:picLocks noChangeAspect="1" noChangeArrowheads="1"/>
          </p:cNvPicPr>
          <p:nvPr/>
        </p:nvPicPr>
        <p:blipFill>
          <a:blip r:embed="rId2" cstate="print"/>
          <a:srcRect/>
          <a:stretch>
            <a:fillRect/>
          </a:stretch>
        </p:blipFill>
        <p:spPr bwMode="auto">
          <a:xfrm>
            <a:off x="1066800" y="3886200"/>
            <a:ext cx="7467600" cy="2286000"/>
          </a:xfrm>
          <a:prstGeom prst="rect">
            <a:avLst/>
          </a:prstGeom>
          <a:noFill/>
        </p:spPr>
      </p:pic>
      <p:sp>
        <p:nvSpPr>
          <p:cNvPr id="5" name="Rectangle 4"/>
          <p:cNvSpPr/>
          <p:nvPr/>
        </p:nvSpPr>
        <p:spPr>
          <a:xfrm>
            <a:off x="1752600" y="6343471"/>
            <a:ext cx="6858000" cy="1200329"/>
          </a:xfrm>
          <a:prstGeom prst="rect">
            <a:avLst/>
          </a:prstGeom>
        </p:spPr>
        <p:txBody>
          <a:bodyPr wrap="square">
            <a:spAutoFit/>
          </a:bodyPr>
          <a:lstStyle/>
          <a:p>
            <a:r>
              <a:rPr lang="en-US" dirty="0" smtClean="0"/>
              <a:t>http://internet.phillipmartin.info/internet_plagiarism.htm</a:t>
            </a:r>
            <a:br>
              <a:rPr lang="en-US" dirty="0" smtClean="0"/>
            </a:br>
            <a:endParaRPr lang="en-US" dirty="0" smtClean="0"/>
          </a:p>
          <a:p>
            <a:r>
              <a:rPr lang="en-US" dirty="0" smtClean="0"/>
              <a:t/>
            </a:r>
            <a:br>
              <a:rPr lang="en-US" dirty="0" smtClean="0"/>
            </a:br>
            <a:endParaRPr lang="en-US" dirty="0"/>
          </a:p>
        </p:txBody>
      </p:sp>
      <p:sp>
        <p:nvSpPr>
          <p:cNvPr id="6" name="Rectangle 5"/>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15</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tribution"/>
          <p:cNvPicPr>
            <a:picLocks noChangeAspect="1" noChangeArrowheads="1"/>
          </p:cNvPicPr>
          <p:nvPr/>
        </p:nvPicPr>
        <p:blipFill>
          <a:blip r:embed="rId2" cstate="print"/>
          <a:srcRect/>
          <a:stretch>
            <a:fillRect/>
          </a:stretch>
        </p:blipFill>
        <p:spPr bwMode="auto">
          <a:xfrm>
            <a:off x="79375" y="1984375"/>
            <a:ext cx="987425" cy="987425"/>
          </a:xfrm>
          <a:prstGeom prst="rect">
            <a:avLst/>
          </a:prstGeom>
          <a:noFill/>
        </p:spPr>
      </p:pic>
      <p:pic>
        <p:nvPicPr>
          <p:cNvPr id="1028" name="Picture 4" descr="Share-alike"/>
          <p:cNvPicPr>
            <a:picLocks noChangeAspect="1" noChangeArrowheads="1"/>
          </p:cNvPicPr>
          <p:nvPr/>
        </p:nvPicPr>
        <p:blipFill>
          <a:blip r:embed="rId3" cstate="print"/>
          <a:srcRect/>
          <a:stretch>
            <a:fillRect/>
          </a:stretch>
        </p:blipFill>
        <p:spPr bwMode="auto">
          <a:xfrm>
            <a:off x="76200" y="3276601"/>
            <a:ext cx="990600" cy="914399"/>
          </a:xfrm>
          <a:prstGeom prst="rect">
            <a:avLst/>
          </a:prstGeom>
          <a:noFill/>
        </p:spPr>
      </p:pic>
      <p:pic>
        <p:nvPicPr>
          <p:cNvPr id="1030" name="Picture 6" descr="Non-commercial"/>
          <p:cNvPicPr>
            <a:picLocks noChangeAspect="1" noChangeArrowheads="1"/>
          </p:cNvPicPr>
          <p:nvPr/>
        </p:nvPicPr>
        <p:blipFill>
          <a:blip r:embed="rId4" cstate="print"/>
          <a:srcRect/>
          <a:stretch>
            <a:fillRect/>
          </a:stretch>
        </p:blipFill>
        <p:spPr bwMode="auto">
          <a:xfrm>
            <a:off x="92075" y="4495800"/>
            <a:ext cx="1050925" cy="990600"/>
          </a:xfrm>
          <a:prstGeom prst="rect">
            <a:avLst/>
          </a:prstGeom>
          <a:noFill/>
        </p:spPr>
      </p:pic>
      <p:pic>
        <p:nvPicPr>
          <p:cNvPr id="1032" name="Picture 8" descr="Non-derivative"/>
          <p:cNvPicPr>
            <a:picLocks noChangeAspect="1" noChangeArrowheads="1"/>
          </p:cNvPicPr>
          <p:nvPr/>
        </p:nvPicPr>
        <p:blipFill>
          <a:blip r:embed="rId5" cstate="print"/>
          <a:srcRect/>
          <a:stretch>
            <a:fillRect/>
          </a:stretch>
        </p:blipFill>
        <p:spPr bwMode="auto">
          <a:xfrm>
            <a:off x="76200" y="5718175"/>
            <a:ext cx="1063625" cy="1063625"/>
          </a:xfrm>
          <a:prstGeom prst="rect">
            <a:avLst/>
          </a:prstGeom>
          <a:noFill/>
        </p:spPr>
      </p:pic>
      <p:pic>
        <p:nvPicPr>
          <p:cNvPr id="1034" name="Picture 10" descr="https://upload.wikimedia.org/wikipedia/commons/thumb/a/a3/Cc.logo.circle.svg/800px-Cc.logo.circle.svg.png"/>
          <p:cNvPicPr>
            <a:picLocks noChangeAspect="1" noChangeArrowheads="1"/>
          </p:cNvPicPr>
          <p:nvPr/>
        </p:nvPicPr>
        <p:blipFill>
          <a:blip r:embed="rId6" cstate="print"/>
          <a:srcRect/>
          <a:stretch>
            <a:fillRect/>
          </a:stretch>
        </p:blipFill>
        <p:spPr bwMode="auto">
          <a:xfrm>
            <a:off x="84138" y="236538"/>
            <a:ext cx="906462" cy="906462"/>
          </a:xfrm>
          <a:prstGeom prst="rect">
            <a:avLst/>
          </a:prstGeom>
          <a:noFill/>
        </p:spPr>
      </p:pic>
      <p:sp>
        <p:nvSpPr>
          <p:cNvPr id="10" name="Rectangle 9"/>
          <p:cNvSpPr/>
          <p:nvPr/>
        </p:nvSpPr>
        <p:spPr>
          <a:xfrm>
            <a:off x="1143000" y="228600"/>
            <a:ext cx="7010400" cy="7109639"/>
          </a:xfrm>
          <a:prstGeom prst="rect">
            <a:avLst/>
          </a:prstGeom>
        </p:spPr>
        <p:txBody>
          <a:bodyPr wrap="square">
            <a:spAutoFit/>
          </a:bodyPr>
          <a:lstStyle/>
          <a:p>
            <a:r>
              <a:rPr lang="en-US" sz="2000" b="1" dirty="0" smtClean="0">
                <a:latin typeface="Baskerville Old Face" pitchFamily="18" charset="0"/>
              </a:rPr>
              <a:t>Creative-Commons License</a:t>
            </a:r>
            <a:br>
              <a:rPr lang="en-US" sz="2000" b="1" dirty="0" smtClean="0">
                <a:latin typeface="Baskerville Old Face" pitchFamily="18" charset="0"/>
              </a:rPr>
            </a:br>
            <a:r>
              <a:rPr lang="en-US" sz="2000" dirty="0" smtClean="0">
                <a:latin typeface="Baskerville Old Face" pitchFamily="18" charset="0"/>
              </a:rPr>
              <a:t>It is a public copyright license that enable one to  freely distribute of a work with copyrighted. It is used when an author wants to give other people the right to share, use, and build upon a work that they have created.</a:t>
            </a:r>
          </a:p>
          <a:p>
            <a:endParaRPr lang="en-US" sz="2000" dirty="0" smtClean="0">
              <a:latin typeface="Baskerville Old Face" pitchFamily="18" charset="0"/>
            </a:endParaRPr>
          </a:p>
          <a:p>
            <a:r>
              <a:rPr lang="en-US" sz="2000" b="1" dirty="0" smtClean="0">
                <a:latin typeface="Baskerville Old Face" pitchFamily="18" charset="0"/>
              </a:rPr>
              <a:t>Attribution (BY)</a:t>
            </a:r>
            <a:r>
              <a:rPr lang="en-US" sz="2000" dirty="0" smtClean="0">
                <a:latin typeface="Baskerville Old Face" pitchFamily="18" charset="0"/>
              </a:rPr>
              <a:t>You may use but must attribute the work to the author</a:t>
            </a:r>
          </a:p>
          <a:p>
            <a:endParaRPr lang="en-US" sz="2000" dirty="0" smtClean="0">
              <a:latin typeface="Baskerville Old Face" pitchFamily="18" charset="0"/>
            </a:endParaRPr>
          </a:p>
          <a:p>
            <a:endParaRPr lang="en-US" sz="2000" dirty="0" smtClean="0">
              <a:latin typeface="Baskerville Old Face" pitchFamily="18" charset="0"/>
            </a:endParaRPr>
          </a:p>
          <a:p>
            <a:r>
              <a:rPr lang="en-US" sz="2000" b="1" dirty="0" smtClean="0">
                <a:latin typeface="Baskerville Old Face" pitchFamily="18" charset="0"/>
              </a:rPr>
              <a:t>Share Alike (SA): </a:t>
            </a:r>
            <a:r>
              <a:rPr lang="en-US" sz="2000" dirty="0" smtClean="0">
                <a:latin typeface="Baskerville Old Face" pitchFamily="18" charset="0"/>
              </a:rPr>
              <a:t>You may use, modify, distribute on the same terms. On a different term you consult the copyright holder</a:t>
            </a:r>
            <a:endParaRPr lang="en-US" sz="2000" dirty="0" smtClean="0"/>
          </a:p>
          <a:p>
            <a:endParaRPr lang="en-US" sz="2000" dirty="0" smtClean="0"/>
          </a:p>
          <a:p>
            <a:endParaRPr lang="en-US" sz="2000" dirty="0" smtClean="0"/>
          </a:p>
          <a:p>
            <a:r>
              <a:rPr lang="en-US" sz="2000" b="1" dirty="0" smtClean="0"/>
              <a:t>Non-Commercial (NC): </a:t>
            </a:r>
            <a:r>
              <a:rPr lang="en-US" sz="2000" dirty="0" smtClean="0"/>
              <a:t>You may use for none commercial purposes</a:t>
            </a:r>
          </a:p>
          <a:p>
            <a:endParaRPr lang="en-US" sz="2000" dirty="0" smtClean="0"/>
          </a:p>
          <a:p>
            <a:endParaRPr lang="en-US" sz="2000" dirty="0" smtClean="0"/>
          </a:p>
          <a:p>
            <a:endParaRPr lang="en-US" sz="2000" dirty="0" smtClean="0"/>
          </a:p>
          <a:p>
            <a:r>
              <a:rPr lang="en-US" sz="2000" b="1" dirty="0" smtClean="0"/>
              <a:t>No Derivatives (ND)</a:t>
            </a:r>
            <a:r>
              <a:rPr lang="en-US" sz="2000" dirty="0" smtClean="0"/>
              <a:t>You may use as verbatim and not as remixes or derivatives </a:t>
            </a:r>
          </a:p>
          <a:p>
            <a:endParaRPr lang="en-US" dirty="0" smtClean="0"/>
          </a:p>
          <a:p>
            <a:endParaRPr lang="en-US" dirty="0"/>
          </a:p>
        </p:txBody>
      </p:sp>
      <p:sp>
        <p:nvSpPr>
          <p:cNvPr id="8" name="Rectangle 7"/>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16</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buNone/>
            </a:pPr>
            <a:r>
              <a:rPr lang="en-US" sz="2800" b="1" dirty="0" smtClean="0">
                <a:solidFill>
                  <a:srgbClr val="C00000"/>
                </a:solidFill>
                <a:latin typeface="Baskerville Old Face" pitchFamily="18" charset="0"/>
              </a:rPr>
              <a:t>IMPLICATIONS OF PLAGIARISM</a:t>
            </a:r>
          </a:p>
          <a:p>
            <a:r>
              <a:rPr lang="en-US" sz="2800" b="1" dirty="0" smtClean="0">
                <a:latin typeface="Baskerville Old Face" pitchFamily="18" charset="0"/>
              </a:rPr>
              <a:t>You Risk legal action</a:t>
            </a:r>
          </a:p>
          <a:p>
            <a:r>
              <a:rPr lang="en-US" sz="2800" b="1" dirty="0" smtClean="0">
                <a:latin typeface="Baskerville Old Face" pitchFamily="18" charset="0"/>
              </a:rPr>
              <a:t>Damaged reputation</a:t>
            </a:r>
          </a:p>
          <a:p>
            <a:r>
              <a:rPr lang="en-US" sz="2800" b="1" dirty="0" smtClean="0">
                <a:latin typeface="Baskerville Old Face" pitchFamily="18" charset="0"/>
              </a:rPr>
              <a:t>Your work is unoriginal work</a:t>
            </a:r>
          </a:p>
          <a:p>
            <a:r>
              <a:rPr lang="en-US" sz="2800" b="1" dirty="0" smtClean="0">
                <a:latin typeface="Baskerville Old Face" pitchFamily="18" charset="0"/>
              </a:rPr>
              <a:t>Not being Proud of the work</a:t>
            </a:r>
          </a:p>
          <a:p>
            <a:r>
              <a:rPr lang="en-US" sz="2800" b="1" dirty="0" smtClean="0">
                <a:latin typeface="Baskerville Old Face" pitchFamily="18" charset="0"/>
              </a:rPr>
              <a:t>Original source loses credibility for original idea was stolen</a:t>
            </a:r>
          </a:p>
          <a:p>
            <a:r>
              <a:rPr lang="en-US" sz="2800" b="1" dirty="0" smtClean="0">
                <a:latin typeface="Baskerville Old Face" pitchFamily="18" charset="0"/>
              </a:rPr>
              <a:t>Unfair to others who work hard </a:t>
            </a:r>
          </a:p>
          <a:p>
            <a:r>
              <a:rPr lang="en-US" sz="2800" b="1" dirty="0" smtClean="0">
                <a:latin typeface="Baskerville Old Face" pitchFamily="18" charset="0"/>
              </a:rPr>
              <a:t>You can lose your job</a:t>
            </a:r>
          </a:p>
          <a:p>
            <a:r>
              <a:rPr lang="en-US" sz="2800" b="1" dirty="0" smtClean="0">
                <a:latin typeface="Baskerville Old Face" pitchFamily="18" charset="0"/>
              </a:rPr>
              <a:t>You can be dismissed from school</a:t>
            </a:r>
          </a:p>
          <a:p>
            <a:endParaRPr lang="en-US" sz="2800" b="1" dirty="0">
              <a:latin typeface="Baskerville Old Face" pitchFamily="18" charset="0"/>
            </a:endParaRPr>
          </a:p>
        </p:txBody>
      </p:sp>
      <p:sp>
        <p:nvSpPr>
          <p:cNvPr id="4" name="Rectangle 3"/>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17</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xmlns="" id="{EA4D2525-06AB-4A4D-8558-4492DC56095D}"/>
              </a:ext>
            </a:extLst>
          </p:cNvPr>
          <p:cNvSpPr/>
          <p:nvPr/>
        </p:nvSpPr>
        <p:spPr>
          <a:xfrm>
            <a:off x="2624138" y="2740025"/>
            <a:ext cx="5757862" cy="1198563"/>
          </a:xfrm>
          <a:prstGeom prst="roundRect">
            <a:avLst/>
          </a:prstGeom>
          <a:gradFill flip="none" rotWithShape="1">
            <a:gsLst>
              <a:gs pos="25000">
                <a:srgbClr val="F0EB00"/>
              </a:gs>
              <a:gs pos="0">
                <a:srgbClr val="FFFF00"/>
              </a:gs>
              <a:gs pos="73000">
                <a:srgbClr val="B8970C">
                  <a:shade val="67500"/>
                  <a:satMod val="115000"/>
                </a:srgbClr>
              </a:gs>
              <a:gs pos="85000">
                <a:srgbClr val="5E4D06"/>
              </a:gs>
            </a:gsLst>
            <a:lin ang="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2">
            <a:extLst>
              <a:ext uri="{FF2B5EF4-FFF2-40B4-BE49-F238E27FC236}">
                <a16:creationId xmlns:a16="http://schemas.microsoft.com/office/drawing/2014/main" xmlns="" id="{B391A6B5-E800-48AE-8CA3-785C5B180F37}"/>
              </a:ext>
            </a:extLst>
          </p:cNvPr>
          <p:cNvSpPr txBox="1">
            <a:spLocks noChangeArrowheads="1"/>
          </p:cNvSpPr>
          <p:nvPr/>
        </p:nvSpPr>
        <p:spPr bwMode="auto">
          <a:xfrm>
            <a:off x="2624138" y="2859088"/>
            <a:ext cx="5243512"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600" b="1" i="0" u="none" strike="noStrike" kern="1200" cap="none" spc="0" normalizeH="0" baseline="0" noProof="0">
                <a:ln>
                  <a:noFill/>
                </a:ln>
                <a:solidFill>
                  <a:prstClr val="black"/>
                </a:solidFill>
                <a:effectLst/>
                <a:uLnTx/>
                <a:uFillTx/>
                <a:latin typeface="Helvetica" panose="020B0604020202020204" pitchFamily="34" charset="0"/>
                <a:ea typeface="+mn-ea"/>
                <a:cs typeface="Helvetica" panose="020B0604020202020204" pitchFamily="34" charset="0"/>
              </a:rPr>
              <a:t>Introduction</a:t>
            </a:r>
          </a:p>
        </p:txBody>
      </p:sp>
      <p:sp>
        <p:nvSpPr>
          <p:cNvPr id="6" name="TextBox 15">
            <a:extLst>
              <a:ext uri="{FF2B5EF4-FFF2-40B4-BE49-F238E27FC236}">
                <a16:creationId xmlns:a16="http://schemas.microsoft.com/office/drawing/2014/main" xmlns="" id="{AB579295-E202-48BF-B2BB-37C1A48534E5}"/>
              </a:ext>
            </a:extLst>
          </p:cNvPr>
          <p:cNvSpPr txBox="1">
            <a:spLocks noChangeArrowheads="1"/>
          </p:cNvSpPr>
          <p:nvPr/>
        </p:nvSpPr>
        <p:spPr bwMode="auto">
          <a:xfrm>
            <a:off x="1842691" y="2927350"/>
            <a:ext cx="5286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Impact" panose="020B0806030902050204" pitchFamily="34" charset="0"/>
                <a:ea typeface="+mn-ea"/>
                <a:cs typeface="Arial" panose="020B0604020202020204" pitchFamily="34" charset="0"/>
              </a:rPr>
              <a:t>1</a:t>
            </a:r>
          </a:p>
        </p:txBody>
      </p:sp>
      <p:pic>
        <p:nvPicPr>
          <p:cNvPr id="8" name="Picture 11" descr="Glass square buttons.gif">
            <a:extLst>
              <a:ext uri="{FF2B5EF4-FFF2-40B4-BE49-F238E27FC236}">
                <a16:creationId xmlns:a16="http://schemas.microsoft.com/office/drawing/2014/main" xmlns="" id="{944AA0FD-89CE-4320-9FB8-D54E9C0A0CBC}"/>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170782" y="2740025"/>
            <a:ext cx="1343818" cy="1417994"/>
          </a:xfrm>
          <a:prstGeom prst="rect">
            <a:avLst/>
          </a:prstGeom>
          <a:noFill/>
          <a:ln w="9525">
            <a:noFill/>
            <a:miter lim="800000"/>
            <a:headEnd/>
            <a:tailEnd/>
          </a:ln>
        </p:spPr>
      </p:pic>
      <p:sp>
        <p:nvSpPr>
          <p:cNvPr id="9" name="Rounded Rectangle 1">
            <a:extLst>
              <a:ext uri="{FF2B5EF4-FFF2-40B4-BE49-F238E27FC236}">
                <a16:creationId xmlns:a16="http://schemas.microsoft.com/office/drawing/2014/main" xmlns="" id="{D2717F14-4779-434E-A08F-372902CBD4E6}"/>
              </a:ext>
            </a:extLst>
          </p:cNvPr>
          <p:cNvSpPr/>
          <p:nvPr/>
        </p:nvSpPr>
        <p:spPr>
          <a:xfrm>
            <a:off x="2630234" y="2695376"/>
            <a:ext cx="5751766" cy="1048148"/>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sp>
        <p:nvSpPr>
          <p:cNvPr id="10" name="TextBox 9">
            <a:extLst>
              <a:ext uri="{FF2B5EF4-FFF2-40B4-BE49-F238E27FC236}">
                <a16:creationId xmlns:a16="http://schemas.microsoft.com/office/drawing/2014/main" xmlns="" id="{01A21029-F9F6-4119-816A-2D02C422BB05}"/>
              </a:ext>
            </a:extLst>
          </p:cNvPr>
          <p:cNvSpPr txBox="1"/>
          <p:nvPr/>
        </p:nvSpPr>
        <p:spPr>
          <a:xfrm>
            <a:off x="2286000" y="2905780"/>
            <a:ext cx="614481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How to Avoid Plagiarism</a:t>
            </a:r>
            <a:endPar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5">
            <a:extLst>
              <a:ext uri="{FF2B5EF4-FFF2-40B4-BE49-F238E27FC236}">
                <a16:creationId xmlns:a16="http://schemas.microsoft.com/office/drawing/2014/main" xmlns="" id="{5CFBC17A-2CFD-429F-8E39-C2610E20D712}"/>
              </a:ext>
            </a:extLst>
          </p:cNvPr>
          <p:cNvSpPr txBox="1">
            <a:spLocks noChangeArrowheads="1"/>
          </p:cNvSpPr>
          <p:nvPr/>
        </p:nvSpPr>
        <p:spPr bwMode="auto">
          <a:xfrm>
            <a:off x="1593734" y="3035638"/>
            <a:ext cx="357565" cy="70788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prstClr val="white"/>
                </a:solidFill>
                <a:latin typeface="Arial" panose="020B0604020202020204" pitchFamily="34" charset="0"/>
                <a:cs typeface="Arial" panose="020B0604020202020204" pitchFamily="34" charset="0"/>
              </a:rPr>
              <a:t>3</a:t>
            </a:r>
            <a:endParaRPr kumimoji="0" lang="en-US" sz="4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2" name="Rectangle 11"/>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18</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13950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xmlns="" id="{26DE30FB-885C-480A-9176-BDB7AFA37555}"/>
              </a:ext>
            </a:extLst>
          </p:cNvPr>
          <p:cNvGrpSpPr/>
          <p:nvPr/>
        </p:nvGrpSpPr>
        <p:grpSpPr>
          <a:xfrm>
            <a:off x="1447800" y="1219200"/>
            <a:ext cx="6670676" cy="4732478"/>
            <a:chOff x="1447800" y="914400"/>
            <a:chExt cx="6367463" cy="5647124"/>
          </a:xfrm>
        </p:grpSpPr>
        <p:sp>
          <p:nvSpPr>
            <p:cNvPr id="4" name="Rounded Rectangle 1">
              <a:extLst>
                <a:ext uri="{FF2B5EF4-FFF2-40B4-BE49-F238E27FC236}">
                  <a16:creationId xmlns:a16="http://schemas.microsoft.com/office/drawing/2014/main" xmlns="" id="{C059CC99-57B2-491B-965F-824DEF432774}"/>
                </a:ext>
              </a:extLst>
            </p:cNvPr>
            <p:cNvSpPr/>
            <p:nvPr/>
          </p:nvSpPr>
          <p:spPr>
            <a:xfrm>
              <a:off x="1447800" y="914400"/>
              <a:ext cx="6367463" cy="1030930"/>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000" dirty="0">
                <a:latin typeface="Arial" panose="020B0604020202020204" pitchFamily="34" charset="0"/>
                <a:cs typeface="Arial" panose="020B0604020202020204" pitchFamily="34" charset="0"/>
              </a:endParaRPr>
            </a:p>
          </p:txBody>
        </p:sp>
        <p:sp>
          <p:nvSpPr>
            <p:cNvPr id="5" name="Rounded Rectangle 3">
              <a:extLst>
                <a:ext uri="{FF2B5EF4-FFF2-40B4-BE49-F238E27FC236}">
                  <a16:creationId xmlns:a16="http://schemas.microsoft.com/office/drawing/2014/main" xmlns="" id="{11D6AB71-20E8-4212-82BD-04B8ADDAFABE}"/>
                </a:ext>
              </a:extLst>
            </p:cNvPr>
            <p:cNvSpPr/>
            <p:nvPr/>
          </p:nvSpPr>
          <p:spPr>
            <a:xfrm>
              <a:off x="1447800" y="2151516"/>
              <a:ext cx="6367463" cy="1030930"/>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US" sz="2000" dirty="0" smtClean="0">
                  <a:latin typeface="Arial" panose="020B0604020202020204" pitchFamily="34" charset="0"/>
                  <a:cs typeface="Arial" panose="020B0604020202020204" pitchFamily="34" charset="0"/>
                </a:rPr>
                <a:t>	Plagiarism: Types and Causes</a:t>
              </a:r>
              <a:endParaRPr lang="en-US" sz="2000" dirty="0">
                <a:latin typeface="Arial" panose="020B0604020202020204" pitchFamily="34" charset="0"/>
                <a:cs typeface="Arial" panose="020B0604020202020204" pitchFamily="34" charset="0"/>
              </a:endParaRPr>
            </a:p>
          </p:txBody>
        </p:sp>
        <p:sp>
          <p:nvSpPr>
            <p:cNvPr id="6" name="Rounded Rectangle 5">
              <a:extLst>
                <a:ext uri="{FF2B5EF4-FFF2-40B4-BE49-F238E27FC236}">
                  <a16:creationId xmlns:a16="http://schemas.microsoft.com/office/drawing/2014/main" xmlns="" id="{92BA3582-C0B0-4605-9A7B-B8DD3F8C04BE}"/>
                </a:ext>
              </a:extLst>
            </p:cNvPr>
            <p:cNvSpPr/>
            <p:nvPr/>
          </p:nvSpPr>
          <p:spPr>
            <a:xfrm>
              <a:off x="1447800" y="3319904"/>
              <a:ext cx="6367463" cy="1030929"/>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000" dirty="0">
                <a:latin typeface="Arial" panose="020B0604020202020204" pitchFamily="34" charset="0"/>
                <a:cs typeface="Arial" panose="020B0604020202020204" pitchFamily="34" charset="0"/>
              </a:endParaRPr>
            </a:p>
          </p:txBody>
        </p:sp>
        <p:pic>
          <p:nvPicPr>
            <p:cNvPr id="8" name="Picture 11" descr="Glass square buttons.gif">
              <a:extLst>
                <a:ext uri="{FF2B5EF4-FFF2-40B4-BE49-F238E27FC236}">
                  <a16:creationId xmlns:a16="http://schemas.microsoft.com/office/drawing/2014/main" xmlns="" id="{9101E099-FC74-4A69-A253-5B73611D05EF}"/>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466089" y="917788"/>
              <a:ext cx="1000124" cy="1120372"/>
            </a:xfrm>
            <a:prstGeom prst="rect">
              <a:avLst/>
            </a:prstGeom>
            <a:noFill/>
            <a:ln w="9525">
              <a:noFill/>
              <a:miter lim="800000"/>
              <a:headEnd/>
              <a:tailEnd/>
            </a:ln>
          </p:spPr>
        </p:pic>
        <p:pic>
          <p:nvPicPr>
            <p:cNvPr id="9" name="Picture 12" descr="Glass square buttons.gif">
              <a:extLst>
                <a:ext uri="{FF2B5EF4-FFF2-40B4-BE49-F238E27FC236}">
                  <a16:creationId xmlns:a16="http://schemas.microsoft.com/office/drawing/2014/main" xmlns="" id="{46495907-B87E-402E-8ECE-C68B68531D2A}"/>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447801" y="2154904"/>
              <a:ext cx="1000124" cy="1120372"/>
            </a:xfrm>
            <a:prstGeom prst="rect">
              <a:avLst/>
            </a:prstGeom>
            <a:noFill/>
            <a:ln w="9525">
              <a:noFill/>
              <a:miter lim="800000"/>
              <a:headEnd/>
              <a:tailEnd/>
            </a:ln>
          </p:spPr>
        </p:pic>
        <p:pic>
          <p:nvPicPr>
            <p:cNvPr id="10" name="Picture 13" descr="Glass square buttons.gif">
              <a:extLst>
                <a:ext uri="{FF2B5EF4-FFF2-40B4-BE49-F238E27FC236}">
                  <a16:creationId xmlns:a16="http://schemas.microsoft.com/office/drawing/2014/main" xmlns="" id="{74B13166-944E-4947-9978-3A49075DB3D3}"/>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447801" y="3323292"/>
              <a:ext cx="1000124" cy="1120372"/>
            </a:xfrm>
            <a:prstGeom prst="rect">
              <a:avLst/>
            </a:prstGeom>
            <a:noFill/>
            <a:ln w="9525">
              <a:noFill/>
              <a:miter lim="800000"/>
              <a:headEnd/>
              <a:tailEnd/>
            </a:ln>
          </p:spPr>
        </p:pic>
        <p:sp>
          <p:nvSpPr>
            <p:cNvPr id="12" name="TextBox 15">
              <a:extLst>
                <a:ext uri="{FF2B5EF4-FFF2-40B4-BE49-F238E27FC236}">
                  <a16:creationId xmlns:a16="http://schemas.microsoft.com/office/drawing/2014/main" xmlns="" id="{55E9FE6A-A244-4723-A197-ACD8BA0634B9}"/>
                </a:ext>
              </a:extLst>
            </p:cNvPr>
            <p:cNvSpPr txBox="1">
              <a:spLocks noChangeArrowheads="1"/>
            </p:cNvSpPr>
            <p:nvPr/>
          </p:nvSpPr>
          <p:spPr bwMode="auto">
            <a:xfrm>
              <a:off x="1768412" y="1056110"/>
              <a:ext cx="341312" cy="697794"/>
            </a:xfrm>
            <a:prstGeom prst="rect">
              <a:avLst/>
            </a:prstGeom>
            <a:noFill/>
            <a:ln w="9525">
              <a:noFill/>
              <a:miter lim="800000"/>
              <a:headEnd/>
              <a:tailEnd/>
            </a:ln>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1</a:t>
              </a:r>
            </a:p>
          </p:txBody>
        </p:sp>
        <p:sp>
          <p:nvSpPr>
            <p:cNvPr id="13" name="TextBox 16">
              <a:extLst>
                <a:ext uri="{FF2B5EF4-FFF2-40B4-BE49-F238E27FC236}">
                  <a16:creationId xmlns:a16="http://schemas.microsoft.com/office/drawing/2014/main" xmlns="" id="{9B40399A-9292-46AC-B301-E355ED767009}"/>
                </a:ext>
              </a:extLst>
            </p:cNvPr>
            <p:cNvSpPr txBox="1">
              <a:spLocks noChangeArrowheads="1"/>
            </p:cNvSpPr>
            <p:nvPr/>
          </p:nvSpPr>
          <p:spPr bwMode="auto">
            <a:xfrm>
              <a:off x="1731836" y="2361956"/>
              <a:ext cx="392112" cy="697794"/>
            </a:xfrm>
            <a:prstGeom prst="rect">
              <a:avLst/>
            </a:prstGeom>
            <a:noFill/>
            <a:ln w="9525">
              <a:noFill/>
              <a:miter lim="800000"/>
              <a:headEnd/>
              <a:tailEnd/>
            </a:ln>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2</a:t>
              </a:r>
            </a:p>
          </p:txBody>
        </p:sp>
        <p:sp>
          <p:nvSpPr>
            <p:cNvPr id="14" name="TextBox 17">
              <a:extLst>
                <a:ext uri="{FF2B5EF4-FFF2-40B4-BE49-F238E27FC236}">
                  <a16:creationId xmlns:a16="http://schemas.microsoft.com/office/drawing/2014/main" xmlns="" id="{80C0D4F9-B2C6-4690-A9AB-851AF1E635A0}"/>
                </a:ext>
              </a:extLst>
            </p:cNvPr>
            <p:cNvSpPr txBox="1">
              <a:spLocks noChangeArrowheads="1"/>
            </p:cNvSpPr>
            <p:nvPr/>
          </p:nvSpPr>
          <p:spPr bwMode="auto">
            <a:xfrm>
              <a:off x="1750124" y="3483106"/>
              <a:ext cx="403225" cy="697794"/>
            </a:xfrm>
            <a:prstGeom prst="rect">
              <a:avLst/>
            </a:prstGeom>
            <a:noFill/>
            <a:ln w="9525">
              <a:noFill/>
              <a:miter lim="800000"/>
              <a:headEnd/>
              <a:tailEnd/>
            </a:ln>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3</a:t>
              </a:r>
            </a:p>
          </p:txBody>
        </p:sp>
        <p:sp>
          <p:nvSpPr>
            <p:cNvPr id="15" name="TextBox 18">
              <a:extLst>
                <a:ext uri="{FF2B5EF4-FFF2-40B4-BE49-F238E27FC236}">
                  <a16:creationId xmlns:a16="http://schemas.microsoft.com/office/drawing/2014/main" xmlns="" id="{F2738088-A77E-4785-9E3C-4BC3AADCFA90}"/>
                </a:ext>
              </a:extLst>
            </p:cNvPr>
            <p:cNvSpPr txBox="1">
              <a:spLocks noChangeArrowheads="1"/>
            </p:cNvSpPr>
            <p:nvPr/>
          </p:nvSpPr>
          <p:spPr bwMode="auto">
            <a:xfrm>
              <a:off x="1720660" y="4694476"/>
              <a:ext cx="403225" cy="697794"/>
            </a:xfrm>
            <a:prstGeom prst="rect">
              <a:avLst/>
            </a:prstGeom>
            <a:noFill/>
            <a:ln w="9525">
              <a:noFill/>
              <a:miter lim="800000"/>
              <a:headEnd/>
              <a:tailEnd/>
            </a:ln>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4</a:t>
              </a:r>
            </a:p>
          </p:txBody>
        </p:sp>
        <p:sp>
          <p:nvSpPr>
            <p:cNvPr id="16" name="TextBox 15">
              <a:extLst>
                <a:ext uri="{FF2B5EF4-FFF2-40B4-BE49-F238E27FC236}">
                  <a16:creationId xmlns:a16="http://schemas.microsoft.com/office/drawing/2014/main" xmlns="" id="{5388FE00-4570-4F17-96AF-2CC4AF846BC8}"/>
                </a:ext>
              </a:extLst>
            </p:cNvPr>
            <p:cNvSpPr txBox="1"/>
            <p:nvPr/>
          </p:nvSpPr>
          <p:spPr>
            <a:xfrm>
              <a:off x="2451562" y="1118622"/>
              <a:ext cx="1999778" cy="477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p:txBody>
        </p:sp>
        <p:sp>
          <p:nvSpPr>
            <p:cNvPr id="17" name="TextBox 16">
              <a:extLst>
                <a:ext uri="{FF2B5EF4-FFF2-40B4-BE49-F238E27FC236}">
                  <a16:creationId xmlns:a16="http://schemas.microsoft.com/office/drawing/2014/main" xmlns="" id="{56567382-0C76-4242-8858-1AF5AD3AF8A3}"/>
                </a:ext>
              </a:extLst>
            </p:cNvPr>
            <p:cNvSpPr txBox="1"/>
            <p:nvPr/>
          </p:nvSpPr>
          <p:spPr>
            <a:xfrm>
              <a:off x="2451562" y="2363087"/>
              <a:ext cx="4016164" cy="477439"/>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xmlns="" id="{9C44E2F9-CD59-4EC5-93AD-C06B7A3CAB0B}"/>
                </a:ext>
              </a:extLst>
            </p:cNvPr>
            <p:cNvSpPr txBox="1"/>
            <p:nvPr/>
          </p:nvSpPr>
          <p:spPr>
            <a:xfrm>
              <a:off x="2451562" y="3554814"/>
              <a:ext cx="4238020" cy="477439"/>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969EF39B-D4F6-41BA-8F53-8F2B3F735E0D}"/>
                </a:ext>
              </a:extLst>
            </p:cNvPr>
            <p:cNvSpPr txBox="1"/>
            <p:nvPr/>
          </p:nvSpPr>
          <p:spPr>
            <a:xfrm>
              <a:off x="2451562" y="4702742"/>
              <a:ext cx="4962128" cy="477439"/>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p:txBody>
        </p:sp>
        <p:sp>
          <p:nvSpPr>
            <p:cNvPr id="20" name="Block Arc 19">
              <a:extLst>
                <a:ext uri="{FF2B5EF4-FFF2-40B4-BE49-F238E27FC236}">
                  <a16:creationId xmlns:a16="http://schemas.microsoft.com/office/drawing/2014/main" xmlns="" id="{A4B04385-72AB-49D4-A47E-F4555E21C2EA}"/>
                </a:ext>
              </a:extLst>
            </p:cNvPr>
            <p:cNvSpPr/>
            <p:nvPr/>
          </p:nvSpPr>
          <p:spPr>
            <a:xfrm>
              <a:off x="7035542" y="1953823"/>
              <a:ext cx="627321" cy="523267"/>
            </a:xfrm>
            <a:prstGeom prst="blockArc">
              <a:avLst/>
            </a:prstGeom>
            <a:solidFill>
              <a:schemeClr val="bg1">
                <a:lumMod val="75000"/>
              </a:schemeClr>
            </a:solidFill>
            <a:ln w="34925">
              <a:solidFill>
                <a:srgbClr val="FFFFFF"/>
              </a:solidFill>
            </a:ln>
            <a:effectLst>
              <a:outerShdw blurRad="317500" dir="2700000" algn="ctr">
                <a:srgbClr val="000000">
                  <a:alpha val="43000"/>
                </a:srgbClr>
              </a:outerShdw>
            </a:effectLst>
            <a:scene3d>
              <a:camera prst="perspectiveFront" fov="2700000">
                <a:rot lat="4460598" lon="65744" rev="5591330"/>
              </a:camera>
              <a:lightRig rig="soft" dir="t"/>
            </a:scene3d>
            <a:sp3d extrusionH="38100">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sp>
          <p:nvSpPr>
            <p:cNvPr id="21" name="Block Arc 20">
              <a:extLst>
                <a:ext uri="{FF2B5EF4-FFF2-40B4-BE49-F238E27FC236}">
                  <a16:creationId xmlns:a16="http://schemas.microsoft.com/office/drawing/2014/main" xmlns="" id="{69F4EE76-835A-4D35-BC70-2C45EE533259}"/>
                </a:ext>
              </a:extLst>
            </p:cNvPr>
            <p:cNvSpPr/>
            <p:nvPr/>
          </p:nvSpPr>
          <p:spPr>
            <a:xfrm>
              <a:off x="7035542" y="3097014"/>
              <a:ext cx="627321" cy="523267"/>
            </a:xfrm>
            <a:prstGeom prst="blockArc">
              <a:avLst/>
            </a:prstGeom>
            <a:solidFill>
              <a:schemeClr val="bg1">
                <a:lumMod val="75000"/>
              </a:schemeClr>
            </a:solidFill>
            <a:ln w="34925">
              <a:solidFill>
                <a:srgbClr val="FFFFFF"/>
              </a:solidFill>
            </a:ln>
            <a:effectLst>
              <a:outerShdw blurRad="317500" dir="2700000" algn="ctr">
                <a:srgbClr val="000000">
                  <a:alpha val="43000"/>
                </a:srgbClr>
              </a:outerShdw>
            </a:effectLst>
            <a:scene3d>
              <a:camera prst="perspectiveFront" fov="2700000">
                <a:rot lat="4460598" lon="65744" rev="5591330"/>
              </a:camera>
              <a:lightRig rig="soft" dir="t"/>
            </a:scene3d>
            <a:sp3d extrusionH="38100">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sp>
          <p:nvSpPr>
            <p:cNvPr id="26" name="TextBox 18">
              <a:extLst>
                <a:ext uri="{FF2B5EF4-FFF2-40B4-BE49-F238E27FC236}">
                  <a16:creationId xmlns:a16="http://schemas.microsoft.com/office/drawing/2014/main" xmlns="" id="{258B1BA1-E947-4374-B4D2-6984D5891E4B}"/>
                </a:ext>
              </a:extLst>
            </p:cNvPr>
            <p:cNvSpPr txBox="1">
              <a:spLocks noChangeArrowheads="1"/>
            </p:cNvSpPr>
            <p:nvPr/>
          </p:nvSpPr>
          <p:spPr bwMode="auto">
            <a:xfrm>
              <a:off x="1743519" y="5863730"/>
              <a:ext cx="403225" cy="697794"/>
            </a:xfrm>
            <a:prstGeom prst="rect">
              <a:avLst/>
            </a:prstGeom>
            <a:noFill/>
            <a:ln w="9525">
              <a:noFill/>
              <a:miter lim="800000"/>
              <a:headEnd/>
              <a:tailEnd/>
            </a:ln>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5</a:t>
              </a:r>
            </a:p>
          </p:txBody>
        </p:sp>
      </p:grpSp>
      <p:sp>
        <p:nvSpPr>
          <p:cNvPr id="29" name="Rectangle 28"/>
          <p:cNvSpPr/>
          <p:nvPr/>
        </p:nvSpPr>
        <p:spPr>
          <a:xfrm>
            <a:off x="7848600" y="6248400"/>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1</a:t>
            </a:r>
            <a:endParaRPr lang="en-GB" dirty="0">
              <a:latin typeface="Arial" panose="020B0604020202020204" pitchFamily="34" charset="0"/>
              <a:cs typeface="Arial" panose="020B0604020202020204" pitchFamily="34" charset="0"/>
            </a:endParaRPr>
          </a:p>
        </p:txBody>
      </p:sp>
      <p:sp>
        <p:nvSpPr>
          <p:cNvPr id="31" name="Rounded Rectangle 30">
            <a:extLst>
              <a:ext uri="{FF2B5EF4-FFF2-40B4-BE49-F238E27FC236}">
                <a16:creationId xmlns:a16="http://schemas.microsoft.com/office/drawing/2014/main" xmlns="" id="{92BA3582-C0B0-4605-9A7B-B8DD3F8C04BE}"/>
              </a:ext>
            </a:extLst>
          </p:cNvPr>
          <p:cNvSpPr/>
          <p:nvPr/>
        </p:nvSpPr>
        <p:spPr>
          <a:xfrm>
            <a:off x="1482724" y="4241447"/>
            <a:ext cx="6670676" cy="863953"/>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US" sz="2000" dirty="0" smtClean="0">
                <a:latin typeface="Arial" panose="020B0604020202020204" pitchFamily="34" charset="0"/>
                <a:cs typeface="Arial" panose="020B0604020202020204" pitchFamily="34" charset="0"/>
              </a:rPr>
              <a:t>	How to avoid Plagiarism</a:t>
            </a:r>
            <a:endParaRPr lang="en-US" sz="2000" dirty="0">
              <a:latin typeface="Arial" panose="020B0604020202020204" pitchFamily="34" charset="0"/>
              <a:cs typeface="Arial" panose="020B0604020202020204" pitchFamily="34" charset="0"/>
            </a:endParaRPr>
          </a:p>
        </p:txBody>
      </p:sp>
      <p:pic>
        <p:nvPicPr>
          <p:cNvPr id="32" name="Picture 13" descr="Glass square buttons.gif">
            <a:extLst>
              <a:ext uri="{FF2B5EF4-FFF2-40B4-BE49-F238E27FC236}">
                <a16:creationId xmlns:a16="http://schemas.microsoft.com/office/drawing/2014/main" xmlns="" id="{74B13166-944E-4947-9978-3A49075DB3D3}"/>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447800" y="4242691"/>
            <a:ext cx="1047749" cy="938909"/>
          </a:xfrm>
          <a:prstGeom prst="rect">
            <a:avLst/>
          </a:prstGeom>
          <a:noFill/>
          <a:ln w="9525">
            <a:noFill/>
            <a:miter lim="800000"/>
            <a:headEnd/>
            <a:tailEnd/>
          </a:ln>
        </p:spPr>
      </p:pic>
      <p:sp>
        <p:nvSpPr>
          <p:cNvPr id="33" name="Rectangle 32"/>
          <p:cNvSpPr/>
          <p:nvPr/>
        </p:nvSpPr>
        <p:spPr>
          <a:xfrm>
            <a:off x="1752600" y="4419600"/>
            <a:ext cx="356188" cy="461665"/>
          </a:xfrm>
          <a:prstGeom prst="rect">
            <a:avLst/>
          </a:prstGeom>
        </p:spPr>
        <p:txBody>
          <a:bodyPr wrap="none">
            <a:spAutoFit/>
          </a:bodyPr>
          <a:lstStyle/>
          <a:p>
            <a:r>
              <a:rPr lang="en-US" sz="2400" b="1" dirty="0" smtClean="0">
                <a:solidFill>
                  <a:schemeClr val="bg1"/>
                </a:solidFill>
                <a:latin typeface="Arial" panose="020B0604020202020204" pitchFamily="34" charset="0"/>
                <a:cs typeface="Arial" panose="020B0604020202020204" pitchFamily="34" charset="0"/>
              </a:rPr>
              <a:t>4</a:t>
            </a:r>
            <a:endParaRPr lang="en-US" sz="2400" dirty="0"/>
          </a:p>
        </p:txBody>
      </p:sp>
      <p:sp>
        <p:nvSpPr>
          <p:cNvPr id="34" name="Rectangle 33"/>
          <p:cNvSpPr/>
          <p:nvPr/>
        </p:nvSpPr>
        <p:spPr>
          <a:xfrm>
            <a:off x="2438400" y="3505200"/>
            <a:ext cx="2582758"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Plagiarism and the Law</a:t>
            </a:r>
            <a:endParaRPr lang="en-US" dirty="0"/>
          </a:p>
        </p:txBody>
      </p:sp>
      <p:sp>
        <p:nvSpPr>
          <p:cNvPr id="35" name="Block Arc 34">
            <a:extLst>
              <a:ext uri="{FF2B5EF4-FFF2-40B4-BE49-F238E27FC236}">
                <a16:creationId xmlns:a16="http://schemas.microsoft.com/office/drawing/2014/main" xmlns="" id="{69F4EE76-835A-4D35-BC70-2C45EE533259}"/>
              </a:ext>
            </a:extLst>
          </p:cNvPr>
          <p:cNvSpPr/>
          <p:nvPr/>
        </p:nvSpPr>
        <p:spPr>
          <a:xfrm>
            <a:off x="7315200" y="4038600"/>
            <a:ext cx="657193" cy="438515"/>
          </a:xfrm>
          <a:prstGeom prst="blockArc">
            <a:avLst/>
          </a:prstGeom>
          <a:solidFill>
            <a:schemeClr val="bg1">
              <a:lumMod val="75000"/>
            </a:schemeClr>
          </a:solidFill>
          <a:ln w="34925">
            <a:solidFill>
              <a:srgbClr val="FFFFFF"/>
            </a:solidFill>
          </a:ln>
          <a:effectLst>
            <a:outerShdw blurRad="317500" dir="2700000" algn="ctr">
              <a:srgbClr val="000000">
                <a:alpha val="43000"/>
              </a:srgbClr>
            </a:outerShdw>
          </a:effectLst>
          <a:scene3d>
            <a:camera prst="perspectiveFront" fov="2700000">
              <a:rot lat="4460598" lon="65744" rev="5591330"/>
            </a:camera>
            <a:lightRig rig="soft" dir="t"/>
          </a:scene3d>
          <a:sp3d extrusionH="38100">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xmlns="" id="{3B5FADA5-7DD8-4670-A588-FE3D6D7270C7}"/>
              </a:ext>
            </a:extLst>
          </p:cNvPr>
          <p:cNvSpPr/>
          <p:nvPr/>
        </p:nvSpPr>
        <p:spPr>
          <a:xfrm>
            <a:off x="152400" y="152400"/>
            <a:ext cx="4279392"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latin typeface="Arial" panose="020B0604020202020204" pitchFamily="34" charset="0"/>
                <a:cs typeface="Arial" panose="020B0604020202020204" pitchFamily="34" charset="0"/>
              </a:rPr>
              <a:t> PRESENTATION OUTLINE</a:t>
            </a:r>
            <a:endParaRPr lang="en-GB" sz="2400" dirty="0">
              <a:latin typeface="Arial" panose="020B0604020202020204" pitchFamily="34" charset="0"/>
              <a:cs typeface="Arial" panose="020B0604020202020204" pitchFamily="34" charset="0"/>
            </a:endParaRPr>
          </a:p>
        </p:txBody>
      </p:sp>
      <p:sp>
        <p:nvSpPr>
          <p:cNvPr id="27" name="Rounded Rectangle 26">
            <a:extLst>
              <a:ext uri="{FF2B5EF4-FFF2-40B4-BE49-F238E27FC236}">
                <a16:creationId xmlns:a16="http://schemas.microsoft.com/office/drawing/2014/main" xmlns="" id="{92BA3582-C0B0-4605-9A7B-B8DD3F8C04BE}"/>
              </a:ext>
            </a:extLst>
          </p:cNvPr>
          <p:cNvSpPr/>
          <p:nvPr/>
        </p:nvSpPr>
        <p:spPr>
          <a:xfrm>
            <a:off x="1482724" y="5232047"/>
            <a:ext cx="6670676" cy="863953"/>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US" sz="2000" dirty="0" smtClean="0">
                <a:latin typeface="Arial" panose="020B0604020202020204" pitchFamily="34" charset="0"/>
                <a:cs typeface="Arial" panose="020B0604020202020204" pitchFamily="34" charset="0"/>
              </a:rPr>
              <a:t>	Conclusion</a:t>
            </a:r>
            <a:endParaRPr lang="en-US" sz="2000" dirty="0">
              <a:latin typeface="Arial" panose="020B0604020202020204" pitchFamily="34" charset="0"/>
              <a:cs typeface="Arial" panose="020B0604020202020204" pitchFamily="34" charset="0"/>
            </a:endParaRPr>
          </a:p>
        </p:txBody>
      </p:sp>
      <p:pic>
        <p:nvPicPr>
          <p:cNvPr id="28" name="Picture 13" descr="Glass square buttons.gif">
            <a:extLst>
              <a:ext uri="{FF2B5EF4-FFF2-40B4-BE49-F238E27FC236}">
                <a16:creationId xmlns:a16="http://schemas.microsoft.com/office/drawing/2014/main" xmlns="" id="{74B13166-944E-4947-9978-3A49075DB3D3}"/>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447800" y="5257800"/>
            <a:ext cx="1047749" cy="938909"/>
          </a:xfrm>
          <a:prstGeom prst="rect">
            <a:avLst/>
          </a:prstGeom>
          <a:noFill/>
          <a:ln w="9525">
            <a:noFill/>
            <a:miter lim="800000"/>
            <a:headEnd/>
            <a:tailEnd/>
          </a:ln>
        </p:spPr>
      </p:pic>
      <p:sp>
        <p:nvSpPr>
          <p:cNvPr id="38" name="Rectangle 37"/>
          <p:cNvSpPr/>
          <p:nvPr/>
        </p:nvSpPr>
        <p:spPr>
          <a:xfrm>
            <a:off x="1752600" y="5421868"/>
            <a:ext cx="312906" cy="369332"/>
          </a:xfrm>
          <a:prstGeom prst="rect">
            <a:avLst/>
          </a:prstGeom>
        </p:spPr>
        <p:txBody>
          <a:bodyPr wrap="none">
            <a:spAutoFit/>
          </a:bodyPr>
          <a:lstStyle/>
          <a:p>
            <a:r>
              <a:rPr lang="en-US" b="1" dirty="0" smtClean="0">
                <a:solidFill>
                  <a:schemeClr val="bg1"/>
                </a:solidFill>
                <a:latin typeface="Arial" panose="020B0604020202020204" pitchFamily="34" charset="0"/>
                <a:cs typeface="Arial" panose="020B0604020202020204" pitchFamily="34" charset="0"/>
              </a:rPr>
              <a:t>5</a:t>
            </a:r>
            <a:endParaRPr lang="en-US" dirty="0"/>
          </a:p>
        </p:txBody>
      </p:sp>
      <p:sp>
        <p:nvSpPr>
          <p:cNvPr id="39" name="Block Arc 38">
            <a:extLst>
              <a:ext uri="{FF2B5EF4-FFF2-40B4-BE49-F238E27FC236}">
                <a16:creationId xmlns:a16="http://schemas.microsoft.com/office/drawing/2014/main" xmlns="" id="{69F4EE76-835A-4D35-BC70-2C45EE533259}"/>
              </a:ext>
            </a:extLst>
          </p:cNvPr>
          <p:cNvSpPr/>
          <p:nvPr/>
        </p:nvSpPr>
        <p:spPr>
          <a:xfrm>
            <a:off x="7315200" y="5124085"/>
            <a:ext cx="657193" cy="438515"/>
          </a:xfrm>
          <a:prstGeom prst="blockArc">
            <a:avLst/>
          </a:prstGeom>
          <a:solidFill>
            <a:schemeClr val="bg1">
              <a:lumMod val="75000"/>
            </a:schemeClr>
          </a:solidFill>
          <a:ln w="34925">
            <a:solidFill>
              <a:srgbClr val="FFFFFF"/>
            </a:solidFill>
          </a:ln>
          <a:effectLst>
            <a:outerShdw blurRad="317500" dir="2700000" algn="ctr">
              <a:srgbClr val="000000">
                <a:alpha val="43000"/>
              </a:srgbClr>
            </a:outerShdw>
          </a:effectLst>
          <a:scene3d>
            <a:camera prst="perspectiveFront" fov="2700000">
              <a:rot lat="4460598" lon="65744" rev="5591330"/>
            </a:camera>
            <a:lightRig rig="soft" dir="t"/>
          </a:scene3d>
          <a:sp3d extrusionH="38100">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16454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924800" cy="1661993"/>
          </a:xfrm>
          <a:prstGeom prst="rect">
            <a:avLst/>
          </a:prstGeom>
        </p:spPr>
        <p:txBody>
          <a:bodyPr wrap="square">
            <a:spAutoFit/>
          </a:bodyPr>
          <a:lstStyle/>
          <a:p>
            <a:pPr marL="457200" indent="-457200" algn="just">
              <a:spcBef>
                <a:spcPts val="0"/>
              </a:spcBef>
              <a:spcAft>
                <a:spcPts val="1800"/>
              </a:spcAft>
              <a:buAutoNum type="arabicPeriod"/>
            </a:pPr>
            <a:r>
              <a:rPr lang="en-US" sz="2400" b="1" dirty="0" smtClean="0">
                <a:latin typeface="Arial" panose="020B0604020202020204" pitchFamily="34" charset="0"/>
                <a:cs typeface="Arial" panose="020B0604020202020204" pitchFamily="34" charset="0"/>
              </a:rPr>
              <a:t>Simply be honest </a:t>
            </a:r>
          </a:p>
          <a:p>
            <a:pPr marL="457200" indent="-457200" algn="just">
              <a:spcBef>
                <a:spcPts val="0"/>
              </a:spcBef>
              <a:spcAft>
                <a:spcPts val="1800"/>
              </a:spcAft>
              <a:buAutoNum type="arabicPeriod"/>
            </a:pPr>
            <a:r>
              <a:rPr lang="en-US" sz="2400" b="1" dirty="0" smtClean="0">
                <a:latin typeface="Arial" panose="020B0604020202020204" pitchFamily="34" charset="0"/>
                <a:cs typeface="Arial" panose="020B0604020202020204" pitchFamily="34" charset="0"/>
              </a:rPr>
              <a:t>Quote and cite your sources properly </a:t>
            </a:r>
          </a:p>
          <a:p>
            <a:pPr marL="457200" indent="-457200" algn="just">
              <a:spcBef>
                <a:spcPts val="0"/>
              </a:spcBef>
              <a:spcAft>
                <a:spcPts val="1800"/>
              </a:spcAft>
              <a:buAutoNum type="arabicPeriod"/>
            </a:pPr>
            <a:r>
              <a:rPr lang="en-US" sz="2400" b="1" dirty="0" smtClean="0">
                <a:latin typeface="Arial" panose="020B0604020202020204" pitchFamily="34" charset="0"/>
                <a:cs typeface="Arial" panose="020B0604020202020204" pitchFamily="34" charset="0"/>
              </a:rPr>
              <a:t>Use your own work as often as possible </a:t>
            </a:r>
            <a:endParaRPr lang="en-US" sz="2200" dirty="0">
              <a:latin typeface="Arial" panose="020B0604020202020204" pitchFamily="34" charset="0"/>
              <a:cs typeface="Arial" panose="020B0604020202020204" pitchFamily="34" charset="0"/>
            </a:endParaRPr>
          </a:p>
        </p:txBody>
      </p:sp>
      <p:sp>
        <p:nvSpPr>
          <p:cNvPr id="3" name="Rectangle 2"/>
          <p:cNvSpPr/>
          <p:nvPr/>
        </p:nvSpPr>
        <p:spPr>
          <a:xfrm>
            <a:off x="7924800" y="6096000"/>
            <a:ext cx="113364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19</a:t>
            </a:r>
            <a:endParaRPr lang="en-GB" dirty="0">
              <a:latin typeface="Arial" panose="020B0604020202020204" pitchFamily="34" charset="0"/>
              <a:cs typeface="Arial" panose="020B0604020202020204" pitchFamily="34" charset="0"/>
            </a:endParaRPr>
          </a:p>
        </p:txBody>
      </p:sp>
      <p:pic>
        <p:nvPicPr>
          <p:cNvPr id="7170" name="Picture 2" descr="https://encrypted-tbn0.gstatic.com/images?q=tbn%3AANd9GcStUaR_BkTFnkH57Y3DQF2UWLEV0U1k3hw3UppcxkX4Kriwgj1X&amp;usqp=CAU"/>
          <p:cNvPicPr>
            <a:picLocks noChangeAspect="1" noChangeArrowheads="1"/>
          </p:cNvPicPr>
          <p:nvPr/>
        </p:nvPicPr>
        <p:blipFill>
          <a:blip r:embed="rId2" cstate="print"/>
          <a:srcRect/>
          <a:stretch>
            <a:fillRect/>
          </a:stretch>
        </p:blipFill>
        <p:spPr bwMode="auto">
          <a:xfrm>
            <a:off x="228600" y="2209801"/>
            <a:ext cx="8610600" cy="3886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sites.google.com/site/flwrldybrd/_/rsrc/1460550208908/solution-for-plagiarism/vA7I4dk6yy6yBHhEVv7yCDl72eJkfbmt4t8yenImKBVvK0kTmF0xjctABnaLJIm9.jpg"/>
          <p:cNvPicPr>
            <a:picLocks noChangeAspect="1" noChangeArrowheads="1"/>
          </p:cNvPicPr>
          <p:nvPr/>
        </p:nvPicPr>
        <p:blipFill>
          <a:blip r:embed="rId2" cstate="print"/>
          <a:srcRect/>
          <a:stretch>
            <a:fillRect/>
          </a:stretch>
        </p:blipFill>
        <p:spPr bwMode="auto">
          <a:xfrm>
            <a:off x="0" y="304800"/>
            <a:ext cx="8229600" cy="6553200"/>
          </a:xfrm>
          <a:prstGeom prst="rect">
            <a:avLst/>
          </a:prstGeom>
          <a:noFill/>
        </p:spPr>
      </p:pic>
      <p:sp>
        <p:nvSpPr>
          <p:cNvPr id="3" name="Rectangle 2"/>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20</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696200" cy="6401753"/>
          </a:xfrm>
          <a:prstGeom prst="rect">
            <a:avLst/>
          </a:prstGeom>
        </p:spPr>
        <p:txBody>
          <a:bodyPr wrap="square">
            <a:spAutoFit/>
          </a:bodyPr>
          <a:lstStyle/>
          <a:p>
            <a:pPr algn="just"/>
            <a:r>
              <a:rPr lang="en-US" sz="3000" b="1" dirty="0" smtClean="0">
                <a:solidFill>
                  <a:srgbClr val="C00000"/>
                </a:solidFill>
                <a:latin typeface="Baskerville Old Face" pitchFamily="18" charset="0"/>
                <a:cs typeface="Arial" panose="020B0604020202020204" pitchFamily="34" charset="0"/>
              </a:rPr>
              <a:t>USE PLAGIARISM CHECKERS</a:t>
            </a:r>
          </a:p>
          <a:p>
            <a:pPr marL="342900" indent="-342900" algn="just">
              <a:buAutoNum type="arabicPeriod"/>
            </a:pPr>
            <a:r>
              <a:rPr lang="en-US" sz="3000" dirty="0" err="1" smtClean="0">
                <a:latin typeface="Baskerville Old Face" pitchFamily="18" charset="0"/>
                <a:cs typeface="Arial" panose="020B0604020202020204" pitchFamily="34" charset="0"/>
              </a:rPr>
              <a:t>Grammarly</a:t>
            </a:r>
            <a:endParaRPr lang="en-US" sz="3000" dirty="0" smtClean="0">
              <a:latin typeface="Baskerville Old Face" pitchFamily="18" charset="0"/>
              <a:cs typeface="Arial" panose="020B0604020202020204" pitchFamily="34" charset="0"/>
            </a:endParaRPr>
          </a:p>
          <a:p>
            <a:pPr marL="342900" indent="-342900" algn="just">
              <a:buAutoNum type="arabicPeriod"/>
            </a:pPr>
            <a:r>
              <a:rPr lang="en-US" sz="3000" dirty="0" err="1" smtClean="0">
                <a:latin typeface="Baskerville Old Face" pitchFamily="18" charset="0"/>
                <a:cs typeface="Arial" panose="020B0604020202020204" pitchFamily="34" charset="0"/>
              </a:rPr>
              <a:t>DupliChecker</a:t>
            </a:r>
            <a:r>
              <a:rPr lang="en-US" sz="3000" dirty="0" smtClean="0">
                <a:latin typeface="Baskerville Old Face" pitchFamily="18" charset="0"/>
                <a:cs typeface="Arial" panose="020B0604020202020204" pitchFamily="34" charset="0"/>
              </a:rPr>
              <a:t> </a:t>
            </a:r>
            <a:r>
              <a:rPr lang="en-US" sz="3000" dirty="0" smtClean="0">
                <a:latin typeface="Baskerville Old Face" pitchFamily="18" charset="0"/>
                <a:cs typeface="Arial" panose="020B0604020202020204" pitchFamily="34" charset="0"/>
              </a:rPr>
              <a:t> </a:t>
            </a:r>
          </a:p>
          <a:p>
            <a:pPr marL="342900" indent="-342900" algn="just">
              <a:buAutoNum type="arabicPeriod"/>
            </a:pPr>
            <a:r>
              <a:rPr lang="en-US" sz="3000" dirty="0" err="1" smtClean="0">
                <a:latin typeface="Baskerville Old Face" pitchFamily="18" charset="0"/>
                <a:cs typeface="Arial" panose="020B0604020202020204" pitchFamily="34" charset="0"/>
              </a:rPr>
              <a:t>Copyleaks</a:t>
            </a:r>
            <a:endParaRPr lang="en-US" sz="3000" dirty="0" smtClean="0">
              <a:latin typeface="Baskerville Old Face" pitchFamily="18" charset="0"/>
              <a:cs typeface="Arial" panose="020B0604020202020204" pitchFamily="34" charset="0"/>
            </a:endParaRPr>
          </a:p>
          <a:p>
            <a:pPr marL="342900" indent="-342900" algn="just">
              <a:buAutoNum type="arabicPeriod"/>
            </a:pPr>
            <a:r>
              <a:rPr lang="en-US" sz="3000" dirty="0" err="1" smtClean="0">
                <a:latin typeface="Baskerville Old Face" pitchFamily="18" charset="0"/>
                <a:cs typeface="Arial" panose="020B0604020202020204" pitchFamily="34" charset="0"/>
              </a:rPr>
              <a:t>PlagTracker</a:t>
            </a:r>
            <a:endParaRPr lang="en-US" sz="3000" dirty="0" smtClean="0">
              <a:latin typeface="Baskerville Old Face" pitchFamily="18" charset="0"/>
              <a:cs typeface="Arial" panose="020B0604020202020204" pitchFamily="34" charset="0"/>
            </a:endParaRPr>
          </a:p>
          <a:p>
            <a:pPr marL="342900" indent="-342900" algn="just">
              <a:buAutoNum type="arabicPeriod"/>
            </a:pPr>
            <a:r>
              <a:rPr lang="en-US" sz="3000" dirty="0" err="1" smtClean="0">
                <a:latin typeface="Baskerville Old Face" pitchFamily="18" charset="0"/>
                <a:cs typeface="Arial" panose="020B0604020202020204" pitchFamily="34" charset="0"/>
              </a:rPr>
              <a:t>Copyscape</a:t>
            </a:r>
            <a:r>
              <a:rPr lang="en-US" sz="3000" dirty="0" smtClean="0">
                <a:latin typeface="Baskerville Old Face" pitchFamily="18" charset="0"/>
                <a:cs typeface="Arial" panose="020B0604020202020204" pitchFamily="34" charset="0"/>
              </a:rPr>
              <a:t> </a:t>
            </a:r>
            <a:endParaRPr lang="en-US" sz="3000" dirty="0" smtClean="0">
              <a:latin typeface="Baskerville Old Face" pitchFamily="18" charset="0"/>
              <a:cs typeface="Arial" panose="020B0604020202020204" pitchFamily="34" charset="0"/>
            </a:endParaRPr>
          </a:p>
          <a:p>
            <a:pPr marL="342900" indent="-342900" algn="just">
              <a:buAutoNum type="arabicPeriod"/>
            </a:pPr>
            <a:r>
              <a:rPr lang="en-US" sz="3000" dirty="0" err="1" smtClean="0">
                <a:latin typeface="Baskerville Old Face" pitchFamily="18" charset="0"/>
                <a:cs typeface="Arial" panose="020B0604020202020204" pitchFamily="34" charset="0"/>
              </a:rPr>
              <a:t>Plagiarisma</a:t>
            </a:r>
            <a:endParaRPr lang="en-US" sz="3000" dirty="0" smtClean="0">
              <a:latin typeface="Baskerville Old Face" pitchFamily="18" charset="0"/>
              <a:cs typeface="Arial" panose="020B0604020202020204" pitchFamily="34" charset="0"/>
            </a:endParaRPr>
          </a:p>
          <a:p>
            <a:pPr marL="342900" indent="-342900" algn="just">
              <a:buAutoNum type="arabicPeriod"/>
            </a:pPr>
            <a:r>
              <a:rPr lang="en-US" sz="3000" dirty="0" err="1" smtClean="0">
                <a:latin typeface="Baskerville Old Face" pitchFamily="18" charset="0"/>
                <a:cs typeface="Arial" panose="020B0604020202020204" pitchFamily="34" charset="0"/>
              </a:rPr>
              <a:t>Paperrater</a:t>
            </a:r>
            <a:r>
              <a:rPr lang="en-US" sz="3000" dirty="0" smtClean="0">
                <a:latin typeface="Baskerville Old Face" pitchFamily="18" charset="0"/>
                <a:cs typeface="Arial" panose="020B0604020202020204" pitchFamily="34" charset="0"/>
              </a:rPr>
              <a:t> </a:t>
            </a:r>
          </a:p>
          <a:p>
            <a:pPr marL="342900" indent="-342900" algn="just">
              <a:buAutoNum type="arabicPeriod"/>
            </a:pPr>
            <a:r>
              <a:rPr lang="en-US" sz="3000" dirty="0" smtClean="0">
                <a:latin typeface="Baskerville Old Face" pitchFamily="18" charset="0"/>
                <a:cs typeface="Arial" panose="020B0604020202020204" pitchFamily="34" charset="0"/>
              </a:rPr>
              <a:t>Search Engine Report </a:t>
            </a:r>
          </a:p>
          <a:p>
            <a:pPr marL="342900" indent="-342900" algn="just">
              <a:buAutoNum type="arabicPeriod"/>
            </a:pPr>
            <a:r>
              <a:rPr lang="en-US" sz="3000" dirty="0" err="1" smtClean="0">
                <a:latin typeface="Baskerville Old Face" pitchFamily="18" charset="0"/>
                <a:cs typeface="Arial" panose="020B0604020202020204" pitchFamily="34" charset="0"/>
              </a:rPr>
              <a:t>Plagium</a:t>
            </a:r>
            <a:r>
              <a:rPr lang="en-US" sz="3000" dirty="0" smtClean="0">
                <a:latin typeface="Baskerville Old Face" pitchFamily="18" charset="0"/>
                <a:cs typeface="Arial" panose="020B0604020202020204" pitchFamily="34" charset="0"/>
              </a:rPr>
              <a:t> </a:t>
            </a:r>
          </a:p>
          <a:p>
            <a:pPr marL="342900" indent="-342900" algn="just">
              <a:buAutoNum type="arabicPeriod"/>
            </a:pPr>
            <a:r>
              <a:rPr lang="en-US" sz="3000" dirty="0" err="1" smtClean="0">
                <a:latin typeface="Baskerville Old Face" pitchFamily="18" charset="0"/>
                <a:cs typeface="Arial" panose="020B0604020202020204" pitchFamily="34" charset="0"/>
              </a:rPr>
              <a:t>Plagscan</a:t>
            </a:r>
            <a:endParaRPr lang="en-US" sz="3000" dirty="0" smtClean="0">
              <a:latin typeface="Baskerville Old Face" pitchFamily="18" charset="0"/>
              <a:cs typeface="Arial" panose="020B0604020202020204" pitchFamily="34" charset="0"/>
            </a:endParaRPr>
          </a:p>
          <a:p>
            <a:pPr marL="342900" indent="-342900" algn="just">
              <a:buAutoNum type="arabicPeriod"/>
            </a:pPr>
            <a:r>
              <a:rPr lang="en-US" sz="3000" dirty="0" smtClean="0">
                <a:latin typeface="Baskerville Old Face" pitchFamily="18" charset="0"/>
                <a:cs typeface="Arial" panose="020B0604020202020204" pitchFamily="34" charset="0"/>
              </a:rPr>
              <a:t>Unplug Checker </a:t>
            </a:r>
            <a:endParaRPr lang="en-US" sz="3000" dirty="0" smtClean="0">
              <a:latin typeface="Baskerville Old Face" pitchFamily="18" charset="0"/>
              <a:cs typeface="Arial" panose="020B0604020202020204" pitchFamily="34" charset="0"/>
            </a:endParaRPr>
          </a:p>
          <a:p>
            <a:pPr marL="342900" indent="-342900" algn="just">
              <a:buAutoNum type="arabicPeriod"/>
            </a:pPr>
            <a:endParaRPr lang="en-US" sz="3200" dirty="0" smtClean="0">
              <a:latin typeface="Baskerville Old Face" pitchFamily="18" charset="0"/>
              <a:cs typeface="Arial" panose="020B0604020202020204" pitchFamily="34" charset="0"/>
            </a:endParaRPr>
          </a:p>
          <a:p>
            <a:pPr marL="342900" indent="-342900" algn="just">
              <a:buAutoNum type="arabicPeriod"/>
            </a:pPr>
            <a:endParaRPr lang="en-US" dirty="0" smtClean="0">
              <a:latin typeface="Baskerville Old Face" pitchFamily="18" charset="0"/>
            </a:endParaRPr>
          </a:p>
        </p:txBody>
      </p:sp>
      <p:sp>
        <p:nvSpPr>
          <p:cNvPr id="3" name="Rectangle 2"/>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21</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xmlns="" id="{EA4D2525-06AB-4A4D-8558-4492DC56095D}"/>
              </a:ext>
            </a:extLst>
          </p:cNvPr>
          <p:cNvSpPr/>
          <p:nvPr/>
        </p:nvSpPr>
        <p:spPr>
          <a:xfrm>
            <a:off x="2624138" y="2740025"/>
            <a:ext cx="5757862" cy="1198563"/>
          </a:xfrm>
          <a:prstGeom prst="roundRect">
            <a:avLst/>
          </a:prstGeom>
          <a:gradFill flip="none" rotWithShape="1">
            <a:gsLst>
              <a:gs pos="25000">
                <a:srgbClr val="F0EB00"/>
              </a:gs>
              <a:gs pos="0">
                <a:srgbClr val="FFFF00"/>
              </a:gs>
              <a:gs pos="73000">
                <a:srgbClr val="B8970C">
                  <a:shade val="67500"/>
                  <a:satMod val="115000"/>
                </a:srgbClr>
              </a:gs>
              <a:gs pos="85000">
                <a:srgbClr val="5E4D06"/>
              </a:gs>
            </a:gsLst>
            <a:lin ang="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2">
            <a:extLst>
              <a:ext uri="{FF2B5EF4-FFF2-40B4-BE49-F238E27FC236}">
                <a16:creationId xmlns:a16="http://schemas.microsoft.com/office/drawing/2014/main" xmlns="" id="{B391A6B5-E800-48AE-8CA3-785C5B180F37}"/>
              </a:ext>
            </a:extLst>
          </p:cNvPr>
          <p:cNvSpPr txBox="1">
            <a:spLocks noChangeArrowheads="1"/>
          </p:cNvSpPr>
          <p:nvPr/>
        </p:nvSpPr>
        <p:spPr bwMode="auto">
          <a:xfrm>
            <a:off x="2624138" y="2859088"/>
            <a:ext cx="5243512"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600" b="1" i="0" u="none" strike="noStrike" kern="1200" cap="none" spc="0" normalizeH="0" baseline="0" noProof="0">
                <a:ln>
                  <a:noFill/>
                </a:ln>
                <a:solidFill>
                  <a:prstClr val="black"/>
                </a:solidFill>
                <a:effectLst/>
                <a:uLnTx/>
                <a:uFillTx/>
                <a:latin typeface="Helvetica" panose="020B0604020202020204" pitchFamily="34" charset="0"/>
                <a:ea typeface="+mn-ea"/>
                <a:cs typeface="Helvetica" panose="020B0604020202020204" pitchFamily="34" charset="0"/>
              </a:rPr>
              <a:t>Introduction</a:t>
            </a:r>
          </a:p>
        </p:txBody>
      </p:sp>
      <p:sp>
        <p:nvSpPr>
          <p:cNvPr id="6" name="TextBox 15">
            <a:extLst>
              <a:ext uri="{FF2B5EF4-FFF2-40B4-BE49-F238E27FC236}">
                <a16:creationId xmlns:a16="http://schemas.microsoft.com/office/drawing/2014/main" xmlns="" id="{AB579295-E202-48BF-B2BB-37C1A48534E5}"/>
              </a:ext>
            </a:extLst>
          </p:cNvPr>
          <p:cNvSpPr txBox="1">
            <a:spLocks noChangeArrowheads="1"/>
          </p:cNvSpPr>
          <p:nvPr/>
        </p:nvSpPr>
        <p:spPr bwMode="auto">
          <a:xfrm>
            <a:off x="1842691" y="2927350"/>
            <a:ext cx="5286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Impact" panose="020B0806030902050204" pitchFamily="34" charset="0"/>
                <a:ea typeface="+mn-ea"/>
                <a:cs typeface="Arial" panose="020B0604020202020204" pitchFamily="34" charset="0"/>
              </a:rPr>
              <a:t>1</a:t>
            </a:r>
          </a:p>
        </p:txBody>
      </p:sp>
      <p:pic>
        <p:nvPicPr>
          <p:cNvPr id="8" name="Picture 11" descr="Glass square buttons.gif">
            <a:extLst>
              <a:ext uri="{FF2B5EF4-FFF2-40B4-BE49-F238E27FC236}">
                <a16:creationId xmlns:a16="http://schemas.microsoft.com/office/drawing/2014/main" xmlns="" id="{944AA0FD-89CE-4320-9FB8-D54E9C0A0CBC}"/>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170782" y="2740025"/>
            <a:ext cx="1343818" cy="1417994"/>
          </a:xfrm>
          <a:prstGeom prst="rect">
            <a:avLst/>
          </a:prstGeom>
          <a:noFill/>
          <a:ln w="9525">
            <a:noFill/>
            <a:miter lim="800000"/>
            <a:headEnd/>
            <a:tailEnd/>
          </a:ln>
        </p:spPr>
      </p:pic>
      <p:sp>
        <p:nvSpPr>
          <p:cNvPr id="9" name="Rounded Rectangle 1">
            <a:extLst>
              <a:ext uri="{FF2B5EF4-FFF2-40B4-BE49-F238E27FC236}">
                <a16:creationId xmlns:a16="http://schemas.microsoft.com/office/drawing/2014/main" xmlns="" id="{D2717F14-4779-434E-A08F-372902CBD4E6}"/>
              </a:ext>
            </a:extLst>
          </p:cNvPr>
          <p:cNvSpPr/>
          <p:nvPr/>
        </p:nvSpPr>
        <p:spPr>
          <a:xfrm>
            <a:off x="2630234" y="2695376"/>
            <a:ext cx="5751766" cy="1048148"/>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sp>
        <p:nvSpPr>
          <p:cNvPr id="10" name="TextBox 9">
            <a:extLst>
              <a:ext uri="{FF2B5EF4-FFF2-40B4-BE49-F238E27FC236}">
                <a16:creationId xmlns:a16="http://schemas.microsoft.com/office/drawing/2014/main" xmlns="" id="{01A21029-F9F6-4119-816A-2D02C422BB05}"/>
              </a:ext>
            </a:extLst>
          </p:cNvPr>
          <p:cNvSpPr txBox="1"/>
          <p:nvPr/>
        </p:nvSpPr>
        <p:spPr>
          <a:xfrm>
            <a:off x="2667000" y="3043535"/>
            <a:ext cx="61448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Conclusion</a:t>
            </a:r>
          </a:p>
        </p:txBody>
      </p:sp>
      <p:sp>
        <p:nvSpPr>
          <p:cNvPr id="11" name="TextBox 15">
            <a:extLst>
              <a:ext uri="{FF2B5EF4-FFF2-40B4-BE49-F238E27FC236}">
                <a16:creationId xmlns:a16="http://schemas.microsoft.com/office/drawing/2014/main" xmlns="" id="{5CFBC17A-2CFD-429F-8E39-C2610E20D712}"/>
              </a:ext>
            </a:extLst>
          </p:cNvPr>
          <p:cNvSpPr txBox="1">
            <a:spLocks noChangeArrowheads="1"/>
          </p:cNvSpPr>
          <p:nvPr/>
        </p:nvSpPr>
        <p:spPr bwMode="auto">
          <a:xfrm>
            <a:off x="1593734" y="3035638"/>
            <a:ext cx="357565" cy="707886"/>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5</a:t>
            </a:r>
          </a:p>
        </p:txBody>
      </p:sp>
      <p:sp>
        <p:nvSpPr>
          <p:cNvPr id="12" name="Rectangle 11"/>
          <p:cNvSpPr/>
          <p:nvPr/>
        </p:nvSpPr>
        <p:spPr>
          <a:xfrm>
            <a:off x="76200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22</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59560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867400"/>
          </a:xfrm>
        </p:spPr>
        <p:txBody>
          <a:bodyPr>
            <a:noAutofit/>
          </a:bodyPr>
          <a:lstStyle/>
          <a:p>
            <a:pPr marL="0" indent="0" algn="just">
              <a:buNone/>
            </a:pPr>
            <a:r>
              <a:rPr lang="en-US" sz="2400" dirty="0" smtClean="0">
                <a:latin typeface="Baskerville Old Face" pitchFamily="18" charset="0"/>
                <a:cs typeface="Arial" panose="020B0604020202020204" pitchFamily="34" charset="0"/>
              </a:rPr>
              <a:t>Plagiarism is a crime and does not allow a writer the opportunity to grow in the art of thinking and writing. </a:t>
            </a:r>
            <a:r>
              <a:rPr lang="en-US" sz="2400" dirty="0" smtClean="0">
                <a:latin typeface="Baskerville Old Face" pitchFamily="18" charset="0"/>
              </a:rPr>
              <a:t>It is the problem of the personal morale of each person, because it is a willful action of the plagiarist. </a:t>
            </a:r>
          </a:p>
          <a:p>
            <a:pPr marL="0" indent="0" algn="just">
              <a:buNone/>
            </a:pPr>
            <a:endParaRPr lang="en-US" sz="2400" dirty="0" smtClean="0">
              <a:latin typeface="Baskerville Old Face" pitchFamily="18" charset="0"/>
            </a:endParaRPr>
          </a:p>
          <a:p>
            <a:pPr marL="0" indent="0" algn="just">
              <a:buNone/>
            </a:pPr>
            <a:endParaRPr lang="en-US" sz="2400" dirty="0" smtClean="0">
              <a:latin typeface="Baskerville Old Face" pitchFamily="18" charset="0"/>
            </a:endParaRPr>
          </a:p>
          <a:p>
            <a:pPr marL="0" indent="0" algn="just">
              <a:buNone/>
            </a:pPr>
            <a:endParaRPr lang="en-US" sz="2400" dirty="0" smtClean="0">
              <a:latin typeface="Baskerville Old Face" pitchFamily="18" charset="0"/>
            </a:endParaRPr>
          </a:p>
          <a:p>
            <a:pPr marL="0" indent="0" algn="just">
              <a:buNone/>
            </a:pPr>
            <a:endParaRPr lang="en-US" sz="2400" dirty="0" smtClean="0">
              <a:latin typeface="Baskerville Old Face" pitchFamily="18" charset="0"/>
            </a:endParaRPr>
          </a:p>
          <a:p>
            <a:pPr marL="0" indent="0" algn="just">
              <a:buNone/>
            </a:pPr>
            <a:endParaRPr lang="en-US" sz="2400" dirty="0" smtClean="0">
              <a:latin typeface="Baskerville Old Face" pitchFamily="18" charset="0"/>
            </a:endParaRPr>
          </a:p>
          <a:p>
            <a:pPr marL="0" indent="0" algn="just">
              <a:buNone/>
            </a:pPr>
            <a:endParaRPr lang="en-US" sz="2400" dirty="0" smtClean="0">
              <a:latin typeface="Baskerville Old Face" pitchFamily="18" charset="0"/>
            </a:endParaRPr>
          </a:p>
          <a:p>
            <a:pPr marL="0" indent="0" algn="just">
              <a:buNone/>
            </a:pPr>
            <a:endParaRPr lang="en-US" sz="2400" dirty="0" smtClean="0">
              <a:latin typeface="Baskerville Old Face" pitchFamily="18" charset="0"/>
            </a:endParaRPr>
          </a:p>
          <a:p>
            <a:pPr marL="0" indent="0" algn="just">
              <a:buNone/>
            </a:pPr>
            <a:endParaRPr lang="en-US" sz="2400" dirty="0" smtClean="0">
              <a:latin typeface="Baskerville Old Face" pitchFamily="18" charset="0"/>
            </a:endParaRPr>
          </a:p>
          <a:p>
            <a:pPr marL="0" indent="0" algn="just">
              <a:buNone/>
            </a:pPr>
            <a:r>
              <a:rPr lang="en-US" sz="2400" dirty="0" smtClean="0">
                <a:latin typeface="Baskerville Old Face" pitchFamily="18" charset="0"/>
              </a:rPr>
              <a:t>	</a:t>
            </a:r>
            <a:r>
              <a:rPr lang="en-US" sz="2000" dirty="0" smtClean="0">
                <a:latin typeface="Baskerville Old Face" pitchFamily="18" charset="0"/>
              </a:rPr>
              <a:t>(https://www.plagiarismchecker.net/plagiarism-pictures.php)</a:t>
            </a: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endParaRPr lang="en-US" sz="2400" dirty="0" smtClean="0">
              <a:latin typeface="Baskerville Old Face" pitchFamily="18" charset="0"/>
              <a:cs typeface="Arial" panose="020B0604020202020204" pitchFamily="34" charset="0"/>
            </a:endParaRPr>
          </a:p>
          <a:p>
            <a:pPr marL="0" indent="0" algn="just">
              <a:buNone/>
            </a:pPr>
            <a:r>
              <a:rPr lang="en-US" sz="2400" dirty="0" smtClean="0">
                <a:latin typeface="Baskerville Old Face" pitchFamily="18" charset="0"/>
                <a:cs typeface="Arial" panose="020B0604020202020204" pitchFamily="34" charset="0"/>
              </a:rPr>
              <a:t>(		PNGWING, https://www.pngwing.com/en/search?q=plagiarism)</a:t>
            </a:r>
          </a:p>
          <a:p>
            <a:pPr>
              <a:buNone/>
            </a:pPr>
            <a:endParaRPr lang="en-US" sz="2400" dirty="0" smtClean="0">
              <a:latin typeface="Baskerville Old Face" pitchFamily="18" charset="0"/>
              <a:cs typeface="Arial" panose="020B0604020202020204" pitchFamily="34" charset="0"/>
            </a:endParaRPr>
          </a:p>
          <a:p>
            <a:pPr>
              <a:buNone/>
            </a:pPr>
            <a:endParaRPr lang="en-US" sz="2400" dirty="0">
              <a:latin typeface="Baskerville Old Face" pitchFamily="18" charset="0"/>
              <a:cs typeface="Arial" panose="020B0604020202020204" pitchFamily="34" charset="0"/>
            </a:endParaRPr>
          </a:p>
        </p:txBody>
      </p:sp>
      <p:sp>
        <p:nvSpPr>
          <p:cNvPr id="4" name="TextBox 3">
            <a:extLst>
              <a:ext uri="{FF2B5EF4-FFF2-40B4-BE49-F238E27FC236}">
                <a16:creationId xmlns:a16="http://schemas.microsoft.com/office/drawing/2014/main" xmlns="" id="{1644ACBB-CE75-4AD2-949A-EB6672C9BEC5}"/>
              </a:ext>
            </a:extLst>
          </p:cNvPr>
          <p:cNvSpPr txBox="1"/>
          <p:nvPr/>
        </p:nvSpPr>
        <p:spPr>
          <a:xfrm>
            <a:off x="304800" y="376535"/>
            <a:ext cx="5867400" cy="461665"/>
          </a:xfrm>
          <a:prstGeom prst="rect">
            <a:avLst/>
          </a:prstGeom>
          <a:noFill/>
        </p:spPr>
        <p:txBody>
          <a:bodyPr wrap="square" rtlCol="0">
            <a:spAutoFit/>
          </a:bodyPr>
          <a:lstStyle/>
          <a:p>
            <a:r>
              <a:rPr lang="en-GB" sz="2400" b="1" dirty="0">
                <a:solidFill>
                  <a:srgbClr val="3333FF"/>
                </a:solidFill>
                <a:latin typeface="Arial" panose="020B0604020202020204" pitchFamily="34" charset="0"/>
                <a:cs typeface="Arial" panose="020B0604020202020204" pitchFamily="34" charset="0"/>
              </a:rPr>
              <a:t>Conclusion</a:t>
            </a:r>
          </a:p>
        </p:txBody>
      </p:sp>
      <p:sp>
        <p:nvSpPr>
          <p:cNvPr id="5" name="Rectangle 4"/>
          <p:cNvSpPr/>
          <p:nvPr/>
        </p:nvSpPr>
        <p:spPr>
          <a:xfrm>
            <a:off x="7620000" y="60198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23</a:t>
            </a:r>
            <a:endParaRPr lang="en-GB" dirty="0">
              <a:latin typeface="Arial" panose="020B0604020202020204" pitchFamily="34" charset="0"/>
              <a:cs typeface="Arial" panose="020B0604020202020204" pitchFamily="34" charset="0"/>
            </a:endParaRPr>
          </a:p>
        </p:txBody>
      </p:sp>
      <p:pic>
        <p:nvPicPr>
          <p:cNvPr id="5122" name="Picture 2" descr="Research Paper on Legal Consequences of Plagiarism - LawPapers.net"/>
          <p:cNvPicPr>
            <a:picLocks noChangeAspect="1" noChangeArrowheads="1"/>
          </p:cNvPicPr>
          <p:nvPr/>
        </p:nvPicPr>
        <p:blipFill>
          <a:blip r:embed="rId2" cstate="print"/>
          <a:srcRect/>
          <a:stretch>
            <a:fillRect/>
          </a:stretch>
        </p:blipFill>
        <p:spPr bwMode="auto">
          <a:xfrm>
            <a:off x="990600" y="2286000"/>
            <a:ext cx="7115175" cy="36576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2400" b="1" dirty="0" smtClean="0">
                <a:latin typeface="Baskerville Old Face" pitchFamily="18" charset="0"/>
              </a:rPr>
              <a:t>References </a:t>
            </a:r>
          </a:p>
          <a:p>
            <a:pPr algn="just"/>
            <a:r>
              <a:rPr lang="en-US" sz="2400" dirty="0" smtClean="0">
                <a:latin typeface="Baskerville Old Face" pitchFamily="18" charset="0"/>
              </a:rPr>
              <a:t>Jeff </a:t>
            </a:r>
            <a:r>
              <a:rPr lang="en-US" sz="2400" dirty="0" err="1" smtClean="0">
                <a:latin typeface="Baskerville Old Face" pitchFamily="18" charset="0"/>
              </a:rPr>
              <a:t>Stahler</a:t>
            </a:r>
            <a:r>
              <a:rPr lang="en-US" sz="2400" dirty="0" smtClean="0">
                <a:latin typeface="Baskerville Old Face" pitchFamily="18" charset="0"/>
              </a:rPr>
              <a:t> (2013), Visualizing the Immorality of Plagiarism. </a:t>
            </a:r>
            <a:r>
              <a:rPr lang="en-US" sz="2400" dirty="0" smtClean="0">
                <a:latin typeface="Baskerville Old Face" pitchFamily="18" charset="0"/>
                <a:hlinkClick r:id="rId2"/>
              </a:rPr>
              <a:t>ttps://breenablog.wordpress.com/2013/11/05/visualizing-</a:t>
            </a:r>
            <a:r>
              <a:rPr lang="en-US" sz="2400" dirty="0" smtClean="0">
                <a:latin typeface="Baskerville Old Face" pitchFamily="18" charset="0"/>
              </a:rPr>
              <a:t>the-immorality-of-plagiarism </a:t>
            </a:r>
          </a:p>
          <a:p>
            <a:pPr algn="just"/>
            <a:endParaRPr lang="en-US" sz="2400" dirty="0" smtClean="0">
              <a:latin typeface="Baskerville Old Face" pitchFamily="18" charset="0"/>
            </a:endParaRPr>
          </a:p>
          <a:p>
            <a:pPr algn="just"/>
            <a:r>
              <a:rPr lang="en-US" sz="2400" dirty="0" err="1" smtClean="0">
                <a:latin typeface="Baskerville Old Face" pitchFamily="18" charset="0"/>
              </a:rPr>
              <a:t>Kanu</a:t>
            </a:r>
            <a:r>
              <a:rPr lang="en-US" sz="2400" dirty="0" smtClean="0">
                <a:latin typeface="Baskerville Old Face" pitchFamily="18" charset="0"/>
              </a:rPr>
              <a:t> A. I. (2020). COVID-19 and the Economy: An African Perspective.</a:t>
            </a:r>
            <a:r>
              <a:rPr lang="en-US" sz="2400" i="1" dirty="0" smtClean="0">
                <a:latin typeface="Baskerville Old Face" pitchFamily="18" charset="0"/>
              </a:rPr>
              <a:t> Journal of African Studies and Sustainable Development. Vol. 3. No</a:t>
            </a:r>
            <a:r>
              <a:rPr lang="en-US" sz="2400" dirty="0" smtClean="0">
                <a:latin typeface="Baskerville Old Face" pitchFamily="18" charset="0"/>
              </a:rPr>
              <a:t>. 2. 33-40</a:t>
            </a:r>
            <a:endParaRPr lang="en-US" sz="2400" dirty="0">
              <a:latin typeface="Baskerville Old Face" pitchFamily="18" charset="0"/>
            </a:endParaRPr>
          </a:p>
        </p:txBody>
      </p:sp>
      <p:sp>
        <p:nvSpPr>
          <p:cNvPr id="4" name="Rectangle 3"/>
          <p:cNvSpPr/>
          <p:nvPr/>
        </p:nvSpPr>
        <p:spPr>
          <a:xfrm>
            <a:off x="7848600" y="6172200"/>
            <a:ext cx="1069524"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24</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2.scratch.mit.edu/get_image/gallery/3781086_200x130.png"/>
          <p:cNvPicPr>
            <a:picLocks noChangeAspect="1" noChangeArrowheads="1" noCrop="1"/>
          </p:cNvPicPr>
          <p:nvPr/>
        </p:nvPicPr>
        <p:blipFill>
          <a:blip r:embed="rId2" cstate="print"/>
          <a:srcRect/>
          <a:stretch>
            <a:fillRect/>
          </a:stretch>
        </p:blipFill>
        <p:spPr bwMode="auto">
          <a:xfrm>
            <a:off x="457200" y="685800"/>
            <a:ext cx="8305800" cy="5181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xmlns="" id="{EA4D2525-06AB-4A4D-8558-4492DC56095D}"/>
              </a:ext>
            </a:extLst>
          </p:cNvPr>
          <p:cNvSpPr/>
          <p:nvPr/>
        </p:nvSpPr>
        <p:spPr>
          <a:xfrm>
            <a:off x="2624138" y="2763837"/>
            <a:ext cx="5757862" cy="1198563"/>
          </a:xfrm>
          <a:prstGeom prst="roundRect">
            <a:avLst/>
          </a:prstGeom>
          <a:gradFill flip="none" rotWithShape="1">
            <a:gsLst>
              <a:gs pos="25000">
                <a:srgbClr val="F0EB00"/>
              </a:gs>
              <a:gs pos="0">
                <a:srgbClr val="FFFF00"/>
              </a:gs>
              <a:gs pos="73000">
                <a:srgbClr val="B8970C">
                  <a:shade val="67500"/>
                  <a:satMod val="115000"/>
                </a:srgbClr>
              </a:gs>
              <a:gs pos="85000">
                <a:srgbClr val="5E4D06"/>
              </a:gs>
            </a:gsLst>
            <a:lin ang="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000" b="1" dirty="0"/>
          </a:p>
        </p:txBody>
      </p:sp>
      <p:sp>
        <p:nvSpPr>
          <p:cNvPr id="4" name="TextBox 2">
            <a:extLst>
              <a:ext uri="{FF2B5EF4-FFF2-40B4-BE49-F238E27FC236}">
                <a16:creationId xmlns:a16="http://schemas.microsoft.com/office/drawing/2014/main" xmlns="" id="{B391A6B5-E800-48AE-8CA3-785C5B180F37}"/>
              </a:ext>
            </a:extLst>
          </p:cNvPr>
          <p:cNvSpPr txBox="1">
            <a:spLocks noChangeArrowheads="1"/>
          </p:cNvSpPr>
          <p:nvPr/>
        </p:nvSpPr>
        <p:spPr bwMode="auto">
          <a:xfrm>
            <a:off x="2624138" y="2882900"/>
            <a:ext cx="5243512"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600" b="1">
                <a:latin typeface="Helvetica" panose="020B0604020202020204" pitchFamily="34" charset="0"/>
                <a:cs typeface="Helvetica" panose="020B0604020202020204" pitchFamily="34" charset="0"/>
              </a:rPr>
              <a:t>Introduction</a:t>
            </a:r>
          </a:p>
        </p:txBody>
      </p:sp>
      <p:sp>
        <p:nvSpPr>
          <p:cNvPr id="6" name="TextBox 15">
            <a:extLst>
              <a:ext uri="{FF2B5EF4-FFF2-40B4-BE49-F238E27FC236}">
                <a16:creationId xmlns:a16="http://schemas.microsoft.com/office/drawing/2014/main" xmlns="" id="{AB579295-E202-48BF-B2BB-37C1A48534E5}"/>
              </a:ext>
            </a:extLst>
          </p:cNvPr>
          <p:cNvSpPr txBox="1">
            <a:spLocks noChangeArrowheads="1"/>
          </p:cNvSpPr>
          <p:nvPr/>
        </p:nvSpPr>
        <p:spPr bwMode="auto">
          <a:xfrm>
            <a:off x="1842691" y="2951162"/>
            <a:ext cx="5286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a:solidFill>
                  <a:schemeClr val="bg1"/>
                </a:solidFill>
                <a:latin typeface="Impact" panose="020B0806030902050204" pitchFamily="34" charset="0"/>
              </a:rPr>
              <a:t>1</a:t>
            </a:r>
          </a:p>
        </p:txBody>
      </p:sp>
      <p:pic>
        <p:nvPicPr>
          <p:cNvPr id="8" name="Picture 11" descr="Glass square buttons.gif">
            <a:extLst>
              <a:ext uri="{FF2B5EF4-FFF2-40B4-BE49-F238E27FC236}">
                <a16:creationId xmlns:a16="http://schemas.microsoft.com/office/drawing/2014/main" xmlns="" id="{944AA0FD-89CE-4320-9FB8-D54E9C0A0CBC}"/>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170782" y="2740025"/>
            <a:ext cx="1343818" cy="1417994"/>
          </a:xfrm>
          <a:prstGeom prst="rect">
            <a:avLst/>
          </a:prstGeom>
          <a:noFill/>
          <a:ln w="9525">
            <a:noFill/>
            <a:miter lim="800000"/>
            <a:headEnd/>
            <a:tailEnd/>
          </a:ln>
        </p:spPr>
      </p:pic>
      <p:sp>
        <p:nvSpPr>
          <p:cNvPr id="9" name="Rounded Rectangle 1">
            <a:extLst>
              <a:ext uri="{FF2B5EF4-FFF2-40B4-BE49-F238E27FC236}">
                <a16:creationId xmlns:a16="http://schemas.microsoft.com/office/drawing/2014/main" xmlns="" id="{D2717F14-4779-434E-A08F-372902CBD4E6}"/>
              </a:ext>
            </a:extLst>
          </p:cNvPr>
          <p:cNvSpPr/>
          <p:nvPr/>
        </p:nvSpPr>
        <p:spPr>
          <a:xfrm>
            <a:off x="2630234" y="2719188"/>
            <a:ext cx="5751766" cy="1048148"/>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latin typeface="Calibri" pitchFamily="34" charset="0"/>
            </a:endParaRPr>
          </a:p>
        </p:txBody>
      </p:sp>
      <p:sp>
        <p:nvSpPr>
          <p:cNvPr id="10" name="TextBox 9">
            <a:extLst>
              <a:ext uri="{FF2B5EF4-FFF2-40B4-BE49-F238E27FC236}">
                <a16:creationId xmlns:a16="http://schemas.microsoft.com/office/drawing/2014/main" xmlns="" id="{01A21029-F9F6-4119-816A-2D02C422BB05}"/>
              </a:ext>
            </a:extLst>
          </p:cNvPr>
          <p:cNvSpPr txBox="1"/>
          <p:nvPr/>
        </p:nvSpPr>
        <p:spPr>
          <a:xfrm>
            <a:off x="2770584" y="3006387"/>
            <a:ext cx="4087416"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Introduction</a:t>
            </a:r>
          </a:p>
        </p:txBody>
      </p:sp>
      <p:sp>
        <p:nvSpPr>
          <p:cNvPr id="11" name="TextBox 15">
            <a:extLst>
              <a:ext uri="{FF2B5EF4-FFF2-40B4-BE49-F238E27FC236}">
                <a16:creationId xmlns:a16="http://schemas.microsoft.com/office/drawing/2014/main" xmlns="" id="{5CFBC17A-2CFD-429F-8E39-C2610E20D712}"/>
              </a:ext>
            </a:extLst>
          </p:cNvPr>
          <p:cNvSpPr txBox="1">
            <a:spLocks noChangeArrowheads="1"/>
          </p:cNvSpPr>
          <p:nvPr/>
        </p:nvSpPr>
        <p:spPr bwMode="auto">
          <a:xfrm>
            <a:off x="1593734" y="3059450"/>
            <a:ext cx="357565" cy="707886"/>
          </a:xfrm>
          <a:prstGeom prst="rect">
            <a:avLst/>
          </a:prstGeom>
          <a:noFill/>
          <a:ln w="9525">
            <a:noFill/>
            <a:miter lim="800000"/>
            <a:headEnd/>
            <a:tailEnd/>
          </a:ln>
        </p:spPr>
        <p:txBody>
          <a:bodyPr wrap="square">
            <a:spAutoFit/>
          </a:bodyPr>
          <a:lstStyle/>
          <a:p>
            <a:r>
              <a:rPr lang="en-US" sz="4000" b="1" dirty="0">
                <a:solidFill>
                  <a:schemeClr val="bg1"/>
                </a:solidFill>
                <a:latin typeface="Arial" panose="020B0604020202020204" pitchFamily="34" charset="0"/>
                <a:cs typeface="Arial" panose="020B0604020202020204" pitchFamily="34" charset="0"/>
              </a:rPr>
              <a:t>1</a:t>
            </a:r>
          </a:p>
        </p:txBody>
      </p:sp>
      <p:sp>
        <p:nvSpPr>
          <p:cNvPr id="12" name="Rectangle 11"/>
          <p:cNvSpPr/>
          <p:nvPr/>
        </p:nvSpPr>
        <p:spPr>
          <a:xfrm>
            <a:off x="7772400" y="6172200"/>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2</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5067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772400" y="6248400"/>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3</a:t>
            </a:r>
            <a:endParaRPr lang="en-GB"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7D79FF52-AB74-4FE0-A3D7-B672AA5EFA2B}"/>
              </a:ext>
            </a:extLst>
          </p:cNvPr>
          <p:cNvSpPr/>
          <p:nvPr/>
        </p:nvSpPr>
        <p:spPr>
          <a:xfrm>
            <a:off x="256032" y="2017776"/>
            <a:ext cx="8406384" cy="1923604"/>
          </a:xfrm>
          <a:prstGeom prst="rect">
            <a:avLst/>
          </a:prstGeom>
        </p:spPr>
        <p:txBody>
          <a:bodyPr wrap="square">
            <a:spAutoFit/>
          </a:bodyPr>
          <a:lstStyle/>
          <a:p>
            <a:pPr algn="just"/>
            <a:r>
              <a:rPr lang="en-US" sz="1700" dirty="0" smtClean="0">
                <a:latin typeface="Arial" panose="020B0604020202020204" pitchFamily="34" charset="0"/>
                <a:cs typeface="Arial" panose="020B0604020202020204" pitchFamily="34" charset="0"/>
              </a:rPr>
              <a:t> </a:t>
            </a:r>
          </a:p>
          <a:p>
            <a:pPr algn="just"/>
            <a:endParaRPr lang="en-US" sz="1700" dirty="0" smtClean="0">
              <a:latin typeface="Arial" panose="020B0604020202020204" pitchFamily="34" charset="0"/>
              <a:cs typeface="Arial" panose="020B0604020202020204" pitchFamily="34" charset="0"/>
            </a:endParaRPr>
          </a:p>
          <a:p>
            <a:pPr algn="just"/>
            <a:endParaRPr lang="en-US" sz="1700" dirty="0" smtClean="0">
              <a:latin typeface="Arial" panose="020B0604020202020204" pitchFamily="34" charset="0"/>
              <a:cs typeface="Arial" panose="020B0604020202020204" pitchFamily="34" charset="0"/>
            </a:endParaRPr>
          </a:p>
          <a:p>
            <a:pPr algn="just"/>
            <a:endParaRPr lang="en-US" sz="1700" dirty="0" smtClean="0">
              <a:latin typeface="Arial" panose="020B0604020202020204" pitchFamily="34" charset="0"/>
              <a:cs typeface="Arial" panose="020B0604020202020204" pitchFamily="34" charset="0"/>
            </a:endParaRPr>
          </a:p>
          <a:p>
            <a:pPr algn="just"/>
            <a:endParaRPr lang="en-US" sz="1700" dirty="0" smtClean="0">
              <a:latin typeface="Arial" panose="020B0604020202020204" pitchFamily="34" charset="0"/>
              <a:cs typeface="Arial" panose="020B0604020202020204" pitchFamily="34" charset="0"/>
            </a:endParaRPr>
          </a:p>
          <a:p>
            <a:pPr algn="just"/>
            <a:endParaRPr lang="en-US" sz="1700" dirty="0" smtClean="0">
              <a:latin typeface="Arial" panose="020B0604020202020204" pitchFamily="34" charset="0"/>
              <a:cs typeface="Arial" panose="020B0604020202020204" pitchFamily="34" charset="0"/>
            </a:endParaRPr>
          </a:p>
          <a:p>
            <a:pPr algn="just"/>
            <a:endParaRPr lang="en-US" sz="17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xmlns="" id="{3B5FADA5-7DD8-4670-A588-FE3D6D7270C7}"/>
              </a:ext>
            </a:extLst>
          </p:cNvPr>
          <p:cNvSpPr/>
          <p:nvPr/>
        </p:nvSpPr>
        <p:spPr>
          <a:xfrm>
            <a:off x="286512" y="533400"/>
            <a:ext cx="4279392"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latin typeface="Arial" panose="020B0604020202020204" pitchFamily="34" charset="0"/>
                <a:cs typeface="Arial" panose="020B0604020202020204" pitchFamily="34" charset="0"/>
              </a:rPr>
              <a:t>           </a:t>
            </a:r>
            <a:r>
              <a:rPr lang="en-GB" sz="2400" b="1" dirty="0" smtClean="0">
                <a:latin typeface="Arial" panose="020B0604020202020204" pitchFamily="34" charset="0"/>
                <a:cs typeface="Arial" panose="020B0604020202020204" pitchFamily="34" charset="0"/>
              </a:rPr>
              <a:t>INTRODUCTION</a:t>
            </a:r>
            <a:endParaRPr lang="en-GB" sz="2400" b="1" dirty="0">
              <a:latin typeface="Arial" panose="020B0604020202020204" pitchFamily="34" charset="0"/>
              <a:cs typeface="Arial" panose="020B0604020202020204" pitchFamily="34" charset="0"/>
            </a:endParaRPr>
          </a:p>
        </p:txBody>
      </p:sp>
      <p:sp>
        <p:nvSpPr>
          <p:cNvPr id="11" name="Content Placeholder 5"/>
          <p:cNvSpPr>
            <a:spLocks noGrp="1"/>
          </p:cNvSpPr>
          <p:nvPr>
            <p:ph idx="1"/>
          </p:nvPr>
        </p:nvSpPr>
        <p:spPr>
          <a:xfrm>
            <a:off x="457200" y="1295400"/>
            <a:ext cx="8229600" cy="4830763"/>
          </a:xfrm>
        </p:spPr>
        <p:txBody>
          <a:bodyPr>
            <a:normAutofit/>
          </a:bodyPr>
          <a:lstStyle/>
          <a:p>
            <a:pPr algn="just">
              <a:buNone/>
            </a:pPr>
            <a:r>
              <a:rPr lang="en-US" sz="2400" dirty="0" smtClean="0"/>
              <a:t>	</a:t>
            </a:r>
          </a:p>
          <a:p>
            <a:pPr>
              <a:buNone/>
            </a:pPr>
            <a:endParaRPr lang="en-US" sz="2400" dirty="0"/>
          </a:p>
        </p:txBody>
      </p:sp>
      <p:sp>
        <p:nvSpPr>
          <p:cNvPr id="6" name="Rectangle 5"/>
          <p:cNvSpPr/>
          <p:nvPr/>
        </p:nvSpPr>
        <p:spPr>
          <a:xfrm>
            <a:off x="304800" y="1371600"/>
            <a:ext cx="8305800" cy="4524315"/>
          </a:xfrm>
          <a:prstGeom prst="rect">
            <a:avLst/>
          </a:prstGeom>
        </p:spPr>
        <p:txBody>
          <a:bodyPr wrap="square">
            <a:spAutoFit/>
          </a:bodyPr>
          <a:lstStyle/>
          <a:p>
            <a:pPr algn="just">
              <a:buNone/>
            </a:pPr>
            <a:r>
              <a:rPr lang="en-US" sz="2400" b="1" dirty="0" smtClean="0">
                <a:solidFill>
                  <a:srgbClr val="C00000"/>
                </a:solidFill>
                <a:latin typeface="Baskerville Old Face" pitchFamily="18" charset="0"/>
              </a:rPr>
              <a:t>Copying during the Ancient and Medieval Times</a:t>
            </a:r>
          </a:p>
          <a:p>
            <a:pPr marL="457200" indent="-457200" algn="just">
              <a:buAutoNum type="arabicPeriod"/>
            </a:pPr>
            <a:r>
              <a:rPr lang="en-US" sz="2400" dirty="0" smtClean="0">
                <a:latin typeface="Baskerville Old Face" pitchFamily="18" charset="0"/>
              </a:rPr>
              <a:t>Works of Aristotle and Thomas Aquinas</a:t>
            </a:r>
          </a:p>
          <a:p>
            <a:pPr marL="457200" indent="-457200" algn="just">
              <a:buAutoNum type="arabicPeriod"/>
            </a:pPr>
            <a:r>
              <a:rPr lang="en-US" sz="2400" dirty="0" smtClean="0">
                <a:latin typeface="Baskerville Old Face" pitchFamily="18" charset="0"/>
              </a:rPr>
              <a:t>Plotinus and Augustine of Hippo</a:t>
            </a:r>
          </a:p>
          <a:p>
            <a:pPr marL="457200" indent="-457200" algn="just">
              <a:buAutoNum type="arabicPeriod"/>
            </a:pPr>
            <a:r>
              <a:rPr lang="en-US" sz="2400" dirty="0" smtClean="0">
                <a:latin typeface="Baskerville Old Face" pitchFamily="18" charset="0"/>
              </a:rPr>
              <a:t>Students copied from teachers</a:t>
            </a:r>
          </a:p>
          <a:p>
            <a:pPr marL="457200" indent="-457200" algn="just"/>
            <a:r>
              <a:rPr lang="en-US" sz="2400" dirty="0" smtClean="0">
                <a:latin typeface="Baskerville Old Face" pitchFamily="18" charset="0"/>
              </a:rPr>
              <a:t>(Plato- Socrates/Aristotle-Plato)  </a:t>
            </a:r>
          </a:p>
          <a:p>
            <a:pPr marL="457200" indent="-457200" algn="just"/>
            <a:r>
              <a:rPr lang="en-US" sz="2400" dirty="0" smtClean="0">
                <a:latin typeface="Baskerville Old Face" pitchFamily="18" charset="0"/>
              </a:rPr>
              <a:t>4. Holy Books </a:t>
            </a:r>
          </a:p>
          <a:p>
            <a:pPr algn="just">
              <a:buNone/>
            </a:pPr>
            <a:endParaRPr lang="en-US" sz="2400" dirty="0" smtClean="0">
              <a:latin typeface="Baskerville Old Face" pitchFamily="18" charset="0"/>
            </a:endParaRPr>
          </a:p>
          <a:p>
            <a:pPr algn="just">
              <a:buNone/>
            </a:pPr>
            <a:r>
              <a:rPr lang="en-US" sz="2400" b="1" dirty="0" smtClean="0">
                <a:solidFill>
                  <a:srgbClr val="C00000"/>
                </a:solidFill>
                <a:latin typeface="Baskerville Old Face" pitchFamily="18" charset="0"/>
              </a:rPr>
              <a:t>Plagiarism in the age of globalization </a:t>
            </a:r>
          </a:p>
          <a:p>
            <a:pPr marL="342900" indent="-342900" algn="just">
              <a:buAutoNum type="arabicPeriod"/>
            </a:pPr>
            <a:r>
              <a:rPr lang="en-US" sz="2400" dirty="0" smtClean="0">
                <a:latin typeface="Baskerville Old Face" pitchFamily="18" charset="0"/>
              </a:rPr>
              <a:t>The world is becoming a global village</a:t>
            </a:r>
          </a:p>
          <a:p>
            <a:pPr marL="342900" indent="-342900" algn="just">
              <a:buAutoNum type="arabicPeriod"/>
            </a:pPr>
            <a:r>
              <a:rPr lang="en-US" sz="2400" dirty="0" smtClean="0">
                <a:latin typeface="Baskerville Old Face" pitchFamily="18" charset="0"/>
              </a:rPr>
              <a:t>There is record </a:t>
            </a:r>
          </a:p>
          <a:p>
            <a:pPr marL="342900" indent="-342900" algn="just">
              <a:buAutoNum type="arabicPeriod"/>
            </a:pPr>
            <a:r>
              <a:rPr lang="en-US" sz="2400" dirty="0" smtClean="0">
                <a:latin typeface="Baskerville Old Face" pitchFamily="18" charset="0"/>
              </a:rPr>
              <a:t>People want to own their work</a:t>
            </a:r>
          </a:p>
          <a:p>
            <a:pPr marL="342900" indent="-342900" algn="just">
              <a:buAutoNum type="arabicPeriod"/>
            </a:pPr>
            <a:r>
              <a:rPr lang="en-US" sz="2400" dirty="0" smtClean="0">
                <a:latin typeface="Baskerville Old Face" pitchFamily="18" charset="0"/>
              </a:rPr>
              <a:t>The economic interpretation of reality </a:t>
            </a:r>
          </a:p>
        </p:txBody>
      </p:sp>
      <p:pic>
        <p:nvPicPr>
          <p:cNvPr id="8" name="Picture 2" descr="C:\Users\FR ANTHONY KANU\Pictures\research.jpg"/>
          <p:cNvPicPr>
            <a:picLocks noChangeAspect="1" noChangeArrowheads="1"/>
          </p:cNvPicPr>
          <p:nvPr/>
        </p:nvPicPr>
        <p:blipFill>
          <a:blip r:embed="rId2" cstate="print"/>
          <a:srcRect/>
          <a:stretch>
            <a:fillRect/>
          </a:stretch>
        </p:blipFill>
        <p:spPr bwMode="auto">
          <a:xfrm>
            <a:off x="5867400" y="1752600"/>
            <a:ext cx="3276600" cy="4267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EA4D2525-06AB-4A4D-8558-4492DC56095D}"/>
              </a:ext>
            </a:extLst>
          </p:cNvPr>
          <p:cNvSpPr/>
          <p:nvPr/>
        </p:nvSpPr>
        <p:spPr>
          <a:xfrm>
            <a:off x="2624138" y="2740025"/>
            <a:ext cx="5757862" cy="1198563"/>
          </a:xfrm>
          <a:prstGeom prst="roundRect">
            <a:avLst/>
          </a:prstGeom>
          <a:gradFill flip="none" rotWithShape="1">
            <a:gsLst>
              <a:gs pos="25000">
                <a:srgbClr val="F0EB00"/>
              </a:gs>
              <a:gs pos="0">
                <a:srgbClr val="FFFF00"/>
              </a:gs>
              <a:gs pos="73000">
                <a:srgbClr val="B8970C">
                  <a:shade val="67500"/>
                  <a:satMod val="115000"/>
                </a:srgbClr>
              </a:gs>
              <a:gs pos="85000">
                <a:srgbClr val="5E4D06"/>
              </a:gs>
            </a:gsLst>
            <a:lin ang="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000" b="1" dirty="0"/>
          </a:p>
        </p:txBody>
      </p:sp>
      <p:sp>
        <p:nvSpPr>
          <p:cNvPr id="5" name="TextBox 2">
            <a:extLst>
              <a:ext uri="{FF2B5EF4-FFF2-40B4-BE49-F238E27FC236}">
                <a16:creationId xmlns:a16="http://schemas.microsoft.com/office/drawing/2014/main" xmlns="" id="{B391A6B5-E800-48AE-8CA3-785C5B180F37}"/>
              </a:ext>
            </a:extLst>
          </p:cNvPr>
          <p:cNvSpPr txBox="1">
            <a:spLocks noChangeArrowheads="1"/>
          </p:cNvSpPr>
          <p:nvPr/>
        </p:nvSpPr>
        <p:spPr bwMode="auto">
          <a:xfrm>
            <a:off x="2624138" y="2859088"/>
            <a:ext cx="5243512"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600" b="1">
                <a:latin typeface="Helvetica" panose="020B0604020202020204" pitchFamily="34" charset="0"/>
                <a:cs typeface="Helvetica" panose="020B0604020202020204" pitchFamily="34" charset="0"/>
              </a:rPr>
              <a:t>Introduction</a:t>
            </a:r>
          </a:p>
        </p:txBody>
      </p:sp>
      <p:sp>
        <p:nvSpPr>
          <p:cNvPr id="6" name="TextBox 15">
            <a:extLst>
              <a:ext uri="{FF2B5EF4-FFF2-40B4-BE49-F238E27FC236}">
                <a16:creationId xmlns:a16="http://schemas.microsoft.com/office/drawing/2014/main" xmlns="" id="{AB579295-E202-48BF-B2BB-37C1A48534E5}"/>
              </a:ext>
            </a:extLst>
          </p:cNvPr>
          <p:cNvSpPr txBox="1">
            <a:spLocks noChangeArrowheads="1"/>
          </p:cNvSpPr>
          <p:nvPr/>
        </p:nvSpPr>
        <p:spPr bwMode="auto">
          <a:xfrm>
            <a:off x="1842691" y="2927350"/>
            <a:ext cx="5286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a:solidFill>
                  <a:schemeClr val="bg1"/>
                </a:solidFill>
                <a:latin typeface="Impact" panose="020B0806030902050204" pitchFamily="34" charset="0"/>
              </a:rPr>
              <a:t>1</a:t>
            </a:r>
          </a:p>
        </p:txBody>
      </p:sp>
      <p:sp>
        <p:nvSpPr>
          <p:cNvPr id="7" name="Rounded Rectangle 1">
            <a:extLst>
              <a:ext uri="{FF2B5EF4-FFF2-40B4-BE49-F238E27FC236}">
                <a16:creationId xmlns:a16="http://schemas.microsoft.com/office/drawing/2014/main" xmlns="" id="{D2717F14-4779-434E-A08F-372902CBD4E6}"/>
              </a:ext>
            </a:extLst>
          </p:cNvPr>
          <p:cNvSpPr/>
          <p:nvPr/>
        </p:nvSpPr>
        <p:spPr>
          <a:xfrm>
            <a:off x="2630234" y="2695376"/>
            <a:ext cx="5751766" cy="1048148"/>
          </a:xfrm>
          <a:prstGeom prst="round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13500000" scaled="1"/>
            <a:tileRect/>
          </a:gradFill>
          <a:ln>
            <a:solidFill>
              <a:schemeClr val="accent3">
                <a:lumMod val="75000"/>
              </a:schemeClr>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latin typeface="Calibri" pitchFamily="34" charset="0"/>
            </a:endParaRPr>
          </a:p>
        </p:txBody>
      </p:sp>
      <p:sp>
        <p:nvSpPr>
          <p:cNvPr id="8" name="TextBox 7">
            <a:extLst>
              <a:ext uri="{FF2B5EF4-FFF2-40B4-BE49-F238E27FC236}">
                <a16:creationId xmlns:a16="http://schemas.microsoft.com/office/drawing/2014/main" xmlns="" id="{01A21029-F9F6-4119-816A-2D02C422BB05}"/>
              </a:ext>
            </a:extLst>
          </p:cNvPr>
          <p:cNvSpPr txBox="1"/>
          <p:nvPr/>
        </p:nvSpPr>
        <p:spPr>
          <a:xfrm>
            <a:off x="2819400" y="2743200"/>
            <a:ext cx="5486400" cy="1077218"/>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Plagiarism: Types and Causes  </a:t>
            </a:r>
            <a:endParaRPr lang="en-US" sz="3200" b="1" dirty="0">
              <a:latin typeface="Arial" panose="020B0604020202020204" pitchFamily="34" charset="0"/>
              <a:cs typeface="Arial" panose="020B0604020202020204" pitchFamily="34" charset="0"/>
            </a:endParaRPr>
          </a:p>
        </p:txBody>
      </p:sp>
      <p:sp>
        <p:nvSpPr>
          <p:cNvPr id="9" name="TextBox 15">
            <a:extLst>
              <a:ext uri="{FF2B5EF4-FFF2-40B4-BE49-F238E27FC236}">
                <a16:creationId xmlns:a16="http://schemas.microsoft.com/office/drawing/2014/main" xmlns="" id="{5CFBC17A-2CFD-429F-8E39-C2610E20D712}"/>
              </a:ext>
            </a:extLst>
          </p:cNvPr>
          <p:cNvSpPr txBox="1">
            <a:spLocks noChangeArrowheads="1"/>
          </p:cNvSpPr>
          <p:nvPr/>
        </p:nvSpPr>
        <p:spPr bwMode="auto">
          <a:xfrm>
            <a:off x="1593734" y="3035638"/>
            <a:ext cx="357565" cy="707886"/>
          </a:xfrm>
          <a:prstGeom prst="rect">
            <a:avLst/>
          </a:prstGeom>
          <a:noFill/>
          <a:ln w="9525">
            <a:noFill/>
            <a:miter lim="800000"/>
            <a:headEnd/>
            <a:tailEnd/>
          </a:ln>
        </p:spPr>
        <p:txBody>
          <a:bodyPr wrap="square">
            <a:spAutoFit/>
          </a:bodyPr>
          <a:lstStyle/>
          <a:p>
            <a:r>
              <a:rPr lang="en-US" sz="4000" b="1" dirty="0">
                <a:solidFill>
                  <a:schemeClr val="bg1"/>
                </a:solidFill>
                <a:latin typeface="Arial" panose="020B0604020202020204" pitchFamily="34" charset="0"/>
                <a:cs typeface="Arial" panose="020B0604020202020204" pitchFamily="34" charset="0"/>
              </a:rPr>
              <a:t>1</a:t>
            </a:r>
          </a:p>
        </p:txBody>
      </p:sp>
      <p:pic>
        <p:nvPicPr>
          <p:cNvPr id="10" name="Picture 11" descr="Glass square buttons.gif">
            <a:extLst>
              <a:ext uri="{FF2B5EF4-FFF2-40B4-BE49-F238E27FC236}">
                <a16:creationId xmlns:a16="http://schemas.microsoft.com/office/drawing/2014/main" xmlns="" id="{944AA0FD-89CE-4320-9FB8-D54E9C0A0CBC}"/>
              </a:ext>
            </a:extLst>
          </p:cNvPr>
          <p:cNvPicPr>
            <a:picLocks noChangeAspect="1"/>
          </p:cNvPicPr>
          <p:nvPr/>
        </p:nvPicPr>
        <p:blipFill>
          <a:blip r:embed="rId2" cstate="email">
            <a:duotone>
              <a:prstClr val="black"/>
              <a:schemeClr val="accent1">
                <a:tint val="45000"/>
                <a:satMod val="400000"/>
              </a:schemeClr>
            </a:duotone>
          </a:blip>
          <a:stretch>
            <a:fillRect/>
          </a:stretch>
        </p:blipFill>
        <p:spPr bwMode="auto">
          <a:xfrm>
            <a:off x="1170782" y="2740025"/>
            <a:ext cx="1343818" cy="1417994"/>
          </a:xfrm>
          <a:prstGeom prst="rect">
            <a:avLst/>
          </a:prstGeom>
          <a:noFill/>
          <a:ln w="9525">
            <a:noFill/>
            <a:miter lim="800000"/>
            <a:headEnd/>
            <a:tailEnd/>
          </a:ln>
        </p:spPr>
      </p:pic>
      <p:sp>
        <p:nvSpPr>
          <p:cNvPr id="11" name="TextBox 15">
            <a:extLst>
              <a:ext uri="{FF2B5EF4-FFF2-40B4-BE49-F238E27FC236}">
                <a16:creationId xmlns:a16="http://schemas.microsoft.com/office/drawing/2014/main" xmlns="" id="{5CFBC17A-2CFD-429F-8E39-C2610E20D712}"/>
              </a:ext>
            </a:extLst>
          </p:cNvPr>
          <p:cNvSpPr txBox="1">
            <a:spLocks noChangeArrowheads="1"/>
          </p:cNvSpPr>
          <p:nvPr/>
        </p:nvSpPr>
        <p:spPr bwMode="auto">
          <a:xfrm>
            <a:off x="1593734" y="3059450"/>
            <a:ext cx="357565" cy="707886"/>
          </a:xfrm>
          <a:prstGeom prst="rect">
            <a:avLst/>
          </a:prstGeom>
          <a:noFill/>
          <a:ln w="9525">
            <a:noFill/>
            <a:miter lim="800000"/>
            <a:headEnd/>
            <a:tailEnd/>
          </a:ln>
        </p:spPr>
        <p:txBody>
          <a:bodyPr wrap="square">
            <a:spAutoFit/>
          </a:bodyPr>
          <a:lstStyle/>
          <a:p>
            <a:r>
              <a:rPr lang="en-US" sz="4000" b="1" dirty="0">
                <a:solidFill>
                  <a:schemeClr val="bg1"/>
                </a:solidFill>
                <a:latin typeface="Arial" panose="020B0604020202020204" pitchFamily="34" charset="0"/>
                <a:cs typeface="Arial" panose="020B0604020202020204" pitchFamily="34" charset="0"/>
              </a:rPr>
              <a:t>2</a:t>
            </a:r>
          </a:p>
        </p:txBody>
      </p:sp>
      <p:sp>
        <p:nvSpPr>
          <p:cNvPr id="12" name="Rectangle 11"/>
          <p:cNvSpPr/>
          <p:nvPr/>
        </p:nvSpPr>
        <p:spPr>
          <a:xfrm>
            <a:off x="8050317" y="6412468"/>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7162800" cy="6781800"/>
          </a:xfrm>
        </p:spPr>
        <p:txBody>
          <a:bodyPr>
            <a:normAutofit/>
          </a:bodyPr>
          <a:lstStyle/>
          <a:p>
            <a:pPr algn="just">
              <a:buNone/>
            </a:pPr>
            <a:r>
              <a:rPr lang="en-US" sz="2400" dirty="0" smtClean="0"/>
              <a:t>	</a:t>
            </a:r>
            <a:r>
              <a:rPr lang="en-US" sz="2400" b="1" dirty="0" smtClean="0">
                <a:solidFill>
                  <a:srgbClr val="C00000"/>
                </a:solidFill>
                <a:latin typeface="Baskerville Old Face" pitchFamily="18" charset="0"/>
              </a:rPr>
              <a:t>Plagiarism</a:t>
            </a:r>
            <a:r>
              <a:rPr lang="en-US" sz="2400" dirty="0" smtClean="0">
                <a:latin typeface="Baskerville Old Face" pitchFamily="18" charset="0"/>
              </a:rPr>
              <a:t> is an attempt to steal someone else’s work (published or unpublished) with the attempt of passing it off as your own work. This can apply to different things:</a:t>
            </a:r>
            <a:endParaRPr lang="en-US" sz="2400" dirty="0" smtClean="0">
              <a:solidFill>
                <a:srgbClr val="C00000"/>
              </a:solidFill>
              <a:latin typeface="Baskerville Old Face" pitchFamily="18" charset="0"/>
            </a:endParaRPr>
          </a:p>
          <a:p>
            <a:pPr>
              <a:buNone/>
            </a:pPr>
            <a:r>
              <a:rPr lang="en-US" sz="2400" b="1" dirty="0" smtClean="0">
                <a:solidFill>
                  <a:srgbClr val="C00000"/>
                </a:solidFill>
                <a:latin typeface="Baskerville Old Face" pitchFamily="18" charset="0"/>
              </a:rPr>
              <a:t>1.Idea</a:t>
            </a:r>
          </a:p>
          <a:p>
            <a:pPr>
              <a:buNone/>
            </a:pPr>
            <a:r>
              <a:rPr lang="en-US" sz="2400" b="1" dirty="0" smtClean="0">
                <a:solidFill>
                  <a:srgbClr val="C00000"/>
                </a:solidFill>
                <a:latin typeface="Baskerville Old Face" pitchFamily="18" charset="0"/>
              </a:rPr>
              <a:t>2. Picture</a:t>
            </a:r>
          </a:p>
          <a:p>
            <a:pPr>
              <a:buNone/>
            </a:pPr>
            <a:r>
              <a:rPr lang="en-US" sz="2400" b="1" dirty="0" smtClean="0">
                <a:solidFill>
                  <a:srgbClr val="C00000"/>
                </a:solidFill>
                <a:latin typeface="Baskerville Old Face" pitchFamily="18" charset="0"/>
              </a:rPr>
              <a:t>3. Song</a:t>
            </a:r>
          </a:p>
          <a:p>
            <a:pPr>
              <a:buNone/>
            </a:pPr>
            <a:r>
              <a:rPr lang="en-US" sz="2400" b="1" dirty="0" smtClean="0">
                <a:solidFill>
                  <a:srgbClr val="C00000"/>
                </a:solidFill>
                <a:latin typeface="Baskerville Old Face" pitchFamily="18" charset="0"/>
              </a:rPr>
              <a:t>4. Drama</a:t>
            </a:r>
          </a:p>
          <a:p>
            <a:pPr>
              <a:buNone/>
            </a:pPr>
            <a:r>
              <a:rPr lang="en-US" sz="2400" b="1" dirty="0" smtClean="0">
                <a:solidFill>
                  <a:srgbClr val="C00000"/>
                </a:solidFill>
                <a:latin typeface="Baskerville Old Face" pitchFamily="18" charset="0"/>
              </a:rPr>
              <a:t>5. Design</a:t>
            </a:r>
          </a:p>
          <a:p>
            <a:pPr>
              <a:buNone/>
            </a:pPr>
            <a:r>
              <a:rPr lang="en-US" sz="2400" b="1" dirty="0" smtClean="0">
                <a:solidFill>
                  <a:srgbClr val="C00000"/>
                </a:solidFill>
                <a:latin typeface="Baskerville Old Face" pitchFamily="18" charset="0"/>
              </a:rPr>
              <a:t>6. Video</a:t>
            </a:r>
          </a:p>
          <a:p>
            <a:pPr>
              <a:buNone/>
            </a:pPr>
            <a:endParaRPr lang="en-US" sz="2400" dirty="0" smtClean="0"/>
          </a:p>
          <a:p>
            <a:pPr>
              <a:buNone/>
            </a:pPr>
            <a:endParaRPr lang="en-US" sz="2400" dirty="0" smtClean="0"/>
          </a:p>
          <a:p>
            <a:pPr>
              <a:buNone/>
            </a:pPr>
            <a:endParaRPr lang="en-US" sz="2400" dirty="0" smtClean="0"/>
          </a:p>
          <a:p>
            <a:pPr>
              <a:buNone/>
            </a:pPr>
            <a:r>
              <a:rPr lang="en-US" sz="1400" dirty="0" smtClean="0"/>
              <a:t>			Jeff </a:t>
            </a:r>
            <a:r>
              <a:rPr lang="en-US" sz="1400" dirty="0" err="1" smtClean="0"/>
              <a:t>Stahler</a:t>
            </a:r>
            <a:r>
              <a:rPr lang="en-US" sz="1400" dirty="0" smtClean="0"/>
              <a:t> (2013)</a:t>
            </a:r>
            <a:endParaRPr lang="en-US" sz="1400" dirty="0"/>
          </a:p>
        </p:txBody>
      </p:sp>
      <p:sp>
        <p:nvSpPr>
          <p:cNvPr id="8" name="Rectangle 7">
            <a:extLst>
              <a:ext uri="{FF2B5EF4-FFF2-40B4-BE49-F238E27FC236}">
                <a16:creationId xmlns:a16="http://schemas.microsoft.com/office/drawing/2014/main" xmlns="" id="{3B5FADA5-7DD8-4670-A588-FE3D6D7270C7}"/>
              </a:ext>
            </a:extLst>
          </p:cNvPr>
          <p:cNvSpPr/>
          <p:nvPr/>
        </p:nvSpPr>
        <p:spPr>
          <a:xfrm>
            <a:off x="286512" y="228600"/>
            <a:ext cx="4279392"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latin typeface="Arial" panose="020B0604020202020204" pitchFamily="34" charset="0"/>
                <a:cs typeface="Arial" panose="020B0604020202020204" pitchFamily="34" charset="0"/>
              </a:rPr>
              <a:t> </a:t>
            </a:r>
            <a:r>
              <a:rPr lang="en-GB" sz="2400" b="1" dirty="0" smtClean="0">
                <a:latin typeface="Arial" panose="020B0604020202020204" pitchFamily="34" charset="0"/>
                <a:cs typeface="Arial" panose="020B0604020202020204" pitchFamily="34" charset="0"/>
              </a:rPr>
              <a:t>WHAT IS PLAGIARISM?</a:t>
            </a:r>
            <a:endParaRPr lang="en-GB" sz="2400" b="1" dirty="0">
              <a:latin typeface="Arial" panose="020B0604020202020204" pitchFamily="34" charset="0"/>
              <a:cs typeface="Arial" panose="020B0604020202020204" pitchFamily="34" charset="0"/>
            </a:endParaRPr>
          </a:p>
        </p:txBody>
      </p:sp>
      <p:pic>
        <p:nvPicPr>
          <p:cNvPr id="16386" name="Picture 2" descr="https://encrypted-tbn0.gstatic.com/images?q=tbn%3AANd9GcQ2ddZJ9V14PFpUk6m2CytLYhIrD8JUysOgMJp-iE6aLbm8VDD5&amp;usqp=CAU"/>
          <p:cNvPicPr>
            <a:picLocks noChangeAspect="1" noChangeArrowheads="1"/>
          </p:cNvPicPr>
          <p:nvPr/>
        </p:nvPicPr>
        <p:blipFill>
          <a:blip r:embed="rId2" cstate="print"/>
          <a:srcRect/>
          <a:stretch>
            <a:fillRect/>
          </a:stretch>
        </p:blipFill>
        <p:spPr bwMode="auto">
          <a:xfrm>
            <a:off x="1981200" y="2419349"/>
            <a:ext cx="7162801" cy="3905251"/>
          </a:xfrm>
          <a:prstGeom prst="rect">
            <a:avLst/>
          </a:prstGeom>
          <a:noFill/>
        </p:spPr>
      </p:pic>
      <p:sp>
        <p:nvSpPr>
          <p:cNvPr id="9" name="Rectangle 8"/>
          <p:cNvSpPr/>
          <p:nvPr/>
        </p:nvSpPr>
        <p:spPr>
          <a:xfrm>
            <a:off x="8001000" y="6324600"/>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208" y="5562600"/>
            <a:ext cx="8229600" cy="5668963"/>
          </a:xfrm>
        </p:spPr>
        <p:txBody>
          <a:bodyPr>
            <a:normAutofit/>
          </a:bodyPr>
          <a:lstStyle/>
          <a:p>
            <a:pPr algn="just"/>
            <a:endParaRPr lang="en-US" sz="2200" b="1" dirty="0">
              <a:latin typeface="Baskerville Old Face" pitchFamily="18" charset="0"/>
            </a:endParaRPr>
          </a:p>
          <a:p>
            <a:pPr algn="just"/>
            <a:endParaRPr lang="en-US" sz="2200" b="1" dirty="0">
              <a:latin typeface="Baskerville Old Face" pitchFamily="18" charset="0"/>
            </a:endParaRPr>
          </a:p>
          <a:p>
            <a:pPr algn="just"/>
            <a:endParaRPr lang="en-US" sz="2200" dirty="0">
              <a:latin typeface="Baskerville Old Face" pitchFamily="18" charset="0"/>
            </a:endParaRPr>
          </a:p>
          <a:p>
            <a:pPr algn="just"/>
            <a:endParaRPr lang="en-US" sz="2200" dirty="0">
              <a:latin typeface="Baskerville Old Face" pitchFamily="18" charset="0"/>
            </a:endParaRPr>
          </a:p>
          <a:p>
            <a:pPr algn="just"/>
            <a:endParaRPr lang="en-US" sz="2200" dirty="0">
              <a:latin typeface="Baskerville Old Face" pitchFamily="18" charset="0"/>
            </a:endParaRPr>
          </a:p>
          <a:p>
            <a:pPr algn="just"/>
            <a:endParaRPr lang="en-US" sz="2200" dirty="0">
              <a:latin typeface="Baskerville Old Face" pitchFamily="18" charset="0"/>
            </a:endParaRPr>
          </a:p>
        </p:txBody>
      </p:sp>
      <p:sp>
        <p:nvSpPr>
          <p:cNvPr id="2" name="Rectangle 1">
            <a:extLst>
              <a:ext uri="{FF2B5EF4-FFF2-40B4-BE49-F238E27FC236}">
                <a16:creationId xmlns:a16="http://schemas.microsoft.com/office/drawing/2014/main" xmlns="" id="{3B5FADA5-7DD8-4670-A588-FE3D6D7270C7}"/>
              </a:ext>
            </a:extLst>
          </p:cNvPr>
          <p:cNvSpPr/>
          <p:nvPr/>
        </p:nvSpPr>
        <p:spPr>
          <a:xfrm>
            <a:off x="286512" y="457200"/>
            <a:ext cx="4279392"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latin typeface="Arial" panose="020B0604020202020204" pitchFamily="34" charset="0"/>
                <a:cs typeface="Arial" panose="020B0604020202020204" pitchFamily="34" charset="0"/>
              </a:rPr>
              <a:t>CAUSES OF PLAGIARISM</a:t>
            </a:r>
            <a:endParaRPr lang="en-GB" sz="2400" b="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07ACA52D-5CCD-4842-B803-1F767F466642}"/>
              </a:ext>
            </a:extLst>
          </p:cNvPr>
          <p:cNvSpPr/>
          <p:nvPr/>
        </p:nvSpPr>
        <p:spPr>
          <a:xfrm>
            <a:off x="4940808" y="6248400"/>
            <a:ext cx="8406384" cy="338554"/>
          </a:xfrm>
          <a:prstGeom prst="rect">
            <a:avLst/>
          </a:prstGeom>
        </p:spPr>
        <p:txBody>
          <a:bodyPr wrap="square">
            <a:spAutoFit/>
          </a:bodyPr>
          <a:lstStyle/>
          <a:p>
            <a:r>
              <a:rPr lang="en-GB" sz="1600" dirty="0" smtClean="0">
                <a:latin typeface="Arial" panose="020B0604020202020204" pitchFamily="34" charset="0"/>
                <a:cs typeface="Arial" panose="020B0604020202020204" pitchFamily="34" charset="0"/>
              </a:rPr>
              <a:t>			Chart </a:t>
            </a:r>
            <a:r>
              <a:rPr lang="en-GB" sz="1600" dirty="0" smtClean="0">
                <a:latin typeface="Arial" panose="020B0604020202020204" pitchFamily="34" charset="0"/>
                <a:cs typeface="Arial" panose="020B0604020202020204" pitchFamily="34" charset="0"/>
              </a:rPr>
              <a:t>6</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D078C394-E1EB-4D7B-8DD4-92F96CE03475}"/>
              </a:ext>
            </a:extLst>
          </p:cNvPr>
          <p:cNvSpPr/>
          <p:nvPr/>
        </p:nvSpPr>
        <p:spPr>
          <a:xfrm>
            <a:off x="381000" y="1295400"/>
            <a:ext cx="8406384" cy="5447645"/>
          </a:xfrm>
          <a:prstGeom prst="rect">
            <a:avLst/>
          </a:prstGeom>
        </p:spPr>
        <p:txBody>
          <a:bodyPr wrap="square">
            <a:spAutoFit/>
          </a:bodyPr>
          <a:lstStyle/>
          <a:p>
            <a:pPr marL="342900" indent="-342900" algn="just">
              <a:buAutoNum type="arabicPeriod"/>
            </a:pPr>
            <a:r>
              <a:rPr lang="en-US" sz="2100" b="1" dirty="0" smtClean="0">
                <a:latin typeface="Baskerville Old Face" pitchFamily="18" charset="0"/>
                <a:cs typeface="Arial" panose="020B0604020202020204" pitchFamily="34" charset="0"/>
              </a:rPr>
              <a:t>Lack of Integrity                  2. Lack of creativity</a:t>
            </a:r>
          </a:p>
          <a:p>
            <a:pPr marL="342900" indent="-342900" algn="just"/>
            <a:r>
              <a:rPr lang="en-US" sz="2100" b="1" dirty="0" smtClean="0">
                <a:latin typeface="Baskerville Old Face" pitchFamily="18" charset="0"/>
                <a:cs typeface="Arial" panose="020B0604020202020204" pitchFamily="34" charset="0"/>
              </a:rPr>
              <a:t>3. 	Laziness 		 4. Last minute rush which leads to copying </a:t>
            </a:r>
          </a:p>
          <a:p>
            <a:pPr marL="342900" indent="-342900" algn="just"/>
            <a:r>
              <a:rPr lang="en-US" sz="2100" b="1" dirty="0" smtClean="0">
                <a:latin typeface="Baskerville Old Face" pitchFamily="18" charset="0"/>
                <a:cs typeface="Arial" panose="020B0604020202020204" pitchFamily="34" charset="0"/>
              </a:rPr>
              <a:t>5. Lack of a problem to solve in research </a:t>
            </a:r>
          </a:p>
          <a:p>
            <a:pPr marL="342900" indent="-342900" algn="just"/>
            <a:r>
              <a:rPr lang="en-US" sz="2100" b="1" dirty="0" smtClean="0">
                <a:latin typeface="Baskerville Old Face" pitchFamily="18" charset="0"/>
                <a:cs typeface="Arial" panose="020B0604020202020204" pitchFamily="34" charset="0"/>
              </a:rPr>
              <a:t>6. Lack of awareness of ethics  7. Lack of awareness of consequences</a:t>
            </a: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sz="2100" b="1" dirty="0" smtClean="0">
              <a:latin typeface="Arial" panose="020B0604020202020204" pitchFamily="34" charset="0"/>
              <a:cs typeface="Arial" panose="020B0604020202020204" pitchFamily="34" charset="0"/>
            </a:endParaRPr>
          </a:p>
          <a:p>
            <a:pPr marL="342900" indent="-342900" algn="just">
              <a:buAutoNum type="arabicPeriod"/>
            </a:pPr>
            <a:endParaRPr lang="en-US" b="1" dirty="0" smtClean="0">
              <a:latin typeface="Arial" panose="020B0604020202020204" pitchFamily="34" charset="0"/>
              <a:cs typeface="Arial" panose="020B0604020202020204" pitchFamily="34" charset="0"/>
            </a:endParaRPr>
          </a:p>
          <a:p>
            <a:pPr marL="342900" indent="-342900" algn="just"/>
            <a:r>
              <a:rPr lang="en-US" b="1"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Causes of Plagiarism https://sites.google.com/site/flwrldybrd/Causes-of-Plagiarism)</a:t>
            </a:r>
          </a:p>
          <a:p>
            <a:pPr marL="342900" indent="-342900" algn="just">
              <a:buAutoNum type="arabicPeriod"/>
            </a:pPr>
            <a:endParaRPr lang="en-US" b="1" dirty="0">
              <a:latin typeface="Arial" panose="020B0604020202020204" pitchFamily="34" charset="0"/>
              <a:cs typeface="Arial" panose="020B0604020202020204" pitchFamily="34" charset="0"/>
            </a:endParaRPr>
          </a:p>
        </p:txBody>
      </p:sp>
      <p:pic>
        <p:nvPicPr>
          <p:cNvPr id="15362" name="Picture 2" descr="3. Causes of Plagiarism - PLAGIARISM"/>
          <p:cNvPicPr>
            <a:picLocks noChangeAspect="1" noChangeArrowheads="1"/>
          </p:cNvPicPr>
          <p:nvPr/>
        </p:nvPicPr>
        <p:blipFill>
          <a:blip r:embed="rId2" cstate="print"/>
          <a:srcRect/>
          <a:stretch>
            <a:fillRect/>
          </a:stretch>
        </p:blipFill>
        <p:spPr bwMode="auto">
          <a:xfrm>
            <a:off x="76200" y="2590800"/>
            <a:ext cx="8988425" cy="3429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xmlns="" id="{AB579295-E202-48BF-B2BB-37C1A48534E5}"/>
              </a:ext>
            </a:extLst>
          </p:cNvPr>
          <p:cNvSpPr txBox="1">
            <a:spLocks noChangeArrowheads="1"/>
          </p:cNvSpPr>
          <p:nvPr/>
        </p:nvSpPr>
        <p:spPr bwMode="auto">
          <a:xfrm>
            <a:off x="1842691" y="2927350"/>
            <a:ext cx="5286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a:solidFill>
                  <a:schemeClr val="bg1"/>
                </a:solidFill>
                <a:latin typeface="Impact" panose="020B0806030902050204" pitchFamily="34" charset="0"/>
              </a:rPr>
              <a:t>1</a:t>
            </a:r>
          </a:p>
        </p:txBody>
      </p:sp>
      <p:sp>
        <p:nvSpPr>
          <p:cNvPr id="11" name="TextBox 15">
            <a:extLst>
              <a:ext uri="{FF2B5EF4-FFF2-40B4-BE49-F238E27FC236}">
                <a16:creationId xmlns:a16="http://schemas.microsoft.com/office/drawing/2014/main" xmlns="" id="{5CFBC17A-2CFD-429F-8E39-C2610E20D712}"/>
              </a:ext>
            </a:extLst>
          </p:cNvPr>
          <p:cNvSpPr txBox="1">
            <a:spLocks noChangeArrowheads="1"/>
          </p:cNvSpPr>
          <p:nvPr/>
        </p:nvSpPr>
        <p:spPr bwMode="auto">
          <a:xfrm>
            <a:off x="1593734" y="3035638"/>
            <a:ext cx="357565" cy="707886"/>
          </a:xfrm>
          <a:prstGeom prst="rect">
            <a:avLst/>
          </a:prstGeom>
          <a:noFill/>
          <a:ln w="9525">
            <a:noFill/>
            <a:miter lim="800000"/>
            <a:headEnd/>
            <a:tailEnd/>
          </a:ln>
        </p:spPr>
        <p:txBody>
          <a:bodyPr wrap="square">
            <a:spAutoFit/>
          </a:bodyPr>
          <a:lstStyle/>
          <a:p>
            <a:r>
              <a:rPr lang="en-US" sz="4000" b="1" dirty="0">
                <a:solidFill>
                  <a:schemeClr val="bg1"/>
                </a:solidFill>
                <a:latin typeface="Arial" panose="020B0604020202020204" pitchFamily="34" charset="0"/>
                <a:cs typeface="Arial" panose="020B0604020202020204" pitchFamily="34" charset="0"/>
              </a:rPr>
              <a:t>2</a:t>
            </a:r>
          </a:p>
        </p:txBody>
      </p:sp>
      <p:sp>
        <p:nvSpPr>
          <p:cNvPr id="14" name="Rectangle 13"/>
          <p:cNvSpPr/>
          <p:nvPr/>
        </p:nvSpPr>
        <p:spPr>
          <a:xfrm>
            <a:off x="8202717" y="6248400"/>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7</a:t>
            </a:r>
            <a:endParaRPr lang="en-GB"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xmlns="" id="{3B5FADA5-7DD8-4670-A588-FE3D6D7270C7}"/>
              </a:ext>
            </a:extLst>
          </p:cNvPr>
          <p:cNvSpPr/>
          <p:nvPr/>
        </p:nvSpPr>
        <p:spPr>
          <a:xfrm>
            <a:off x="286512" y="457200"/>
            <a:ext cx="4279392" cy="7620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GB" sz="2400" b="1" dirty="0" smtClean="0">
                <a:solidFill>
                  <a:schemeClr val="tx1"/>
                </a:solidFill>
                <a:latin typeface="Arial" panose="020B0604020202020204" pitchFamily="34" charset="0"/>
                <a:cs typeface="Arial" panose="020B0604020202020204" pitchFamily="34" charset="0"/>
              </a:rPr>
              <a:t>TYPES OF PLAGIARISM</a:t>
            </a:r>
            <a:endParaRPr lang="en-GB" sz="2400"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381000" y="1371600"/>
            <a:ext cx="8458200" cy="2677656"/>
          </a:xfrm>
          <a:prstGeom prst="rect">
            <a:avLst/>
          </a:prstGeom>
        </p:spPr>
        <p:txBody>
          <a:bodyPr wrap="square">
            <a:spAutoFit/>
          </a:bodyPr>
          <a:lstStyle/>
          <a:p>
            <a:pPr marL="342900" indent="-342900" algn="just">
              <a:buAutoNum type="arabicPeriod"/>
            </a:pPr>
            <a:r>
              <a:rPr lang="en-US" sz="2400" b="1" dirty="0" smtClean="0">
                <a:latin typeface="Baskerville Old Face" pitchFamily="18" charset="0"/>
                <a:cs typeface="Arial" panose="020B0604020202020204" pitchFamily="34" charset="0"/>
              </a:rPr>
              <a:t>Copying </a:t>
            </a:r>
          </a:p>
          <a:p>
            <a:pPr marL="342900" indent="-342900" algn="just"/>
            <a:r>
              <a:rPr lang="en-US" sz="2400" dirty="0" smtClean="0">
                <a:latin typeface="Baskerville Old Face" pitchFamily="18" charset="0"/>
                <a:cs typeface="Arial" panose="020B0604020202020204" pitchFamily="34" charset="0"/>
              </a:rPr>
              <a:t>	This involves copying another person’s work and putting your name on it.</a:t>
            </a:r>
          </a:p>
          <a:p>
            <a:pPr marL="342900" indent="-342900" algn="just"/>
            <a:endParaRPr lang="en-US" sz="2400" dirty="0" smtClean="0">
              <a:latin typeface="Baskerville Old Face" pitchFamily="18" charset="0"/>
              <a:cs typeface="Arial" panose="020B0604020202020204" pitchFamily="34" charset="0"/>
            </a:endParaRPr>
          </a:p>
          <a:p>
            <a:pPr marL="342900" indent="-342900" algn="just"/>
            <a:r>
              <a:rPr lang="en-US" sz="2400" dirty="0" smtClean="0">
                <a:latin typeface="Baskerville Old Face" pitchFamily="18" charset="0"/>
                <a:cs typeface="Arial" panose="020B0604020202020204" pitchFamily="34" charset="0"/>
              </a:rPr>
              <a:t>	</a:t>
            </a:r>
            <a:endParaRPr lang="en-US" sz="2400" dirty="0" smtClean="0">
              <a:latin typeface="Baskerville Old Face" pitchFamily="18" charset="0"/>
            </a:endParaRPr>
          </a:p>
          <a:p>
            <a:pPr marL="342900" indent="-342900" algn="just"/>
            <a:r>
              <a:rPr lang="en-US" sz="2400" dirty="0" smtClean="0">
                <a:latin typeface="Baskerville Old Face" pitchFamily="18" charset="0"/>
              </a:rPr>
              <a:t>	</a:t>
            </a:r>
          </a:p>
          <a:p>
            <a:pPr marL="342900" indent="-342900" algn="just"/>
            <a:endParaRPr lang="en-US" sz="2400" dirty="0">
              <a:latin typeface="Baskerville Old Face" pitchFamily="18" charset="0"/>
              <a:cs typeface="Arial" panose="020B0604020202020204" pitchFamily="34" charset="0"/>
            </a:endParaRPr>
          </a:p>
        </p:txBody>
      </p:sp>
      <p:pic>
        <p:nvPicPr>
          <p:cNvPr id="19458" name="Picture 2" descr="https://www.plagiarismchecker.net/img/save-time-copy-cut-and-paste.png"/>
          <p:cNvPicPr>
            <a:picLocks noChangeAspect="1" noChangeArrowheads="1"/>
          </p:cNvPicPr>
          <p:nvPr/>
        </p:nvPicPr>
        <p:blipFill>
          <a:blip r:embed="rId2" cstate="print"/>
          <a:srcRect/>
          <a:stretch>
            <a:fillRect/>
          </a:stretch>
        </p:blipFill>
        <p:spPr bwMode="auto">
          <a:xfrm>
            <a:off x="304800" y="2514600"/>
            <a:ext cx="8382000" cy="3505200"/>
          </a:xfrm>
          <a:prstGeom prst="rect">
            <a:avLst/>
          </a:prstGeom>
          <a:noFill/>
        </p:spPr>
      </p:pic>
      <p:sp>
        <p:nvSpPr>
          <p:cNvPr id="9" name="Rectangle 8"/>
          <p:cNvSpPr/>
          <p:nvPr/>
        </p:nvSpPr>
        <p:spPr>
          <a:xfrm>
            <a:off x="1524000" y="6019800"/>
            <a:ext cx="5791200" cy="369332"/>
          </a:xfrm>
          <a:prstGeom prst="rect">
            <a:avLst/>
          </a:prstGeom>
        </p:spPr>
        <p:txBody>
          <a:bodyPr wrap="square">
            <a:spAutoFit/>
          </a:bodyPr>
          <a:lstStyle/>
          <a:p>
            <a:pPr algn="just"/>
            <a:r>
              <a:rPr lang="en-US" dirty="0" smtClean="0">
                <a:latin typeface="Baskerville Old Face" pitchFamily="18" charset="0"/>
              </a:rPr>
              <a:t>(https://www.plagiarismchecker.net/plagiarism-pictures.php)</a:t>
            </a:r>
          </a:p>
        </p:txBody>
      </p:sp>
    </p:spTree>
    <p:extLst>
      <p:ext uri="{BB962C8B-B14F-4D97-AF65-F5344CB8AC3E}">
        <p14:creationId xmlns:p14="http://schemas.microsoft.com/office/powerpoint/2010/main" xmlns="" val="2608511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763000" cy="5509200"/>
          </a:xfrm>
          <a:prstGeom prst="rect">
            <a:avLst/>
          </a:prstGeom>
        </p:spPr>
        <p:txBody>
          <a:bodyPr wrap="square">
            <a:spAutoFit/>
          </a:bodyPr>
          <a:lstStyle/>
          <a:p>
            <a:pPr marL="800100" lvl="1" indent="-342900" algn="just"/>
            <a:r>
              <a:rPr lang="en-US" sz="2200" b="1" dirty="0" smtClean="0">
                <a:solidFill>
                  <a:schemeClr val="tx2"/>
                </a:solidFill>
                <a:latin typeface="Baskerville Old Face" pitchFamily="18" charset="0"/>
                <a:cs typeface="Arial" panose="020B0604020202020204" pitchFamily="34" charset="0"/>
              </a:rPr>
              <a:t>An Example of Copying:</a:t>
            </a:r>
          </a:p>
          <a:p>
            <a:pPr marL="342900" indent="-342900" algn="just"/>
            <a:r>
              <a:rPr lang="en-US" sz="2200" dirty="0" smtClean="0">
                <a:latin typeface="Baskerville Old Face" pitchFamily="18" charset="0"/>
              </a:rPr>
              <a:t>	“The consequence of the COVID-19 pandemic on the Nigerian economy is one that the nation will have to grapple with for years to come. However, the policy response will go a long way in determining how long it would last. If it is late, weak, or uncoordinated, the devastating consequences would last longer. However, if the response is prompt, strong and coordinated, it would be less devastating. For the policies to be coordinated, it must be multidimensional, bold, and unbound by convention”.</a:t>
            </a:r>
          </a:p>
          <a:p>
            <a:pPr marL="342900" indent="-342900" algn="just"/>
            <a:r>
              <a:rPr lang="en-US" sz="2200" dirty="0" smtClean="0">
                <a:latin typeface="Baskerville Old Face" pitchFamily="18" charset="0"/>
              </a:rPr>
              <a:t>	</a:t>
            </a:r>
            <a:r>
              <a:rPr lang="en-US" sz="2200" b="1" dirty="0" smtClean="0">
                <a:latin typeface="Baskerville Old Face" pitchFamily="18" charset="0"/>
              </a:rPr>
              <a:t>Source:</a:t>
            </a:r>
            <a:endParaRPr lang="en-US" sz="2200" dirty="0" smtClean="0">
              <a:latin typeface="Baskerville Old Face" pitchFamily="18" charset="0"/>
            </a:endParaRPr>
          </a:p>
          <a:p>
            <a:pPr marL="342900" indent="-342900" algn="just"/>
            <a:r>
              <a:rPr lang="en-US" sz="2200" dirty="0" smtClean="0">
                <a:latin typeface="Baskerville Old Face" pitchFamily="18" charset="0"/>
              </a:rPr>
              <a:t>	</a:t>
            </a:r>
            <a:r>
              <a:rPr lang="en-US" sz="2200" dirty="0" err="1" smtClean="0">
                <a:latin typeface="Baskerville Old Face" pitchFamily="18" charset="0"/>
              </a:rPr>
              <a:t>Kanu</a:t>
            </a:r>
            <a:r>
              <a:rPr lang="en-US" sz="2200" dirty="0" smtClean="0">
                <a:latin typeface="Baskerville Old Face" pitchFamily="18" charset="0"/>
              </a:rPr>
              <a:t> A. I. (2020). COVID-19 and the Economy: An African Perspective.</a:t>
            </a:r>
            <a:r>
              <a:rPr lang="en-US" sz="2200" i="1" dirty="0" smtClean="0">
                <a:latin typeface="Baskerville Old Face" pitchFamily="18" charset="0"/>
              </a:rPr>
              <a:t> Journal of African Studies and Sustainable Development. Vol. 3. No</a:t>
            </a:r>
            <a:r>
              <a:rPr lang="en-US" sz="2200" dirty="0" smtClean="0">
                <a:latin typeface="Baskerville Old Face" pitchFamily="18" charset="0"/>
              </a:rPr>
              <a:t>. 2. 33-40</a:t>
            </a:r>
          </a:p>
          <a:p>
            <a:pPr marL="342900" indent="-342900" algn="just"/>
            <a:endParaRPr lang="en-US" sz="2200" dirty="0" smtClean="0">
              <a:latin typeface="Baskerville Old Face" pitchFamily="18" charset="0"/>
            </a:endParaRPr>
          </a:p>
          <a:p>
            <a:pPr marL="342900" indent="-342900" algn="just"/>
            <a:r>
              <a:rPr lang="en-US" sz="2200" dirty="0" smtClean="0">
                <a:latin typeface="Baskerville Old Face" pitchFamily="18" charset="0"/>
              </a:rPr>
              <a:t>	If any writer copies this work word for word without reference to the writer, it is plagiarism</a:t>
            </a:r>
            <a:endParaRPr lang="en-US" sz="2200" dirty="0">
              <a:latin typeface="Baskerville Old Face" pitchFamily="18" charset="0"/>
            </a:endParaRPr>
          </a:p>
        </p:txBody>
      </p:sp>
      <p:sp>
        <p:nvSpPr>
          <p:cNvPr id="3" name="Rectangle 2"/>
          <p:cNvSpPr/>
          <p:nvPr/>
        </p:nvSpPr>
        <p:spPr>
          <a:xfrm>
            <a:off x="7848600" y="6172200"/>
            <a:ext cx="941283" cy="369332"/>
          </a:xfrm>
          <a:prstGeom prst="rect">
            <a:avLst/>
          </a:prstGeom>
        </p:spPr>
        <p:txBody>
          <a:bodyPr wrap="none">
            <a:spAutoFit/>
          </a:bodyPr>
          <a:lstStyle/>
          <a:p>
            <a:r>
              <a:rPr lang="en-GB" dirty="0" smtClean="0">
                <a:latin typeface="Arial" panose="020B0604020202020204" pitchFamily="34" charset="0"/>
                <a:cs typeface="Arial" panose="020B0604020202020204" pitchFamily="34" charset="0"/>
              </a:rPr>
              <a:t>Chart </a:t>
            </a:r>
            <a:r>
              <a:rPr lang="en-GB" dirty="0" smtClean="0">
                <a:latin typeface="Arial" panose="020B0604020202020204" pitchFamily="34" charset="0"/>
                <a:cs typeface="Arial" panose="020B0604020202020204" pitchFamily="34" charset="0"/>
              </a:rPr>
              <a:t>8</a:t>
            </a:r>
            <a:endParaRPr lang="en-GB"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560</Words>
  <Application>Microsoft Office PowerPoint</Application>
  <PresentationFormat>On-screen Show (4:3)</PresentationFormat>
  <Paragraphs>250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PLAGIARISM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        Fair-Use It is a statute under copyright law that allows a person to use limited portion of another’s work that has copyright without taking permission from the author.  It is difficult to determine what is a limited portion.  </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MEANING OF RESEARCH</dc:title>
  <dc:creator>FR ANTHONY KANU</dc:creator>
  <cp:lastModifiedBy>FR ANTHONY KANU</cp:lastModifiedBy>
  <cp:revision>66</cp:revision>
  <dcterms:created xsi:type="dcterms:W3CDTF">2020-04-01T11:00:33Z</dcterms:created>
  <dcterms:modified xsi:type="dcterms:W3CDTF">2020-05-13T19:59:56Z</dcterms:modified>
</cp:coreProperties>
</file>