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ferencealerts.i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dirty="0" smtClean="0"/>
              <a:t>Drafting Research Paper &amp; Publishing it in UGC-CARE and SCOPUS Indexed Journals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by,</a:t>
            </a:r>
          </a:p>
          <a:p>
            <a:r>
              <a:rPr lang="en-US" dirty="0" err="1" smtClean="0"/>
              <a:t>Dr.Vijay</a:t>
            </a:r>
            <a:r>
              <a:rPr lang="en-US" dirty="0" smtClean="0"/>
              <a:t> </a:t>
            </a:r>
            <a:r>
              <a:rPr lang="en-US" dirty="0" err="1" smtClean="0"/>
              <a:t>B.Gadicha</a:t>
            </a:r>
            <a:endParaRPr lang="en-US" dirty="0" smtClean="0"/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G H </a:t>
            </a:r>
            <a:r>
              <a:rPr lang="en-US" dirty="0" err="1" smtClean="0"/>
              <a:t>Raisoni</a:t>
            </a:r>
            <a:r>
              <a:rPr lang="en-US" dirty="0" smtClean="0"/>
              <a:t> Group, Nagpur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Paper in UGC-CARE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267200" y="2362200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676400" y="2895600"/>
            <a:ext cx="53340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362200" y="32004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096000" y="31242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1676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Publication in Journal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4038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Paid  Journals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9624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Unpaid / Free Journal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Paper in UGC-CARE / SCOPUS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observations may be taken in consideration before publishing the paper in any Journal.</a:t>
            </a:r>
          </a:p>
          <a:p>
            <a:r>
              <a:rPr lang="en-US" dirty="0" smtClean="0"/>
              <a:t>Indexing of the journal </a:t>
            </a:r>
          </a:p>
          <a:p>
            <a:pPr lvl="1"/>
            <a:r>
              <a:rPr lang="en-US" dirty="0" smtClean="0"/>
              <a:t>UGC-CARE Journal</a:t>
            </a:r>
          </a:p>
          <a:p>
            <a:pPr lvl="1"/>
            <a:r>
              <a:rPr lang="en-US" dirty="0" smtClean="0"/>
              <a:t>Scopus Index</a:t>
            </a:r>
          </a:p>
          <a:p>
            <a:pPr lvl="1"/>
            <a:r>
              <a:rPr lang="en-US" dirty="0" smtClean="0"/>
              <a:t>SCI Index</a:t>
            </a:r>
          </a:p>
          <a:p>
            <a:pPr lvl="1"/>
            <a:r>
              <a:rPr lang="en-US" dirty="0" smtClean="0"/>
              <a:t>WOS index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Paper in UGC-CARE / SCOPUS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Factor: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b="1" dirty="0" smtClean="0"/>
              <a:t>IF = Number of Article Cited / Total No of 							Articles</a:t>
            </a:r>
          </a:p>
          <a:p>
            <a:r>
              <a:rPr lang="en-US" dirty="0" smtClean="0"/>
              <a:t>ISSN (International Standard Serial Number)</a:t>
            </a:r>
          </a:p>
          <a:p>
            <a:r>
              <a:rPr lang="en-US" dirty="0" smtClean="0"/>
              <a:t>Journal is Peer reviewed or Not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Paper in UGC-CARE / SCOPUS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Submission Process:</a:t>
            </a:r>
          </a:p>
          <a:p>
            <a:pPr lvl="1"/>
            <a:r>
              <a:rPr lang="en-US" dirty="0" smtClean="0"/>
              <a:t>Submission can be done by some of the following ways:</a:t>
            </a:r>
          </a:p>
          <a:p>
            <a:pPr lvl="2"/>
            <a:r>
              <a:rPr lang="en-US" dirty="0" smtClean="0"/>
              <a:t>Emailing the paper to Editor of the Journal</a:t>
            </a:r>
          </a:p>
          <a:p>
            <a:pPr lvl="2"/>
            <a:r>
              <a:rPr lang="en-US" dirty="0" smtClean="0"/>
              <a:t>Uploading the paper on the Journal Portal</a:t>
            </a:r>
          </a:p>
          <a:p>
            <a:pPr lvl="2"/>
            <a:r>
              <a:rPr lang="en-US" dirty="0" smtClean="0"/>
              <a:t>Uploading the paper on some third party portal associated to journal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Paper in UGC-CARE / SCOPUS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</a:p>
          <a:p>
            <a:r>
              <a:rPr lang="en-US" sz="2800" dirty="0" smtClean="0"/>
              <a:t>Submitting the paper in a Scopus indexed journal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5034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Paper in UGC-CARE / SCOPUS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524000"/>
            <a:ext cx="80962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of Rapidly publishing the paper in reputed/free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r="2209"/>
          <a:stretch>
            <a:fillRect/>
          </a:stretch>
        </p:blipFill>
        <p:spPr bwMode="auto">
          <a:xfrm>
            <a:off x="0" y="1752600"/>
            <a:ext cx="10085521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r="36733"/>
          <a:stretch>
            <a:fillRect/>
          </a:stretch>
        </p:blipFill>
        <p:spPr bwMode="auto">
          <a:xfrm>
            <a:off x="381000" y="1219200"/>
            <a:ext cx="8153400" cy="4943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r="27107"/>
          <a:stretch>
            <a:fillRect/>
          </a:stretch>
        </p:blipFill>
        <p:spPr bwMode="auto">
          <a:xfrm>
            <a:off x="0" y="1219200"/>
            <a:ext cx="9144000" cy="54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25318"/>
          <a:stretch>
            <a:fillRect/>
          </a:stretch>
        </p:blipFill>
        <p:spPr bwMode="auto">
          <a:xfrm>
            <a:off x="533400" y="1828800"/>
            <a:ext cx="7772400" cy="3836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Drafting a Research paper.</a:t>
            </a:r>
          </a:p>
          <a:p>
            <a:r>
              <a:rPr lang="en-US" dirty="0" smtClean="0"/>
              <a:t>Publishing paper in conference.</a:t>
            </a:r>
          </a:p>
          <a:p>
            <a:r>
              <a:rPr lang="en-US" dirty="0" smtClean="0"/>
              <a:t>Publishing paper in Peer Reviewed Journals.</a:t>
            </a:r>
          </a:p>
          <a:p>
            <a:r>
              <a:rPr lang="en-US" dirty="0" smtClean="0"/>
              <a:t>Process of Rapidly publishing the paper in reputed/free journals.</a:t>
            </a:r>
          </a:p>
          <a:p>
            <a:r>
              <a:rPr lang="en-US" dirty="0" smtClean="0"/>
              <a:t>Conclusion.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467600" cy="4162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572250" cy="447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1828800"/>
            <a:ext cx="7858125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comes from the need </a:t>
            </a:r>
            <a:r>
              <a:rPr lang="en-US" smtClean="0"/>
              <a:t>of the society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Drafting a 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Research Paper Writing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191000" y="2209800"/>
            <a:ext cx="304800" cy="838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676400" y="2895600"/>
            <a:ext cx="5334000" cy="4572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362200" y="3200400"/>
            <a:ext cx="228600" cy="838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096000" y="3124200"/>
            <a:ext cx="228600" cy="838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4114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Review Paper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114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Research Paper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Drafting a Research paper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Contents of the paper (Format)</a:t>
            </a:r>
          </a:p>
          <a:p>
            <a:pPr marL="514350" indent="-514350">
              <a:buAutoNum type="arabicPeriod"/>
            </a:pPr>
            <a:r>
              <a:rPr lang="en-US" dirty="0" smtClean="0"/>
              <a:t>Abstract</a:t>
            </a:r>
          </a:p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Literature Survey/Review</a:t>
            </a:r>
          </a:p>
          <a:p>
            <a:pPr marL="514350" indent="-514350">
              <a:buAutoNum type="arabicPeriod"/>
            </a:pPr>
            <a:r>
              <a:rPr lang="en-US" dirty="0" smtClean="0"/>
              <a:t>Proposed Work</a:t>
            </a:r>
          </a:p>
          <a:p>
            <a:pPr marL="514350" indent="-514350">
              <a:buAutoNum type="arabicPeriod"/>
            </a:pPr>
            <a:r>
              <a:rPr lang="en-US" dirty="0" smtClean="0"/>
              <a:t>Result Analysis &amp; Findings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 &amp; future scope</a:t>
            </a:r>
          </a:p>
          <a:p>
            <a:pPr marL="514350" indent="-514350">
              <a:buAutoNum type="arabicPeriod"/>
            </a:pPr>
            <a:r>
              <a:rPr lang="en-US" dirty="0" smtClean="0"/>
              <a:t>Reference list (to be cited)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Ethics must be preserved by drafting original and pure contents by respective author/s</a:t>
            </a:r>
          </a:p>
          <a:p>
            <a:r>
              <a:rPr lang="en-US" dirty="0" smtClean="0"/>
              <a:t>To accomplish that, Plagiarism is a mechanism which we will use.</a:t>
            </a:r>
          </a:p>
          <a:p>
            <a:pPr>
              <a:buNone/>
            </a:pPr>
            <a:r>
              <a:rPr lang="en-US" dirty="0" smtClean="0"/>
              <a:t>                                </a:t>
            </a:r>
            <a:r>
              <a:rPr lang="en-US" b="1" dirty="0" smtClean="0"/>
              <a:t>Types of Plagiarism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b="1" dirty="0" smtClean="0"/>
              <a:t>Direct Plagiarism 			Self Plagiarism</a:t>
            </a:r>
            <a:endParaRPr lang="en-US" b="1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514600" y="5029200"/>
            <a:ext cx="5181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7506494" y="5218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324894" y="5218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686300" y="4838700"/>
            <a:ext cx="381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Paper in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Following Points must be taken in Consideration before submitting the paper in conference.</a:t>
            </a:r>
          </a:p>
          <a:p>
            <a:r>
              <a:rPr lang="en-US" dirty="0" smtClean="0"/>
              <a:t>Conference theme / tracks</a:t>
            </a:r>
          </a:p>
          <a:p>
            <a:r>
              <a:rPr lang="en-US" dirty="0" smtClean="0"/>
              <a:t>Organization / Association</a:t>
            </a:r>
          </a:p>
          <a:p>
            <a:r>
              <a:rPr lang="en-US" dirty="0" smtClean="0"/>
              <a:t>ISSN/ISBN number for Proceedings</a:t>
            </a:r>
          </a:p>
          <a:p>
            <a:r>
              <a:rPr lang="en-US" dirty="0" smtClean="0"/>
              <a:t>List of Journals where Presented papers can be published.</a:t>
            </a:r>
          </a:p>
          <a:p>
            <a:r>
              <a:rPr lang="en-US" dirty="0" smtClean="0"/>
              <a:t>Indexing of such Journals.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https://www.conferencealerts.in/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90800"/>
            <a:ext cx="7981950" cy="3295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Publishing paper in Peer Reviewed Journals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Peer review is the evaluation of work by one or more experts with similar competences as the author of the work. </a:t>
            </a:r>
          </a:p>
          <a:p>
            <a:r>
              <a:rPr lang="en-US" dirty="0" smtClean="0"/>
              <a:t>Peer review Process is intended to serve as a filter to ensure that only high quality search is published.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 Process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54" t="2899"/>
          <a:stretch>
            <a:fillRect/>
          </a:stretch>
        </p:blipFill>
        <p:spPr bwMode="auto">
          <a:xfrm>
            <a:off x="457200" y="1752600"/>
            <a:ext cx="8534400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380</Words>
  <Application>Microsoft Office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Drafting Research Paper &amp; Publishing it in UGC-CARE and SCOPUS Indexed Journals</vt:lpstr>
      <vt:lpstr>Session Targets</vt:lpstr>
      <vt:lpstr>Drafting a Research paper</vt:lpstr>
      <vt:lpstr>Drafting a Research paper (cont…)</vt:lpstr>
      <vt:lpstr>Plagiarism</vt:lpstr>
      <vt:lpstr>Publishing Paper in Conference</vt:lpstr>
      <vt:lpstr>Contd..</vt:lpstr>
      <vt:lpstr>Publishing paper in Peer Reviewed Journals</vt:lpstr>
      <vt:lpstr>Peer Review Process</vt:lpstr>
      <vt:lpstr>Publishing Paper in UGC-CARE Journals</vt:lpstr>
      <vt:lpstr>Publishing Paper in UGC-CARE / SCOPUS Journals</vt:lpstr>
      <vt:lpstr>Publishing Paper in UGC-CARE / SCOPUS Journals</vt:lpstr>
      <vt:lpstr>Publishing Paper in UGC-CARE / SCOPUS Journals</vt:lpstr>
      <vt:lpstr>Publishing Paper in UGC-CARE / SCOPUS Journals</vt:lpstr>
      <vt:lpstr>Publishing Paper in UGC-CARE / SCOPUS Journals</vt:lpstr>
      <vt:lpstr>Process of Rapidly publishing the paper in reputed/free journals</vt:lpstr>
      <vt:lpstr>Slide 17</vt:lpstr>
      <vt:lpstr>Slide 18</vt:lpstr>
      <vt:lpstr>Slide 19</vt:lpstr>
      <vt:lpstr>Slide 20</vt:lpstr>
      <vt:lpstr>Slide 21</vt:lpstr>
      <vt:lpstr>Slide 22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Drafting Research paper &amp; Publishing it in UGC-CARE and SCOPUS indexed Journals</dc:title>
  <dc:creator>welcome</dc:creator>
  <cp:lastModifiedBy>welcome</cp:lastModifiedBy>
  <cp:revision>72</cp:revision>
  <dcterms:created xsi:type="dcterms:W3CDTF">2006-08-16T00:00:00Z</dcterms:created>
  <dcterms:modified xsi:type="dcterms:W3CDTF">2020-05-15T18:08:13Z</dcterms:modified>
</cp:coreProperties>
</file>