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7" r:id="rId7"/>
    <p:sldId id="278" r:id="rId8"/>
    <p:sldId id="260" r:id="rId9"/>
    <p:sldId id="261" r:id="rId10"/>
    <p:sldId id="275" r:id="rId11"/>
    <p:sldId id="262" r:id="rId12"/>
    <p:sldId id="263" r:id="rId13"/>
    <p:sldId id="264" r:id="rId14"/>
    <p:sldId id="27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6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E027B-7C5D-49E6-B226-150AB5993274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F03A4-5FD5-4243-B0C4-23DFEE09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7772400" cy="1828800"/>
          </a:xfrm>
        </p:spPr>
        <p:txBody>
          <a:bodyPr/>
          <a:lstStyle/>
          <a:p>
            <a:r>
              <a:rPr lang="en-US" dirty="0" smtClean="0"/>
              <a:t>                                                 </a:t>
            </a:r>
            <a:r>
              <a:rPr lang="en-US" dirty="0" smtClean="0"/>
              <a:t>      </a:t>
            </a:r>
            <a:r>
              <a:rPr lang="en-US" dirty="0" smtClean="0"/>
              <a:t>Dr Rajesh G Konnur</a:t>
            </a:r>
          </a:p>
          <a:p>
            <a:r>
              <a:rPr lang="en-US" dirty="0" smtClean="0"/>
              <a:t>                                                                  </a:t>
            </a:r>
            <a:r>
              <a:rPr lang="en-US" dirty="0" smtClean="0"/>
              <a:t>   Professor </a:t>
            </a:r>
            <a:endParaRPr lang="en-US" dirty="0" smtClean="0"/>
          </a:p>
          <a:p>
            <a:r>
              <a:rPr lang="en-US" dirty="0" smtClean="0"/>
              <a:t>                                                            </a:t>
            </a:r>
            <a:r>
              <a:rPr lang="en-US" dirty="0" smtClean="0"/>
              <a:t>     AKU - </a:t>
            </a:r>
            <a:r>
              <a:rPr lang="en-US" dirty="0" smtClean="0"/>
              <a:t>Patna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28600" y="685800"/>
            <a:ext cx="8915400" cy="3581400"/>
          </a:xfrm>
          <a:custGeom>
            <a:avLst/>
            <a:gdLst/>
            <a:ahLst/>
            <a:cxnLst/>
            <a:rect l="l" t="t" r="r" b="b"/>
            <a:pathLst>
              <a:path w="9144000" h="1858009">
                <a:moveTo>
                  <a:pt x="9144000" y="0"/>
                </a:moveTo>
                <a:lnTo>
                  <a:pt x="0" y="0"/>
                </a:lnTo>
                <a:lnTo>
                  <a:pt x="0" y="1858010"/>
                </a:lnTo>
                <a:lnTo>
                  <a:pt x="9144000" y="1858010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                                            </a:t>
            </a:r>
            <a:r>
              <a:rPr lang="en-US" sz="2800" dirty="0" smtClean="0"/>
              <a:t>TORMP- 2020</a:t>
            </a:r>
          </a:p>
          <a:p>
            <a:r>
              <a:rPr lang="en-US" sz="5400" dirty="0" smtClean="0"/>
              <a:t>Free Publication of Research Papers in UGC and Scopus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Web of Science 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journals are part of UGC- CARE list as Group A &amp; searchable through following links:</a:t>
            </a:r>
          </a:p>
          <a:p>
            <a:endParaRPr lang="en-US" dirty="0" smtClean="0"/>
          </a:p>
          <a:p>
            <a:r>
              <a:rPr lang="en-US" dirty="0" smtClean="0"/>
              <a:t>1. Arts and Humanities Citation Index.</a:t>
            </a:r>
          </a:p>
          <a:p>
            <a:endParaRPr lang="en-US" dirty="0" smtClean="0"/>
          </a:p>
          <a:p>
            <a:r>
              <a:rPr lang="en-US" dirty="0" smtClean="0"/>
              <a:t>2. Science Citation Index Expanded.</a:t>
            </a:r>
          </a:p>
          <a:p>
            <a:endParaRPr lang="en-US" dirty="0" smtClean="0"/>
          </a:p>
          <a:p>
            <a:r>
              <a:rPr lang="en-US" dirty="0" smtClean="0"/>
              <a:t>3. Social sciences Citation Index.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Criteria 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Journals scoring more than 6 out of 10 as per the protocol will be qualified for inclusion in the CARE list. The journals scoring between 4-5 will be kept under observation for 3 years as “Emerging List” which may be subsequently included in the CARE list. </a:t>
            </a:r>
          </a:p>
          <a:p>
            <a:r>
              <a:rPr lang="en-US" dirty="0" smtClean="0"/>
              <a:t>CARE members consist of representatives of more than 30 universities of specific disciplines.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57200"/>
            <a:ext cx="8153400" cy="381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CARE Protocol for Journal: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Protocol 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1. Journal Title</a:t>
            </a:r>
          </a:p>
          <a:p>
            <a:pPr>
              <a:buNone/>
            </a:pPr>
            <a:r>
              <a:rPr lang="en-US" dirty="0" smtClean="0"/>
              <a:t>2. Journal Broad Discipline &amp; Focus Subject</a:t>
            </a:r>
          </a:p>
          <a:p>
            <a:pPr>
              <a:buNone/>
            </a:pPr>
            <a:r>
              <a:rPr lang="en-US" dirty="0" smtClean="0"/>
              <a:t>3. Name of Publisher</a:t>
            </a:r>
          </a:p>
          <a:p>
            <a:pPr>
              <a:buNone/>
            </a:pPr>
            <a:r>
              <a:rPr lang="en-US" dirty="0" smtClean="0"/>
              <a:t>4. Country of Origin &amp; Registered address</a:t>
            </a:r>
          </a:p>
          <a:p>
            <a:pPr>
              <a:buNone/>
            </a:pPr>
            <a:r>
              <a:rPr lang="en-US" dirty="0" smtClean="0"/>
              <a:t>5. Journal language /s</a:t>
            </a:r>
          </a:p>
          <a:p>
            <a:pPr>
              <a:buNone/>
            </a:pPr>
            <a:r>
              <a:rPr lang="en-US" dirty="0" smtClean="0"/>
              <a:t>6 . Publishing Frequency</a:t>
            </a:r>
          </a:p>
          <a:p>
            <a:pPr>
              <a:buNone/>
            </a:pPr>
            <a:r>
              <a:rPr lang="en-US" dirty="0" smtClean="0"/>
              <a:t>7. Editor name, Editorial office address, phone e-mail and website. 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8. Current Status (print / online / both)</a:t>
            </a:r>
          </a:p>
          <a:p>
            <a:pPr>
              <a:buNone/>
            </a:pPr>
            <a:r>
              <a:rPr lang="en-US" dirty="0" smtClean="0"/>
              <a:t>9. ISSN / eISSN.</a:t>
            </a:r>
          </a:p>
          <a:p>
            <a:pPr>
              <a:buNone/>
            </a:pPr>
            <a:r>
              <a:rPr lang="en-US" dirty="0" smtClean="0"/>
              <a:t>10. Other registrations / memberships such as RNI/ COPE/ CARE.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Part II and III </a:t>
            </a:r>
            <a:r>
              <a:rPr lang="en-US" dirty="0" smtClean="0"/>
              <a:t>: Protocol for Analysis and Assessment – purpose to be used by UGC Cell for Journal Analysis. </a:t>
            </a:r>
          </a:p>
          <a:p>
            <a:pPr>
              <a:buNone/>
            </a:pPr>
            <a:r>
              <a:rPr lang="en-US" dirty="0" smtClean="0"/>
              <a:t>-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/>
              <a:t>Merits of Publishing in UGC CARE: 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Publishing in UGC journals gives 2 marks when calculating API Score during Academic Performance Evaluation.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SCOPUS Journals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Concept of Scopus :</a:t>
            </a:r>
          </a:p>
          <a:p>
            <a:pPr>
              <a:buNone/>
            </a:pPr>
            <a:r>
              <a:rPr lang="en-US" dirty="0" smtClean="0"/>
              <a:t> - Scopus is Elsevier’s abstract and citation database.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Launched in 2004 , the name inspired by the word , ‘Hammer Kop’ (Scopus Umbretta).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It is the largest abstract &amp; citation database  of peer reviewed literature, scientific journals , books and conference proceedings.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Published research in the fields of science, technology , medicine , social sciences , arts and humanities.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Features of Scopus: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- Links to both citing &amp; cited documents , allowing the user to go both forwards and backwards in time. </a:t>
            </a:r>
          </a:p>
          <a:p>
            <a:pPr>
              <a:buFontTx/>
              <a:buChar char="-"/>
            </a:pPr>
            <a:r>
              <a:rPr lang="en-US" dirty="0" smtClean="0"/>
              <a:t>Open access titles are included in the index.</a:t>
            </a:r>
          </a:p>
          <a:p>
            <a:pPr>
              <a:buFontTx/>
              <a:buChar char="-"/>
            </a:pPr>
            <a:r>
              <a:rPr lang="en-US" dirty="0" smtClean="0"/>
              <a:t>Indexes web pages and patents with a claim to over 167 million relevant web pages.</a:t>
            </a:r>
          </a:p>
          <a:p>
            <a:pPr>
              <a:buFontTx/>
              <a:buChar char="-"/>
            </a:pPr>
            <a:r>
              <a:rPr lang="en-US" dirty="0" smtClean="0"/>
              <a:t>Open URL complaint and works with any link resolver , using image – based linking.</a:t>
            </a:r>
          </a:p>
          <a:p>
            <a:pPr>
              <a:buFontTx/>
              <a:buChar char="-"/>
            </a:pPr>
            <a:r>
              <a:rPr lang="en-US" dirty="0" smtClean="0"/>
              <a:t>Can link to the publisher’s website to view the document.</a:t>
            </a:r>
          </a:p>
          <a:p>
            <a:pPr>
              <a:buFontTx/>
              <a:buChar char="-"/>
            </a:pPr>
            <a:r>
              <a:rPr lang="en-US" dirty="0" smtClean="0"/>
              <a:t>Offers both on- and –off site training as well as web- based training and on-line tutorials.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Salient Features of Scopus:  (Jan 2020)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&gt; 23, 452 peer reviewed journals.</a:t>
            </a:r>
          </a:p>
          <a:p>
            <a:pPr>
              <a:buNone/>
            </a:pPr>
            <a:r>
              <a:rPr lang="en-US" dirty="0" smtClean="0"/>
              <a:t>- &gt; 852 book series.</a:t>
            </a:r>
          </a:p>
          <a:p>
            <a:pPr>
              <a:buNone/>
            </a:pPr>
            <a:r>
              <a:rPr lang="en-US" dirty="0" smtClean="0"/>
              <a:t>- 294 trade publications.</a:t>
            </a:r>
          </a:p>
          <a:p>
            <a:pPr>
              <a:buNone/>
            </a:pPr>
            <a:r>
              <a:rPr lang="en-US" dirty="0" smtClean="0"/>
              <a:t>- &gt; 9.8 million conference papers from 1,20,000 worldwide events.</a:t>
            </a:r>
          </a:p>
          <a:p>
            <a:pPr>
              <a:buNone/>
            </a:pPr>
            <a:r>
              <a:rPr lang="en-US" dirty="0" smtClean="0"/>
              <a:t>- Over 77.8 million records.</a:t>
            </a:r>
          </a:p>
          <a:p>
            <a:pPr>
              <a:buNone/>
            </a:pPr>
            <a:r>
              <a:rPr lang="en-US" dirty="0" smtClean="0"/>
              <a:t>- &gt; 44 million patent records from 5 patent offices.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Types of Source Materials in Scopus: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/>
              <a:t>Scopus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000" u="sng" dirty="0" smtClean="0"/>
              <a:t>Serial </a:t>
            </a:r>
            <a:r>
              <a:rPr lang="en-US" sz="2000" dirty="0" smtClean="0"/>
              <a:t>                                                     Non – serial sources</a:t>
            </a:r>
          </a:p>
          <a:p>
            <a:pPr>
              <a:buNone/>
            </a:pPr>
            <a:r>
              <a:rPr lang="en-US" sz="2000" u="sng" dirty="0" smtClean="0"/>
              <a:t>Serial Sources:</a:t>
            </a:r>
          </a:p>
          <a:p>
            <a:pPr>
              <a:buFontTx/>
              <a:buChar char="-"/>
            </a:pPr>
            <a:r>
              <a:rPr lang="en-US" sz="2000" dirty="0" smtClean="0"/>
              <a:t>Scopus indexes serial publications (journals , book series &amp; conferences materials ) have been assigned as ISSN. </a:t>
            </a:r>
          </a:p>
          <a:p>
            <a:pPr>
              <a:buFontTx/>
              <a:buChar char="-"/>
            </a:pPr>
            <a:r>
              <a:rPr lang="en-US" sz="2000" dirty="0" smtClean="0"/>
              <a:t>- Available as physical &amp; electronic formats.</a:t>
            </a:r>
          </a:p>
          <a:p>
            <a:pPr>
              <a:buFontTx/>
              <a:buChar char="-"/>
            </a:pPr>
            <a:r>
              <a:rPr lang="en-US" sz="2000" u="sng" dirty="0" smtClean="0"/>
              <a:t>Non- Serial Sources :</a:t>
            </a:r>
          </a:p>
          <a:p>
            <a:pPr>
              <a:buFontTx/>
              <a:buChar char="-"/>
            </a:pPr>
            <a:r>
              <a:rPr lang="en-US" sz="2000" dirty="0" smtClean="0"/>
              <a:t>- A non- serial source is a publication with an ISBN , unless it is a report, part of a book series, proceeding (non- serial) or patent. </a:t>
            </a:r>
          </a:p>
          <a:p>
            <a:pPr>
              <a:buFontTx/>
              <a:buChar char="-"/>
            </a:pPr>
            <a:r>
              <a:rPr lang="en-US" sz="2000" dirty="0" smtClean="0"/>
              <a:t>- Available in physical &amp; electronic formats &amp; usually a monograph or composed work.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495800" y="2133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22098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829594" y="2285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9342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/>
              <a:t>Types of Documents in Scopus :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Letter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</a:p>
          <a:p>
            <a:endParaRPr lang="en-US" dirty="0" smtClean="0"/>
          </a:p>
          <a:p>
            <a:r>
              <a:rPr lang="en-US" dirty="0" smtClean="0"/>
              <a:t>Retracted article</a:t>
            </a:r>
          </a:p>
          <a:p>
            <a:endParaRPr lang="en-US" dirty="0" smtClean="0"/>
          </a:p>
          <a:p>
            <a:r>
              <a:rPr lang="en-US" dirty="0" smtClean="0"/>
              <a:t>Review </a:t>
            </a:r>
          </a:p>
          <a:p>
            <a:endParaRPr lang="en-US" dirty="0" smtClean="0"/>
          </a:p>
          <a:p>
            <a:r>
              <a:rPr lang="en-US" dirty="0" smtClean="0"/>
              <a:t>Short survey</a:t>
            </a:r>
          </a:p>
          <a:p>
            <a:endParaRPr lang="en-US" dirty="0" smtClean="0"/>
          </a:p>
          <a:p>
            <a:r>
              <a:rPr lang="en-US" dirty="0" smtClean="0"/>
              <a:t>Book reviews are NOT covered in Scopus.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Introduction: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Interpretation of research findings is important &amp; challenging for researchers. One method of communicating research findings is through publication. Major advantage of publishing is to convey to a larger audience based on the circulation of a particular journal. 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Publishers of Scopus : 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3400" cy="5029200"/>
          </a:xfrm>
        </p:spPr>
        <p:txBody>
          <a:bodyPr/>
          <a:lstStyle/>
          <a:p>
            <a:r>
              <a:rPr lang="en-US" dirty="0" smtClean="0"/>
              <a:t>Cambridge University Press.</a:t>
            </a:r>
          </a:p>
          <a:p>
            <a:r>
              <a:rPr lang="en-US" dirty="0" smtClean="0"/>
              <a:t>Elsevier</a:t>
            </a:r>
          </a:p>
          <a:p>
            <a:r>
              <a:rPr lang="en-US" dirty="0" smtClean="0"/>
              <a:t>Springer</a:t>
            </a:r>
          </a:p>
          <a:p>
            <a:r>
              <a:rPr lang="en-US" dirty="0" smtClean="0"/>
              <a:t>Karger Medical &amp; Scientific Publishers</a:t>
            </a:r>
          </a:p>
          <a:p>
            <a:r>
              <a:rPr lang="en-US" dirty="0" smtClean="0"/>
              <a:t>Nature Publishing Group (NPG)</a:t>
            </a:r>
          </a:p>
          <a:p>
            <a:r>
              <a:rPr lang="en-US" sz="2400" dirty="0" smtClean="0"/>
              <a:t>The Institute of Electrical and Electronics Engineers (IEEE) </a:t>
            </a:r>
          </a:p>
          <a:p>
            <a:r>
              <a:rPr lang="en-US" sz="2400" dirty="0" smtClean="0"/>
              <a:t>BioMed Central (BMC)</a:t>
            </a:r>
          </a:p>
          <a:p>
            <a:r>
              <a:rPr lang="en-US" sz="2400" dirty="0" smtClean="0"/>
              <a:t>Lippincott , Williams and Wilkins (LWW)</a:t>
            </a:r>
          </a:p>
          <a:p>
            <a:r>
              <a:rPr lang="en-US" sz="2400" dirty="0" smtClean="0"/>
              <a:t>Thieme 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American Association for the Advancement of Science .</a:t>
            </a:r>
          </a:p>
          <a:p>
            <a:r>
              <a:rPr lang="en-US" dirty="0" smtClean="0"/>
              <a:t>BMJ Publishing Group.</a:t>
            </a:r>
          </a:p>
          <a:p>
            <a:r>
              <a:rPr lang="en-US" dirty="0" smtClean="0"/>
              <a:t>World Scientific.</a:t>
            </a:r>
          </a:p>
          <a:p>
            <a:r>
              <a:rPr lang="en-US" dirty="0" smtClean="0"/>
              <a:t>Wiley Blackwell</a:t>
            </a:r>
          </a:p>
          <a:p>
            <a:r>
              <a:rPr lang="en-US" dirty="0" smtClean="0"/>
              <a:t>American Psychological association (APA)</a:t>
            </a:r>
          </a:p>
          <a:p>
            <a:r>
              <a:rPr lang="en-US" dirty="0" smtClean="0"/>
              <a:t>Taylor and Francis</a:t>
            </a:r>
          </a:p>
          <a:p>
            <a:r>
              <a:rPr lang="en-US" dirty="0" smtClean="0"/>
              <a:t>Primary Care Respiratory Society UK (PCRJ)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Free On-line journals: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IJSER : International Journal of Scientific and Engineering Research. </a:t>
            </a:r>
          </a:p>
          <a:p>
            <a:pPr marL="514350" indent="-514350">
              <a:buAutoNum type="arabicPeriod"/>
            </a:pPr>
            <a:r>
              <a:rPr lang="en-US" dirty="0" smtClean="0"/>
              <a:t>Hindawi – Open access publishing.</a:t>
            </a:r>
          </a:p>
          <a:p>
            <a:pPr marL="514350" indent="-514350">
              <a:buAutoNum type="arabicPeriod"/>
            </a:pPr>
            <a:r>
              <a:rPr lang="en-US" dirty="0" smtClean="0"/>
              <a:t>Technium Social Sciences Journal : On line open access, peer reviewed , interdisciplinary , monthly and fully referred journal focusing on theories, methods and applications in Communication Sciences , Economics , Psychology , Education , Political Science , Sociology , Administrative Sciences and Social Work and many more.</a:t>
            </a:r>
          </a:p>
          <a:p>
            <a:pPr marL="514350" indent="-514350">
              <a:buAutoNum type="arabicPeriod"/>
            </a:pPr>
            <a:r>
              <a:rPr lang="en-US" dirty="0" smtClean="0"/>
              <a:t>ELSEVIER: 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48000"/>
            <a:ext cx="6169152" cy="304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/>
              <a:t>     THANKS 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Preparation: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Preparation of manuscript for publication differs little among varied journals. The general content includes over all research process.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Consider-  </a:t>
            </a:r>
            <a:r>
              <a:rPr lang="en-US" dirty="0" err="1" smtClean="0"/>
              <a:t>i</a:t>
            </a:r>
            <a:r>
              <a:rPr lang="en-US" dirty="0" smtClean="0"/>
              <a:t>)  Query letter</a:t>
            </a:r>
          </a:p>
          <a:p>
            <a:pPr>
              <a:buNone/>
            </a:pPr>
            <a:r>
              <a:rPr lang="en-US" dirty="0" smtClean="0"/>
              <a:t>                  ii)  Manuscript guidelines </a:t>
            </a:r>
          </a:p>
          <a:p>
            <a:pPr>
              <a:buNone/>
            </a:pPr>
            <a:r>
              <a:rPr lang="en-US" dirty="0" smtClean="0"/>
              <a:t>                  iii)  Review process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 smtClean="0"/>
              <a:t>UGC CARE : (University Grant Commission) 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UGC of India </a:t>
            </a:r>
            <a:r>
              <a:rPr lang="en-US" sz="2800" dirty="0" smtClean="0"/>
              <a:t>: It has been made responsible for the coordination of Indian Universities , determination of the standards of Indian Universities &amp; maintaince of standards of higher education in India. In today’s scenario, UGC manages one of the largest higher education systems in the world. </a:t>
            </a:r>
          </a:p>
          <a:p>
            <a:endParaRPr lang="en-US" dirty="0" smtClean="0"/>
          </a:p>
          <a:p>
            <a:r>
              <a:rPr lang="en-US" sz="2800" u="sng" dirty="0" smtClean="0"/>
              <a:t>Concept of CARE </a:t>
            </a:r>
            <a:r>
              <a:rPr lang="en-US" sz="2800" dirty="0" smtClean="0"/>
              <a:t>: CARE – Consortium for Academic and Research Ethics , signifies ‘Quality Journals” by UGC India.</a:t>
            </a:r>
          </a:p>
          <a:p>
            <a:endParaRPr lang="en-US" sz="2800" dirty="0" smtClean="0"/>
          </a:p>
          <a:p>
            <a:r>
              <a:rPr lang="en-US" sz="2800" dirty="0" smtClean="0"/>
              <a:t>UGC- India has set up a Consortium for Academic and Research Ethics (CARE) to ensure prevention of academic misconduct that includes plagiarism in academic writing among students, faculty , researchers and staff and related stakeholders.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CARE members include Statutory Councils / Academics / Government bodies in Social Sciences , Humanities , Arts and Fine Arts , Sciences, Medical , Agriculture , Engineering and the Association of Indian Universities.</a:t>
            </a:r>
          </a:p>
          <a:p>
            <a:r>
              <a:rPr lang="en-US" sz="3200" dirty="0" smtClean="0"/>
              <a:t>Inclusion of new journals done only through CARE Portal by UGC cell at Pune. It can be accessed only by CARE members and CARE Universities for submission of journal proposals.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/>
              <a:t>Objectives of UGC- CARE: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promote the quality and credible research.</a:t>
            </a:r>
          </a:p>
          <a:p>
            <a:endParaRPr lang="en-US" dirty="0" smtClean="0"/>
          </a:p>
          <a:p>
            <a:r>
              <a:rPr lang="en-US" dirty="0" smtClean="0"/>
              <a:t>To promote academic and research integrity as well as publication ethics.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promote high quality publications in reputed journals that would help in achieving higher global ranks and overall improvement of the quality of research and education.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prevent publications in dubious / sub-standard journals which reflect adversely &amp; tarnish the image of research work and thus lead to a long term academic damage.</a:t>
            </a:r>
          </a:p>
          <a:p>
            <a:endParaRPr lang="en-US" dirty="0" smtClean="0"/>
          </a:p>
          <a:p>
            <a:r>
              <a:rPr lang="en-US" dirty="0" smtClean="0"/>
              <a:t>To create &amp; maintain a ‘CARE Reference List of Quality journals ‘ for various evaluations.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CARE List: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A: Research journals in disciplines under Science, Engineering , Technology , Agriculture , Biomedical indexed in SCOPUS &amp; /or web of Science (WOS).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Group B : Journals qualified after analysis as per the protocol from the UGC list.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C : Journals from social sciences , humanities , languages and Indian Knowledge Systems.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Group D : New journals submitted by CARE Universities which are qualified as per the protocol.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523</TotalTime>
  <Words>1220</Words>
  <Application>Microsoft Office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Slide 1</vt:lpstr>
      <vt:lpstr>Introduction:</vt:lpstr>
      <vt:lpstr>Preparation:</vt:lpstr>
      <vt:lpstr>UGC CARE : (University Grant Commission) </vt:lpstr>
      <vt:lpstr>Cont…</vt:lpstr>
      <vt:lpstr>Objectives of UGC- CARE:</vt:lpstr>
      <vt:lpstr>Cont..</vt:lpstr>
      <vt:lpstr>CARE List: </vt:lpstr>
      <vt:lpstr>Cont…</vt:lpstr>
      <vt:lpstr>Web of Science :</vt:lpstr>
      <vt:lpstr>Criteria :</vt:lpstr>
      <vt:lpstr>CARE Protocol for Journal: </vt:lpstr>
      <vt:lpstr>Cont….</vt:lpstr>
      <vt:lpstr>Merits of Publishing in UGC CARE: </vt:lpstr>
      <vt:lpstr>SCOPUS Journals </vt:lpstr>
      <vt:lpstr>Features of Scopus: </vt:lpstr>
      <vt:lpstr>Salient Features of Scopus:  (Jan 2020) </vt:lpstr>
      <vt:lpstr>Types of Source Materials in Scopus: </vt:lpstr>
      <vt:lpstr>Types of Documents in Scopus :</vt:lpstr>
      <vt:lpstr>Publishers of Scopus : </vt:lpstr>
      <vt:lpstr>Cont…</vt:lpstr>
      <vt:lpstr>Free On-line journals: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TORMP- 2020</dc:title>
  <dc:creator>user1</dc:creator>
  <cp:lastModifiedBy>user1</cp:lastModifiedBy>
  <cp:revision>55</cp:revision>
  <dcterms:created xsi:type="dcterms:W3CDTF">2020-05-11T03:30:36Z</dcterms:created>
  <dcterms:modified xsi:type="dcterms:W3CDTF">2020-05-16T00:32:42Z</dcterms:modified>
</cp:coreProperties>
</file>