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3" r:id="rId2"/>
    <p:sldId id="394" r:id="rId3"/>
    <p:sldId id="39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9327-45CD-44B2-B8EB-0BDDD7BD9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7EED8-8D7E-49BB-8850-2D59DF828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C63B0-1858-4DAB-8C29-64B98BB9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B82B-0FD9-403B-8A67-A103A908A92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FE07-B632-4FFB-895E-651BE460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35540-0824-49E4-BB58-32A2E5AC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56BF-4AEA-4318-B9EC-AAFCF37FD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3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9DF7-72E2-442A-8D85-88135183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30E41-197F-4887-8230-4B80189E4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FE1A3-0BDA-40A6-BD2D-3C3E78B2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B82B-0FD9-403B-8A67-A103A908A92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E3023-4768-4D29-BBEF-B844DC52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EA60-765C-412C-87DB-C0E70B17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56BF-4AEA-4318-B9EC-AAFCF37FD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4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E8AC4-4B45-432E-9386-37B2AC5FF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61B40-0F14-4A98-A30F-28F0A6D56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254AC-97DB-4938-A83D-DBF22B9E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B82B-0FD9-403B-8A67-A103A908A92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8C919-5F71-4A33-9501-B7EB921E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3893D-AB35-4D23-BED5-824FF9EB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56BF-4AEA-4318-B9EC-AAFCF37FD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4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B57A-35E2-4966-B0FC-43766103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94E7D-274A-42A4-90E0-CA1939E07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31CA1-F16F-4C73-93F8-CBC5D4ED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B82B-0FD9-403B-8A67-A103A908A92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A7C58-C4AB-4849-94BB-0D38E1C4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BBA71-8103-4786-9B53-C4498CC6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56BF-4AEA-4318-B9EC-AAFCF37FD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9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E317-C28A-4AFF-A514-2AF125F7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32D8A-9DEB-4DC8-9B56-3DD4E8A31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52545-0D58-4482-8C1E-7A876E65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B82B-0FD9-403B-8A67-A103A908A92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2970A-12C7-4A8C-9873-48FFFE64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971E-F156-4CCE-8C73-D9445C92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56BF-4AEA-4318-B9EC-AAFCF37FD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1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3E97-EC57-4F90-BA57-D756F068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EE3B-8489-4087-8471-671EBE9D2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130B7-7AD7-4B6C-A6DE-7F52DBE10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5C59F-943B-4422-94DD-9E7E3D81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B82B-0FD9-403B-8A67-A103A908A92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C6458-7FBC-43B0-807D-C3525F57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8C4DA-6E4D-4886-8334-D6894A47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56BF-4AEA-4318-B9EC-AAFCF37FD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FA9D-35BE-4CF1-BCEA-7B70745ED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2A6FE-B698-4AD0-A467-FB72D37E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5979-AFBA-4010-BAEE-2DC5B4DC5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50F6A-975C-40D8-A54C-D6B81995F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FBFF4C-9F01-425F-81AA-140FBDD61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425DE-0248-4749-BFD4-E38910B3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B82B-0FD9-403B-8A67-A103A908A92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A0522-3431-4011-B471-2DEA5CD5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F97A8-1856-4855-B6BC-3B060D4E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56BF-4AEA-4318-B9EC-AAFCF37FD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6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BB7D-2B94-402D-848A-714EF782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AE718-4F5C-4773-9DA9-6738777D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B82B-0FD9-403B-8A67-A103A908A92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6F13D-D788-46EC-93C5-03AA29BC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52F00-4444-4713-9388-67B964E1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56BF-4AEA-4318-B9EC-AAFCF37FD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6113E-8289-4E05-814B-E87F660B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B82B-0FD9-403B-8A67-A103A908A92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1017B-231F-418F-958F-0E5861CE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B08EF-A6F7-4219-8F61-3C8B8C6E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56BF-4AEA-4318-B9EC-AAFCF37FD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9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6875-C515-4566-B885-BD2289E5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FDE71-F585-4BDA-91F9-70261E37A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77CE6-109C-4DC4-9CD5-E26973313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D809E-F9B4-4721-9A4F-D128FF73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B82B-0FD9-403B-8A67-A103A908A92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14B28-7D89-41BC-BF1F-5A7C0DFA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46C90-C5D0-4F68-A6E5-516E4405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56BF-4AEA-4318-B9EC-AAFCF37FD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2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EF11-5637-4A8D-BDB9-5A2BDC48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D442B-D580-4F7E-9E03-ACE3581C3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7E295-C535-429B-B7EF-553F2B1C1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EBB74-1782-48D3-B641-3AD37A9A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B82B-0FD9-403B-8A67-A103A908A92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4D13E-C07D-4658-836A-6CDF5AAD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A2390-41AA-47C5-8595-E719A3A1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56BF-4AEA-4318-B9EC-AAFCF37FD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4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8C5A7-AFAB-4F54-B31A-C0969512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87B2-EAB7-4D23-B086-03D5B1769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4B981-8CF5-4654-B440-807C9E175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0B82B-0FD9-403B-8A67-A103A908A92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3F14F-5112-4C23-9D64-F3C755478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6D90B-8E36-419B-9984-F29B18103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E56BF-4AEA-4318-B9EC-AAFCF37FD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7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emf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jpeg"/><Relationship Id="rId7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99535"/>
            <a:ext cx="12192000" cy="5885234"/>
          </a:xfrm>
          <a:prstGeom prst="rect">
            <a:avLst/>
          </a:prstGeom>
          <a:solidFill>
            <a:srgbClr val="0B497E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45" y="992835"/>
            <a:ext cx="11062854" cy="8278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NSF-Crosstalk Phase I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668" y="1913027"/>
            <a:ext cx="5421704" cy="3452212"/>
          </a:xfrm>
        </p:spPr>
        <p:txBody>
          <a:bodyPr>
            <a:normAutofit lnSpcReduction="10000"/>
          </a:bodyPr>
          <a:lstStyle/>
          <a:p>
            <a:pPr marL="0"/>
            <a:r>
              <a:rPr lang="en-US" dirty="0">
                <a:solidFill>
                  <a:schemeClr val="bg1"/>
                </a:solidFill>
              </a:rPr>
              <a:t>Mission and objectives: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Dual-use AI accelerator/Big data analytics chip design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Demonstrate proof-of-concept at 28nm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Develop a software interface to communicate with the chip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Benchmark against state-of-the-art for computer vision application (i.e., ResNet-50)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972766"/>
          </a:xfrm>
          <a:prstGeom prst="rect">
            <a:avLst/>
          </a:prstGeom>
          <a:solidFill>
            <a:srgbClr val="1BACA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70" y="53143"/>
            <a:ext cx="5110263" cy="866480"/>
          </a:xfrm>
          <a:prstGeom prst="rect">
            <a:avLst/>
          </a:prstGeom>
          <a:ln w="15875">
            <a:solidFill>
              <a:srgbClr val="0B497E"/>
            </a:solidFill>
          </a:ln>
        </p:spPr>
      </p:pic>
      <p:pic>
        <p:nvPicPr>
          <p:cNvPr id="2052" name="Picture 4" descr="Notification Requirements Regarding Sexual Harassment - National Science  Foundation - Research and Creative Activity at Chapman">
            <a:extLst>
              <a:ext uri="{FF2B5EF4-FFF2-40B4-BE49-F238E27FC236}">
                <a16:creationId xmlns:a16="http://schemas.microsoft.com/office/drawing/2014/main" id="{42A6FA04-ECA6-4728-8B64-D29A87FC8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83" y="11867"/>
            <a:ext cx="2476304" cy="90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FADEF186-49EE-4298-A8B9-673C96EE1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695" y="130689"/>
            <a:ext cx="3225740" cy="67172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96741FD-0AB0-E09E-BE60-30C57FF6D563}"/>
              </a:ext>
            </a:extLst>
          </p:cNvPr>
          <p:cNvSpPr txBox="1">
            <a:spLocks/>
          </p:cNvSpPr>
          <p:nvPr/>
        </p:nvSpPr>
        <p:spPr>
          <a:xfrm>
            <a:off x="438182" y="5435243"/>
            <a:ext cx="5782313" cy="1051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dirty="0">
                <a:solidFill>
                  <a:schemeClr val="bg1"/>
                </a:solidFill>
              </a:rPr>
              <a:t>Recent Updates</a:t>
            </a:r>
          </a:p>
          <a:p>
            <a:pPr marL="457200" lvl="1"/>
            <a:r>
              <a:rPr lang="en-US" dirty="0">
                <a:solidFill>
                  <a:schemeClr val="bg1"/>
                </a:solidFill>
              </a:rPr>
              <a:t>NSF Phase I ended</a:t>
            </a:r>
          </a:p>
          <a:p>
            <a:pPr marL="457200" lvl="1"/>
            <a:r>
              <a:rPr lang="en-US" dirty="0">
                <a:solidFill>
                  <a:schemeClr val="bg1"/>
                </a:solidFill>
              </a:rPr>
              <a:t>Pending proposals and incubations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E093BB-3A90-1067-FB5D-B27A5473FF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445"/>
          <a:stretch/>
        </p:blipFill>
        <p:spPr>
          <a:xfrm>
            <a:off x="6369630" y="1869710"/>
            <a:ext cx="5529408" cy="448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1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83574"/>
            <a:ext cx="12192000" cy="5885234"/>
          </a:xfrm>
          <a:prstGeom prst="rect">
            <a:avLst/>
          </a:prstGeom>
          <a:solidFill>
            <a:srgbClr val="0B497E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6" y="972767"/>
            <a:ext cx="5457151" cy="5906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u="sng" dirty="0">
                <a:solidFill>
                  <a:schemeClr val="bg1"/>
                </a:solidFill>
              </a:rPr>
              <a:t>High-Level Overview of the Program: </a:t>
            </a:r>
          </a:p>
          <a:p>
            <a:pPr marL="457200" lvl="1"/>
            <a:r>
              <a:rPr lang="en-US" dirty="0">
                <a:solidFill>
                  <a:schemeClr val="bg1"/>
                </a:solidFill>
              </a:rPr>
              <a:t>Develop chip design flow to go from RTL to GDSII.</a:t>
            </a:r>
          </a:p>
          <a:p>
            <a:pPr marL="457200" lvl="1"/>
            <a:r>
              <a:rPr lang="en-US" dirty="0">
                <a:solidFill>
                  <a:schemeClr val="bg1"/>
                </a:solidFill>
              </a:rPr>
              <a:t>Optimization for Area, Power, and Performance. </a:t>
            </a:r>
          </a:p>
          <a:p>
            <a:pPr marL="457200" lvl="1"/>
            <a:r>
              <a:rPr lang="en-US" dirty="0">
                <a:solidFill>
                  <a:schemeClr val="bg1"/>
                </a:solidFill>
              </a:rPr>
              <a:t>Integrate embedded memory from TSMC.</a:t>
            </a:r>
          </a:p>
          <a:p>
            <a:pPr marL="457200" lvl="1"/>
            <a:r>
              <a:rPr lang="en-US" dirty="0">
                <a:solidFill>
                  <a:schemeClr val="bg1"/>
                </a:solidFill>
              </a:rPr>
              <a:t>Develop software interpreter to interface with Open-Source Compilers.</a:t>
            </a:r>
          </a:p>
          <a:p>
            <a:pPr marL="457200" lvl="1"/>
            <a:r>
              <a:rPr lang="en-US" dirty="0">
                <a:solidFill>
                  <a:schemeClr val="bg1"/>
                </a:solidFill>
              </a:rPr>
              <a:t>Explore commercialization opportunities. </a:t>
            </a:r>
          </a:p>
          <a:p>
            <a:pPr marL="914400" lvl="2"/>
            <a:r>
              <a:rPr lang="en-US" dirty="0">
                <a:solidFill>
                  <a:schemeClr val="bg1"/>
                </a:solidFill>
              </a:rPr>
              <a:t>NDA: </a:t>
            </a:r>
            <a:r>
              <a:rPr lang="en-US" b="1" u="sng" dirty="0">
                <a:solidFill>
                  <a:schemeClr val="bg1"/>
                </a:solidFill>
              </a:rPr>
              <a:t>Qualcomm, </a:t>
            </a:r>
            <a:r>
              <a:rPr lang="en-US" b="1" u="sng" dirty="0" err="1">
                <a:solidFill>
                  <a:schemeClr val="bg1"/>
                </a:solidFill>
              </a:rPr>
              <a:t>TactComputeLab</a:t>
            </a:r>
            <a:r>
              <a:rPr lang="en-US" b="1" u="sng" dirty="0">
                <a:solidFill>
                  <a:schemeClr val="bg1"/>
                </a:solidFill>
              </a:rPr>
              <a:t>, NAG, HP, </a:t>
            </a:r>
            <a:r>
              <a:rPr lang="en-US" b="1" u="sng" dirty="0" err="1">
                <a:solidFill>
                  <a:schemeClr val="bg1"/>
                </a:solidFill>
              </a:rPr>
              <a:t>InAccel</a:t>
            </a:r>
            <a:endParaRPr lang="en-US" b="1" u="sng" dirty="0">
              <a:solidFill>
                <a:schemeClr val="bg1"/>
              </a:solidFill>
            </a:endParaRPr>
          </a:p>
          <a:p>
            <a:pPr marL="685800" lvl="2" indent="0">
              <a:buNone/>
            </a:pPr>
            <a:r>
              <a:rPr lang="en-US" b="1" dirty="0">
                <a:solidFill>
                  <a:schemeClr val="bg1"/>
                </a:solidFill>
              </a:rPr>
              <a:t>			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972766"/>
          </a:xfrm>
          <a:prstGeom prst="rect">
            <a:avLst/>
          </a:prstGeom>
          <a:solidFill>
            <a:srgbClr val="1BACA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8232F7-C0D0-49A7-985F-D353FA4AB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432" y="1208603"/>
            <a:ext cx="2359099" cy="23052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07DA32-6945-4437-9EAF-E2D838BB5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793"/>
          <a:stretch/>
        </p:blipFill>
        <p:spPr>
          <a:xfrm>
            <a:off x="5568379" y="1452889"/>
            <a:ext cx="4050892" cy="186634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DB8D4C-42F9-4A2A-A3B0-C739044C2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70" y="53143"/>
            <a:ext cx="5110263" cy="866480"/>
          </a:xfrm>
          <a:prstGeom prst="rect">
            <a:avLst/>
          </a:prstGeom>
          <a:ln w="15875">
            <a:solidFill>
              <a:srgbClr val="0B497E"/>
            </a:solidFill>
          </a:ln>
        </p:spPr>
      </p:pic>
      <p:pic>
        <p:nvPicPr>
          <p:cNvPr id="18" name="Picture 4" descr="Notification Requirements Regarding Sexual Harassment - National Science  Foundation - Research and Creative Activity at Chapman">
            <a:extLst>
              <a:ext uri="{FF2B5EF4-FFF2-40B4-BE49-F238E27FC236}">
                <a16:creationId xmlns:a16="http://schemas.microsoft.com/office/drawing/2014/main" id="{F88398F8-A76E-4577-A57A-CDF8173D1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83" y="11867"/>
            <a:ext cx="2476304" cy="90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02611DE-B37B-4C22-BE8B-BFC7CAF072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695" y="130689"/>
            <a:ext cx="3225740" cy="6717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13E9CD-2608-FBCA-16AE-1F8DC36B5D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1355" y="3845457"/>
            <a:ext cx="2874175" cy="2260369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B2F83581-BFEB-781F-EF90-A04950DF71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1236" y="4172988"/>
            <a:ext cx="3539592" cy="193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0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78081"/>
            <a:ext cx="12192000" cy="5885234"/>
          </a:xfrm>
          <a:prstGeom prst="rect">
            <a:avLst/>
          </a:prstGeom>
          <a:solidFill>
            <a:srgbClr val="0B497E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655"/>
            <a:ext cx="6753080" cy="863631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Program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1681"/>
            <a:ext cx="7423265" cy="512313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Sponsor: NSF</a:t>
            </a:r>
          </a:p>
          <a:p>
            <a:r>
              <a:rPr lang="en-US" dirty="0">
                <a:solidFill>
                  <a:schemeClr val="bg1"/>
                </a:solidFill>
              </a:rPr>
              <a:t>Funding: $256K</a:t>
            </a:r>
          </a:p>
          <a:p>
            <a:r>
              <a:rPr lang="en-US" dirty="0">
                <a:solidFill>
                  <a:schemeClr val="bg1"/>
                </a:solidFill>
              </a:rPr>
              <a:t>Number of staff/faculty/students: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Staff – 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Faculty – 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Students – 1  </a:t>
            </a:r>
          </a:p>
          <a:p>
            <a:r>
              <a:rPr lang="en-US" dirty="0">
                <a:solidFill>
                  <a:schemeClr val="bg1"/>
                </a:solidFill>
              </a:rPr>
              <a:t>Major milestones remaining: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Finalize GDS II with optimized power and performance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Test the chip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Identify customers and commercialization pathway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Timeline for project: 01FEB21 – 31DEC22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972766"/>
          </a:xfrm>
          <a:prstGeom prst="rect">
            <a:avLst/>
          </a:prstGeom>
          <a:solidFill>
            <a:srgbClr val="1BACA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19">
            <a:extLst>
              <a:ext uri="{FF2B5EF4-FFF2-40B4-BE49-F238E27FC236}">
                <a16:creationId xmlns:a16="http://schemas.microsoft.com/office/drawing/2014/main" id="{08C5A3CB-687F-4867-B64B-426694464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9" t="8262" r="10622" b="8405"/>
          <a:stretch/>
        </p:blipFill>
        <p:spPr bwMode="auto">
          <a:xfrm>
            <a:off x="10311638" y="2587842"/>
            <a:ext cx="1175656" cy="137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1862C55-53DD-4237-948D-23CE03A8CE6F}"/>
              </a:ext>
            </a:extLst>
          </p:cNvPr>
          <p:cNvSpPr txBox="1"/>
          <p:nvPr/>
        </p:nvSpPr>
        <p:spPr>
          <a:xfrm>
            <a:off x="10065760" y="6338825"/>
            <a:ext cx="173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Mostafizur Rahman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Asst. Prof (ECE)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5A60F6-EC18-4056-A8C0-7AA6BA88D620}"/>
              </a:ext>
            </a:extLst>
          </p:cNvPr>
          <p:cNvSpPr txBox="1"/>
          <p:nvPr/>
        </p:nvSpPr>
        <p:spPr>
          <a:xfrm>
            <a:off x="9919565" y="3996724"/>
            <a:ext cx="1959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Kalyan Durbhakula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Asst. Res. Prof (MIDE)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1416E4-9329-4C17-BDC3-3E14D42456F7}"/>
              </a:ext>
            </a:extLst>
          </p:cNvPr>
          <p:cNvSpPr txBox="1"/>
          <p:nvPr/>
        </p:nvSpPr>
        <p:spPr>
          <a:xfrm>
            <a:off x="8199249" y="3109693"/>
            <a:ext cx="1677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Rahul Srinivas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(MIDE/ECE)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60755E-AECD-4D14-AFAC-0C449C3845FD}"/>
              </a:ext>
            </a:extLst>
          </p:cNvPr>
          <p:cNvSpPr txBox="1"/>
          <p:nvPr/>
        </p:nvSpPr>
        <p:spPr>
          <a:xfrm>
            <a:off x="8271226" y="5620562"/>
            <a:ext cx="1708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Arif Iqbal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(Crosstalk/Arithmik)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Profile photo of ⏩ Srinivas Rahul S">
            <a:extLst>
              <a:ext uri="{FF2B5EF4-FFF2-40B4-BE49-F238E27FC236}">
                <a16:creationId xmlns:a16="http://schemas.microsoft.com/office/drawing/2014/main" id="{CE11AAC4-380E-4406-8271-A648056718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1" t="22187" r="8810"/>
          <a:stretch/>
        </p:blipFill>
        <p:spPr bwMode="auto">
          <a:xfrm>
            <a:off x="8428837" y="1473915"/>
            <a:ext cx="1396432" cy="16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85E5AFBA-3601-4144-A1ED-FD9FD5D0DB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9" t="22513" r="7202" b="18070"/>
          <a:stretch/>
        </p:blipFill>
        <p:spPr>
          <a:xfrm>
            <a:off x="8357224" y="3959442"/>
            <a:ext cx="1536670" cy="167684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2FDEC20-8CAF-4373-8487-216DBA67D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992" y="4766241"/>
            <a:ext cx="1130690" cy="157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EF7ABB-55A7-4129-A472-CC7AB89302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70" y="53143"/>
            <a:ext cx="5110263" cy="866480"/>
          </a:xfrm>
          <a:prstGeom prst="rect">
            <a:avLst/>
          </a:prstGeom>
          <a:ln w="15875">
            <a:solidFill>
              <a:srgbClr val="0B497E"/>
            </a:solidFill>
          </a:ln>
        </p:spPr>
      </p:pic>
      <p:pic>
        <p:nvPicPr>
          <p:cNvPr id="29" name="Picture 4" descr="Notification Requirements Regarding Sexual Harassment - National Science  Foundation - Research and Creative Activity at Chapman">
            <a:extLst>
              <a:ext uri="{FF2B5EF4-FFF2-40B4-BE49-F238E27FC236}">
                <a16:creationId xmlns:a16="http://schemas.microsoft.com/office/drawing/2014/main" id="{9563D297-D20D-4E72-B229-BDEB1D2AD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83" y="11867"/>
            <a:ext cx="2476304" cy="90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0345155E-178D-4877-B092-EF5EAAC2F1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695" y="130689"/>
            <a:ext cx="3225740" cy="67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0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200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NSF-Crosstalk Phase I Updates</vt:lpstr>
      <vt:lpstr>PowerPoint Presentation</vt:lpstr>
      <vt:lpstr>Program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ASR-SBIR Phase II Base Program Updates</dc:title>
  <dc:creator>Mostafizur Rahman</dc:creator>
  <cp:lastModifiedBy>Sapireddy, Srinivas Rahul (UMKC-Student)</cp:lastModifiedBy>
  <cp:revision>9</cp:revision>
  <dcterms:created xsi:type="dcterms:W3CDTF">2021-12-06T19:17:27Z</dcterms:created>
  <dcterms:modified xsi:type="dcterms:W3CDTF">2022-12-15T18:41:07Z</dcterms:modified>
</cp:coreProperties>
</file>