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3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8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4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9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7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6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51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29E7FF59-6E1F-4A47-9C79-135207D52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2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892DA-21FD-42C5-84E9-F6188B788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103" y="1371600"/>
            <a:ext cx="9841174" cy="2696866"/>
          </a:xfrm>
        </p:spPr>
        <p:txBody>
          <a:bodyPr anchor="t">
            <a:norm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</a:rPr>
              <a:t>TRANSFORMERS INTUITION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Residual Layer Norm and   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Position-Wise Feedforward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751D3-A03E-4F37-BADD-50F7EA860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49" y="4584879"/>
            <a:ext cx="5758628" cy="1287887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Srinivas Rahul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NANO COMPUTION RESEARCH GROUP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75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1CBA-8AB5-4683-9DD0-F36DD3BC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6400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Dimensions of Feed Forward Neural Network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0B5C6CC-7720-4968-B6B4-E674300B5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834" y="2127900"/>
            <a:ext cx="4346937" cy="72449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1E11BC-2F85-48CD-BCA9-437AE18ABAFD}"/>
                  </a:ext>
                </a:extLst>
              </p:cNvPr>
              <p:cNvSpPr txBox="1"/>
              <p:nvPr/>
            </p:nvSpPr>
            <p:spPr>
              <a:xfrm>
                <a:off x="5555697" y="4098030"/>
                <a:ext cx="105843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[D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1E11BC-2F85-48CD-BCA9-437AE18AB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97" y="4098030"/>
                <a:ext cx="1058431" cy="391582"/>
              </a:xfrm>
              <a:prstGeom prst="rect">
                <a:avLst/>
              </a:prstGeom>
              <a:blipFill>
                <a:blip r:embed="rId3"/>
                <a:stretch>
                  <a:fillRect l="-4598" t="-7813" r="-402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634EF1-FE7F-47DD-AF4A-0BE6355F2986}"/>
              </a:ext>
            </a:extLst>
          </p:cNvPr>
          <p:cNvCxnSpPr>
            <a:cxnSpLocks/>
          </p:cNvCxnSpPr>
          <p:nvPr/>
        </p:nvCxnSpPr>
        <p:spPr>
          <a:xfrm>
            <a:off x="5699389" y="2759908"/>
            <a:ext cx="0" cy="119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30779C-86CE-4599-84EF-DAC8FBBFF3EF}"/>
                  </a:ext>
                </a:extLst>
              </p:cNvPr>
              <p:cNvSpPr txBox="1"/>
              <p:nvPr/>
            </p:nvSpPr>
            <p:spPr>
              <a:xfrm>
                <a:off x="6156589" y="5343670"/>
                <a:ext cx="105843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x D]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30779C-86CE-4599-84EF-DAC8FBBF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589" y="5343670"/>
                <a:ext cx="1058431" cy="391582"/>
              </a:xfrm>
              <a:prstGeom prst="rect">
                <a:avLst/>
              </a:prstGeom>
              <a:blipFill>
                <a:blip r:embed="rId4"/>
                <a:stretch>
                  <a:fillRect l="-5172" t="-9375" r="-3448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68E0EC-A8FF-466A-A8F5-72E61D6928D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685805" y="2880469"/>
            <a:ext cx="0" cy="246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2B46A8-8B72-4DB5-A0C9-A2174286FD14}"/>
              </a:ext>
            </a:extLst>
          </p:cNvPr>
          <p:cNvCxnSpPr>
            <a:cxnSpLocks/>
          </p:cNvCxnSpPr>
          <p:nvPr/>
        </p:nvCxnSpPr>
        <p:spPr>
          <a:xfrm>
            <a:off x="5405271" y="2759908"/>
            <a:ext cx="0" cy="172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1E28A93-514C-479F-BDF9-7D7559AE8570}"/>
              </a:ext>
            </a:extLst>
          </p:cNvPr>
          <p:cNvSpPr txBox="1"/>
          <p:nvPr/>
        </p:nvSpPr>
        <p:spPr>
          <a:xfrm>
            <a:off x="5026481" y="4567989"/>
            <a:ext cx="86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[T x D]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151CE26-EC45-485A-B6F1-120C625385A1}"/>
              </a:ext>
            </a:extLst>
          </p:cNvPr>
          <p:cNvSpPr/>
          <p:nvPr/>
        </p:nvSpPr>
        <p:spPr>
          <a:xfrm rot="16200000">
            <a:off x="5601744" y="4752368"/>
            <a:ext cx="19529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D1EE10-0C4A-4EBC-8D64-800EAF6E5674}"/>
                  </a:ext>
                </a:extLst>
              </p:cNvPr>
              <p:cNvSpPr txBox="1"/>
              <p:nvPr/>
            </p:nvSpPr>
            <p:spPr>
              <a:xfrm>
                <a:off x="5098158" y="5363840"/>
                <a:ext cx="1058431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[T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D1EE10-0C4A-4EBC-8D64-800EAF6E5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158" y="5363840"/>
                <a:ext cx="1058431" cy="391582"/>
              </a:xfrm>
              <a:prstGeom prst="rect">
                <a:avLst/>
              </a:prstGeom>
              <a:blipFill>
                <a:blip r:embed="rId5"/>
                <a:stretch>
                  <a:fillRect l="-4598" t="-9375" r="-114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>
            <a:extLst>
              <a:ext uri="{FF2B5EF4-FFF2-40B4-BE49-F238E27FC236}">
                <a16:creationId xmlns:a16="http://schemas.microsoft.com/office/drawing/2014/main" id="{8FF01E8D-0E16-4B94-9846-AA66A00F1C1C}"/>
              </a:ext>
            </a:extLst>
          </p:cNvPr>
          <p:cNvSpPr/>
          <p:nvPr/>
        </p:nvSpPr>
        <p:spPr>
          <a:xfrm rot="16200000">
            <a:off x="5998355" y="5482313"/>
            <a:ext cx="19529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9D6407-4BC7-4E7E-883B-949011D3A3ED}"/>
              </a:ext>
            </a:extLst>
          </p:cNvPr>
          <p:cNvSpPr txBox="1"/>
          <p:nvPr/>
        </p:nvSpPr>
        <p:spPr>
          <a:xfrm>
            <a:off x="5665914" y="6121378"/>
            <a:ext cx="86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[T x D]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515F49-5B1A-4454-BC9A-A21FA9C215B9}"/>
              </a:ext>
            </a:extLst>
          </p:cNvPr>
          <p:cNvSpPr/>
          <p:nvPr/>
        </p:nvSpPr>
        <p:spPr>
          <a:xfrm>
            <a:off x="1298427" y="4480688"/>
            <a:ext cx="3108959" cy="543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Dimension to FFNN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01B046-CB0D-4BCF-A87C-DD348712BC3A}"/>
              </a:ext>
            </a:extLst>
          </p:cNvPr>
          <p:cNvSpPr/>
          <p:nvPr/>
        </p:nvSpPr>
        <p:spPr>
          <a:xfrm>
            <a:off x="1410387" y="6034077"/>
            <a:ext cx="3108959" cy="543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Dimension to FFNN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CDF7E8-CDB2-4954-9FC6-7DB5DC940FAC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flipH="1">
            <a:off x="4407386" y="4752655"/>
            <a:ext cx="6190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7072DF-4BDA-4E03-8EF8-1711AA7B5F68}"/>
              </a:ext>
            </a:extLst>
          </p:cNvPr>
          <p:cNvCxnSpPr>
            <a:cxnSpLocks/>
            <a:stCxn id="36" idx="1"/>
            <a:endCxn id="39" idx="3"/>
          </p:cNvCxnSpPr>
          <p:nvPr/>
        </p:nvCxnSpPr>
        <p:spPr>
          <a:xfrm flipH="1">
            <a:off x="4519346" y="6306044"/>
            <a:ext cx="11465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DF11DD1-FACA-4165-8F2A-77E8CC600917}"/>
                  </a:ext>
                </a:extLst>
              </p:cNvPr>
              <p:cNvSpPr txBox="1"/>
              <p:nvPr/>
            </p:nvSpPr>
            <p:spPr>
              <a:xfrm>
                <a:off x="7036497" y="3063858"/>
                <a:ext cx="4505124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 = Number of words in sequence (3 here)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 = Dimension of word (4 here)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Inner layer dimensionality (4 x D)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DF11DD1-FACA-4165-8F2A-77E8CC600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497" y="3063858"/>
                <a:ext cx="4505124" cy="945580"/>
              </a:xfrm>
              <a:prstGeom prst="rect">
                <a:avLst/>
              </a:prstGeom>
              <a:blipFill>
                <a:blip r:embed="rId6"/>
                <a:stretch>
                  <a:fillRect l="-1083" t="-3871" r="-54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01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B034-EC39-4C79-85C2-F589B21E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78377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C2164-E433-4E9C-BBCE-E1A2AD041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94" y="2273345"/>
            <a:ext cx="3562350" cy="3800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F4F3A7-4F4B-4485-9E75-DD2A0834C517}"/>
              </a:ext>
            </a:extLst>
          </p:cNvPr>
          <p:cNvSpPr txBox="1"/>
          <p:nvPr/>
        </p:nvSpPr>
        <p:spPr>
          <a:xfrm>
            <a:off x="5356044" y="548640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[1 x 4 x 3]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4DE0C0-CB3D-42AF-B54D-911998C53312}"/>
              </a:ext>
            </a:extLst>
          </p:cNvPr>
          <p:cNvCxnSpPr>
            <a:cxnSpLocks/>
          </p:cNvCxnSpPr>
          <p:nvPr/>
        </p:nvCxnSpPr>
        <p:spPr>
          <a:xfrm>
            <a:off x="4454434" y="5640288"/>
            <a:ext cx="901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1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8AF0-0239-4609-99B7-4FAF5A48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62594"/>
            <a:ext cx="10363200" cy="80989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Layer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6A750-1C49-42BD-ACE4-A03DE5852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41863"/>
            <a:ext cx="10363200" cy="409996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Normalizes features of one sample in one batch.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 Layer Normalization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 Residual Connection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need to normalize data before we feed into model such that it has zero mean.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Normalization Techniques – batch norm. group norm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8A720-9BF0-4E3A-9320-287720897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0" y="4865916"/>
            <a:ext cx="1219200" cy="61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FD621-EEE8-40F1-B5FB-B1DAC87A051D}"/>
              </a:ext>
            </a:extLst>
          </p:cNvPr>
          <p:cNvSpPr txBox="1"/>
          <p:nvPr/>
        </p:nvSpPr>
        <p:spPr>
          <a:xfrm>
            <a:off x="5939985" y="4806146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43B8BF-E6A9-4383-B369-E0BC2E042490}"/>
              </a:ext>
            </a:extLst>
          </p:cNvPr>
          <p:cNvSpPr txBox="1"/>
          <p:nvPr/>
        </p:nvSpPr>
        <p:spPr>
          <a:xfrm>
            <a:off x="5953049" y="5175478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Deviation of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4310B9-10B6-4FFC-A4DE-E95C7B71170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617029" y="4990812"/>
            <a:ext cx="32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02F506-29B1-489F-9DE8-7A404B401625}"/>
              </a:ext>
            </a:extLst>
          </p:cNvPr>
          <p:cNvCxnSpPr>
            <a:cxnSpLocks/>
          </p:cNvCxnSpPr>
          <p:nvPr/>
        </p:nvCxnSpPr>
        <p:spPr>
          <a:xfrm>
            <a:off x="5630093" y="5360144"/>
            <a:ext cx="32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0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5691-42BD-4232-971E-27AA4053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770709"/>
          </a:xfrm>
        </p:spPr>
        <p:txBody>
          <a:bodyPr>
            <a:noAutofit/>
          </a:bodyPr>
          <a:lstStyle/>
          <a:p>
            <a:r>
              <a:rPr lang="en-US" sz="3200" b="1" dirty="0"/>
              <a:t>Layer Transformation applies Learned Transformation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74410-BFE4-4470-83AC-F1D5D5D2F905}"/>
              </a:ext>
            </a:extLst>
          </p:cNvPr>
          <p:cNvSpPr txBox="1"/>
          <p:nvPr/>
        </p:nvSpPr>
        <p:spPr>
          <a:xfrm>
            <a:off x="5930535" y="2419217"/>
            <a:ext cx="325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Learnable Parameters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F29EE0-709A-4DD8-821D-876A9009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248" y="2341946"/>
            <a:ext cx="2476500" cy="523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CED057-1B2A-4714-990E-9F389FFF3D19}"/>
              </a:ext>
            </a:extLst>
          </p:cNvPr>
          <p:cNvSpPr txBox="1"/>
          <p:nvPr/>
        </p:nvSpPr>
        <p:spPr>
          <a:xfrm>
            <a:off x="914400" y="3142729"/>
            <a:ext cx="552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Learnable parameters are learned by neural network</a:t>
            </a:r>
          </a:p>
        </p:txBody>
      </p:sp>
      <p:pic>
        <p:nvPicPr>
          <p:cNvPr id="1026" name="Picture 2" descr="How, When, and Why Should You Normalize / Standardize / Rescale… – Towards  AI — The World&amp;#39;s Leading AI and Technology Publication">
            <a:extLst>
              <a:ext uri="{FF2B5EF4-FFF2-40B4-BE49-F238E27FC236}">
                <a16:creationId xmlns:a16="http://schemas.microsoft.com/office/drawing/2014/main" id="{33CFC815-D1A3-4540-BD97-7303FAE44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727" y="3729450"/>
            <a:ext cx="6434546" cy="251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01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BB88-FA0A-444E-A7F8-E426D889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74458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Residual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3A4D-6ABD-4AD6-9AA8-E5905D425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76752"/>
            <a:ext cx="10363200" cy="382564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Normalize outputs of Multi-Head Attention.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Theory of Neural Network – If we stack layers, we should get lower training error.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404247-6F51-4C2F-8FFB-1D5575451743}"/>
              </a:ext>
            </a:extLst>
          </p:cNvPr>
          <p:cNvCxnSpPr>
            <a:cxnSpLocks/>
          </p:cNvCxnSpPr>
          <p:nvPr/>
        </p:nvCxnSpPr>
        <p:spPr>
          <a:xfrm>
            <a:off x="4624251" y="3553097"/>
            <a:ext cx="0" cy="2129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44A10-A8E0-46FA-AC90-4B63860CA4F4}"/>
              </a:ext>
            </a:extLst>
          </p:cNvPr>
          <p:cNvCxnSpPr>
            <a:cxnSpLocks/>
          </p:cNvCxnSpPr>
          <p:nvPr/>
        </p:nvCxnSpPr>
        <p:spPr>
          <a:xfrm flipH="1">
            <a:off x="4624251" y="5682343"/>
            <a:ext cx="3701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8DF2C5-4B1C-4F61-ADE7-9F032396941F}"/>
              </a:ext>
            </a:extLst>
          </p:cNvPr>
          <p:cNvSpPr txBox="1"/>
          <p:nvPr/>
        </p:nvSpPr>
        <p:spPr>
          <a:xfrm>
            <a:off x="5508852" y="5941829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layers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071A1D-D759-45A8-8C0B-F8C365855CA3}"/>
              </a:ext>
            </a:extLst>
          </p:cNvPr>
          <p:cNvSpPr txBox="1"/>
          <p:nvPr/>
        </p:nvSpPr>
        <p:spPr>
          <a:xfrm>
            <a:off x="2369412" y="4433054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error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D604ADF-749E-4D7A-AC66-60F19F3B097A}"/>
              </a:ext>
            </a:extLst>
          </p:cNvPr>
          <p:cNvSpPr/>
          <p:nvPr/>
        </p:nvSpPr>
        <p:spPr>
          <a:xfrm rot="9168173">
            <a:off x="4536783" y="749777"/>
            <a:ext cx="5060781" cy="4239612"/>
          </a:xfrm>
          <a:prstGeom prst="arc">
            <a:avLst>
              <a:gd name="adj1" fmla="val 16200000"/>
              <a:gd name="adj2" fmla="val 21362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1F2CDE60-449A-4223-819A-4A918B69D90A}"/>
              </a:ext>
            </a:extLst>
          </p:cNvPr>
          <p:cNvSpPr/>
          <p:nvPr/>
        </p:nvSpPr>
        <p:spPr>
          <a:xfrm rot="10567186">
            <a:off x="5040862" y="2114599"/>
            <a:ext cx="5145586" cy="3136244"/>
          </a:xfrm>
          <a:prstGeom prst="arc">
            <a:avLst>
              <a:gd name="adj1" fmla="val 16200000"/>
              <a:gd name="adj2" fmla="val 21362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20BBE3-785A-4917-B5E9-D7C4880A2209}"/>
              </a:ext>
            </a:extLst>
          </p:cNvPr>
          <p:cNvSpPr/>
          <p:nvPr/>
        </p:nvSpPr>
        <p:spPr>
          <a:xfrm>
            <a:off x="7824651" y="5120640"/>
            <a:ext cx="1084218" cy="300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35C880-F506-4BC9-B0C7-0D2621EF0734}"/>
              </a:ext>
            </a:extLst>
          </p:cNvPr>
          <p:cNvSpPr/>
          <p:nvPr/>
        </p:nvSpPr>
        <p:spPr>
          <a:xfrm>
            <a:off x="8225245" y="4558937"/>
            <a:ext cx="1084218" cy="300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Practical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51C25C-290A-4448-9BDA-AA1CF83E71F5}"/>
              </a:ext>
            </a:extLst>
          </p:cNvPr>
          <p:cNvCxnSpPr>
            <a:cxnSpLocks/>
          </p:cNvCxnSpPr>
          <p:nvPr/>
        </p:nvCxnSpPr>
        <p:spPr>
          <a:xfrm>
            <a:off x="9457509" y="4709293"/>
            <a:ext cx="365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D7283C-D537-4B6B-B49D-89B07E409235}"/>
              </a:ext>
            </a:extLst>
          </p:cNvPr>
          <p:cNvSpPr txBox="1"/>
          <p:nvPr/>
        </p:nvSpPr>
        <p:spPr>
          <a:xfrm>
            <a:off x="9893028" y="449698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Lead to overfitting</a:t>
            </a:r>
          </a:p>
        </p:txBody>
      </p:sp>
    </p:spTree>
    <p:extLst>
      <p:ext uri="{BB962C8B-B14F-4D97-AF65-F5344CB8AC3E}">
        <p14:creationId xmlns:p14="http://schemas.microsoft.com/office/powerpoint/2010/main" val="59546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E345-30FC-4164-B446-1E28ACEE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73152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 Network vs Residual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4B25-859C-410A-8410-09049CE1A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03121"/>
            <a:ext cx="10363200" cy="383870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 Network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Residual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04E89-3B3F-4F3C-BE62-B95FEBBB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4" y="2746194"/>
            <a:ext cx="6610350" cy="676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C2C393-C6C3-4B29-B16A-A1B0942FE785}"/>
              </a:ext>
            </a:extLst>
          </p:cNvPr>
          <p:cNvSpPr txBox="1"/>
          <p:nvPr/>
        </p:nvSpPr>
        <p:spPr>
          <a:xfrm>
            <a:off x="1031966" y="5590903"/>
            <a:ext cx="95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Learns difference from previous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So, every other layer have some information about layer before that. (not preceding layer)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568F45-97E6-46A1-A9EC-33D82929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4" y="4189784"/>
            <a:ext cx="66103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9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7AB37E-F41F-49C6-BB0B-AB86CCDB6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84" y="1743645"/>
            <a:ext cx="9050450" cy="33572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C29CE9-F96F-488A-84DD-5B07D39DDC73}"/>
              </a:ext>
            </a:extLst>
          </p:cNvPr>
          <p:cNvCxnSpPr>
            <a:cxnSpLocks/>
          </p:cNvCxnSpPr>
          <p:nvPr/>
        </p:nvCxnSpPr>
        <p:spPr>
          <a:xfrm flipV="1">
            <a:off x="6096000" y="3944983"/>
            <a:ext cx="0" cy="235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20CF3B-B460-4516-B66B-AF8E704C6E19}"/>
              </a:ext>
            </a:extLst>
          </p:cNvPr>
          <p:cNvCxnSpPr>
            <a:cxnSpLocks/>
          </p:cNvCxnSpPr>
          <p:nvPr/>
        </p:nvCxnSpPr>
        <p:spPr>
          <a:xfrm flipV="1">
            <a:off x="6113417" y="3311434"/>
            <a:ext cx="0" cy="235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CD28AE-AB68-4FF1-A841-E5FD5F2D76A6}"/>
              </a:ext>
            </a:extLst>
          </p:cNvPr>
          <p:cNvCxnSpPr>
            <a:cxnSpLocks/>
          </p:cNvCxnSpPr>
          <p:nvPr/>
        </p:nvCxnSpPr>
        <p:spPr>
          <a:xfrm flipV="1">
            <a:off x="6096000" y="2447109"/>
            <a:ext cx="0" cy="235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B22816E-5F75-4347-9F38-8940FE53A817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H="1">
            <a:off x="4403016" y="3506541"/>
            <a:ext cx="1671934" cy="1516852"/>
          </a:xfrm>
          <a:prstGeom prst="bentConnector3">
            <a:avLst>
              <a:gd name="adj1" fmla="val 1136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AB845C0-575E-4486-8598-B3E43BF5E6EC}"/>
              </a:ext>
            </a:extLst>
          </p:cNvPr>
          <p:cNvCxnSpPr>
            <a:cxnSpLocks/>
          </p:cNvCxnSpPr>
          <p:nvPr/>
        </p:nvCxnSpPr>
        <p:spPr>
          <a:xfrm>
            <a:off x="4546649" y="3389811"/>
            <a:ext cx="692334" cy="515984"/>
          </a:xfrm>
          <a:prstGeom prst="curvedConnector3">
            <a:avLst>
              <a:gd name="adj1" fmla="val 179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8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5BAA-7147-40EA-B249-E7F2E9AF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6792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37F67-1DD4-4231-B7D3-EEC257BAD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77454"/>
            <a:ext cx="5364136" cy="2744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30E35-6A16-43C4-B214-7C7D1925F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803" y="2409416"/>
            <a:ext cx="29718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6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24F7-D7B6-4CCE-9EC1-FE6C7C9B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6662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Position-Wise Feed Forward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0579D-2176-4940-A91C-D0A53CB3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037807"/>
            <a:ext cx="10363200" cy="390402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Lower computational complexity of the model.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project attention layer output richer representations.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dealing with long sequences.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weights are applied to every element in sequence.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D5B2C-1EC1-426F-BC29-A7A02E642829}"/>
              </a:ext>
            </a:extLst>
          </p:cNvPr>
          <p:cNvSpPr txBox="1"/>
          <p:nvPr/>
        </p:nvSpPr>
        <p:spPr>
          <a:xfrm>
            <a:off x="326571" y="4820194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[word_1        word_2         word_3]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4CAD00-F28B-4FE0-8645-168ECBB20D6B}"/>
              </a:ext>
            </a:extLst>
          </p:cNvPr>
          <p:cNvCxnSpPr>
            <a:cxnSpLocks/>
          </p:cNvCxnSpPr>
          <p:nvPr/>
        </p:nvCxnSpPr>
        <p:spPr>
          <a:xfrm>
            <a:off x="4243028" y="5004860"/>
            <a:ext cx="14107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0E8163-CD3C-4F5F-8D5D-D823411F27DD}"/>
              </a:ext>
            </a:extLst>
          </p:cNvPr>
          <p:cNvSpPr txBox="1"/>
          <p:nvPr/>
        </p:nvSpPr>
        <p:spPr>
          <a:xfrm>
            <a:off x="5748227" y="4820194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transformation is applied to every element in the tensor</a:t>
            </a:r>
          </a:p>
        </p:txBody>
      </p:sp>
    </p:spTree>
    <p:extLst>
      <p:ext uri="{BB962C8B-B14F-4D97-AF65-F5344CB8AC3E}">
        <p14:creationId xmlns:p14="http://schemas.microsoft.com/office/powerpoint/2010/main" val="329607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9080-F7A0-49AE-978D-06C4CF66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74458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Formula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1BE0F-52C6-4775-BCC7-3759589B5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680" y="3155587"/>
            <a:ext cx="3955051" cy="6591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21680C-95B0-49A3-902D-8984158D0C09}"/>
              </a:ext>
            </a:extLst>
          </p:cNvPr>
          <p:cNvSpPr txBox="1"/>
          <p:nvPr/>
        </p:nvSpPr>
        <p:spPr>
          <a:xfrm>
            <a:off x="7184571" y="3310056"/>
            <a:ext cx="230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layered network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63249-4202-4F2B-B86C-CC80FDD7B29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78731" y="3485175"/>
            <a:ext cx="1005840" cy="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A22AFA-9E9B-4424-BB62-0B12E202B910}"/>
              </a:ext>
            </a:extLst>
          </p:cNvPr>
          <p:cNvSpPr txBox="1"/>
          <p:nvPr/>
        </p:nvSpPr>
        <p:spPr>
          <a:xfrm>
            <a:off x="2669723" y="2444629"/>
            <a:ext cx="368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activation on output w.r.t W1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B14AD5E5-56F2-4032-81F8-12541E4BCA8E}"/>
              </a:ext>
            </a:extLst>
          </p:cNvPr>
          <p:cNvSpPr/>
          <p:nvPr/>
        </p:nvSpPr>
        <p:spPr>
          <a:xfrm rot="5400000">
            <a:off x="4183278" y="2193119"/>
            <a:ext cx="365760" cy="15477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321DF-FB2D-4FE2-A0C0-0D6587B9DF3C}"/>
              </a:ext>
            </a:extLst>
          </p:cNvPr>
          <p:cNvSpPr txBox="1"/>
          <p:nvPr/>
        </p:nvSpPr>
        <p:spPr>
          <a:xfrm>
            <a:off x="914400" y="3971722"/>
            <a:ext cx="966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project x into larger dimensionality and apply activation to it and projected back to D.</a:t>
            </a:r>
          </a:p>
        </p:txBody>
      </p:sp>
    </p:spTree>
    <p:extLst>
      <p:ext uri="{BB962C8B-B14F-4D97-AF65-F5344CB8AC3E}">
        <p14:creationId xmlns:p14="http://schemas.microsoft.com/office/powerpoint/2010/main" val="339895395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324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Grandview Display</vt:lpstr>
      <vt:lpstr>DashVTI</vt:lpstr>
      <vt:lpstr>TRANSFORMERS INTUITION  Residual Layer Norm and     Position-Wise Feedforward Network</vt:lpstr>
      <vt:lpstr>Layer Normalization</vt:lpstr>
      <vt:lpstr>Layer Transformation applies Learned Transformation</vt:lpstr>
      <vt:lpstr>Residual Connections</vt:lpstr>
      <vt:lpstr>Plane Network vs Residual Network</vt:lpstr>
      <vt:lpstr>PowerPoint Presentation</vt:lpstr>
      <vt:lpstr>Code</vt:lpstr>
      <vt:lpstr>Position-Wise Feed Forward Network</vt:lpstr>
      <vt:lpstr>Formula</vt:lpstr>
      <vt:lpstr>Dimensions of Feed Forward Neural Network 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 INTUITION  Position-wise Feedforward Network</dc:title>
  <dc:creator>Srinivas Rahul Sapireddy</dc:creator>
  <cp:lastModifiedBy>Srinivas Rahul Sapireddy</cp:lastModifiedBy>
  <cp:revision>22</cp:revision>
  <dcterms:created xsi:type="dcterms:W3CDTF">2022-02-24T21:27:12Z</dcterms:created>
  <dcterms:modified xsi:type="dcterms:W3CDTF">2022-02-24T23:38:55Z</dcterms:modified>
</cp:coreProperties>
</file>