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64" r:id="rId6"/>
    <p:sldId id="266" r:id="rId7"/>
    <p:sldId id="259" r:id="rId8"/>
    <p:sldId id="261" r:id="rId9"/>
    <p:sldId id="262" r:id="rId10"/>
    <p:sldId id="260"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8541028-1188-430C-84FE-391DD1903AFF}" type="datetimeFigureOut">
              <a:rPr lang="en-IN" smtClean="0"/>
              <a:t>04-01-2015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335BB6-7951-4808-A8AB-C54127188B7B}" type="slidenum">
              <a:rPr lang="en-IN" smtClean="0"/>
              <a:t>‹#›</a:t>
            </a:fld>
            <a:endParaRPr lang="en-IN"/>
          </a:p>
        </p:txBody>
      </p:sp>
    </p:spTree>
    <p:extLst>
      <p:ext uri="{BB962C8B-B14F-4D97-AF65-F5344CB8AC3E}">
        <p14:creationId xmlns:p14="http://schemas.microsoft.com/office/powerpoint/2010/main" val="488832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8541028-1188-430C-84FE-391DD1903AFF}" type="datetimeFigureOut">
              <a:rPr lang="en-IN" smtClean="0"/>
              <a:t>04-01-2015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335BB6-7951-4808-A8AB-C54127188B7B}" type="slidenum">
              <a:rPr lang="en-IN" smtClean="0"/>
              <a:t>‹#›</a:t>
            </a:fld>
            <a:endParaRPr lang="en-IN"/>
          </a:p>
        </p:txBody>
      </p:sp>
    </p:spTree>
    <p:extLst>
      <p:ext uri="{BB962C8B-B14F-4D97-AF65-F5344CB8AC3E}">
        <p14:creationId xmlns:p14="http://schemas.microsoft.com/office/powerpoint/2010/main" val="1561743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8541028-1188-430C-84FE-391DD1903AFF}" type="datetimeFigureOut">
              <a:rPr lang="en-IN" smtClean="0"/>
              <a:t>04-01-2015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335BB6-7951-4808-A8AB-C54127188B7B}" type="slidenum">
              <a:rPr lang="en-IN" smtClean="0"/>
              <a:t>‹#›</a:t>
            </a:fld>
            <a:endParaRPr lang="en-IN"/>
          </a:p>
        </p:txBody>
      </p:sp>
    </p:spTree>
    <p:extLst>
      <p:ext uri="{BB962C8B-B14F-4D97-AF65-F5344CB8AC3E}">
        <p14:creationId xmlns:p14="http://schemas.microsoft.com/office/powerpoint/2010/main" val="4013605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8541028-1188-430C-84FE-391DD1903AFF}" type="datetimeFigureOut">
              <a:rPr lang="en-IN" smtClean="0"/>
              <a:t>04-01-2015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335BB6-7951-4808-A8AB-C54127188B7B}" type="slidenum">
              <a:rPr lang="en-IN" smtClean="0"/>
              <a:t>‹#›</a:t>
            </a:fld>
            <a:endParaRPr lang="en-IN"/>
          </a:p>
        </p:txBody>
      </p:sp>
    </p:spTree>
    <p:extLst>
      <p:ext uri="{BB962C8B-B14F-4D97-AF65-F5344CB8AC3E}">
        <p14:creationId xmlns:p14="http://schemas.microsoft.com/office/powerpoint/2010/main" val="4017700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541028-1188-430C-84FE-391DD1903AFF}" type="datetimeFigureOut">
              <a:rPr lang="en-IN" smtClean="0"/>
              <a:t>04-01-2015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335BB6-7951-4808-A8AB-C54127188B7B}" type="slidenum">
              <a:rPr lang="en-IN" smtClean="0"/>
              <a:t>‹#›</a:t>
            </a:fld>
            <a:endParaRPr lang="en-IN"/>
          </a:p>
        </p:txBody>
      </p:sp>
    </p:spTree>
    <p:extLst>
      <p:ext uri="{BB962C8B-B14F-4D97-AF65-F5344CB8AC3E}">
        <p14:creationId xmlns:p14="http://schemas.microsoft.com/office/powerpoint/2010/main" val="1779991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8541028-1188-430C-84FE-391DD1903AFF}" type="datetimeFigureOut">
              <a:rPr lang="en-IN" smtClean="0"/>
              <a:t>04-01-2015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335BB6-7951-4808-A8AB-C54127188B7B}" type="slidenum">
              <a:rPr lang="en-IN" smtClean="0"/>
              <a:t>‹#›</a:t>
            </a:fld>
            <a:endParaRPr lang="en-IN"/>
          </a:p>
        </p:txBody>
      </p:sp>
    </p:spTree>
    <p:extLst>
      <p:ext uri="{BB962C8B-B14F-4D97-AF65-F5344CB8AC3E}">
        <p14:creationId xmlns:p14="http://schemas.microsoft.com/office/powerpoint/2010/main" val="1661023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8541028-1188-430C-84FE-391DD1903AFF}" type="datetimeFigureOut">
              <a:rPr lang="en-IN" smtClean="0"/>
              <a:t>04-01-2015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335BB6-7951-4808-A8AB-C54127188B7B}" type="slidenum">
              <a:rPr lang="en-IN" smtClean="0"/>
              <a:t>‹#›</a:t>
            </a:fld>
            <a:endParaRPr lang="en-IN"/>
          </a:p>
        </p:txBody>
      </p:sp>
    </p:spTree>
    <p:extLst>
      <p:ext uri="{BB962C8B-B14F-4D97-AF65-F5344CB8AC3E}">
        <p14:creationId xmlns:p14="http://schemas.microsoft.com/office/powerpoint/2010/main" val="546920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8541028-1188-430C-84FE-391DD1903AFF}" type="datetimeFigureOut">
              <a:rPr lang="en-IN" smtClean="0"/>
              <a:t>04-01-2015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335BB6-7951-4808-A8AB-C54127188B7B}" type="slidenum">
              <a:rPr lang="en-IN" smtClean="0"/>
              <a:t>‹#›</a:t>
            </a:fld>
            <a:endParaRPr lang="en-IN"/>
          </a:p>
        </p:txBody>
      </p:sp>
    </p:spTree>
    <p:extLst>
      <p:ext uri="{BB962C8B-B14F-4D97-AF65-F5344CB8AC3E}">
        <p14:creationId xmlns:p14="http://schemas.microsoft.com/office/powerpoint/2010/main" val="3830298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541028-1188-430C-84FE-391DD1903AFF}" type="datetimeFigureOut">
              <a:rPr lang="en-IN" smtClean="0"/>
              <a:t>04-01-2015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E335BB6-7951-4808-A8AB-C54127188B7B}" type="slidenum">
              <a:rPr lang="en-IN" smtClean="0"/>
              <a:t>‹#›</a:t>
            </a:fld>
            <a:endParaRPr lang="en-IN"/>
          </a:p>
        </p:txBody>
      </p:sp>
    </p:spTree>
    <p:extLst>
      <p:ext uri="{BB962C8B-B14F-4D97-AF65-F5344CB8AC3E}">
        <p14:creationId xmlns:p14="http://schemas.microsoft.com/office/powerpoint/2010/main" val="3728420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541028-1188-430C-84FE-391DD1903AFF}" type="datetimeFigureOut">
              <a:rPr lang="en-IN" smtClean="0"/>
              <a:t>04-01-2015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335BB6-7951-4808-A8AB-C54127188B7B}" type="slidenum">
              <a:rPr lang="en-IN" smtClean="0"/>
              <a:t>‹#›</a:t>
            </a:fld>
            <a:endParaRPr lang="en-IN"/>
          </a:p>
        </p:txBody>
      </p:sp>
    </p:spTree>
    <p:extLst>
      <p:ext uri="{BB962C8B-B14F-4D97-AF65-F5344CB8AC3E}">
        <p14:creationId xmlns:p14="http://schemas.microsoft.com/office/powerpoint/2010/main" val="2596703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541028-1188-430C-84FE-391DD1903AFF}" type="datetimeFigureOut">
              <a:rPr lang="en-IN" smtClean="0"/>
              <a:t>04-01-2015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335BB6-7951-4808-A8AB-C54127188B7B}" type="slidenum">
              <a:rPr lang="en-IN" smtClean="0"/>
              <a:t>‹#›</a:t>
            </a:fld>
            <a:endParaRPr lang="en-IN"/>
          </a:p>
        </p:txBody>
      </p:sp>
    </p:spTree>
    <p:extLst>
      <p:ext uri="{BB962C8B-B14F-4D97-AF65-F5344CB8AC3E}">
        <p14:creationId xmlns:p14="http://schemas.microsoft.com/office/powerpoint/2010/main" val="3928902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541028-1188-430C-84FE-391DD1903AFF}" type="datetimeFigureOut">
              <a:rPr lang="en-IN" smtClean="0"/>
              <a:t>04-01-2015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335BB6-7951-4808-A8AB-C54127188B7B}" type="slidenum">
              <a:rPr lang="en-IN" smtClean="0"/>
              <a:t>‹#›</a:t>
            </a:fld>
            <a:endParaRPr lang="en-IN"/>
          </a:p>
        </p:txBody>
      </p:sp>
    </p:spTree>
    <p:extLst>
      <p:ext uri="{BB962C8B-B14F-4D97-AF65-F5344CB8AC3E}">
        <p14:creationId xmlns:p14="http://schemas.microsoft.com/office/powerpoint/2010/main" val="1708744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Course Policies</a:t>
            </a:r>
            <a:endParaRPr lang="en-IN" dirty="0"/>
          </a:p>
        </p:txBody>
      </p:sp>
      <p:sp>
        <p:nvSpPr>
          <p:cNvPr id="3" name="Subtitle 2"/>
          <p:cNvSpPr>
            <a:spLocks noGrp="1"/>
          </p:cNvSpPr>
          <p:nvPr>
            <p:ph type="subTitle" idx="1"/>
          </p:nvPr>
        </p:nvSpPr>
        <p:spPr/>
        <p:txBody>
          <a:bodyPr/>
          <a:lstStyle/>
          <a:p>
            <a:r>
              <a:rPr lang="en-US" dirty="0" smtClean="0"/>
              <a:t>COL 216</a:t>
            </a:r>
            <a:endParaRPr lang="en-IN" dirty="0"/>
          </a:p>
        </p:txBody>
      </p:sp>
    </p:spTree>
    <p:extLst>
      <p:ext uri="{BB962C8B-B14F-4D97-AF65-F5344CB8AC3E}">
        <p14:creationId xmlns:p14="http://schemas.microsoft.com/office/powerpoint/2010/main" val="822236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Circuit Breakers</a:t>
            </a:r>
            <a:endParaRPr lang="en-IN" dirty="0"/>
          </a:p>
        </p:txBody>
      </p:sp>
      <p:sp>
        <p:nvSpPr>
          <p:cNvPr id="3" name="Content Placeholder 2"/>
          <p:cNvSpPr>
            <a:spLocks noGrp="1"/>
          </p:cNvSpPr>
          <p:nvPr>
            <p:ph idx="1"/>
          </p:nvPr>
        </p:nvSpPr>
        <p:spPr>
          <a:xfrm>
            <a:off x="838200" y="3515520"/>
            <a:ext cx="10515600" cy="4351338"/>
          </a:xfrm>
        </p:spPr>
        <p:txBody>
          <a:bodyPr/>
          <a:lstStyle/>
          <a:p>
            <a:r>
              <a:rPr lang="en-US" dirty="0" smtClean="0"/>
              <a:t>If less than </a:t>
            </a:r>
            <a:r>
              <a:rPr lang="en-US" dirty="0" smtClean="0">
                <a:solidFill>
                  <a:schemeClr val="accent1">
                    <a:lumMod val="75000"/>
                  </a:schemeClr>
                </a:solidFill>
              </a:rPr>
              <a:t>three</a:t>
            </a:r>
            <a:r>
              <a:rPr lang="en-US" dirty="0" smtClean="0"/>
              <a:t> students get an A, then the total marks will be scaled such that the third student gets 80</a:t>
            </a:r>
          </a:p>
          <a:p>
            <a:r>
              <a:rPr lang="en-US" dirty="0" smtClean="0"/>
              <a:t>If more than </a:t>
            </a:r>
            <a:r>
              <a:rPr lang="en-US" b="1" dirty="0" smtClean="0">
                <a:solidFill>
                  <a:schemeClr val="accent2">
                    <a:lumMod val="75000"/>
                  </a:schemeClr>
                </a:solidFill>
              </a:rPr>
              <a:t>15 students get an A</a:t>
            </a:r>
            <a:r>
              <a:rPr lang="en-US" dirty="0" smtClean="0"/>
              <a:t>, then the total marks will be scaled such that the 15</a:t>
            </a:r>
            <a:r>
              <a:rPr lang="en-US" baseline="30000" dirty="0" smtClean="0"/>
              <a:t>th</a:t>
            </a:r>
            <a:r>
              <a:rPr lang="en-US" dirty="0" smtClean="0"/>
              <a:t> student gets 80</a:t>
            </a:r>
          </a:p>
          <a:p>
            <a:r>
              <a:rPr lang="en-US" dirty="0" smtClean="0"/>
              <a:t>If more than </a:t>
            </a:r>
            <a:r>
              <a:rPr lang="en-US" dirty="0" smtClean="0">
                <a:solidFill>
                  <a:srgbClr val="FF0000"/>
                </a:solidFill>
              </a:rPr>
              <a:t>15 students fail</a:t>
            </a:r>
            <a:r>
              <a:rPr lang="en-US" dirty="0" smtClean="0"/>
              <a:t> the course after considering the rescue assignment, then these students will be asked to write an extra quiz (10 marks) after additional study. The maximum grade that they can get is a D. </a:t>
            </a:r>
            <a:endParaRPr lang="en-IN" dirty="0"/>
          </a:p>
        </p:txBody>
      </p:sp>
      <p:pic>
        <p:nvPicPr>
          <p:cNvPr id="2050" name="Picture 2" descr="http://www.deenergize.com/img/clipart/No-Tool_Universal_Circuit_Breaker_Lockout_Device_-_Install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4699" y="290257"/>
            <a:ext cx="3114847" cy="3114848"/>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p:cNvSpPr/>
          <p:nvPr/>
        </p:nvSpPr>
        <p:spPr>
          <a:xfrm>
            <a:off x="65903" y="3665838"/>
            <a:ext cx="864973" cy="13674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Upper</a:t>
            </a:r>
            <a:endParaRPr lang="en-IN" dirty="0"/>
          </a:p>
        </p:txBody>
      </p:sp>
      <p:sp>
        <p:nvSpPr>
          <p:cNvPr id="6" name="Rounded Rectangle 5"/>
          <p:cNvSpPr/>
          <p:nvPr/>
        </p:nvSpPr>
        <p:spPr>
          <a:xfrm>
            <a:off x="19565" y="5309287"/>
            <a:ext cx="864973" cy="13674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Lower</a:t>
            </a:r>
            <a:endParaRPr lang="en-IN" dirty="0"/>
          </a:p>
        </p:txBody>
      </p:sp>
    </p:spTree>
    <p:extLst>
      <p:ext uri="{BB962C8B-B14F-4D97-AF65-F5344CB8AC3E}">
        <p14:creationId xmlns:p14="http://schemas.microsoft.com/office/powerpoint/2010/main" val="499225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Academic Misconduct</a:t>
            </a:r>
            <a:endParaRPr lang="en-IN" dirty="0"/>
          </a:p>
        </p:txBody>
      </p:sp>
      <p:sp>
        <p:nvSpPr>
          <p:cNvPr id="3" name="Content Placeholder 2"/>
          <p:cNvSpPr>
            <a:spLocks noGrp="1"/>
          </p:cNvSpPr>
          <p:nvPr>
            <p:ph idx="1"/>
          </p:nvPr>
        </p:nvSpPr>
        <p:spPr>
          <a:xfrm>
            <a:off x="838200" y="4151869"/>
            <a:ext cx="10515600" cy="2025093"/>
          </a:xfrm>
        </p:spPr>
        <p:txBody>
          <a:bodyPr>
            <a:normAutofit lnSpcReduction="10000"/>
          </a:bodyPr>
          <a:lstStyle/>
          <a:p>
            <a:r>
              <a:rPr lang="en-US" dirty="0" smtClean="0"/>
              <a:t>Student caught cheating …</a:t>
            </a:r>
          </a:p>
          <a:p>
            <a:pPr lvl="1"/>
            <a:r>
              <a:rPr lang="en-US" dirty="0" smtClean="0"/>
              <a:t>All parties: 0 in assignment (no resubmissions)</a:t>
            </a:r>
          </a:p>
          <a:p>
            <a:pPr lvl="1"/>
            <a:r>
              <a:rPr lang="en-US" dirty="0" smtClean="0"/>
              <a:t>Not eligible for the rescue assignment</a:t>
            </a:r>
          </a:p>
          <a:p>
            <a:pPr lvl="1"/>
            <a:r>
              <a:rPr lang="en-US" dirty="0" smtClean="0"/>
              <a:t>Not eligible for the lower circuit breaker</a:t>
            </a:r>
          </a:p>
          <a:p>
            <a:pPr lvl="1"/>
            <a:r>
              <a:rPr lang="en-US" dirty="0" smtClean="0"/>
              <a:t>Additionally: -10 from the overall total.</a:t>
            </a:r>
            <a:endParaRPr lang="en-IN" dirty="0"/>
          </a:p>
        </p:txBody>
      </p:sp>
      <p:pic>
        <p:nvPicPr>
          <p:cNvPr id="4098" name="Picture 2" descr="http://blogs.edweek.org/teachers/coach_gs_teaching_tips/Creative%20Writing%20ClipAr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9434" y="1511454"/>
            <a:ext cx="5141355" cy="2487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444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the Course</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728208073"/>
              </p:ext>
            </p:extLst>
          </p:nvPr>
        </p:nvGraphicFramePr>
        <p:xfrm>
          <a:off x="2583935" y="2111860"/>
          <a:ext cx="5418666" cy="2595880"/>
        </p:xfrm>
        <a:graphic>
          <a:graphicData uri="http://schemas.openxmlformats.org/drawingml/2006/table">
            <a:tbl>
              <a:tblPr firstRow="1" bandRow="1">
                <a:tableStyleId>{5C22544A-7EE6-4342-B048-85BDC9FD1C3A}</a:tableStyleId>
              </a:tblPr>
              <a:tblGrid>
                <a:gridCol w="2709333"/>
                <a:gridCol w="2709333"/>
              </a:tblGrid>
              <a:tr h="370840">
                <a:tc>
                  <a:txBody>
                    <a:bodyPr/>
                    <a:lstStyle/>
                    <a:p>
                      <a:r>
                        <a:rPr lang="en-US" dirty="0" smtClean="0"/>
                        <a:t>Component</a:t>
                      </a:r>
                      <a:endParaRPr lang="en-IN" dirty="0"/>
                    </a:p>
                  </a:txBody>
                  <a:tcPr/>
                </a:tc>
                <a:tc>
                  <a:txBody>
                    <a:bodyPr/>
                    <a:lstStyle/>
                    <a:p>
                      <a:r>
                        <a:rPr lang="en-US" dirty="0" smtClean="0"/>
                        <a:t>Marks</a:t>
                      </a:r>
                      <a:endParaRPr lang="en-IN" dirty="0"/>
                    </a:p>
                  </a:txBody>
                  <a:tcPr/>
                </a:tc>
              </a:tr>
              <a:tr h="370840">
                <a:tc>
                  <a:txBody>
                    <a:bodyPr/>
                    <a:lstStyle/>
                    <a:p>
                      <a:r>
                        <a:rPr lang="en-US" dirty="0" smtClean="0"/>
                        <a:t>Minor 1 (1.5 hours)</a:t>
                      </a:r>
                      <a:endParaRPr lang="en-IN" dirty="0"/>
                    </a:p>
                  </a:txBody>
                  <a:tcPr/>
                </a:tc>
                <a:tc>
                  <a:txBody>
                    <a:bodyPr/>
                    <a:lstStyle/>
                    <a:p>
                      <a:r>
                        <a:rPr lang="en-US" dirty="0" smtClean="0"/>
                        <a:t>20</a:t>
                      </a:r>
                      <a:endParaRPr lang="en-IN" dirty="0"/>
                    </a:p>
                  </a:txBody>
                  <a:tcPr/>
                </a:tc>
              </a:tr>
              <a:tr h="370840">
                <a:tc>
                  <a:txBody>
                    <a:bodyPr/>
                    <a:lstStyle/>
                    <a:p>
                      <a:r>
                        <a:rPr lang="en-US" dirty="0" smtClean="0"/>
                        <a:t>Minor 2 (1.5 hours)</a:t>
                      </a:r>
                      <a:endParaRPr lang="en-IN" dirty="0"/>
                    </a:p>
                  </a:txBody>
                  <a:tcPr/>
                </a:tc>
                <a:tc>
                  <a:txBody>
                    <a:bodyPr/>
                    <a:lstStyle/>
                    <a:p>
                      <a:r>
                        <a:rPr lang="en-US" dirty="0" smtClean="0"/>
                        <a:t>20</a:t>
                      </a:r>
                      <a:endParaRPr lang="en-IN" dirty="0"/>
                    </a:p>
                  </a:txBody>
                  <a:tcPr/>
                </a:tc>
              </a:tr>
              <a:tr h="370840">
                <a:tc>
                  <a:txBody>
                    <a:bodyPr/>
                    <a:lstStyle/>
                    <a:p>
                      <a:r>
                        <a:rPr lang="en-US" dirty="0" smtClean="0"/>
                        <a:t>Major (2 hours)</a:t>
                      </a:r>
                      <a:endParaRPr lang="en-IN" dirty="0"/>
                    </a:p>
                  </a:txBody>
                  <a:tcPr/>
                </a:tc>
                <a:tc>
                  <a:txBody>
                    <a:bodyPr/>
                    <a:lstStyle/>
                    <a:p>
                      <a:r>
                        <a:rPr lang="en-US" dirty="0" smtClean="0"/>
                        <a:t>30</a:t>
                      </a:r>
                      <a:endParaRPr lang="en-IN" dirty="0"/>
                    </a:p>
                  </a:txBody>
                  <a:tcPr/>
                </a:tc>
              </a:tr>
              <a:tr h="370840">
                <a:tc>
                  <a:txBody>
                    <a:bodyPr/>
                    <a:lstStyle/>
                    <a:p>
                      <a:r>
                        <a:rPr lang="en-US" dirty="0" smtClean="0"/>
                        <a:t>Assignment 1</a:t>
                      </a:r>
                      <a:endParaRPr lang="en-IN" dirty="0"/>
                    </a:p>
                  </a:txBody>
                  <a:tcPr/>
                </a:tc>
                <a:tc>
                  <a:txBody>
                    <a:bodyPr/>
                    <a:lstStyle/>
                    <a:p>
                      <a:r>
                        <a:rPr lang="en-US" dirty="0" smtClean="0"/>
                        <a:t>9</a:t>
                      </a:r>
                      <a:endParaRPr lang="en-IN" dirty="0"/>
                    </a:p>
                  </a:txBody>
                  <a:tcPr/>
                </a:tc>
              </a:tr>
              <a:tr h="370840">
                <a:tc>
                  <a:txBody>
                    <a:bodyPr/>
                    <a:lstStyle/>
                    <a:p>
                      <a:r>
                        <a:rPr lang="en-US" dirty="0" smtClean="0"/>
                        <a:t>Assignment 2</a:t>
                      </a:r>
                      <a:endParaRPr lang="en-IN" dirty="0"/>
                    </a:p>
                  </a:txBody>
                  <a:tcPr/>
                </a:tc>
                <a:tc>
                  <a:txBody>
                    <a:bodyPr/>
                    <a:lstStyle/>
                    <a:p>
                      <a:r>
                        <a:rPr lang="en-US" dirty="0" smtClean="0"/>
                        <a:t>9</a:t>
                      </a:r>
                      <a:endParaRPr lang="en-IN" dirty="0"/>
                    </a:p>
                  </a:txBody>
                  <a:tcPr/>
                </a:tc>
              </a:tr>
              <a:tr h="370840">
                <a:tc>
                  <a:txBody>
                    <a:bodyPr/>
                    <a:lstStyle/>
                    <a:p>
                      <a:r>
                        <a:rPr lang="en-US" dirty="0" smtClean="0"/>
                        <a:t>Assignment 3</a:t>
                      </a:r>
                      <a:endParaRPr lang="en-IN" dirty="0"/>
                    </a:p>
                  </a:txBody>
                  <a:tcPr/>
                </a:tc>
                <a:tc>
                  <a:txBody>
                    <a:bodyPr/>
                    <a:lstStyle/>
                    <a:p>
                      <a:r>
                        <a:rPr lang="en-US" dirty="0" smtClean="0"/>
                        <a:t>12</a:t>
                      </a:r>
                      <a:endParaRPr lang="en-IN" dirty="0"/>
                    </a:p>
                  </a:txBody>
                  <a:tcPr/>
                </a:tc>
              </a:tr>
            </a:tbl>
          </a:graphicData>
        </a:graphic>
      </p:graphicFrame>
    </p:spTree>
    <p:extLst>
      <p:ext uri="{BB962C8B-B14F-4D97-AF65-F5344CB8AC3E}">
        <p14:creationId xmlns:p14="http://schemas.microsoft.com/office/powerpoint/2010/main" val="2549466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Textbook</a:t>
            </a:r>
            <a:endParaRPr lang="en-IN" dirty="0"/>
          </a:p>
        </p:txBody>
      </p:sp>
      <p:sp>
        <p:nvSpPr>
          <p:cNvPr id="3" name="Content Placeholder 2"/>
          <p:cNvSpPr>
            <a:spLocks noGrp="1"/>
          </p:cNvSpPr>
          <p:nvPr>
            <p:ph idx="1"/>
          </p:nvPr>
        </p:nvSpPr>
        <p:spPr/>
        <p:txBody>
          <a:bodyPr/>
          <a:lstStyle/>
          <a:p>
            <a:r>
              <a:rPr lang="en-US" dirty="0" smtClean="0"/>
              <a:t>Details given</a:t>
            </a:r>
            <a:r>
              <a:rPr lang="en-IN" dirty="0" smtClean="0"/>
              <a:t/>
            </a:r>
            <a:br>
              <a:rPr lang="en-IN" dirty="0" smtClean="0"/>
            </a:br>
            <a:r>
              <a:rPr lang="en-IN" dirty="0" smtClean="0"/>
              <a:t>on the website.</a:t>
            </a:r>
          </a:p>
          <a:p>
            <a:r>
              <a:rPr lang="en-US" dirty="0" smtClean="0"/>
              <a:t>Published by</a:t>
            </a:r>
            <a:br>
              <a:rPr lang="en-US" dirty="0" smtClean="0"/>
            </a:br>
            <a:r>
              <a:rPr lang="en-US" dirty="0" err="1" smtClean="0"/>
              <a:t>McGrawHill</a:t>
            </a:r>
            <a:endParaRPr lang="en-US" dirty="0" smtClean="0"/>
          </a:p>
          <a:p>
            <a:r>
              <a:rPr lang="en-US" dirty="0" smtClean="0"/>
              <a:t>E-book also available</a:t>
            </a:r>
          </a:p>
          <a:p>
            <a:r>
              <a:rPr lang="en-US" dirty="0" smtClean="0"/>
              <a:t>Amazon and </a:t>
            </a:r>
            <a:r>
              <a:rPr lang="en-US" dirty="0" err="1" smtClean="0"/>
              <a:t>Flipkart</a:t>
            </a:r>
            <a:endParaRPr lang="en-US" dirty="0" smtClean="0"/>
          </a:p>
        </p:txBody>
      </p:sp>
      <p:pic>
        <p:nvPicPr>
          <p:cNvPr id="4" name="Picture 3"/>
          <p:cNvPicPr>
            <a:picLocks noChangeAspect="1"/>
          </p:cNvPicPr>
          <p:nvPr/>
        </p:nvPicPr>
        <p:blipFill>
          <a:blip r:embed="rId2"/>
          <a:stretch>
            <a:fillRect/>
          </a:stretch>
        </p:blipFill>
        <p:spPr>
          <a:xfrm>
            <a:off x="5515232" y="579352"/>
            <a:ext cx="4572000" cy="5781675"/>
          </a:xfrm>
          <a:prstGeom prst="rect">
            <a:avLst/>
          </a:prstGeom>
        </p:spPr>
      </p:pic>
    </p:spTree>
    <p:extLst>
      <p:ext uri="{BB962C8B-B14F-4D97-AF65-F5344CB8AC3E}">
        <p14:creationId xmlns:p14="http://schemas.microsoft.com/office/powerpoint/2010/main" val="2775618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Grading Scheme</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912221526"/>
              </p:ext>
            </p:extLst>
          </p:nvPr>
        </p:nvGraphicFramePr>
        <p:xfrm>
          <a:off x="1529492" y="1856487"/>
          <a:ext cx="8128000" cy="3693160"/>
        </p:xfrm>
        <a:graphic>
          <a:graphicData uri="http://schemas.openxmlformats.org/drawingml/2006/table">
            <a:tbl>
              <a:tblPr firstRow="1" bandRow="1">
                <a:tableStyleId>{5C22544A-7EE6-4342-B048-85BDC9FD1C3A}</a:tableStyleId>
              </a:tblPr>
              <a:tblGrid>
                <a:gridCol w="4064000"/>
                <a:gridCol w="4064000"/>
              </a:tblGrid>
              <a:tr h="370840">
                <a:tc>
                  <a:txBody>
                    <a:bodyPr/>
                    <a:lstStyle/>
                    <a:p>
                      <a:r>
                        <a:rPr lang="en-US" dirty="0" smtClean="0"/>
                        <a:t>Grade</a:t>
                      </a:r>
                      <a:endParaRPr lang="en-IN" dirty="0"/>
                    </a:p>
                  </a:txBody>
                  <a:tcPr/>
                </a:tc>
                <a:tc>
                  <a:txBody>
                    <a:bodyPr/>
                    <a:lstStyle/>
                    <a:p>
                      <a:r>
                        <a:rPr lang="en-US" dirty="0" smtClean="0"/>
                        <a:t>Range</a:t>
                      </a:r>
                      <a:endParaRPr lang="en-IN" dirty="0"/>
                    </a:p>
                  </a:txBody>
                  <a:tcPr/>
                </a:tc>
              </a:tr>
              <a:tr h="370840">
                <a:tc>
                  <a:txBody>
                    <a:bodyPr/>
                    <a:lstStyle/>
                    <a:p>
                      <a:r>
                        <a:rPr lang="en-US" dirty="0" smtClean="0"/>
                        <a:t>A</a:t>
                      </a:r>
                      <a:endParaRPr lang="en-IN" dirty="0"/>
                    </a:p>
                  </a:txBody>
                  <a:tcPr/>
                </a:tc>
                <a:tc>
                  <a:txBody>
                    <a:bodyPr/>
                    <a:lstStyle/>
                    <a:p>
                      <a:r>
                        <a:rPr lang="en-US" dirty="0" smtClean="0"/>
                        <a:t>80-100</a:t>
                      </a:r>
                      <a:endParaRPr lang="en-IN" dirty="0"/>
                    </a:p>
                  </a:txBody>
                  <a:tcPr/>
                </a:tc>
              </a:tr>
              <a:tr h="370840">
                <a:tc>
                  <a:txBody>
                    <a:bodyPr/>
                    <a:lstStyle/>
                    <a:p>
                      <a:r>
                        <a:rPr lang="en-US" dirty="0" smtClean="0"/>
                        <a:t>A-</a:t>
                      </a:r>
                      <a:endParaRPr lang="en-IN" dirty="0"/>
                    </a:p>
                  </a:txBody>
                  <a:tcPr/>
                </a:tc>
                <a:tc>
                  <a:txBody>
                    <a:bodyPr/>
                    <a:lstStyle/>
                    <a:p>
                      <a:r>
                        <a:rPr lang="en-US" dirty="0" smtClean="0"/>
                        <a:t>72-80</a:t>
                      </a:r>
                      <a:endParaRPr lang="en-IN" dirty="0"/>
                    </a:p>
                  </a:txBody>
                  <a:tcPr/>
                </a:tc>
              </a:tr>
              <a:tr h="370840">
                <a:tc>
                  <a:txBody>
                    <a:bodyPr/>
                    <a:lstStyle/>
                    <a:p>
                      <a:r>
                        <a:rPr lang="en-US" dirty="0" smtClean="0"/>
                        <a:t>B</a:t>
                      </a:r>
                      <a:endParaRPr lang="en-IN" dirty="0"/>
                    </a:p>
                  </a:txBody>
                  <a:tcPr/>
                </a:tc>
                <a:tc>
                  <a:txBody>
                    <a:bodyPr/>
                    <a:lstStyle/>
                    <a:p>
                      <a:r>
                        <a:rPr lang="en-US" dirty="0" smtClean="0"/>
                        <a:t>64-72</a:t>
                      </a:r>
                      <a:endParaRPr lang="en-IN" dirty="0"/>
                    </a:p>
                  </a:txBody>
                  <a:tcPr/>
                </a:tc>
              </a:tr>
              <a:tr h="370840">
                <a:tc>
                  <a:txBody>
                    <a:bodyPr/>
                    <a:lstStyle/>
                    <a:p>
                      <a:r>
                        <a:rPr lang="en-US" dirty="0" smtClean="0"/>
                        <a:t>B-</a:t>
                      </a:r>
                      <a:endParaRPr lang="en-IN" dirty="0"/>
                    </a:p>
                  </a:txBody>
                  <a:tcPr/>
                </a:tc>
                <a:tc>
                  <a:txBody>
                    <a:bodyPr/>
                    <a:lstStyle/>
                    <a:p>
                      <a:r>
                        <a:rPr lang="en-US" dirty="0" smtClean="0"/>
                        <a:t>56-64</a:t>
                      </a:r>
                      <a:endParaRPr lang="en-IN" dirty="0"/>
                    </a:p>
                  </a:txBody>
                  <a:tcPr/>
                </a:tc>
              </a:tr>
              <a:tr h="370840">
                <a:tc>
                  <a:txBody>
                    <a:bodyPr/>
                    <a:lstStyle/>
                    <a:p>
                      <a:r>
                        <a:rPr lang="en-US" dirty="0" smtClean="0"/>
                        <a:t>C</a:t>
                      </a:r>
                      <a:endParaRPr lang="en-IN" dirty="0"/>
                    </a:p>
                  </a:txBody>
                  <a:tcPr/>
                </a:tc>
                <a:tc>
                  <a:txBody>
                    <a:bodyPr/>
                    <a:lstStyle/>
                    <a:p>
                      <a:r>
                        <a:rPr lang="en-US" dirty="0" smtClean="0"/>
                        <a:t>48-56</a:t>
                      </a:r>
                      <a:endParaRPr lang="en-IN" dirty="0"/>
                    </a:p>
                  </a:txBody>
                  <a:tcPr/>
                </a:tc>
              </a:tr>
              <a:tr h="370840">
                <a:tc>
                  <a:txBody>
                    <a:bodyPr/>
                    <a:lstStyle/>
                    <a:p>
                      <a:r>
                        <a:rPr lang="en-US" dirty="0" smtClean="0"/>
                        <a:t>C-</a:t>
                      </a:r>
                      <a:endParaRPr lang="en-IN" dirty="0"/>
                    </a:p>
                  </a:txBody>
                  <a:tcPr/>
                </a:tc>
                <a:tc>
                  <a:txBody>
                    <a:bodyPr/>
                    <a:lstStyle/>
                    <a:p>
                      <a:r>
                        <a:rPr lang="en-US" dirty="0" smtClean="0"/>
                        <a:t>40-48</a:t>
                      </a:r>
                      <a:endParaRPr lang="en-IN" dirty="0"/>
                    </a:p>
                  </a:txBody>
                  <a:tcPr/>
                </a:tc>
              </a:tr>
              <a:tr h="185420">
                <a:tc>
                  <a:txBody>
                    <a:bodyPr/>
                    <a:lstStyle/>
                    <a:p>
                      <a:r>
                        <a:rPr lang="en-US" dirty="0" smtClean="0"/>
                        <a:t>D</a:t>
                      </a:r>
                      <a:endParaRPr lang="en-IN" dirty="0"/>
                    </a:p>
                  </a:txBody>
                  <a:tcPr/>
                </a:tc>
                <a:tc>
                  <a:txBody>
                    <a:bodyPr/>
                    <a:lstStyle/>
                    <a:p>
                      <a:r>
                        <a:rPr lang="en-US" dirty="0" smtClean="0"/>
                        <a:t>30-40</a:t>
                      </a:r>
                      <a:endParaRPr lang="en-IN" dirty="0"/>
                    </a:p>
                  </a:txBody>
                  <a:tcPr/>
                </a:tc>
              </a:tr>
              <a:tr h="182880">
                <a:tc>
                  <a:txBody>
                    <a:bodyPr/>
                    <a:lstStyle/>
                    <a:p>
                      <a:r>
                        <a:rPr lang="en-US" dirty="0" smtClean="0"/>
                        <a:t>E</a:t>
                      </a:r>
                      <a:endParaRPr lang="en-IN" dirty="0"/>
                    </a:p>
                  </a:txBody>
                  <a:tcPr/>
                </a:tc>
                <a:tc>
                  <a:txBody>
                    <a:bodyPr/>
                    <a:lstStyle/>
                    <a:p>
                      <a:r>
                        <a:rPr lang="en-US" dirty="0" smtClean="0"/>
                        <a:t>25-30</a:t>
                      </a:r>
                      <a:endParaRPr lang="en-IN" dirty="0"/>
                    </a:p>
                  </a:txBody>
                  <a:tcPr/>
                </a:tc>
              </a:tr>
              <a:tr h="182880">
                <a:tc>
                  <a:txBody>
                    <a:bodyPr/>
                    <a:lstStyle/>
                    <a:p>
                      <a:r>
                        <a:rPr lang="en-US" dirty="0" smtClean="0"/>
                        <a:t>F</a:t>
                      </a:r>
                      <a:endParaRPr lang="en-IN" dirty="0"/>
                    </a:p>
                  </a:txBody>
                  <a:tcPr/>
                </a:tc>
                <a:tc>
                  <a:txBody>
                    <a:bodyPr/>
                    <a:lstStyle/>
                    <a:p>
                      <a:r>
                        <a:rPr lang="en-US" dirty="0" smtClean="0"/>
                        <a:t>0-25</a:t>
                      </a:r>
                      <a:endParaRPr lang="en-IN" dirty="0"/>
                    </a:p>
                  </a:txBody>
                  <a:tcPr/>
                </a:tc>
              </a:tr>
            </a:tbl>
          </a:graphicData>
        </a:graphic>
      </p:graphicFrame>
    </p:spTree>
    <p:extLst>
      <p:ext uri="{BB962C8B-B14F-4D97-AF65-F5344CB8AC3E}">
        <p14:creationId xmlns:p14="http://schemas.microsoft.com/office/powerpoint/2010/main" val="2785145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Phased Assignments</a:t>
            </a:r>
            <a:endParaRPr lang="en-IN" dirty="0"/>
          </a:p>
        </p:txBody>
      </p:sp>
      <p:sp>
        <p:nvSpPr>
          <p:cNvPr id="3" name="Content Placeholder 2"/>
          <p:cNvSpPr>
            <a:spLocks noGrp="1"/>
          </p:cNvSpPr>
          <p:nvPr>
            <p:ph idx="1"/>
          </p:nvPr>
        </p:nvSpPr>
        <p:spPr/>
        <p:txBody>
          <a:bodyPr/>
          <a:lstStyle/>
          <a:p>
            <a:r>
              <a:rPr lang="en-US" dirty="0" smtClean="0"/>
              <a:t>Assume Assignment 1 has a deadline of February 1</a:t>
            </a:r>
            <a:r>
              <a:rPr lang="en-US" baseline="30000" dirty="0" smtClean="0"/>
              <a:t>st</a:t>
            </a:r>
            <a:endParaRPr lang="en-US" dirty="0" smtClean="0"/>
          </a:p>
          <a:p>
            <a:pPr lvl="1"/>
            <a:r>
              <a:rPr lang="en-US" dirty="0" smtClean="0"/>
              <a:t>Not able to submit on Feb 1</a:t>
            </a:r>
            <a:r>
              <a:rPr lang="en-US" baseline="30000" dirty="0" smtClean="0"/>
              <a:t>st</a:t>
            </a:r>
            <a:r>
              <a:rPr lang="en-US" dirty="0" smtClean="0"/>
              <a:t>.</a:t>
            </a:r>
          </a:p>
          <a:p>
            <a:pPr lvl="1"/>
            <a:r>
              <a:rPr lang="en-US" dirty="0" smtClean="0"/>
              <a:t>Reasons: Late (even by 1 ns), wrong format, assignment lost, any other issue</a:t>
            </a:r>
          </a:p>
          <a:p>
            <a:r>
              <a:rPr lang="en-US" dirty="0" smtClean="0"/>
              <a:t>Submit assignment 1a on Feb. 10</a:t>
            </a:r>
            <a:r>
              <a:rPr lang="en-US" baseline="30000" dirty="0" smtClean="0"/>
              <a:t>th</a:t>
            </a:r>
            <a:endParaRPr lang="en-US" dirty="0" smtClean="0"/>
          </a:p>
          <a:p>
            <a:pPr lvl="1"/>
            <a:r>
              <a:rPr lang="en-US" dirty="0" smtClean="0"/>
              <a:t>Little more work</a:t>
            </a:r>
          </a:p>
          <a:p>
            <a:r>
              <a:rPr lang="en-US" dirty="0" smtClean="0"/>
              <a:t>If there are problems with 1a, submit 1b on 20</a:t>
            </a:r>
            <a:r>
              <a:rPr lang="en-US" baseline="30000" dirty="0" smtClean="0"/>
              <a:t>th</a:t>
            </a:r>
            <a:r>
              <a:rPr lang="en-US" dirty="0" smtClean="0"/>
              <a:t>. </a:t>
            </a:r>
          </a:p>
          <a:p>
            <a:pPr lvl="1"/>
            <a:r>
              <a:rPr lang="en-US" dirty="0" smtClean="0"/>
              <a:t>No penalties. You just keep on doing additional work.</a:t>
            </a:r>
          </a:p>
        </p:txBody>
      </p:sp>
    </p:spTree>
    <p:extLst>
      <p:ext uri="{BB962C8B-B14F-4D97-AF65-F5344CB8AC3E}">
        <p14:creationId xmlns:p14="http://schemas.microsoft.com/office/powerpoint/2010/main" val="2414150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Proposed Assignments</a:t>
            </a:r>
            <a:endParaRPr lang="en-IN" dirty="0"/>
          </a:p>
        </p:txBody>
      </p:sp>
      <p:sp>
        <p:nvSpPr>
          <p:cNvPr id="3" name="Content Placeholder 2"/>
          <p:cNvSpPr>
            <a:spLocks noGrp="1"/>
          </p:cNvSpPr>
          <p:nvPr>
            <p:ph idx="1"/>
          </p:nvPr>
        </p:nvSpPr>
        <p:spPr/>
        <p:txBody>
          <a:bodyPr/>
          <a:lstStyle/>
          <a:p>
            <a:r>
              <a:rPr lang="en-US" dirty="0" smtClean="0"/>
              <a:t>You can propose to do something advanced, and get credit for it.</a:t>
            </a:r>
          </a:p>
          <a:p>
            <a:r>
              <a:rPr lang="en-US" dirty="0" smtClean="0"/>
              <a:t>It should be in the scope of the course, and should be more complicated than the existing assignments.</a:t>
            </a:r>
          </a:p>
          <a:p>
            <a:r>
              <a:rPr lang="en-US" dirty="0" smtClean="0"/>
              <a:t>It should be pre-approved by the instructor</a:t>
            </a:r>
          </a:p>
          <a:p>
            <a:r>
              <a:rPr lang="en-US" dirty="0" smtClean="0"/>
              <a:t>If your idea is promising, then we can also fuse two assignments into one.</a:t>
            </a:r>
          </a:p>
          <a:p>
            <a:r>
              <a:rPr lang="en-US" dirty="0" smtClean="0"/>
              <a:t>Beware: It might be </a:t>
            </a:r>
            <a:r>
              <a:rPr lang="en-US" dirty="0" smtClean="0">
                <a:solidFill>
                  <a:srgbClr val="FF0000"/>
                </a:solidFill>
              </a:rPr>
              <a:t>risky</a:t>
            </a:r>
            <a:r>
              <a:rPr lang="en-US" dirty="0" smtClean="0"/>
              <a:t>, if your idea does not work</a:t>
            </a:r>
          </a:p>
        </p:txBody>
      </p:sp>
    </p:spTree>
    <p:extLst>
      <p:ext uri="{BB962C8B-B14F-4D97-AF65-F5344CB8AC3E}">
        <p14:creationId xmlns:p14="http://schemas.microsoft.com/office/powerpoint/2010/main" val="2179200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Minor</a:t>
            </a:r>
            <a:endParaRPr lang="en-IN" dirty="0"/>
          </a:p>
        </p:txBody>
      </p:sp>
      <p:sp>
        <p:nvSpPr>
          <p:cNvPr id="3" name="Content Placeholder 2"/>
          <p:cNvSpPr>
            <a:spLocks noGrp="1"/>
          </p:cNvSpPr>
          <p:nvPr>
            <p:ph idx="1"/>
          </p:nvPr>
        </p:nvSpPr>
        <p:spPr/>
        <p:txBody>
          <a:bodyPr/>
          <a:lstStyle/>
          <a:p>
            <a:r>
              <a:rPr lang="en-US" dirty="0" smtClean="0"/>
              <a:t>Missed a minor due to an illness</a:t>
            </a:r>
          </a:p>
          <a:p>
            <a:pPr lvl="1"/>
            <a:r>
              <a:rPr lang="en-US" dirty="0" smtClean="0"/>
              <a:t>Need to submit a </a:t>
            </a:r>
            <a:r>
              <a:rPr lang="en-US" b="1" dirty="0" smtClean="0">
                <a:solidFill>
                  <a:srgbClr val="FF0000"/>
                </a:solidFill>
              </a:rPr>
              <a:t>medical certificate </a:t>
            </a:r>
            <a:r>
              <a:rPr lang="en-US" dirty="0" smtClean="0"/>
              <a:t>within a week after returning</a:t>
            </a:r>
          </a:p>
          <a:p>
            <a:r>
              <a:rPr lang="en-US" dirty="0" smtClean="0"/>
              <a:t>We will have 1 </a:t>
            </a:r>
            <a:r>
              <a:rPr lang="en-US" dirty="0" err="1" smtClean="0"/>
              <a:t>reminor</a:t>
            </a:r>
            <a:r>
              <a:rPr lang="en-US" dirty="0" smtClean="0"/>
              <a:t> after the major for only those students who have submitted valid medical certificates</a:t>
            </a:r>
          </a:p>
          <a:p>
            <a:pPr lvl="1"/>
            <a:r>
              <a:rPr lang="en-US" b="1" dirty="0" smtClean="0">
                <a:solidFill>
                  <a:srgbClr val="FF0000"/>
                </a:solidFill>
              </a:rPr>
              <a:t>Will be 2X more difficult than a regular minor</a:t>
            </a:r>
            <a:endParaRPr lang="en-IN" b="1" dirty="0">
              <a:solidFill>
                <a:srgbClr val="FF0000"/>
              </a:solidFill>
            </a:endParaRPr>
          </a:p>
        </p:txBody>
      </p:sp>
    </p:spTree>
    <p:extLst>
      <p:ext uri="{BB962C8B-B14F-4D97-AF65-F5344CB8AC3E}">
        <p14:creationId xmlns:p14="http://schemas.microsoft.com/office/powerpoint/2010/main" val="1437689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Passing Criterion</a:t>
            </a:r>
            <a:endParaRPr lang="en-IN" dirty="0"/>
          </a:p>
        </p:txBody>
      </p:sp>
      <p:pic>
        <p:nvPicPr>
          <p:cNvPr id="1026" name="Picture 2" descr="http://comps.canstockphoto.com/can-stock-photo_csp1027243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1372" y="1690688"/>
            <a:ext cx="2859817" cy="2986921"/>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p:cNvSpPr/>
          <p:nvPr/>
        </p:nvSpPr>
        <p:spPr>
          <a:xfrm>
            <a:off x="1062681" y="5206314"/>
            <a:ext cx="3616411" cy="10956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Theory: &gt;= 20/70</a:t>
            </a:r>
            <a:endParaRPr lang="en-IN" dirty="0"/>
          </a:p>
        </p:txBody>
      </p:sp>
      <p:sp>
        <p:nvSpPr>
          <p:cNvPr id="6" name="Rounded Rectangle 5"/>
          <p:cNvSpPr/>
          <p:nvPr/>
        </p:nvSpPr>
        <p:spPr>
          <a:xfrm>
            <a:off x="7591168" y="5206314"/>
            <a:ext cx="3616411" cy="10956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Lab: &gt;= 10/30</a:t>
            </a:r>
            <a:endParaRPr lang="en-IN" dirty="0"/>
          </a:p>
        </p:txBody>
      </p:sp>
    </p:spTree>
    <p:extLst>
      <p:ext uri="{BB962C8B-B14F-4D97-AF65-F5344CB8AC3E}">
        <p14:creationId xmlns:p14="http://schemas.microsoft.com/office/powerpoint/2010/main" val="2081930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Rescue Assignment</a:t>
            </a:r>
            <a:endParaRPr lang="en-IN" dirty="0"/>
          </a:p>
        </p:txBody>
      </p:sp>
      <p:sp>
        <p:nvSpPr>
          <p:cNvPr id="3" name="Content Placeholder 2"/>
          <p:cNvSpPr>
            <a:spLocks noGrp="1"/>
          </p:cNvSpPr>
          <p:nvPr>
            <p:ph idx="1"/>
          </p:nvPr>
        </p:nvSpPr>
        <p:spPr>
          <a:xfrm>
            <a:off x="1002956" y="1690688"/>
            <a:ext cx="10515600" cy="1963780"/>
          </a:xfrm>
        </p:spPr>
        <p:txBody>
          <a:bodyPr/>
          <a:lstStyle/>
          <a:p>
            <a:r>
              <a:rPr lang="en-US" dirty="0" smtClean="0"/>
              <a:t>After minor 2, we will release a rescue assignment (10 marks)</a:t>
            </a:r>
          </a:p>
          <a:p>
            <a:r>
              <a:rPr lang="en-US" dirty="0" smtClean="0"/>
              <a:t>Marks will be added to the total</a:t>
            </a:r>
          </a:p>
          <a:p>
            <a:r>
              <a:rPr lang="en-US" dirty="0" smtClean="0"/>
              <a:t>It can be used to convert E/F to a D</a:t>
            </a:r>
          </a:p>
          <a:p>
            <a:endParaRPr lang="en-IN" dirty="0"/>
          </a:p>
        </p:txBody>
      </p:sp>
      <p:pic>
        <p:nvPicPr>
          <p:cNvPr id="3074" name="Picture 2" descr="http://www.wordsbykim.com/UserFiles/Image/rescue_s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3391" y="3555657"/>
            <a:ext cx="2847975"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1960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429</Words>
  <Application>Microsoft Office PowerPoint</Application>
  <PresentationFormat>Widescreen</PresentationFormat>
  <Paragraphs>81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Course Policies</vt:lpstr>
      <vt:lpstr>Structure of the Course</vt:lpstr>
      <vt:lpstr>Textbook</vt:lpstr>
      <vt:lpstr>Grading Scheme</vt:lpstr>
      <vt:lpstr>Phased Assignments</vt:lpstr>
      <vt:lpstr>Self Proposed Assignments</vt:lpstr>
      <vt:lpstr>Extra Minor</vt:lpstr>
      <vt:lpstr>Passing Criterion</vt:lpstr>
      <vt:lpstr>Rescue Assignment</vt:lpstr>
      <vt:lpstr>Circuit Breakers</vt:lpstr>
      <vt:lpstr>Academic Misconduct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Policies</dc:title>
  <dc:creator>Dr. R Sarangi</dc:creator>
  <cp:lastModifiedBy>Dr. R Sarangi</cp:lastModifiedBy>
  <cp:revision>8</cp:revision>
  <dcterms:created xsi:type="dcterms:W3CDTF">2015-01-04T12:00:19Z</dcterms:created>
  <dcterms:modified xsi:type="dcterms:W3CDTF">2015-01-04T12:21:29Z</dcterms:modified>
</cp:coreProperties>
</file>