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6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9" r:id="rId74"/>
    <p:sldId id="327" r:id="rId75"/>
    <p:sldId id="330" r:id="rId76"/>
    <p:sldId id="331" r:id="rId77"/>
    <p:sldId id="332" r:id="rId78"/>
    <p:sldId id="339" r:id="rId79"/>
    <p:sldId id="333" r:id="rId80"/>
    <p:sldId id="334" r:id="rId81"/>
    <p:sldId id="335" r:id="rId82"/>
    <p:sldId id="336" r:id="rId83"/>
    <p:sldId id="337" r:id="rId84"/>
    <p:sldId id="338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669CB-2E5B-4F9D-90B5-8BD4C67BF0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154F0-BFE9-4F05-B5DE-3662C9C7EB85}">
      <dgm:prSet phldrT="[Text]"/>
      <dgm:spPr/>
      <dgm:t>
        <a:bodyPr/>
        <a:lstStyle/>
        <a:p>
          <a:r>
            <a:rPr lang="en-US" dirty="0" smtClean="0"/>
            <a:t>Power</a:t>
          </a:r>
          <a:endParaRPr lang="en-US" dirty="0"/>
        </a:p>
      </dgm:t>
    </dgm:pt>
    <dgm:pt modelId="{0A8832EF-C1EC-420A-9833-B58ED1BC8561}" type="parTrans" cxnId="{BDB8E21B-3B09-477E-B3F1-DCC38D4BA040}">
      <dgm:prSet/>
      <dgm:spPr/>
      <dgm:t>
        <a:bodyPr/>
        <a:lstStyle/>
        <a:p>
          <a:endParaRPr lang="en-US"/>
        </a:p>
      </dgm:t>
    </dgm:pt>
    <dgm:pt modelId="{8000BADC-A2CF-431D-B108-332E7E4ECE53}" type="sibTrans" cxnId="{BDB8E21B-3B09-477E-B3F1-DCC38D4BA040}">
      <dgm:prSet/>
      <dgm:spPr/>
      <dgm:t>
        <a:bodyPr/>
        <a:lstStyle/>
        <a:p>
          <a:endParaRPr lang="en-US"/>
        </a:p>
      </dgm:t>
    </dgm:pt>
    <dgm:pt modelId="{88D7C4D3-0810-4C90-B45B-74F2F0DFAAA4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46C52086-0BBF-4CF2-AA8F-DE47C915C1DC}" type="parTrans" cxnId="{C4259445-AB59-4C3F-BF9A-8E5C543CEC35}">
      <dgm:prSet/>
      <dgm:spPr/>
      <dgm:t>
        <a:bodyPr/>
        <a:lstStyle/>
        <a:p>
          <a:endParaRPr lang="en-US"/>
        </a:p>
      </dgm:t>
    </dgm:pt>
    <dgm:pt modelId="{8F56439B-57A8-46A0-B464-D9CF37D406C0}" type="sibTrans" cxnId="{C4259445-AB59-4C3F-BF9A-8E5C543CEC35}">
      <dgm:prSet/>
      <dgm:spPr/>
      <dgm:t>
        <a:bodyPr/>
        <a:lstStyle/>
        <a:p>
          <a:endParaRPr lang="en-US"/>
        </a:p>
      </dgm:t>
    </dgm:pt>
    <dgm:pt modelId="{7706DBAE-DC46-4C84-B293-35F3ABB93875}">
      <dgm:prSet phldrT="[Text]"/>
      <dgm:spPr/>
      <dgm:t>
        <a:bodyPr/>
        <a:lstStyle/>
        <a:p>
          <a:r>
            <a:rPr lang="en-US" dirty="0" smtClean="0"/>
            <a:t>Effect of the Latch Delay</a:t>
          </a:r>
          <a:endParaRPr lang="en-US" dirty="0"/>
        </a:p>
      </dgm:t>
    </dgm:pt>
    <dgm:pt modelId="{0FEF3FB0-5D15-4753-9C32-EAB38E31C467}" type="parTrans" cxnId="{204E6C0D-3958-4B32-AB36-1D171F573E64}">
      <dgm:prSet/>
      <dgm:spPr/>
      <dgm:t>
        <a:bodyPr/>
        <a:lstStyle/>
        <a:p>
          <a:endParaRPr lang="en-US"/>
        </a:p>
      </dgm:t>
    </dgm:pt>
    <dgm:pt modelId="{CB5EF4AF-3B04-418B-9D4D-C81F91959A8B}" type="sibTrans" cxnId="{204E6C0D-3958-4B32-AB36-1D171F573E64}">
      <dgm:prSet/>
      <dgm:spPr/>
      <dgm:t>
        <a:bodyPr/>
        <a:lstStyle/>
        <a:p>
          <a:endParaRPr lang="en-US"/>
        </a:p>
      </dgm:t>
    </dgm:pt>
    <dgm:pt modelId="{4257E944-0BD8-4717-B80C-DAB91CD48527}">
      <dgm:prSet phldrT="[Text]"/>
      <dgm:spPr/>
      <dgm:t>
        <a:bodyPr/>
        <a:lstStyle/>
        <a:p>
          <a:r>
            <a:rPr lang="en-US" dirty="0" smtClean="0"/>
            <a:t>Stall penalties will increase</a:t>
          </a:r>
          <a:endParaRPr lang="en-US" dirty="0"/>
        </a:p>
      </dgm:t>
    </dgm:pt>
    <dgm:pt modelId="{CDB04F13-DB0E-4DCF-8F15-28C4935C3CDB}" type="sibTrans" cxnId="{9EBB180E-FAC8-4E98-921F-312BEEFA5B86}">
      <dgm:prSet/>
      <dgm:spPr/>
      <dgm:t>
        <a:bodyPr/>
        <a:lstStyle/>
        <a:p>
          <a:endParaRPr lang="en-US"/>
        </a:p>
      </dgm:t>
    </dgm:pt>
    <dgm:pt modelId="{E85E38AE-4010-4E57-B987-A9B724617924}" type="parTrans" cxnId="{9EBB180E-FAC8-4E98-921F-312BEEFA5B86}">
      <dgm:prSet/>
      <dgm:spPr/>
      <dgm:t>
        <a:bodyPr/>
        <a:lstStyle/>
        <a:p>
          <a:endParaRPr lang="en-US"/>
        </a:p>
      </dgm:t>
    </dgm:pt>
    <dgm:pt modelId="{4E6292EC-FEF9-497A-BC53-111F77359F5F}" type="pres">
      <dgm:prSet presAssocID="{A29669CB-2E5B-4F9D-90B5-8BD4C67BF01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4BD4B-5224-46CC-BFAF-3E69DC96AC2E}" type="pres">
      <dgm:prSet presAssocID="{8DD154F0-BFE9-4F05-B5DE-3662C9C7EB85}" presName="parentLin" presStyleCnt="0"/>
      <dgm:spPr/>
    </dgm:pt>
    <dgm:pt modelId="{C00CDB9A-71DC-40AB-8BCD-37D543416E2E}" type="pres">
      <dgm:prSet presAssocID="{8DD154F0-BFE9-4F05-B5DE-3662C9C7EB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BC67CE4-938E-4224-931D-7653EE0EB214}" type="pres">
      <dgm:prSet presAssocID="{8DD154F0-BFE9-4F05-B5DE-3662C9C7EB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75E2-C92C-491B-B809-CC4F0238F84E}" type="pres">
      <dgm:prSet presAssocID="{8DD154F0-BFE9-4F05-B5DE-3662C9C7EB85}" presName="negativeSpace" presStyleCnt="0"/>
      <dgm:spPr/>
    </dgm:pt>
    <dgm:pt modelId="{65E7E11E-DEA7-47FE-B61A-2C846916681E}" type="pres">
      <dgm:prSet presAssocID="{8DD154F0-BFE9-4F05-B5DE-3662C9C7EB85}" presName="childText" presStyleLbl="conFgAcc1" presStyleIdx="0" presStyleCnt="4">
        <dgm:presLayoutVars>
          <dgm:bulletEnabled val="1"/>
        </dgm:presLayoutVars>
      </dgm:prSet>
      <dgm:spPr/>
    </dgm:pt>
    <dgm:pt modelId="{DBA593F9-E009-48B5-B08F-EAFF4AECD188}" type="pres">
      <dgm:prSet presAssocID="{8000BADC-A2CF-431D-B108-332E7E4ECE53}" presName="spaceBetweenRectangles" presStyleCnt="0"/>
      <dgm:spPr/>
    </dgm:pt>
    <dgm:pt modelId="{4D698F28-D696-449C-B7DB-DF7EC6E0C49D}" type="pres">
      <dgm:prSet presAssocID="{88D7C4D3-0810-4C90-B45B-74F2F0DFAAA4}" presName="parentLin" presStyleCnt="0"/>
      <dgm:spPr/>
    </dgm:pt>
    <dgm:pt modelId="{89C45852-22FD-48EF-BB64-C9580C23F285}" type="pres">
      <dgm:prSet presAssocID="{88D7C4D3-0810-4C90-B45B-74F2F0DFAAA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3AAC2A4-A2D5-4EAC-9D8E-CD458B1AF704}" type="pres">
      <dgm:prSet presAssocID="{88D7C4D3-0810-4C90-B45B-74F2F0DFAA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8E199-71CE-453A-9011-514E3BF26DC1}" type="pres">
      <dgm:prSet presAssocID="{88D7C4D3-0810-4C90-B45B-74F2F0DFAAA4}" presName="negativeSpace" presStyleCnt="0"/>
      <dgm:spPr/>
    </dgm:pt>
    <dgm:pt modelId="{B619C7FB-44EA-4F74-80CF-F138A2676C9A}" type="pres">
      <dgm:prSet presAssocID="{88D7C4D3-0810-4C90-B45B-74F2F0DFAAA4}" presName="childText" presStyleLbl="conFgAcc1" presStyleIdx="1" presStyleCnt="4">
        <dgm:presLayoutVars>
          <dgm:bulletEnabled val="1"/>
        </dgm:presLayoutVars>
      </dgm:prSet>
      <dgm:spPr/>
    </dgm:pt>
    <dgm:pt modelId="{E4CE04CD-9DCC-4868-89DC-4CC3D8D13C28}" type="pres">
      <dgm:prSet presAssocID="{8F56439B-57A8-46A0-B464-D9CF37D406C0}" presName="spaceBetweenRectangles" presStyleCnt="0"/>
      <dgm:spPr/>
    </dgm:pt>
    <dgm:pt modelId="{6BBE3553-E528-47CB-B9DB-CA89D8BCC1F7}" type="pres">
      <dgm:prSet presAssocID="{7706DBAE-DC46-4C84-B293-35F3ABB93875}" presName="parentLin" presStyleCnt="0"/>
      <dgm:spPr/>
    </dgm:pt>
    <dgm:pt modelId="{2764E513-23D0-4D6D-8EC9-E8B6D8370E81}" type="pres">
      <dgm:prSet presAssocID="{7706DBAE-DC46-4C84-B293-35F3ABB9387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3804EAC-C7F9-4603-B702-0BF30F01331F}" type="pres">
      <dgm:prSet presAssocID="{7706DBAE-DC46-4C84-B293-35F3ABB9387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B3790-9149-420D-8BB1-B21EAE5B3DBD}" type="pres">
      <dgm:prSet presAssocID="{7706DBAE-DC46-4C84-B293-35F3ABB93875}" presName="negativeSpace" presStyleCnt="0"/>
      <dgm:spPr/>
    </dgm:pt>
    <dgm:pt modelId="{BA3E0213-4BEA-44A2-921B-7B041E8B483B}" type="pres">
      <dgm:prSet presAssocID="{7706DBAE-DC46-4C84-B293-35F3ABB93875}" presName="childText" presStyleLbl="conFgAcc1" presStyleIdx="2" presStyleCnt="4">
        <dgm:presLayoutVars>
          <dgm:bulletEnabled val="1"/>
        </dgm:presLayoutVars>
      </dgm:prSet>
      <dgm:spPr/>
    </dgm:pt>
    <dgm:pt modelId="{5B53E2A4-534F-4448-8F26-2D051E546CF9}" type="pres">
      <dgm:prSet presAssocID="{CB5EF4AF-3B04-418B-9D4D-C81F91959A8B}" presName="spaceBetweenRectangles" presStyleCnt="0"/>
      <dgm:spPr/>
    </dgm:pt>
    <dgm:pt modelId="{A35D4689-F969-4AC9-9EAE-5AA0FB0ABF36}" type="pres">
      <dgm:prSet presAssocID="{4257E944-0BD8-4717-B80C-DAB91CD48527}" presName="parentLin" presStyleCnt="0"/>
      <dgm:spPr/>
    </dgm:pt>
    <dgm:pt modelId="{4B377FD1-F4FF-4CD2-9D55-043DBFE852B5}" type="pres">
      <dgm:prSet presAssocID="{4257E944-0BD8-4717-B80C-DAB91CD4852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87E4E64-E029-48D6-9B9E-FFCACB8C741C}" type="pres">
      <dgm:prSet presAssocID="{4257E944-0BD8-4717-B80C-DAB91CD4852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B1603-B0E0-4283-BFED-B7875FB24537}" type="pres">
      <dgm:prSet presAssocID="{4257E944-0BD8-4717-B80C-DAB91CD48527}" presName="negativeSpace" presStyleCnt="0"/>
      <dgm:spPr/>
    </dgm:pt>
    <dgm:pt modelId="{CF63F2A0-1155-405E-B981-D767878E7DA4}" type="pres">
      <dgm:prSet presAssocID="{4257E944-0BD8-4717-B80C-DAB91CD485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DB8E21B-3B09-477E-B3F1-DCC38D4BA040}" srcId="{A29669CB-2E5B-4F9D-90B5-8BD4C67BF015}" destId="{8DD154F0-BFE9-4F05-B5DE-3662C9C7EB85}" srcOrd="0" destOrd="0" parTransId="{0A8832EF-C1EC-420A-9833-B58ED1BC8561}" sibTransId="{8000BADC-A2CF-431D-B108-332E7E4ECE53}"/>
    <dgm:cxn modelId="{1E128333-9C2C-488D-8121-6F0676D296F0}" type="presOf" srcId="{8DD154F0-BFE9-4F05-B5DE-3662C9C7EB85}" destId="{9BC67CE4-938E-4224-931D-7653EE0EB214}" srcOrd="1" destOrd="0" presId="urn:microsoft.com/office/officeart/2005/8/layout/list1"/>
    <dgm:cxn modelId="{9F30081D-2388-4415-8B84-FD7729EC02B5}" type="presOf" srcId="{88D7C4D3-0810-4C90-B45B-74F2F0DFAAA4}" destId="{89C45852-22FD-48EF-BB64-C9580C23F285}" srcOrd="0" destOrd="0" presId="urn:microsoft.com/office/officeart/2005/8/layout/list1"/>
    <dgm:cxn modelId="{9EBB180E-FAC8-4E98-921F-312BEEFA5B86}" srcId="{A29669CB-2E5B-4F9D-90B5-8BD4C67BF015}" destId="{4257E944-0BD8-4717-B80C-DAB91CD48527}" srcOrd="3" destOrd="0" parTransId="{E85E38AE-4010-4E57-B987-A9B724617924}" sibTransId="{CDB04F13-DB0E-4DCF-8F15-28C4935C3CDB}"/>
    <dgm:cxn modelId="{71E80608-DF35-433F-99CD-977A2519421B}" type="presOf" srcId="{7706DBAE-DC46-4C84-B293-35F3ABB93875}" destId="{2764E513-23D0-4D6D-8EC9-E8B6D8370E81}" srcOrd="0" destOrd="0" presId="urn:microsoft.com/office/officeart/2005/8/layout/list1"/>
    <dgm:cxn modelId="{F3596CC2-7684-492A-9A48-CD314E83C4AB}" type="presOf" srcId="{4257E944-0BD8-4717-B80C-DAB91CD48527}" destId="{987E4E64-E029-48D6-9B9E-FFCACB8C741C}" srcOrd="1" destOrd="0" presId="urn:microsoft.com/office/officeart/2005/8/layout/list1"/>
    <dgm:cxn modelId="{204E6C0D-3958-4B32-AB36-1D171F573E64}" srcId="{A29669CB-2E5B-4F9D-90B5-8BD4C67BF015}" destId="{7706DBAE-DC46-4C84-B293-35F3ABB93875}" srcOrd="2" destOrd="0" parTransId="{0FEF3FB0-5D15-4753-9C32-EAB38E31C467}" sibTransId="{CB5EF4AF-3B04-418B-9D4D-C81F91959A8B}"/>
    <dgm:cxn modelId="{06FCF16E-1C1A-47A9-99FB-45F2E6EFB60E}" type="presOf" srcId="{7706DBAE-DC46-4C84-B293-35F3ABB93875}" destId="{F3804EAC-C7F9-4603-B702-0BF30F01331F}" srcOrd="1" destOrd="0" presId="urn:microsoft.com/office/officeart/2005/8/layout/list1"/>
    <dgm:cxn modelId="{C4259445-AB59-4C3F-BF9A-8E5C543CEC35}" srcId="{A29669CB-2E5B-4F9D-90B5-8BD4C67BF015}" destId="{88D7C4D3-0810-4C90-B45B-74F2F0DFAAA4}" srcOrd="1" destOrd="0" parTransId="{46C52086-0BBF-4CF2-AA8F-DE47C915C1DC}" sibTransId="{8F56439B-57A8-46A0-B464-D9CF37D406C0}"/>
    <dgm:cxn modelId="{DA5C3C17-B9C4-4362-ABBE-8A16CF5F9D7B}" type="presOf" srcId="{88D7C4D3-0810-4C90-B45B-74F2F0DFAAA4}" destId="{C3AAC2A4-A2D5-4EAC-9D8E-CD458B1AF704}" srcOrd="1" destOrd="0" presId="urn:microsoft.com/office/officeart/2005/8/layout/list1"/>
    <dgm:cxn modelId="{F0D04FCE-4CEE-40F0-A1AB-513BBC071C64}" type="presOf" srcId="{A29669CB-2E5B-4F9D-90B5-8BD4C67BF015}" destId="{4E6292EC-FEF9-497A-BC53-111F77359F5F}" srcOrd="0" destOrd="0" presId="urn:microsoft.com/office/officeart/2005/8/layout/list1"/>
    <dgm:cxn modelId="{ED83DF30-BB6E-48A1-87D8-B4286BCAAB71}" type="presOf" srcId="{4257E944-0BD8-4717-B80C-DAB91CD48527}" destId="{4B377FD1-F4FF-4CD2-9D55-043DBFE852B5}" srcOrd="0" destOrd="0" presId="urn:microsoft.com/office/officeart/2005/8/layout/list1"/>
    <dgm:cxn modelId="{DDFE288D-BDCB-4226-8204-AF2905AC420A}" type="presOf" srcId="{8DD154F0-BFE9-4F05-B5DE-3662C9C7EB85}" destId="{C00CDB9A-71DC-40AB-8BCD-37D543416E2E}" srcOrd="0" destOrd="0" presId="urn:microsoft.com/office/officeart/2005/8/layout/list1"/>
    <dgm:cxn modelId="{247E3316-749A-433E-BEB2-426BADA3E1CA}" type="presParOf" srcId="{4E6292EC-FEF9-497A-BC53-111F77359F5F}" destId="{A014BD4B-5224-46CC-BFAF-3E69DC96AC2E}" srcOrd="0" destOrd="0" presId="urn:microsoft.com/office/officeart/2005/8/layout/list1"/>
    <dgm:cxn modelId="{1184DCC7-69C2-4DFA-B3BA-D829518BCF88}" type="presParOf" srcId="{A014BD4B-5224-46CC-BFAF-3E69DC96AC2E}" destId="{C00CDB9A-71DC-40AB-8BCD-37D543416E2E}" srcOrd="0" destOrd="0" presId="urn:microsoft.com/office/officeart/2005/8/layout/list1"/>
    <dgm:cxn modelId="{3DE938F4-E3FD-4273-9756-E7E647C04EA0}" type="presParOf" srcId="{A014BD4B-5224-46CC-BFAF-3E69DC96AC2E}" destId="{9BC67CE4-938E-4224-931D-7653EE0EB214}" srcOrd="1" destOrd="0" presId="urn:microsoft.com/office/officeart/2005/8/layout/list1"/>
    <dgm:cxn modelId="{4694A7B0-FD16-45FA-9032-320A4C35E178}" type="presParOf" srcId="{4E6292EC-FEF9-497A-BC53-111F77359F5F}" destId="{3BC675E2-C92C-491B-B809-CC4F0238F84E}" srcOrd="1" destOrd="0" presId="urn:microsoft.com/office/officeart/2005/8/layout/list1"/>
    <dgm:cxn modelId="{BCF63BB8-A236-4DE1-B097-41437F76D4C7}" type="presParOf" srcId="{4E6292EC-FEF9-497A-BC53-111F77359F5F}" destId="{65E7E11E-DEA7-47FE-B61A-2C846916681E}" srcOrd="2" destOrd="0" presId="urn:microsoft.com/office/officeart/2005/8/layout/list1"/>
    <dgm:cxn modelId="{2F972E94-A4D0-41C1-8390-FA69F807BB40}" type="presParOf" srcId="{4E6292EC-FEF9-497A-BC53-111F77359F5F}" destId="{DBA593F9-E009-48B5-B08F-EAFF4AECD188}" srcOrd="3" destOrd="0" presId="urn:microsoft.com/office/officeart/2005/8/layout/list1"/>
    <dgm:cxn modelId="{278EF725-C3C2-4E14-A4CB-F71243D105A3}" type="presParOf" srcId="{4E6292EC-FEF9-497A-BC53-111F77359F5F}" destId="{4D698F28-D696-449C-B7DB-DF7EC6E0C49D}" srcOrd="4" destOrd="0" presId="urn:microsoft.com/office/officeart/2005/8/layout/list1"/>
    <dgm:cxn modelId="{2349FD9D-3439-468D-BDC6-B780518EDD1B}" type="presParOf" srcId="{4D698F28-D696-449C-B7DB-DF7EC6E0C49D}" destId="{89C45852-22FD-48EF-BB64-C9580C23F285}" srcOrd="0" destOrd="0" presId="urn:microsoft.com/office/officeart/2005/8/layout/list1"/>
    <dgm:cxn modelId="{698AD910-7A05-4508-972B-70BF946209F1}" type="presParOf" srcId="{4D698F28-D696-449C-B7DB-DF7EC6E0C49D}" destId="{C3AAC2A4-A2D5-4EAC-9D8E-CD458B1AF704}" srcOrd="1" destOrd="0" presId="urn:microsoft.com/office/officeart/2005/8/layout/list1"/>
    <dgm:cxn modelId="{B8195705-FA1E-4B2E-8F26-048E81EF6634}" type="presParOf" srcId="{4E6292EC-FEF9-497A-BC53-111F77359F5F}" destId="{5BC8E199-71CE-453A-9011-514E3BF26DC1}" srcOrd="5" destOrd="0" presId="urn:microsoft.com/office/officeart/2005/8/layout/list1"/>
    <dgm:cxn modelId="{B9AFAABF-5D5D-457B-86DA-03E09C926D73}" type="presParOf" srcId="{4E6292EC-FEF9-497A-BC53-111F77359F5F}" destId="{B619C7FB-44EA-4F74-80CF-F138A2676C9A}" srcOrd="6" destOrd="0" presId="urn:microsoft.com/office/officeart/2005/8/layout/list1"/>
    <dgm:cxn modelId="{02DD5216-A45F-485C-B946-3388B7C246AF}" type="presParOf" srcId="{4E6292EC-FEF9-497A-BC53-111F77359F5F}" destId="{E4CE04CD-9DCC-4868-89DC-4CC3D8D13C28}" srcOrd="7" destOrd="0" presId="urn:microsoft.com/office/officeart/2005/8/layout/list1"/>
    <dgm:cxn modelId="{AFC72D80-71AB-4F2F-9360-1ABE03EB036A}" type="presParOf" srcId="{4E6292EC-FEF9-497A-BC53-111F77359F5F}" destId="{6BBE3553-E528-47CB-B9DB-CA89D8BCC1F7}" srcOrd="8" destOrd="0" presId="urn:microsoft.com/office/officeart/2005/8/layout/list1"/>
    <dgm:cxn modelId="{29A33648-E829-47C3-A053-D719A3171210}" type="presParOf" srcId="{6BBE3553-E528-47CB-B9DB-CA89D8BCC1F7}" destId="{2764E513-23D0-4D6D-8EC9-E8B6D8370E81}" srcOrd="0" destOrd="0" presId="urn:microsoft.com/office/officeart/2005/8/layout/list1"/>
    <dgm:cxn modelId="{568DB729-69DB-424D-A860-607C20ADE10B}" type="presParOf" srcId="{6BBE3553-E528-47CB-B9DB-CA89D8BCC1F7}" destId="{F3804EAC-C7F9-4603-B702-0BF30F01331F}" srcOrd="1" destOrd="0" presId="urn:microsoft.com/office/officeart/2005/8/layout/list1"/>
    <dgm:cxn modelId="{74D0EAF4-259C-460F-A23D-DABFC04A1B40}" type="presParOf" srcId="{4E6292EC-FEF9-497A-BC53-111F77359F5F}" destId="{785B3790-9149-420D-8BB1-B21EAE5B3DBD}" srcOrd="9" destOrd="0" presId="urn:microsoft.com/office/officeart/2005/8/layout/list1"/>
    <dgm:cxn modelId="{6331FD5B-6ECF-4EC0-9CDF-15AB62A22C18}" type="presParOf" srcId="{4E6292EC-FEF9-497A-BC53-111F77359F5F}" destId="{BA3E0213-4BEA-44A2-921B-7B041E8B483B}" srcOrd="10" destOrd="0" presId="urn:microsoft.com/office/officeart/2005/8/layout/list1"/>
    <dgm:cxn modelId="{9C1855A7-E621-43C2-A17C-699991D3B151}" type="presParOf" srcId="{4E6292EC-FEF9-497A-BC53-111F77359F5F}" destId="{5B53E2A4-534F-4448-8F26-2D051E546CF9}" srcOrd="11" destOrd="0" presId="urn:microsoft.com/office/officeart/2005/8/layout/list1"/>
    <dgm:cxn modelId="{4517AE67-7CD2-4325-97CE-6FBD851D9F92}" type="presParOf" srcId="{4E6292EC-FEF9-497A-BC53-111F77359F5F}" destId="{A35D4689-F969-4AC9-9EAE-5AA0FB0ABF36}" srcOrd="12" destOrd="0" presId="urn:microsoft.com/office/officeart/2005/8/layout/list1"/>
    <dgm:cxn modelId="{876C499E-B56D-40AC-A47A-826EAEF110B6}" type="presParOf" srcId="{A35D4689-F969-4AC9-9EAE-5AA0FB0ABF36}" destId="{4B377FD1-F4FF-4CD2-9D55-043DBFE852B5}" srcOrd="0" destOrd="0" presId="urn:microsoft.com/office/officeart/2005/8/layout/list1"/>
    <dgm:cxn modelId="{6097DF46-BED6-442B-9233-1EB26D100BD9}" type="presParOf" srcId="{A35D4689-F969-4AC9-9EAE-5AA0FB0ABF36}" destId="{987E4E64-E029-48D6-9B9E-FFCACB8C741C}" srcOrd="1" destOrd="0" presId="urn:microsoft.com/office/officeart/2005/8/layout/list1"/>
    <dgm:cxn modelId="{37DCEA87-BA05-4013-8496-EB92AE8B2F80}" type="presParOf" srcId="{4E6292EC-FEF9-497A-BC53-111F77359F5F}" destId="{EF9B1603-B0E0-4283-BFED-B7875FB24537}" srcOrd="13" destOrd="0" presId="urn:microsoft.com/office/officeart/2005/8/layout/list1"/>
    <dgm:cxn modelId="{60FC358E-70D5-4A47-8C62-91EA8B0FBA56}" type="presParOf" srcId="{4E6292EC-FEF9-497A-BC53-111F77359F5F}" destId="{CF63F2A0-1155-405E-B981-D767878E7D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83DB2-70A0-4916-A449-C9CFF1EC9EE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090DF-3499-4BAB-8D04-DC10A31458E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Create a pool of instructions</a:t>
          </a:r>
          <a:endParaRPr lang="en-US" sz="2800" dirty="0"/>
        </a:p>
      </dgm:t>
    </dgm:pt>
    <dgm:pt modelId="{6B09C7DA-AA76-49FD-9DCD-B528D8B4C13F}" type="parTrans" cxnId="{E0D23E37-CB17-4886-BC80-FAD2DA4445E4}">
      <dgm:prSet/>
      <dgm:spPr/>
      <dgm:t>
        <a:bodyPr/>
        <a:lstStyle/>
        <a:p>
          <a:endParaRPr lang="en-US"/>
        </a:p>
      </dgm:t>
    </dgm:pt>
    <dgm:pt modelId="{67C16130-725F-4A3C-BC3D-9A87A4F9B0B8}" type="sibTrans" cxnId="{E0D23E37-CB17-4886-BC80-FAD2DA4445E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E91F88C-3C37-463F-81DE-05488B28D46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Find instructions that are mutually independent and have all their operands ready</a:t>
          </a:r>
          <a:endParaRPr lang="en-US" sz="2800" dirty="0"/>
        </a:p>
      </dgm:t>
    </dgm:pt>
    <dgm:pt modelId="{761E9BD9-4D30-4F48-BA38-7C5B1D700957}" type="parTrans" cxnId="{46CAB82D-D39E-470C-957D-EB2AB959AF96}">
      <dgm:prSet/>
      <dgm:spPr/>
      <dgm:t>
        <a:bodyPr/>
        <a:lstStyle/>
        <a:p>
          <a:endParaRPr lang="en-US"/>
        </a:p>
      </dgm:t>
    </dgm:pt>
    <dgm:pt modelId="{01A74AD4-28E5-4809-8DA8-E68640A4C2F4}" type="sibTrans" cxnId="{46CAB82D-D39E-470C-957D-EB2AB959AF9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5EE6757-4916-4F72-BD38-9C1ABC62EB9D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smtClean="0"/>
            <a:t>Execute them out of order</a:t>
          </a:r>
          <a:endParaRPr lang="en-US" sz="2800" dirty="0"/>
        </a:p>
      </dgm:t>
    </dgm:pt>
    <dgm:pt modelId="{81EC860A-7E1A-4CCB-924E-5813A0DEA652}" type="parTrans" cxnId="{AA62ABDC-A59B-45B6-BFD7-8CDAF24BCB56}">
      <dgm:prSet/>
      <dgm:spPr/>
      <dgm:t>
        <a:bodyPr/>
        <a:lstStyle/>
        <a:p>
          <a:endParaRPr lang="en-US"/>
        </a:p>
      </dgm:t>
    </dgm:pt>
    <dgm:pt modelId="{98293888-7DA6-4254-958A-16EC345D166A}" type="sibTrans" cxnId="{AA62ABDC-A59B-45B6-BFD7-8CDAF24BCB56}">
      <dgm:prSet/>
      <dgm:spPr/>
      <dgm:t>
        <a:bodyPr/>
        <a:lstStyle/>
        <a:p>
          <a:endParaRPr lang="en-US"/>
        </a:p>
      </dgm:t>
    </dgm:pt>
    <dgm:pt modelId="{57F4638D-D695-4ACD-A9A3-21E5D3360D0B}" type="pres">
      <dgm:prSet presAssocID="{DF283DB2-70A0-4916-A449-C9CFF1EC9E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57336-7B8E-42EC-B6FB-7756392C57FF}" type="pres">
      <dgm:prSet presAssocID="{DF283DB2-70A0-4916-A449-C9CFF1EC9EE8}" presName="dummyMaxCanvas" presStyleCnt="0">
        <dgm:presLayoutVars/>
      </dgm:prSet>
      <dgm:spPr/>
    </dgm:pt>
    <dgm:pt modelId="{1F56CBEB-DA39-4CAA-9C70-EF5CF624DD10}" type="pres">
      <dgm:prSet presAssocID="{DF283DB2-70A0-4916-A449-C9CFF1EC9E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3F510-FB9B-4A5A-B465-3812B21671B7}" type="pres">
      <dgm:prSet presAssocID="{DF283DB2-70A0-4916-A449-C9CFF1EC9E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EBA5-A6A5-41B8-B78D-77C85B767C9E}" type="pres">
      <dgm:prSet presAssocID="{DF283DB2-70A0-4916-A449-C9CFF1EC9E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5349F-B95E-46A8-86BD-532AA638BEF8}" type="pres">
      <dgm:prSet presAssocID="{DF283DB2-70A0-4916-A449-C9CFF1EC9E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42E28-DF87-4721-B31B-6ECD51294F05}" type="pres">
      <dgm:prSet presAssocID="{DF283DB2-70A0-4916-A449-C9CFF1EC9E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3DD2E-C6EB-41ED-AD9F-0C998246ACB2}" type="pres">
      <dgm:prSet presAssocID="{DF283DB2-70A0-4916-A449-C9CFF1EC9E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FB7A4-556D-490C-9FB7-FD16E0C57C44}" type="pres">
      <dgm:prSet presAssocID="{DF283DB2-70A0-4916-A449-C9CFF1EC9E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F02C5-860A-4B2B-9232-93624E0D9039}" type="pres">
      <dgm:prSet presAssocID="{DF283DB2-70A0-4916-A449-C9CFF1EC9E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930B8-7984-4AF3-BF77-93A6F8B220D8}" type="presOf" srcId="{67C16130-725F-4A3C-BC3D-9A87A4F9B0B8}" destId="{F6F5349F-B95E-46A8-86BD-532AA638BEF8}" srcOrd="0" destOrd="0" presId="urn:microsoft.com/office/officeart/2005/8/layout/vProcess5"/>
    <dgm:cxn modelId="{46CAB82D-D39E-470C-957D-EB2AB959AF96}" srcId="{DF283DB2-70A0-4916-A449-C9CFF1EC9EE8}" destId="{1E91F88C-3C37-463F-81DE-05488B28D466}" srcOrd="1" destOrd="0" parTransId="{761E9BD9-4D30-4F48-BA38-7C5B1D700957}" sibTransId="{01A74AD4-28E5-4809-8DA8-E68640A4C2F4}"/>
    <dgm:cxn modelId="{E0D23E37-CB17-4886-BC80-FAD2DA4445E4}" srcId="{DF283DB2-70A0-4916-A449-C9CFF1EC9EE8}" destId="{608090DF-3499-4BAB-8D04-DC10A31458E2}" srcOrd="0" destOrd="0" parTransId="{6B09C7DA-AA76-49FD-9DCD-B528D8B4C13F}" sibTransId="{67C16130-725F-4A3C-BC3D-9A87A4F9B0B8}"/>
    <dgm:cxn modelId="{6063DF0F-97C2-42E7-9591-632934930E44}" type="presOf" srcId="{608090DF-3499-4BAB-8D04-DC10A31458E2}" destId="{91B3DD2E-C6EB-41ED-AD9F-0C998246ACB2}" srcOrd="1" destOrd="0" presId="urn:microsoft.com/office/officeart/2005/8/layout/vProcess5"/>
    <dgm:cxn modelId="{F3D2C797-5D1F-4602-A5D7-D54BA8F38C4F}" type="presOf" srcId="{C5EE6757-4916-4F72-BD38-9C1ABC62EB9D}" destId="{B118EBA5-A6A5-41B8-B78D-77C85B767C9E}" srcOrd="0" destOrd="0" presId="urn:microsoft.com/office/officeart/2005/8/layout/vProcess5"/>
    <dgm:cxn modelId="{7087ED7D-5B5E-4C2E-88D4-CEBB5B3ACAFB}" type="presOf" srcId="{1E91F88C-3C37-463F-81DE-05488B28D466}" destId="{FA8FB7A4-556D-490C-9FB7-FD16E0C57C44}" srcOrd="1" destOrd="0" presId="urn:microsoft.com/office/officeart/2005/8/layout/vProcess5"/>
    <dgm:cxn modelId="{E3DDDDC6-65B9-43F6-BCFB-1F159DAB6799}" type="presOf" srcId="{1E91F88C-3C37-463F-81DE-05488B28D466}" destId="{96F3F510-FB9B-4A5A-B465-3812B21671B7}" srcOrd="0" destOrd="0" presId="urn:microsoft.com/office/officeart/2005/8/layout/vProcess5"/>
    <dgm:cxn modelId="{AA62ABDC-A59B-45B6-BFD7-8CDAF24BCB56}" srcId="{DF283DB2-70A0-4916-A449-C9CFF1EC9EE8}" destId="{C5EE6757-4916-4F72-BD38-9C1ABC62EB9D}" srcOrd="2" destOrd="0" parTransId="{81EC860A-7E1A-4CCB-924E-5813A0DEA652}" sibTransId="{98293888-7DA6-4254-958A-16EC345D166A}"/>
    <dgm:cxn modelId="{C5C7F53F-47EA-463F-9E03-796975CB921D}" type="presOf" srcId="{DF283DB2-70A0-4916-A449-C9CFF1EC9EE8}" destId="{57F4638D-D695-4ACD-A9A3-21E5D3360D0B}" srcOrd="0" destOrd="0" presId="urn:microsoft.com/office/officeart/2005/8/layout/vProcess5"/>
    <dgm:cxn modelId="{F8BAADD0-A164-43B0-AD86-B9A0E9E70B9D}" type="presOf" srcId="{608090DF-3499-4BAB-8D04-DC10A31458E2}" destId="{1F56CBEB-DA39-4CAA-9C70-EF5CF624DD10}" srcOrd="0" destOrd="0" presId="urn:microsoft.com/office/officeart/2005/8/layout/vProcess5"/>
    <dgm:cxn modelId="{24920538-6C3D-427F-A79C-59016BA1168D}" type="presOf" srcId="{C5EE6757-4916-4F72-BD38-9C1ABC62EB9D}" destId="{981F02C5-860A-4B2B-9232-93624E0D9039}" srcOrd="1" destOrd="0" presId="urn:microsoft.com/office/officeart/2005/8/layout/vProcess5"/>
    <dgm:cxn modelId="{6502BAB6-DC3D-4659-BF3C-FB162ED43F5A}" type="presOf" srcId="{01A74AD4-28E5-4809-8DA8-E68640A4C2F4}" destId="{F9142E28-DF87-4721-B31B-6ECD51294F05}" srcOrd="0" destOrd="0" presId="urn:microsoft.com/office/officeart/2005/8/layout/vProcess5"/>
    <dgm:cxn modelId="{5AB84058-C81B-47CF-8697-11A814F1D461}" type="presParOf" srcId="{57F4638D-D695-4ACD-A9A3-21E5D3360D0B}" destId="{57A57336-7B8E-42EC-B6FB-7756392C57FF}" srcOrd="0" destOrd="0" presId="urn:microsoft.com/office/officeart/2005/8/layout/vProcess5"/>
    <dgm:cxn modelId="{D63036A6-1B7E-4D9D-92BD-DEE075903B39}" type="presParOf" srcId="{57F4638D-D695-4ACD-A9A3-21E5D3360D0B}" destId="{1F56CBEB-DA39-4CAA-9C70-EF5CF624DD10}" srcOrd="1" destOrd="0" presId="urn:microsoft.com/office/officeart/2005/8/layout/vProcess5"/>
    <dgm:cxn modelId="{11808E78-1FF6-4C2B-AE34-35A801EAC210}" type="presParOf" srcId="{57F4638D-D695-4ACD-A9A3-21E5D3360D0B}" destId="{96F3F510-FB9B-4A5A-B465-3812B21671B7}" srcOrd="2" destOrd="0" presId="urn:microsoft.com/office/officeart/2005/8/layout/vProcess5"/>
    <dgm:cxn modelId="{FE312079-3E51-4E72-AB2F-069658733E58}" type="presParOf" srcId="{57F4638D-D695-4ACD-A9A3-21E5D3360D0B}" destId="{B118EBA5-A6A5-41B8-B78D-77C85B767C9E}" srcOrd="3" destOrd="0" presId="urn:microsoft.com/office/officeart/2005/8/layout/vProcess5"/>
    <dgm:cxn modelId="{2AA62538-DB23-4E4A-926C-37E51B5B9CB3}" type="presParOf" srcId="{57F4638D-D695-4ACD-A9A3-21E5D3360D0B}" destId="{F6F5349F-B95E-46A8-86BD-532AA638BEF8}" srcOrd="4" destOrd="0" presId="urn:microsoft.com/office/officeart/2005/8/layout/vProcess5"/>
    <dgm:cxn modelId="{2DBCF581-2A28-4706-B5AF-87547C15DD7B}" type="presParOf" srcId="{57F4638D-D695-4ACD-A9A3-21E5D3360D0B}" destId="{F9142E28-DF87-4721-B31B-6ECD51294F05}" srcOrd="5" destOrd="0" presId="urn:microsoft.com/office/officeart/2005/8/layout/vProcess5"/>
    <dgm:cxn modelId="{F2ACA295-8D95-47D5-A5FC-88DB53A84C0E}" type="presParOf" srcId="{57F4638D-D695-4ACD-A9A3-21E5D3360D0B}" destId="{91B3DD2E-C6EB-41ED-AD9F-0C998246ACB2}" srcOrd="6" destOrd="0" presId="urn:microsoft.com/office/officeart/2005/8/layout/vProcess5"/>
    <dgm:cxn modelId="{AC43FBB5-CE1C-4779-87F2-8B99A62213DD}" type="presParOf" srcId="{57F4638D-D695-4ACD-A9A3-21E5D3360D0B}" destId="{FA8FB7A4-556D-490C-9FB7-FD16E0C57C44}" srcOrd="7" destOrd="0" presId="urn:microsoft.com/office/officeart/2005/8/layout/vProcess5"/>
    <dgm:cxn modelId="{37858A57-8354-428A-AB36-4CB1CD3528FB}" type="presParOf" srcId="{57F4638D-D695-4ACD-A9A3-21E5D3360D0B}" destId="{981F02C5-860A-4B2B-9232-93624E0D903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5E71-1498-4B11-B58F-0C13FEE17F0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86DE-58AD-4062-887E-F67D3F1C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3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9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5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7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Smruti R. Sarangi, 2016</a:t>
            </a:r>
            <a:endParaRPr lang="en-IN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9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6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8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8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3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2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6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6945-9104-4ADE-BCD3-9E56B7BAA9FD}" type="datetimeFigureOut">
              <a:rPr lang="en-IN" smtClean="0"/>
              <a:t>21-01-2016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Smruti</a:t>
            </a:r>
            <a:r>
              <a:rPr lang="en-US" dirty="0" smtClean="0"/>
              <a:t> R. Sarangi, 2016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ackup.itsoc.org/review/meir/node5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3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Equation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3069"/>
            <a:ext cx="10515600" cy="1413894"/>
          </a:xfrm>
        </p:spPr>
        <p:txBody>
          <a:bodyPr/>
          <a:lstStyle/>
          <a:p>
            <a:r>
              <a:rPr lang="en-US" dirty="0" smtClean="0"/>
              <a:t>Let us loosely refer to the reciprocal of the time per program as the </a:t>
            </a:r>
            <a:r>
              <a:rPr lang="en-US" b="1" dirty="0" smtClean="0">
                <a:solidFill>
                  <a:srgbClr val="FF0000"/>
                </a:solidFill>
              </a:rPr>
              <a:t>performance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4651" y="2183642"/>
                <a:ext cx="8734567" cy="2245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3200" dirty="0" smtClean="0"/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</m:oMath>
                </a14:m>
                <a:r>
                  <a:rPr lang="en-US" sz="3200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 </a:t>
                </a:r>
                <a:r>
                  <a:rPr lang="en-US" sz="3200" dirty="0" smtClean="0"/>
                  <a:t>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 </a:t>
                </a:r>
                <a:r>
                  <a:rPr lang="en-US" sz="3200" dirty="0" smtClean="0"/>
                  <a:t>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3200" dirty="0" smtClean="0"/>
                  <a:t>   (assume just 1 program)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51" y="2183642"/>
                <a:ext cx="8734567" cy="2245808"/>
              </a:xfrm>
              <a:prstGeom prst="rect">
                <a:avLst/>
              </a:prstGeom>
              <a:blipFill rotWithShape="0">
                <a:blip r:embed="rId3"/>
                <a:stretch>
                  <a:fillRect b="-6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does performance depend 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#instructions in the program</a:t>
            </a:r>
          </a:p>
          <a:p>
            <a:pPr lvl="1"/>
            <a:r>
              <a:rPr lang="en-US" dirty="0" smtClean="0"/>
              <a:t>Depends on the compiler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Frequency </a:t>
            </a:r>
          </a:p>
          <a:p>
            <a:pPr lvl="1"/>
            <a:r>
              <a:rPr lang="en-US" dirty="0" smtClean="0"/>
              <a:t>Depends on the technology and the architecture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IPC</a:t>
            </a:r>
          </a:p>
          <a:p>
            <a:pPr lvl="1"/>
            <a:r>
              <a:rPr lang="en-US" dirty="0" smtClean="0"/>
              <a:t>Depends on the architecture, and the compiler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64" y="3320953"/>
            <a:ext cx="3380736" cy="28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3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factors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IPC, instructions, and frequency</a:t>
            </a:r>
          </a:p>
          <a:p>
            <a:r>
              <a:rPr lang="en-US" dirty="0" smtClean="0"/>
              <a:t>#instructions is dependent on the compiler </a:t>
            </a:r>
            <a:r>
              <a:rPr lang="en-US" dirty="0" smtClean="0">
                <a:sym typeface="Wingdings" panose="05000000000000000000" pitchFamily="2" charset="2"/>
              </a:rPr>
              <a:t> not on the architecture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look at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IPC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frequency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IPC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the IPC of an in-order pipeline?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92824" y="4722125"/>
            <a:ext cx="6318913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 if there are no stalls, otherwise &lt;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4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frequency?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33980"/>
          </a:xfrm>
        </p:spPr>
        <p:txBody>
          <a:bodyPr>
            <a:normAutofit/>
          </a:bodyPr>
          <a:lstStyle/>
          <a:p>
            <a:r>
              <a:rPr lang="en-US" dirty="0" smtClean="0"/>
              <a:t>What is frequency dependent on 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Frequency = 1 / clock period</a:t>
            </a:r>
          </a:p>
          <a:p>
            <a:r>
              <a:rPr lang="en-US" dirty="0" smtClean="0"/>
              <a:t>Clock Period: 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>
                <a:solidFill>
                  <a:schemeClr val="accent5"/>
                </a:solidFill>
              </a:rPr>
              <a:t>pipeline stage </a:t>
            </a:r>
            <a:r>
              <a:rPr lang="en-US" dirty="0" smtClean="0"/>
              <a:t>is expected to take 1 clock cycle</a:t>
            </a:r>
          </a:p>
          <a:p>
            <a:pPr lvl="1"/>
            <a:r>
              <a:rPr lang="en-US" dirty="0" smtClean="0"/>
              <a:t>Clock period = maximum latency of the pipeline stages</a:t>
            </a:r>
          </a:p>
          <a:p>
            <a:r>
              <a:rPr lang="en-US" dirty="0" smtClean="0"/>
              <a:t>How to reduce the clock period</a:t>
            </a:r>
          </a:p>
          <a:p>
            <a:pPr lvl="1"/>
            <a:r>
              <a:rPr lang="en-US" dirty="0" smtClean="0"/>
              <a:t>Make each stage of the pipeline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chemeClr val="tx2"/>
                </a:solidFill>
              </a:rPr>
              <a:t>increasing</a:t>
            </a:r>
            <a:r>
              <a:rPr lang="en-US" dirty="0" smtClean="0"/>
              <a:t> the number of pipeline stages</a:t>
            </a:r>
          </a:p>
          <a:p>
            <a:pPr lvl="1"/>
            <a:r>
              <a:rPr lang="en-US" dirty="0" smtClean="0"/>
              <a:t>Use faster transistors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Increasing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/>
          <a:lstStyle/>
          <a:p>
            <a:r>
              <a:rPr lang="en-US" dirty="0" smtClean="0"/>
              <a:t>Assume that we have the fastest possible transistors</a:t>
            </a:r>
          </a:p>
          <a:p>
            <a:r>
              <a:rPr lang="en-US" dirty="0" smtClean="0"/>
              <a:t>Can we increase the frequency to 100 GHz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66" y="2386619"/>
            <a:ext cx="2030247" cy="16009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507475"/>
            <a:ext cx="3365310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Reasons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9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to increasing frequency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1354303"/>
          </a:xfrm>
        </p:spPr>
        <p:txBody>
          <a:bodyPr>
            <a:normAutofit/>
          </a:bodyPr>
          <a:lstStyle/>
          <a:p>
            <a:r>
              <a:rPr lang="en-US" dirty="0" smtClean="0"/>
              <a:t>What does it mean to have a very high frequency? </a:t>
            </a:r>
          </a:p>
          <a:p>
            <a:r>
              <a:rPr lang="en-US" dirty="0" smtClean="0"/>
              <a:t>Before answering keep these facts in mind: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5199797" y="3343701"/>
                <a:ext cx="241565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3343701"/>
                <a:ext cx="2415654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43701" y="3357349"/>
            <a:ext cx="163773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Thumb Rule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147713" y="3180883"/>
            <a:ext cx="2575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>
                <a:sym typeface="Wingdings" panose="05000000000000000000" pitchFamily="2" charset="2"/>
              </a:rPr>
              <a:t> power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f  frequency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199797" y="4504715"/>
                <a:ext cx="241565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3200" b="0" dirty="0" smtClean="0">
                    <a:ea typeface="Cambria Math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4504715"/>
                <a:ext cx="2415654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5337" y="4518363"/>
            <a:ext cx="185609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Thermo-dynamics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147713" y="4341897"/>
            <a:ext cx="3112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 </a:t>
            </a:r>
            <a:r>
              <a:rPr lang="en-US" sz="3200" dirty="0" smtClean="0">
                <a:sym typeface="Wingdings" panose="05000000000000000000" pitchFamily="2" charset="2"/>
              </a:rPr>
              <a:t> power</a:t>
            </a:r>
          </a:p>
          <a:p>
            <a:r>
              <a:rPr lang="en-US" sz="3200" dirty="0">
                <a:sym typeface="Wingdings" panose="05000000000000000000" pitchFamily="2" charset="2"/>
              </a:rPr>
              <a:t>T</a:t>
            </a:r>
            <a:r>
              <a:rPr lang="en-US" sz="3200" dirty="0" smtClean="0">
                <a:sym typeface="Wingdings" panose="05000000000000000000" pitchFamily="2" charset="2"/>
              </a:rPr>
              <a:t>  Temperature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125337" y="5842195"/>
            <a:ext cx="8228463" cy="893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need to increase the number of pipeline stages </a:t>
            </a:r>
            <a:r>
              <a:rPr lang="en-US" sz="2800" dirty="0" smtClean="0">
                <a:sym typeface="Wingdings" panose="05000000000000000000" pitchFamily="2" charset="2"/>
              </a:rPr>
              <a:t> more hazards, more forwarding paths</a:t>
            </a:r>
            <a:endParaRPr lang="en-US" sz="2800" dirty="0" smtClean="0"/>
          </a:p>
        </p:txBody>
      </p:sp>
      <p:sp>
        <p:nvSpPr>
          <p:cNvPr id="11" name="Oval 10"/>
          <p:cNvSpPr/>
          <p:nvPr/>
        </p:nvSpPr>
        <p:spPr>
          <a:xfrm>
            <a:off x="1705970" y="3562066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Oval 11"/>
          <p:cNvSpPr/>
          <p:nvPr/>
        </p:nvSpPr>
        <p:spPr>
          <a:xfrm>
            <a:off x="1733266" y="4613897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13" name="Oval 12"/>
          <p:cNvSpPr/>
          <p:nvPr/>
        </p:nvSpPr>
        <p:spPr>
          <a:xfrm>
            <a:off x="1746913" y="5835371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45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pipeline stages can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3"/>
            <a:ext cx="10515600" cy="1583141"/>
          </a:xfrm>
        </p:spPr>
        <p:txBody>
          <a:bodyPr>
            <a:normAutofit/>
          </a:bodyPr>
          <a:lstStyle/>
          <a:p>
            <a:r>
              <a:rPr lang="en-US" dirty="0" smtClean="0"/>
              <a:t>We are limited by the latch delay</a:t>
            </a:r>
          </a:p>
          <a:p>
            <a:r>
              <a:rPr lang="en-US" dirty="0" smtClean="0"/>
              <a:t>Even with an infinite number of stages, the minimum clock period will be equal to the latch delay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427" y="2224585"/>
            <a:ext cx="2565779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6627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Latch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362364" y="2224585"/>
            <a:ext cx="384412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4197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Latch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53334" y="2224585"/>
            <a:ext cx="151490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Logic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45656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Latch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649967"/>
            <a:ext cx="222086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Few stages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8952" y="3635249"/>
            <a:ext cx="24802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stages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8690941" y="3627890"/>
            <a:ext cx="344914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Even more stages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98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 </a:t>
            </a:r>
            <a:r>
              <a:rPr lang="en-US" dirty="0" err="1" smtClean="0"/>
              <a:t>vs</a:t>
            </a:r>
            <a:r>
              <a:rPr lang="en-US" dirty="0" smtClean="0"/>
              <a:t>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859"/>
          </a:xfrm>
        </p:spPr>
        <p:txBody>
          <a:bodyPr/>
          <a:lstStyle/>
          <a:p>
            <a:r>
              <a:rPr lang="en-US" dirty="0" smtClean="0"/>
              <a:t>CPI = 1/ IPC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82890" y="3029803"/>
            <a:ext cx="9089409" cy="94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CPI = </a:t>
            </a:r>
            <a:r>
              <a:rPr lang="en-US" sz="3600" dirty="0" err="1" smtClean="0"/>
              <a:t>CPI</a:t>
            </a:r>
            <a:r>
              <a:rPr lang="en-US" sz="3600" baseline="-25000" dirty="0" err="1" smtClean="0"/>
              <a:t>ideal</a:t>
            </a:r>
            <a:r>
              <a:rPr lang="en-US" sz="3600" dirty="0" smtClean="0"/>
              <a:t> + </a:t>
            </a:r>
            <a:r>
              <a:rPr lang="en-US" sz="3600" dirty="0" err="1" smtClean="0"/>
              <a:t>stall_rate</a:t>
            </a:r>
            <a:r>
              <a:rPr lang="en-US" sz="3600" dirty="0" smtClean="0"/>
              <a:t> * </a:t>
            </a:r>
            <a:r>
              <a:rPr lang="en-US" sz="3600" dirty="0" err="1" smtClean="0"/>
              <a:t>stall_penalty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9138"/>
            <a:ext cx="107846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stall rate will remain more or less constant per instruction</a:t>
            </a:r>
            <a:br>
              <a:rPr lang="en-US" sz="3200" dirty="0" smtClean="0"/>
            </a:br>
            <a:r>
              <a:rPr lang="en-US" sz="3200" dirty="0" smtClean="0"/>
              <a:t> with the number of pipeline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stall penalty (in terms of cycles) will however </a:t>
            </a:r>
            <a:r>
              <a:rPr lang="en-US" sz="3200" b="1" dirty="0" smtClean="0">
                <a:solidFill>
                  <a:schemeClr val="tx2"/>
                </a:solidFill>
              </a:rPr>
              <a:t>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This will lead to a </a:t>
            </a:r>
            <a:r>
              <a:rPr lang="en-US" sz="3200" b="1" dirty="0" smtClean="0">
                <a:solidFill>
                  <a:srgbClr val="FF0000"/>
                </a:solidFill>
              </a:rPr>
              <a:t>loss</a:t>
            </a:r>
            <a:r>
              <a:rPr lang="en-US" sz="3200" dirty="0" smtClean="0"/>
              <a:t> in IPC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69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Why we cannot increase frequency?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2910648"/>
              </p:ext>
            </p:extLst>
          </p:nvPr>
        </p:nvGraphicFramePr>
        <p:xfrm>
          <a:off x="2618854" y="1897039"/>
          <a:ext cx="7425898" cy="462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6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we cannot increase frequency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63" y="1509713"/>
            <a:ext cx="2190750" cy="4667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0233" y="2879678"/>
            <a:ext cx="3753134" cy="135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Increase IPC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 smtClean="0"/>
              <a:t>Out-of-order Pipelines: Basics</a:t>
            </a:r>
          </a:p>
          <a:p>
            <a:r>
              <a:rPr lang="en-IN" dirty="0" smtClean="0"/>
              <a:t>Branch Prediction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IPC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226"/>
          </a:xfrm>
        </p:spPr>
        <p:txBody>
          <a:bodyPr/>
          <a:lstStyle/>
          <a:p>
            <a:r>
              <a:rPr lang="en-US" dirty="0" smtClean="0"/>
              <a:t>Issue more instructions per cycle</a:t>
            </a:r>
          </a:p>
          <a:p>
            <a:r>
              <a:rPr lang="en-US" dirty="0" smtClean="0"/>
              <a:t>2, 4, or 8 instructions</a:t>
            </a:r>
          </a:p>
          <a:p>
            <a:r>
              <a:rPr lang="en-US" dirty="0" smtClean="0"/>
              <a:t>Make it 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superscalar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processor </a:t>
            </a:r>
            <a:r>
              <a:rPr lang="en-US" dirty="0" smtClean="0">
                <a:sym typeface="Wingdings" panose="05000000000000000000" pitchFamily="2" charset="2"/>
              </a:rPr>
              <a:t> A processor that can execute multiple instructions per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Superscalar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81" y="1478326"/>
            <a:ext cx="10515600" cy="977166"/>
          </a:xfrm>
        </p:spPr>
        <p:txBody>
          <a:bodyPr/>
          <a:lstStyle/>
          <a:p>
            <a:r>
              <a:rPr lang="en-US" dirty="0" smtClean="0"/>
              <a:t>Have multiple pipelines.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74555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577320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580086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571350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0574116" y="2666303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2" y="2994107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1" y="2994107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8" y="2994107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2" y="2994107"/>
            <a:ext cx="678610" cy="537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74554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77319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580085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8571349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0574115" y="3986716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1" y="4314520"/>
            <a:ext cx="771799" cy="537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0" y="4314520"/>
            <a:ext cx="746184" cy="5377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7" y="4314520"/>
            <a:ext cx="746184" cy="5377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1" y="4314520"/>
            <a:ext cx="678610" cy="537758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574553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4577318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6580084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8571348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0574114" y="5246523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0" y="5574327"/>
            <a:ext cx="771799" cy="5377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99" y="5574327"/>
            <a:ext cx="746184" cy="5377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6" y="5574327"/>
            <a:ext cx="746184" cy="5377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0" y="5574327"/>
            <a:ext cx="678610" cy="5377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784" y="2890891"/>
            <a:ext cx="2012859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4242691"/>
            <a:ext cx="23751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 i+1 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2982" y="5494268"/>
            <a:ext cx="23751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 i+2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5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Superscalar Processor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can be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dependences</a:t>
            </a:r>
            <a:r>
              <a:rPr lang="en-US" dirty="0" smtClean="0"/>
              <a:t> between instructions </a:t>
            </a:r>
          </a:p>
          <a:p>
            <a:r>
              <a:rPr lang="en-US" dirty="0" smtClean="0"/>
              <a:t>Have O(n</a:t>
            </a:r>
            <a:r>
              <a:rPr lang="en-US" baseline="30000" dirty="0" smtClean="0"/>
              <a:t>2</a:t>
            </a:r>
            <a:r>
              <a:rPr lang="en-US" dirty="0" smtClean="0"/>
              <a:t>) forwarding paths for a n-issue processor</a:t>
            </a:r>
          </a:p>
          <a:p>
            <a:r>
              <a:rPr lang="en-US" dirty="0" smtClean="0"/>
              <a:t>Complicated logic for detecting dependences, hazards, and forwarding</a:t>
            </a:r>
          </a:p>
          <a:p>
            <a:r>
              <a:rPr lang="en-US" dirty="0" smtClean="0"/>
              <a:t>Still might not be </a:t>
            </a:r>
            <a:r>
              <a:rPr lang="en-US" dirty="0" smtClean="0">
                <a:solidFill>
                  <a:srgbClr val="FF0000"/>
                </a:solidFill>
              </a:rPr>
              <a:t>enough</a:t>
            </a:r>
            <a:r>
              <a:rPr lang="en-US" dirty="0" smtClean="0"/>
              <a:t> ... </a:t>
            </a:r>
          </a:p>
          <a:p>
            <a:r>
              <a:rPr lang="en-US" dirty="0" smtClean="0"/>
              <a:t>To get the peak IPC (= n) in an n-issue pipeline, we need to ensure that there are no stalls</a:t>
            </a:r>
          </a:p>
          <a:p>
            <a:r>
              <a:rPr lang="en-US" dirty="0" smtClean="0"/>
              <a:t>There will be no stalls if there are no </a:t>
            </a:r>
            <a:r>
              <a:rPr lang="en-US" dirty="0" smtClean="0">
                <a:solidFill>
                  <a:srgbClr val="FF0000"/>
                </a:solidFill>
              </a:rPr>
              <a:t>taken branches</a:t>
            </a:r>
            <a:r>
              <a:rPr lang="en-US" dirty="0" smtClean="0"/>
              <a:t>, and no </a:t>
            </a:r>
            <a:r>
              <a:rPr lang="en-US" dirty="0" smtClean="0">
                <a:solidFill>
                  <a:schemeClr val="accent6"/>
                </a:solidFill>
              </a:rPr>
              <a:t>data dependences </a:t>
            </a:r>
            <a:r>
              <a:rPr lang="en-US" dirty="0" smtClean="0"/>
              <a:t>between instructions.</a:t>
            </a:r>
          </a:p>
          <a:p>
            <a:r>
              <a:rPr lang="en-US" dirty="0" smtClean="0"/>
              <a:t>Programs typically do </a:t>
            </a:r>
            <a:r>
              <a:rPr lang="en-US" dirty="0" smtClean="0">
                <a:solidFill>
                  <a:srgbClr val="FF0000"/>
                </a:solidFill>
              </a:rPr>
              <a:t>not have </a:t>
            </a:r>
            <a:r>
              <a:rPr lang="en-US" dirty="0" smtClean="0"/>
              <a:t>such long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sequences</a:t>
            </a:r>
            <a:r>
              <a:rPr lang="en-US" dirty="0" smtClean="0"/>
              <a:t> of instructions without dependences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...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472"/>
            <a:ext cx="10515600" cy="6446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Don’t follow program 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9421" y="2101092"/>
            <a:ext cx="3098041" cy="45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Consider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85146" y="5815557"/>
            <a:ext cx="5049671" cy="45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Too many dependences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9421" y="2857632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r>
              <a:rPr lang="en-US" sz="2800" dirty="0"/>
              <a:t>add r3, r1, r2</a:t>
            </a:r>
          </a:p>
          <a:p>
            <a:r>
              <a:rPr lang="en-US" sz="2800" dirty="0"/>
              <a:t>add r4, r3, </a:t>
            </a:r>
            <a:r>
              <a:rPr lang="en-US" sz="2800" dirty="0" smtClean="0"/>
              <a:t>r2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r5, 1</a:t>
            </a:r>
          </a:p>
          <a:p>
            <a:r>
              <a:rPr lang="en-US" sz="2800" dirty="0"/>
              <a:t>add r6, r5, 1</a:t>
            </a:r>
          </a:p>
          <a:p>
            <a:r>
              <a:rPr lang="en-US" sz="2800" dirty="0"/>
              <a:t>add r8, r7, r6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out of order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2827" y="2155016"/>
            <a:ext cx="2351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mov</a:t>
            </a:r>
            <a:r>
              <a:rPr lang="en-US" sz="3200" dirty="0" smtClean="0"/>
              <a:t> r1, 1</a:t>
            </a:r>
          </a:p>
          <a:p>
            <a:r>
              <a:rPr lang="en-US" sz="3200" dirty="0" smtClean="0"/>
              <a:t>add r3, r1, r2</a:t>
            </a:r>
          </a:p>
          <a:p>
            <a:r>
              <a:rPr lang="en-US" sz="3200" dirty="0" smtClean="0"/>
              <a:t>add r4, r3,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2827" y="3755470"/>
            <a:ext cx="2351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mov</a:t>
            </a:r>
            <a:r>
              <a:rPr lang="en-US" sz="3200" dirty="0"/>
              <a:t> r5, 1</a:t>
            </a:r>
          </a:p>
          <a:p>
            <a:r>
              <a:rPr lang="en-US" sz="3200" dirty="0"/>
              <a:t>add r6, r5, 1</a:t>
            </a:r>
          </a:p>
          <a:p>
            <a:r>
              <a:rPr lang="en-US" sz="3200" dirty="0"/>
              <a:t>add r8, r7, r6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2827" y="1406769"/>
            <a:ext cx="60449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 on a 2-issue OOO processor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76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3625 -0.218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on a 2-issue OOO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3821"/>
            <a:ext cx="10515600" cy="5131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1440" y="2610408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            </a:t>
            </a:r>
          </a:p>
          <a:p>
            <a:r>
              <a:rPr lang="en-US" sz="2800" dirty="0" smtClean="0"/>
              <a:t>add </a:t>
            </a:r>
            <a:r>
              <a:rPr lang="en-US" sz="2800" dirty="0"/>
              <a:t>r3, r1, r2</a:t>
            </a:r>
          </a:p>
          <a:p>
            <a:r>
              <a:rPr lang="en-US" sz="2800" dirty="0"/>
              <a:t>add r4, r3, </a:t>
            </a:r>
            <a:r>
              <a:rPr lang="en-US" sz="2800" dirty="0" smtClean="0"/>
              <a:t>r2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41058" y="2610407"/>
            <a:ext cx="3179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r5, 1</a:t>
            </a:r>
          </a:p>
          <a:p>
            <a:r>
              <a:rPr lang="en-US" sz="2800" dirty="0"/>
              <a:t>add r6, r5, 1</a:t>
            </a:r>
          </a:p>
          <a:p>
            <a:r>
              <a:rPr lang="en-US" sz="2800" dirty="0"/>
              <a:t>add r8, r7, </a:t>
            </a:r>
            <a:r>
              <a:rPr lang="en-US" sz="2800" dirty="0" smtClean="0"/>
              <a:t>r6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992573" y="2565485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572" y="3057099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2572" y="3559989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5557" y="2565485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cycle 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5557" y="3057099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cycle 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854" y="3477643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cycle 3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470245" y="2060363"/>
            <a:ext cx="2347415" cy="43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issue slot 1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5049670" y="2060363"/>
            <a:ext cx="2347415" cy="43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issue slot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67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OOO idea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932159"/>
              </p:ext>
            </p:extLst>
          </p:nvPr>
        </p:nvGraphicFramePr>
        <p:xfrm>
          <a:off x="838200" y="1979210"/>
          <a:ext cx="10515600" cy="263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1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/>
              <a:t>Out-of-order Pipelines: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Branch Prediction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84920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the 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7672" y="2357434"/>
            <a:ext cx="1487606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mov</a:t>
            </a:r>
            <a:r>
              <a:rPr lang="en-US" sz="2400" dirty="0">
                <a:solidFill>
                  <a:schemeClr val="tx1"/>
                </a:solidFill>
              </a:rPr>
              <a:t> r1,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3926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r3, r1, r2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4258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r4, r3, r2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84590" y="2357434"/>
            <a:ext cx="1487606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mov</a:t>
            </a:r>
            <a:r>
              <a:rPr lang="en-US" sz="2400" dirty="0">
                <a:solidFill>
                  <a:schemeClr val="tx1"/>
                </a:solidFill>
              </a:rPr>
              <a:t> r5,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04693" y="2361732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r6, r5,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34797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r8, r7, r6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84258" y="1583140"/>
            <a:ext cx="4354775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Pool of Instructions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50125" y="4435522"/>
            <a:ext cx="3152633" cy="11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Issue ready and mutually independent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7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3263 0.2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02605 0.29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14727 0.413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20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4896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1615 0.55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2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30521 0.5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of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71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to be </a:t>
            </a:r>
            <a:r>
              <a:rPr lang="en-US" dirty="0" smtClean="0">
                <a:solidFill>
                  <a:srgbClr val="00B050"/>
                </a:solidFill>
              </a:rPr>
              <a:t>large enough </a:t>
            </a:r>
            <a:r>
              <a:rPr lang="en-US" dirty="0" smtClean="0"/>
              <a:t>such that the requisite number of mutually independent instructions can be found</a:t>
            </a:r>
          </a:p>
          <a:p>
            <a:r>
              <a:rPr lang="en-US" dirty="0" smtClean="0"/>
              <a:t>Typical instruction pool sizes: 64 to 128</a:t>
            </a:r>
          </a:p>
          <a:p>
            <a:r>
              <a:rPr lang="en-US" dirty="0" smtClean="0"/>
              <a:t>How do we create a large pool of instructions in a program with branches? We need to be sure that the instructions are on the</a:t>
            </a:r>
            <a:r>
              <a:rPr lang="en-US" dirty="0" smtClean="0">
                <a:solidFill>
                  <a:srgbClr val="FF0000"/>
                </a:solidFill>
              </a:rPr>
              <a:t> correct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2066" y="4180344"/>
            <a:ext cx="5306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for (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= 1;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&lt; m;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++) {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for (j = 1; j &lt;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; j ++ ) {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if (j %2 == 0) continue;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....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9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760"/>
          </a:xfrm>
        </p:spPr>
        <p:txBody>
          <a:bodyPr/>
          <a:lstStyle/>
          <a:p>
            <a:r>
              <a:rPr lang="en-US" dirty="0" smtClean="0"/>
              <a:t>What do we know up till now: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24022" y="2613804"/>
            <a:ext cx="7620730" cy="85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In-order Pipelines</a:t>
            </a:r>
          </a:p>
          <a:p>
            <a:pPr algn="ctr"/>
            <a:r>
              <a:rPr lang="en-US" sz="2800" dirty="0" smtClean="0"/>
              <a:t>Instructions enter the pipeline in program order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190445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193210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195976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187240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190006" y="4485736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4813540"/>
            <a:ext cx="771799" cy="5377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4813540"/>
            <a:ext cx="746184" cy="537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4813540"/>
            <a:ext cx="746184" cy="537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4813540"/>
            <a:ext cx="678610" cy="53775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614469" y="5926347"/>
            <a:ext cx="3942272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5-Stage Pipeline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11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creating an </a:t>
            </a:r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P</a:t>
            </a:r>
            <a:r>
              <a:rPr lang="en-US" dirty="0" smtClean="0"/>
              <a:t>ool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56" y="1383614"/>
            <a:ext cx="2124075" cy="2085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2125" y="1965278"/>
            <a:ext cx="5308979" cy="968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Typically 1 in 5 instructions is a branch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97" y="3744179"/>
            <a:ext cx="3733800" cy="233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254" y="4301320"/>
            <a:ext cx="5308979" cy="968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 the direction of the branches, and their targets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9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Dependences between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46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Order Dependence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r2, 2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20084"/>
            <a:ext cx="10515600" cy="64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instruction appears after the other in program order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7797" y="5336275"/>
            <a:ext cx="10726003" cy="125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program order is the order of instructions that is perceived by a single cycle in-order processor executing the program.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0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Read after Write Dependence (True dependence)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smtClean="0"/>
              <a:t>      add r3, r1, r2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is a producer-consumer dependence. </a:t>
            </a:r>
          </a:p>
          <a:p>
            <a:r>
              <a:rPr lang="en-US" dirty="0" smtClean="0"/>
              <a:t> The earlier instruction produces a value, and the later instruction reads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 - II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AW </a:t>
            </a:r>
            <a:r>
              <a:rPr lang="en-US" dirty="0" smtClean="0">
                <a:sym typeface="Wingdings" panose="05000000000000000000" pitchFamily="2" charset="2"/>
              </a:rPr>
              <a:t> Write after Write Dependence (Output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smtClean="0"/>
              <a:t>      add r1, r4, r2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instructions write to the same location</a:t>
            </a:r>
          </a:p>
          <a:p>
            <a:r>
              <a:rPr lang="en-US" dirty="0" smtClean="0"/>
              <a:t>The later instruction needs to take effect after the 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Dependences - III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 smtClean="0"/>
              <a:t>WAR </a:t>
            </a:r>
            <a:r>
              <a:rPr lang="en-US" dirty="0" smtClean="0">
                <a:sym typeface="Wingdings" panose="05000000000000000000" pitchFamily="2" charset="2"/>
              </a:rPr>
              <a:t> Write after Read Dependence (Anti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</a:p>
          <a:p>
            <a:pPr algn="ctr"/>
            <a:r>
              <a:rPr lang="en-US" sz="2800" dirty="0" smtClean="0"/>
              <a:t>add r2, r5, r6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Earlier instruction reads, later instruction writes</a:t>
            </a:r>
          </a:p>
          <a:p>
            <a:r>
              <a:rPr lang="en-US" dirty="0" smtClean="0"/>
              <a:t>The later instruction needs to execute after the earlier instruction has read its values</a:t>
            </a:r>
          </a:p>
        </p:txBody>
      </p:sp>
    </p:spTree>
    <p:extLst>
      <p:ext uri="{BB962C8B-B14F-4D97-AF65-F5344CB8AC3E}">
        <p14:creationId xmlns:p14="http://schemas.microsoft.com/office/powerpoint/2010/main" val="19210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1121"/>
            <a:ext cx="10515600" cy="265584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instruction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dependent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accent6"/>
                </a:solidFill>
              </a:rPr>
              <a:t>branch</a:t>
            </a:r>
            <a:r>
              <a:rPr lang="en-US" dirty="0" smtClean="0"/>
              <a:t>(</a:t>
            </a:r>
            <a:r>
              <a:rPr lang="en-US" i="1" dirty="0" err="1" smtClean="0"/>
              <a:t>beq</a:t>
            </a:r>
            <a:r>
              <a:rPr lang="en-US" dirty="0" smtClean="0"/>
              <a:t>) instruction</a:t>
            </a:r>
          </a:p>
          <a:p>
            <a:r>
              <a:rPr lang="en-US" dirty="0" smtClean="0"/>
              <a:t>If the branch is taken then only the </a:t>
            </a:r>
            <a:r>
              <a:rPr lang="en-US" i="1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instruction will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dirty="0" smtClean="0"/>
              <a:t>, not otherwise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2757" y="1486787"/>
            <a:ext cx="3916908" cy="1843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beq</a:t>
            </a:r>
            <a:r>
              <a:rPr lang="en-US" sz="2800" dirty="0" smtClean="0"/>
              <a:t> .label</a:t>
            </a:r>
          </a:p>
          <a:p>
            <a:r>
              <a:rPr lang="en-US" sz="2800" dirty="0" smtClean="0"/>
              <a:t>.....</a:t>
            </a:r>
          </a:p>
          <a:p>
            <a:r>
              <a:rPr lang="en-US" sz="2800" dirty="0" smtClean="0"/>
              <a:t>.label</a:t>
            </a:r>
          </a:p>
          <a:p>
            <a:r>
              <a:rPr lang="en-US" sz="2800" dirty="0" smtClean="0"/>
              <a:t>	add r1, r2, r3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8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Results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78925"/>
            <a:ext cx="1051560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In-order processors respect the program order dependences. Thus, they automatically respect all data and control dependences. 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905534"/>
            <a:ext cx="1051560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OOO processors respect only data and control dependences.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09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365125"/>
            <a:ext cx="11121788" cy="1325563"/>
          </a:xfrm>
        </p:spPr>
        <p:txBody>
          <a:bodyPr/>
          <a:lstStyle/>
          <a:p>
            <a:r>
              <a:rPr lang="en-US" dirty="0" smtClean="0"/>
              <a:t>Can output and anti dependences be removed?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7157"/>
            <a:ext cx="10515600" cy="19598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Don’t you think that these dependences are there because we have a finite number of registers. </a:t>
            </a:r>
          </a:p>
          <a:p>
            <a:r>
              <a:rPr lang="en-US" sz="3200" dirty="0" smtClean="0"/>
              <a:t>What if we had an infinite number of registers?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42196" y="1972496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pPr algn="ctr"/>
            <a:r>
              <a:rPr lang="en-US" sz="2800" dirty="0" smtClean="0"/>
              <a:t>      add r1, r4, r2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26399" y="1966069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</a:p>
          <a:p>
            <a:pPr algn="ctr"/>
            <a:r>
              <a:rPr lang="en-US" sz="2800" dirty="0" smtClean="0"/>
              <a:t>add r2, r5, r6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7" y="1420360"/>
            <a:ext cx="2142671" cy="8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Infinite number of 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889" y="1690689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5</a:t>
            </a:r>
          </a:p>
          <a:p>
            <a:r>
              <a:rPr lang="en-US" sz="2800" dirty="0" smtClean="0"/>
              <a:t>add r6, r2, r8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r1, 8</a:t>
            </a:r>
          </a:p>
          <a:p>
            <a:r>
              <a:rPr lang="en-US" sz="2800" dirty="0" smtClean="0"/>
              <a:t>add r9, r1, r2</a:t>
            </a:r>
          </a:p>
          <a:p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375778" y="1690688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/>
              <a:t>v</a:t>
            </a:r>
            <a:r>
              <a:rPr lang="en-US" sz="2800" dirty="0" smtClean="0"/>
              <a:t>1, 1</a:t>
            </a:r>
          </a:p>
          <a:p>
            <a:r>
              <a:rPr lang="en-US" sz="2800" dirty="0" smtClean="0"/>
              <a:t>add  v11, </a:t>
            </a:r>
            <a:r>
              <a:rPr lang="en-US" sz="2800" dirty="0"/>
              <a:t>v</a:t>
            </a:r>
            <a:r>
              <a:rPr lang="en-US" sz="2800" dirty="0" smtClean="0"/>
              <a:t>2, v3</a:t>
            </a:r>
          </a:p>
          <a:p>
            <a:r>
              <a:rPr lang="en-US" sz="2800" dirty="0" smtClean="0"/>
              <a:t>add  v4, v11,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v12, 5</a:t>
            </a:r>
          </a:p>
          <a:p>
            <a:r>
              <a:rPr lang="en-US" sz="2800" dirty="0" smtClean="0"/>
              <a:t>add v6, v12, v8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v21, 8</a:t>
            </a:r>
          </a:p>
          <a:p>
            <a:r>
              <a:rPr lang="en-US" sz="2800" dirty="0" smtClean="0"/>
              <a:t>add v9, v21, v12</a:t>
            </a:r>
          </a:p>
          <a:p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992573" y="1690688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9153493">
            <a:off x="2212750" y="2170378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9153493">
            <a:off x="2193414" y="3008989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9153493">
            <a:off x="2174077" y="3847601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2388" y="5404513"/>
            <a:ext cx="5036024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 with architectural registers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177887" y="5404513"/>
            <a:ext cx="5036024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 with virtual registers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78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6663" y="1978925"/>
            <a:ext cx="3275462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with real (architectural) registers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5140657" y="2483892"/>
            <a:ext cx="19106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3827" y="1847636"/>
            <a:ext cx="3275462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with virtual registers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41946" y="4109610"/>
            <a:ext cx="4094328" cy="2137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56096" y="4191496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RAW dependences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56096" y="4817660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WAR dependences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856096" y="5471118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WAW dependences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051343" y="4039737"/>
            <a:ext cx="4094328" cy="1542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713260" y="4497753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RAW dependences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41993" y="5673293"/>
            <a:ext cx="513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Higher instruction level parallelism (ILP)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50" y="6134958"/>
            <a:ext cx="718139" cy="69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661" y="6097282"/>
            <a:ext cx="718139" cy="6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Inorder</a:t>
            </a:r>
            <a:r>
              <a:rPr lang="en-US" dirty="0" smtClean="0"/>
              <a:t> 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2158"/>
            <a:ext cx="10515600" cy="2924805"/>
          </a:xfrm>
        </p:spPr>
        <p:txBody>
          <a:bodyPr/>
          <a:lstStyle/>
          <a:p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Structural Hazards </a:t>
            </a:r>
            <a:r>
              <a:rPr lang="en-US" dirty="0" smtClean="0">
                <a:sym typeface="Wingdings" panose="05000000000000000000" pitchFamily="2" charset="2"/>
              </a:rPr>
              <a:t> Two instructions vie for the same resource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              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NOT possible in simple 5 stage pipelines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Hazards  Producer instruction is not ready when the consumer needs 			the data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Control Hazards  Instructions are fetched from the wrong path of the    branch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90445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341108" y="4233081"/>
            <a:ext cx="6819047" cy="1430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375"/>
            <a:ext cx="10515600" cy="1154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8544" y="2210937"/>
            <a:ext cx="3575714" cy="94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Fetch + Decode + Rename + Reg. Read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723331" y="3357349"/>
            <a:ext cx="2688609" cy="1091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Memory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857" y="2681785"/>
            <a:ext cx="279778" cy="67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2449775" y="1868924"/>
            <a:ext cx="586854" cy="191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7936175" y="1726441"/>
            <a:ext cx="586854" cy="191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184944" y="1378423"/>
            <a:ext cx="3007056" cy="223823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Pool of Instructions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7388273" y="4436659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66180" y="4449170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18326" y="4405950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12297" y="4462816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275058" y="3575713"/>
            <a:ext cx="570363" cy="62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95581" y="3850303"/>
            <a:ext cx="21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Execution Units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944873" y="355869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Issue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4503761" y="6176962"/>
            <a:ext cx="5486400" cy="6810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Write back results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7459354" y="5667315"/>
            <a:ext cx="570363" cy="62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45" y="6134840"/>
            <a:ext cx="740676" cy="7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</a:t>
            </a:r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7759"/>
            <a:ext cx="10515600" cy="1239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an outsider should it matter if the processor is in-order or OOO</a:t>
            </a:r>
          </a:p>
          <a:p>
            <a:pPr marL="0" indent="0">
              <a:buNone/>
            </a:pPr>
            <a:r>
              <a:rPr lang="en-US" dirty="0" smtClean="0"/>
              <a:t>Answer is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2172" y="1885071"/>
            <a:ext cx="3587262" cy="144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Processor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1282890" y="2374710"/>
            <a:ext cx="2909282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5969" y="1988583"/>
            <a:ext cx="1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Instructions 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7779434" y="1857172"/>
            <a:ext cx="1583140" cy="72448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79434" y="2623468"/>
            <a:ext cx="1583140" cy="72448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498842" y="1860540"/>
            <a:ext cx="1351128" cy="5930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9498842" y="2879853"/>
            <a:ext cx="1351128" cy="59307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98842" y="1499530"/>
            <a:ext cx="147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Register File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624640" y="3018589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362574" y="1392072"/>
            <a:ext cx="1991226" cy="229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55671" y="15269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State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56" y="489300"/>
            <a:ext cx="2435612" cy="13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that there is an exception or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26339"/>
            <a:ext cx="11103591" cy="1850623"/>
          </a:xfrm>
        </p:spPr>
        <p:txBody>
          <a:bodyPr>
            <a:normAutofit/>
          </a:bodyPr>
          <a:lstStyle/>
          <a:p>
            <a:r>
              <a:rPr lang="en-US" dirty="0" smtClean="0"/>
              <a:t>Languages like Java have dedicated functions that are called if there is a divide-by-zero in the code. </a:t>
            </a:r>
          </a:p>
          <a:p>
            <a:r>
              <a:rPr lang="en-US" dirty="0" smtClean="0"/>
              <a:t>The question is: </a:t>
            </a:r>
          </a:p>
          <a:p>
            <a:pPr lvl="1"/>
            <a:r>
              <a:rPr lang="en-US" dirty="0" smtClean="0"/>
              <a:t>Would the sub instruction have executed when we enter the exception handler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3427" y="1772670"/>
            <a:ext cx="3985146" cy="2185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r4, 10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0</a:t>
            </a:r>
          </a:p>
          <a:p>
            <a:r>
              <a:rPr lang="en-US" sz="2800" dirty="0" smtClean="0"/>
              <a:t>div r3, r1, r2</a:t>
            </a:r>
          </a:p>
          <a:p>
            <a:r>
              <a:rPr lang="en-US" sz="2800" dirty="0" smtClean="0"/>
              <a:t>sub r4, r4, 1</a:t>
            </a:r>
            <a:endParaRPr lang="en-US" sz="2800" dirty="0"/>
          </a:p>
        </p:txBody>
      </p:sp>
      <p:sp>
        <p:nvSpPr>
          <p:cNvPr id="5" name="Oval Callout 4"/>
          <p:cNvSpPr/>
          <p:nvPr/>
        </p:nvSpPr>
        <p:spPr>
          <a:xfrm>
            <a:off x="8311487" y="1690688"/>
            <a:ext cx="2647666" cy="1050878"/>
          </a:xfrm>
          <a:prstGeom prst="wedgeEllipseCallout">
            <a:avLst>
              <a:gd name="adj1" fmla="val -135950"/>
              <a:gd name="adj2" fmla="val 87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Divide by 0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39284" y="3179928"/>
            <a:ext cx="2634017" cy="887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Divide by zero handler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964072" y="3179928"/>
            <a:ext cx="2975212" cy="443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4203"/>
            <a:ext cx="10515600" cy="27159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that the exception handler decides to do nothing and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After this the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instruction should be executed</a:t>
            </a:r>
          </a:p>
          <a:p>
            <a:r>
              <a:rPr lang="en-US" dirty="0" smtClean="0"/>
              <a:t>This is exactly what will happen in 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in-order processor</a:t>
            </a:r>
          </a:p>
          <a:p>
            <a:r>
              <a:rPr lang="en-US" dirty="0" smtClean="0"/>
              <a:t>In an OOO processor there is a possibility that the sub inst. can execute out of order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3107" y="1738952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Instructions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166815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</a:t>
            </a:r>
            <a:r>
              <a:rPr lang="en-US" sz="2800" dirty="0" smtClean="0"/>
              <a:t> by 0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650708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Exception </a:t>
            </a:r>
          </a:p>
          <a:p>
            <a:pPr algn="ctr"/>
            <a:r>
              <a:rPr lang="en-US" sz="2800" dirty="0" smtClean="0"/>
              <a:t>handler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0134601" y="1690688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</a:t>
            </a:r>
          </a:p>
          <a:p>
            <a:pPr algn="ctr"/>
            <a:r>
              <a:rPr lang="en-US" sz="2800" dirty="0" smtClean="0"/>
              <a:t>inst.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3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"/>
            <a:ext cx="10515600" cy="1325563"/>
          </a:xfrm>
        </p:spPr>
        <p:txBody>
          <a:bodyPr/>
          <a:lstStyle/>
          <a:p>
            <a:r>
              <a:rPr lang="en-US" dirty="0" smtClean="0"/>
              <a:t>Precise Exceptions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59" y="4635301"/>
            <a:ext cx="11071177" cy="1574430"/>
          </a:xfrm>
        </p:spPr>
        <p:txBody>
          <a:bodyPr/>
          <a:lstStyle/>
          <a:p>
            <a:r>
              <a:rPr lang="en-US" dirty="0" smtClean="0"/>
              <a:t>To an external observer</a:t>
            </a:r>
          </a:p>
          <a:p>
            <a:pPr lvl="1"/>
            <a:r>
              <a:rPr lang="en-US" dirty="0" smtClean="0"/>
              <a:t>The execution should always be correct</a:t>
            </a:r>
          </a:p>
          <a:p>
            <a:pPr lvl="1"/>
            <a:r>
              <a:rPr lang="en-US" dirty="0" smtClean="0"/>
              <a:t>Even in the presence of interrupts and exceptions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3107" y="1738952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Instructions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166815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</a:t>
            </a:r>
            <a:r>
              <a:rPr lang="en-US" sz="2800" dirty="0" smtClean="0"/>
              <a:t> by 0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650708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Exception </a:t>
            </a:r>
          </a:p>
          <a:p>
            <a:pPr algn="ctr"/>
            <a:r>
              <a:rPr lang="en-US" sz="2800" dirty="0" smtClean="0"/>
              <a:t>handler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0134601" y="1690688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</a:t>
            </a:r>
          </a:p>
          <a:p>
            <a:pPr algn="ctr"/>
            <a:r>
              <a:rPr lang="en-US" sz="2800" dirty="0" smtClean="0"/>
              <a:t>inst. 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83107" y="3308444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Regular Instructions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166815" y="3266683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</a:t>
            </a:r>
            <a:r>
              <a:rPr lang="en-US" sz="2800" dirty="0" smtClean="0"/>
              <a:t> by 0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9629633" y="325953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Exception </a:t>
            </a:r>
          </a:p>
          <a:p>
            <a:pPr algn="ctr"/>
            <a:r>
              <a:rPr lang="en-US" sz="2800" dirty="0" smtClean="0"/>
              <a:t>handler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7650708" y="3259531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</a:t>
            </a:r>
          </a:p>
          <a:p>
            <a:pPr algn="ctr"/>
            <a:r>
              <a:rPr lang="en-US" sz="2800" dirty="0" smtClean="0"/>
              <a:t>inst. </a:t>
            </a:r>
            <a:endParaRPr lang="en-US" sz="2800" dirty="0"/>
          </a:p>
        </p:txBody>
      </p:sp>
      <p:sp>
        <p:nvSpPr>
          <p:cNvPr id="12" name="Horizontal Scroll 11"/>
          <p:cNvSpPr/>
          <p:nvPr/>
        </p:nvSpPr>
        <p:spPr>
          <a:xfrm>
            <a:off x="183106" y="1119117"/>
            <a:ext cx="2682923" cy="6198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Correct</a:t>
            </a:r>
            <a:endParaRPr lang="en-US" sz="2400" dirty="0"/>
          </a:p>
        </p:txBody>
      </p:sp>
      <p:sp>
        <p:nvSpPr>
          <p:cNvPr id="13" name="Horizontal Scroll 12"/>
          <p:cNvSpPr/>
          <p:nvPr/>
        </p:nvSpPr>
        <p:spPr>
          <a:xfrm>
            <a:off x="183105" y="2782709"/>
            <a:ext cx="2682923" cy="619836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Wrong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thus need </a:t>
            </a:r>
            <a:r>
              <a:rPr lang="en-US" dirty="0" smtClean="0">
                <a:solidFill>
                  <a:srgbClr val="FF0000"/>
                </a:solidFill>
              </a:rPr>
              <a:t>precise exceptions</a:t>
            </a:r>
          </a:p>
          <a:p>
            <a:r>
              <a:rPr lang="en-US" dirty="0" smtClean="0"/>
              <a:t>Assume that the dynamic instructions in a program (ordered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 order</a:t>
            </a:r>
            <a:r>
              <a:rPr lang="en-US" dirty="0" smtClean="0"/>
              <a:t>) are: ins</a:t>
            </a:r>
            <a:r>
              <a:rPr lang="en-US" baseline="-25000" dirty="0" smtClean="0"/>
              <a:t>1</a:t>
            </a:r>
            <a:r>
              <a:rPr lang="en-US" dirty="0" smtClean="0"/>
              <a:t>, ins</a:t>
            </a:r>
            <a:r>
              <a:rPr lang="en-US" baseline="-25000" dirty="0" smtClean="0"/>
              <a:t>2</a:t>
            </a:r>
            <a:r>
              <a:rPr lang="en-US" dirty="0" smtClean="0"/>
              <a:t>, ins</a:t>
            </a:r>
            <a:r>
              <a:rPr lang="en-US" baseline="-25000" dirty="0" smtClean="0"/>
              <a:t>3</a:t>
            </a:r>
            <a:r>
              <a:rPr lang="en-US" dirty="0" smtClean="0"/>
              <a:t> ... </a:t>
            </a:r>
            <a:r>
              <a:rPr lang="en-US" dirty="0" err="1" smtClean="0"/>
              <a:t>ins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Assume that the processor starts the exception/interrupt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 after it has just finished writing the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of instruction: </a:t>
            </a:r>
            <a:r>
              <a:rPr lang="en-US" dirty="0" err="1" smtClean="0"/>
              <a:t>ins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Then instructions: ins</a:t>
            </a:r>
            <a:r>
              <a:rPr lang="en-US" baseline="-25000" dirty="0" smtClean="0"/>
              <a:t>1</a:t>
            </a:r>
            <a:r>
              <a:rPr lang="en-US" dirty="0" smtClean="0"/>
              <a:t> ... </a:t>
            </a:r>
            <a:r>
              <a:rPr lang="en-US" dirty="0" err="1" smtClean="0"/>
              <a:t>ins</a:t>
            </a:r>
            <a:r>
              <a:rPr lang="en-US" baseline="-25000" dirty="0" err="1" smtClean="0"/>
              <a:t>k</a:t>
            </a:r>
            <a:r>
              <a:rPr lang="en-US" dirty="0" smtClean="0"/>
              <a:t> should have executed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completely</a:t>
            </a:r>
            <a:r>
              <a:rPr lang="en-US" dirty="0" smtClean="0"/>
              <a:t> and written their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to the memory/register file</a:t>
            </a:r>
          </a:p>
          <a:p>
            <a:r>
              <a:rPr lang="en-US" dirty="0" smtClean="0"/>
              <a:t>AND, ins</a:t>
            </a:r>
            <a:r>
              <a:rPr lang="en-US" baseline="-25000" dirty="0" smtClean="0"/>
              <a:t>k+1</a:t>
            </a:r>
            <a:r>
              <a:rPr lang="en-US" dirty="0" smtClean="0"/>
              <a:t> onwards should appear to not have started their execution </a:t>
            </a:r>
            <a:r>
              <a:rPr lang="en-US" dirty="0" smtClean="0">
                <a:solidFill>
                  <a:srgbClr val="FF0000"/>
                </a:solidFill>
              </a:rPr>
              <a:t>at all</a:t>
            </a:r>
          </a:p>
          <a:p>
            <a:r>
              <a:rPr lang="en-US" dirty="0" smtClean="0"/>
              <a:t>Such an exception or interrupt is </a:t>
            </a:r>
            <a:r>
              <a:rPr lang="en-US" dirty="0" smtClean="0">
                <a:solidFill>
                  <a:schemeClr val="accent1"/>
                </a:solidFill>
              </a:rPr>
              <a:t>precise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 in OOO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in an OOO processor how can exceptions be </a:t>
            </a:r>
            <a:r>
              <a:rPr lang="en-US" dirty="0" smtClean="0">
                <a:solidFill>
                  <a:schemeClr val="accent1"/>
                </a:solidFill>
              </a:rPr>
              <a:t>precise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need a mechanism to ensure that instructions appear to execute </a:t>
            </a:r>
            <a:r>
              <a:rPr lang="en-US" dirty="0" smtClean="0">
                <a:solidFill>
                  <a:srgbClr val="FF0000"/>
                </a:solidFill>
              </a:rPr>
              <a:t>in order </a:t>
            </a:r>
            <a:r>
              <a:rPr lang="en-US" dirty="0" smtClean="0"/>
              <a:t>to not an external observer</a:t>
            </a:r>
          </a:p>
          <a:p>
            <a:r>
              <a:rPr lang="en-US" dirty="0" smtClean="0"/>
              <a:t>Anything can happen inside the processor</a:t>
            </a:r>
          </a:p>
          <a:p>
            <a:pPr lvl="1"/>
            <a:r>
              <a:rPr lang="en-US" dirty="0" smtClean="0"/>
              <a:t>But an external observer should not be able to make out if the processor is in-order or OOO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 smtClean="0"/>
              <a:t>Out-of-order Pipelines: Basics</a:t>
            </a:r>
          </a:p>
          <a:p>
            <a:r>
              <a:rPr lang="en-US" dirty="0" smtClean="0"/>
              <a:t>Branch Prediction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327228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2442949"/>
          </a:xfrm>
        </p:spPr>
        <p:txBody>
          <a:bodyPr/>
          <a:lstStyle/>
          <a:p>
            <a:r>
              <a:rPr lang="en-US" dirty="0" smtClean="0"/>
              <a:t>There are several things to predict: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 if an instruction is a branch or 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it is a branch, predict its outcome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the branch is taken, predict its target</a:t>
            </a:r>
          </a:p>
          <a:p>
            <a:r>
              <a:rPr lang="en-US" dirty="0" smtClean="0"/>
              <a:t>General structure of a predictor 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312693" y="4326340"/>
            <a:ext cx="3425588" cy="1501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61063" y="4885899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3951" y="4509485"/>
            <a:ext cx="289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 Counter (PC)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738281" y="4885898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84184" y="4509485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instruction a branch or not?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</a:p>
          <a:p>
            <a:pPr lvl="1"/>
            <a:r>
              <a:rPr lang="en-US" dirty="0" smtClean="0"/>
              <a:t>Given a PC, the status of the instruction (branch or not) does not change</a:t>
            </a:r>
          </a:p>
          <a:p>
            <a:pPr lvl="1"/>
            <a:r>
              <a:rPr lang="en-US" dirty="0" smtClean="0"/>
              <a:t>Can we use this information?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The last time that we had seen a branch </a:t>
            </a:r>
            <a:r>
              <a:rPr lang="en-US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/>
              <a:t> its PC</a:t>
            </a:r>
          </a:p>
          <a:p>
            <a:pPr lvl="1"/>
            <a:r>
              <a:rPr lang="en-US" dirty="0" smtClean="0"/>
              <a:t>Next time we see a PC,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US" dirty="0" smtClean="0"/>
              <a:t> if we have seen it before</a:t>
            </a:r>
          </a:p>
          <a:p>
            <a:pPr lvl="1"/>
            <a:r>
              <a:rPr lang="en-US" dirty="0" smtClean="0"/>
              <a:t>Also remember the type of the branch:</a:t>
            </a:r>
          </a:p>
          <a:p>
            <a:pPr lvl="2"/>
            <a:r>
              <a:rPr lang="en-US" dirty="0" smtClean="0"/>
              <a:t>Unconditional</a:t>
            </a:r>
          </a:p>
          <a:p>
            <a:pPr lvl="2"/>
            <a:r>
              <a:rPr lang="en-US" dirty="0" smtClean="0"/>
              <a:t>Conditional</a:t>
            </a:r>
          </a:p>
          <a:p>
            <a:pPr lvl="2"/>
            <a:r>
              <a:rPr lang="en-US" dirty="0" smtClean="0"/>
              <a:t>Function call</a:t>
            </a:r>
          </a:p>
          <a:p>
            <a:pPr lvl="2"/>
            <a:r>
              <a:rPr lang="en-US" dirty="0" smtClean="0"/>
              <a:t>Return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680" y="2797791"/>
            <a:ext cx="37242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 in In-order Pipelines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90246" y="1716611"/>
            <a:ext cx="1333777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184475" y="2931609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66691" y="2866090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N+1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73062" y="2977232"/>
            <a:ext cx="1076640" cy="229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07389" y="2909977"/>
            <a:ext cx="2088481" cy="237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>
          <a:xfrm>
            <a:off x="4170760" y="3754314"/>
            <a:ext cx="1772840" cy="783179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data now</a:t>
            </a:r>
            <a:endParaRPr lang="en-IN" dirty="0"/>
          </a:p>
        </p:txBody>
      </p:sp>
      <p:sp>
        <p:nvSpPr>
          <p:cNvPr id="39" name="Cloud Callout 38"/>
          <p:cNvSpPr/>
          <p:nvPr/>
        </p:nvSpPr>
        <p:spPr>
          <a:xfrm>
            <a:off x="6726277" y="3801462"/>
            <a:ext cx="2227279" cy="783179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Earliest it can be generated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4070838" y="5345723"/>
            <a:ext cx="2250831" cy="1283677"/>
            <a:chOff x="4070838" y="5345723"/>
            <a:chExt cx="2250831" cy="128367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237892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73062" y="6101862"/>
              <a:ext cx="9114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184475" y="5358910"/>
              <a:ext cx="0" cy="75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195976" y="5358910"/>
              <a:ext cx="9114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10319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070838" y="6233746"/>
              <a:ext cx="2250831" cy="395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</a:t>
              </a:r>
              <a:endParaRPr lang="en-IN" dirty="0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416562" y="4584641"/>
            <a:ext cx="2189284" cy="6907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Hazard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15677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16341 -0.011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8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structure in hardware to remember ...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the instruction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6519" y="1801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06519" y="6373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147713" y="1801505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34065" y="4449169"/>
            <a:ext cx="27296" cy="19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44" name="Rounded Rectangle 43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Instruction Status Table (IST)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Method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see a branch instruction</a:t>
            </a:r>
          </a:p>
          <a:p>
            <a:pPr lvl="1"/>
            <a:r>
              <a:rPr lang="en-US" dirty="0" smtClean="0"/>
              <a:t>Access its corresponding entry in the table</a:t>
            </a:r>
          </a:p>
          <a:p>
            <a:pPr lvl="1"/>
            <a:r>
              <a:rPr lang="en-US" dirty="0" smtClean="0"/>
              <a:t>Record the branch type</a:t>
            </a:r>
          </a:p>
          <a:p>
            <a:r>
              <a:rPr lang="en-US" dirty="0" smtClean="0"/>
              <a:t>When we see an instruction:</a:t>
            </a:r>
          </a:p>
          <a:p>
            <a:pPr lvl="1"/>
            <a:r>
              <a:rPr lang="en-US" dirty="0" smtClean="0"/>
              <a:t>Check the corresponding entry of the table</a:t>
            </a:r>
          </a:p>
          <a:p>
            <a:pPr lvl="1"/>
            <a:r>
              <a:rPr lang="en-US" dirty="0" smtClean="0"/>
              <a:t>Read the status of the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Status Table (IST)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choose the least significant 10 bits of the PC address, we will have 1024 entries in the IST</a:t>
            </a:r>
          </a:p>
          <a:p>
            <a:r>
              <a:rPr lang="en-US" dirty="0" smtClean="0"/>
              <a:t>For a 32 bit PC, we cannot have a 2</a:t>
            </a:r>
            <a:r>
              <a:rPr lang="en-US" baseline="30000" dirty="0" smtClean="0"/>
              <a:t>32</a:t>
            </a:r>
            <a:r>
              <a:rPr lang="en-US" dirty="0" smtClean="0"/>
              <a:t> entry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Too big</a:t>
            </a:r>
          </a:p>
          <a:p>
            <a:pPr lvl="1"/>
            <a:r>
              <a:rPr lang="en-US" dirty="0" smtClean="0"/>
              <a:t>Too slow</a:t>
            </a:r>
          </a:p>
          <a:p>
            <a:pPr lvl="1"/>
            <a:r>
              <a:rPr lang="en-US" dirty="0" smtClean="0"/>
              <a:t>Too much of power</a:t>
            </a:r>
          </a:p>
          <a:p>
            <a:pPr lvl="1"/>
            <a:r>
              <a:rPr lang="en-US" dirty="0" smtClean="0"/>
              <a:t>Too much of area</a:t>
            </a:r>
          </a:p>
          <a:p>
            <a:r>
              <a:rPr lang="en-US" dirty="0" smtClean="0"/>
              <a:t>We need to manage with a </a:t>
            </a:r>
            <a:r>
              <a:rPr lang="en-US" dirty="0" smtClean="0">
                <a:solidFill>
                  <a:schemeClr val="accent5"/>
                </a:solidFill>
              </a:rPr>
              <a:t>smaller</a:t>
            </a:r>
            <a:r>
              <a:rPr lang="en-US" dirty="0" smtClean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Destructive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691" y="2299007"/>
            <a:ext cx="2887639" cy="2430805"/>
          </a:xfrm>
        </p:spPr>
        <p:txBody>
          <a:bodyPr/>
          <a:lstStyle/>
          <a:p>
            <a:r>
              <a:rPr lang="en-US" dirty="0" smtClean="0"/>
              <a:t>Two instructions can map to the same entry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6209" y="1604962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46210" y="2014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46208" y="2425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359854" y="2829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59852" y="3240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46208" y="3643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346206" y="4055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59852" y="4458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59850" y="4869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59855" y="53247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59853" y="573586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24585" y="2142699"/>
            <a:ext cx="2552131" cy="873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24585" y="3311754"/>
            <a:ext cx="2552131" cy="873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 </a:t>
            </a:r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4776716" y="2579427"/>
            <a:ext cx="1569485" cy="4367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63077" y="3061870"/>
            <a:ext cx="1583124" cy="684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658663" y="4763069"/>
            <a:ext cx="3819104" cy="11464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Defined as </a:t>
            </a:r>
            <a:r>
              <a:rPr lang="en-US" sz="2400" b="1" dirty="0" smtClean="0"/>
              <a:t>destructive </a:t>
            </a:r>
            <a:r>
              <a:rPr lang="en-US" sz="2400" b="1" dirty="0" err="1" smtClean="0"/>
              <a:t>inteference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7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2035"/>
          </a:xfrm>
        </p:spPr>
        <p:txBody>
          <a:bodyPr/>
          <a:lstStyle/>
          <a:p>
            <a:r>
              <a:rPr lang="en-US" dirty="0" smtClean="0"/>
              <a:t>Possible for a 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2060"/>
                </a:solidFill>
              </a:rPr>
              <a:t>non-branch</a:t>
            </a:r>
            <a:r>
              <a:rPr lang="en-US" dirty="0" smtClean="0"/>
              <a:t> instruction to map to the same entry</a:t>
            </a:r>
          </a:p>
          <a:p>
            <a:r>
              <a:rPr lang="en-US" dirty="0" smtClean="0"/>
              <a:t>Possible for two </a:t>
            </a:r>
            <a:r>
              <a:rPr lang="en-US" dirty="0" smtClean="0">
                <a:solidFill>
                  <a:srgbClr val="FF0000"/>
                </a:solidFill>
              </a:rPr>
              <a:t>branches</a:t>
            </a:r>
            <a:r>
              <a:rPr lang="en-US" dirty="0" smtClean="0"/>
              <a:t> to map to the same entry</a:t>
            </a:r>
          </a:p>
          <a:p>
            <a:r>
              <a:rPr lang="en-US" dirty="0" smtClean="0"/>
              <a:t>Possible for two </a:t>
            </a:r>
            <a:r>
              <a:rPr lang="en-US" dirty="0" smtClean="0">
                <a:solidFill>
                  <a:srgbClr val="002060"/>
                </a:solidFill>
              </a:rPr>
              <a:t>non-branches</a:t>
            </a:r>
            <a:r>
              <a:rPr lang="en-US" dirty="0" smtClean="0"/>
              <a:t> to map to the same entry</a:t>
            </a:r>
          </a:p>
          <a:p>
            <a:r>
              <a:rPr lang="en-US" dirty="0" smtClean="0"/>
              <a:t>Need for </a:t>
            </a:r>
            <a:r>
              <a:rPr lang="en-US" dirty="0" smtClean="0">
                <a:solidFill>
                  <a:schemeClr val="accent6"/>
                </a:solidFill>
              </a:rPr>
              <a:t>disambiguation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Augment each entry of the 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Between Addresses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the instruction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06519" y="1801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06519" y="6373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147713" y="1801505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34065" y="4449169"/>
            <a:ext cx="27296" cy="19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9" name="Oval 28"/>
          <p:cNvSpPr/>
          <p:nvPr/>
        </p:nvSpPr>
        <p:spPr>
          <a:xfrm>
            <a:off x="6782937" y="2374710"/>
            <a:ext cx="1023582" cy="859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7"/>
          </p:cNvCxnSpPr>
          <p:nvPr/>
        </p:nvCxnSpPr>
        <p:spPr>
          <a:xfrm flipV="1">
            <a:off x="7656619" y="1583140"/>
            <a:ext cx="1023357" cy="917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488908" y="4449169"/>
            <a:ext cx="1281742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type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9757010" y="4449168"/>
            <a:ext cx="1842450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– n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656619" y="2500626"/>
            <a:ext cx="3839345" cy="19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59309" y="3234519"/>
            <a:ext cx="943246" cy="131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flipV="1">
            <a:off x="1878844" y="4435239"/>
            <a:ext cx="427628" cy="2115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flipV="1">
            <a:off x="10638430" y="5259845"/>
            <a:ext cx="386675" cy="133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21008" y="6478315"/>
            <a:ext cx="8890945" cy="24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41" grpId="0" animBg="1"/>
      <p:bldP spid="42" grpId="0" animBg="1"/>
      <p:bldP spid="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keep the status of only </a:t>
            </a:r>
            <a:r>
              <a:rPr lang="en-US" dirty="0" smtClean="0">
                <a:solidFill>
                  <a:srgbClr val="FF0000"/>
                </a:solidFill>
              </a:rPr>
              <a:t>branches</a:t>
            </a:r>
            <a:r>
              <a:rPr lang="en-US" dirty="0" smtClean="0"/>
              <a:t> in the IST</a:t>
            </a:r>
          </a:p>
          <a:p>
            <a:r>
              <a:rPr lang="en-US" dirty="0" smtClean="0"/>
              <a:t>However, for every </a:t>
            </a:r>
            <a:r>
              <a:rPr lang="en-US" dirty="0" smtClean="0">
                <a:solidFill>
                  <a:schemeClr val="accent1"/>
                </a:solidFill>
              </a:rPr>
              <a:t>instruction</a:t>
            </a:r>
            <a:r>
              <a:rPr lang="en-US" dirty="0" smtClean="0"/>
              <a:t> we need to check the IST</a:t>
            </a:r>
          </a:p>
          <a:p>
            <a:r>
              <a:rPr lang="en-US" dirty="0" smtClean="0"/>
              <a:t>If there is no entry, then we need to predict that it is not a branch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</a:p>
          <a:p>
            <a:pPr lvl="1"/>
            <a:r>
              <a:rPr lang="en-US" dirty="0" smtClean="0"/>
              <a:t>What to do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Why does an IST work?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Mainly because most pieces of code exhibit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temporal locality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a given window of time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 smtClean="0">
                <a:sym typeface="Wingdings" panose="05000000000000000000" pitchFamily="2" charset="2"/>
              </a:rPr>
              <a:t> tend to repeat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Direction of the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3857"/>
            <a:ext cx="10515600" cy="2213106"/>
          </a:xfrm>
        </p:spPr>
        <p:txBody>
          <a:bodyPr/>
          <a:lstStyle/>
          <a:p>
            <a:r>
              <a:rPr lang="en-US" dirty="0" smtClean="0"/>
              <a:t>If a branch is unconditional </a:t>
            </a:r>
            <a:r>
              <a:rPr lang="en-US" dirty="0" smtClean="0">
                <a:sym typeface="Wingdings" panose="05000000000000000000" pitchFamily="2" charset="2"/>
              </a:rPr>
              <a:t> no need to predict (taken)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a branch is a call/return  no need to predict (taken)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a branch is conditional  need to predict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217158" y="1903044"/>
            <a:ext cx="3425588" cy="1501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65528" y="2462603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8416" y="2086189"/>
            <a:ext cx="289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 Counter (PC)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42746" y="2462602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8649" y="2086189"/>
            <a:ext cx="256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Taken or 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929349" y="4326340"/>
            <a:ext cx="2060812" cy="35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003" y="2743200"/>
            <a:ext cx="3868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void foo() 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</a:p>
          <a:p>
            <a:r>
              <a:rPr lang="en-US" sz="2800" dirty="0" smtClean="0"/>
              <a:t>		...</a:t>
            </a:r>
            <a:endParaRPr lang="en-US" sz="2800" dirty="0"/>
          </a:p>
          <a:p>
            <a:r>
              <a:rPr lang="en-US" sz="2800" dirty="0" smtClean="0"/>
              <a:t>	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01003" y="2047164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218227" y="2033516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94644" y="2917143"/>
            <a:ext cx="3126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10" name="Cloud Callout 9"/>
          <p:cNvSpPr/>
          <p:nvPr/>
        </p:nvSpPr>
        <p:spPr>
          <a:xfrm>
            <a:off x="5363570" y="4817660"/>
            <a:ext cx="2019869" cy="928047"/>
          </a:xfrm>
          <a:prstGeom prst="cloudCallout">
            <a:avLst>
              <a:gd name="adj1" fmla="val 77815"/>
              <a:gd name="adj2" fmla="val -757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Bimodal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6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Stall the Pipeline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90246" y="1716611"/>
            <a:ext cx="1333777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195976" y="2909167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66690" y="2909167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N+1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70838" y="3182215"/>
            <a:ext cx="5781965" cy="3447185"/>
            <a:chOff x="4070838" y="3182215"/>
            <a:chExt cx="5781965" cy="344718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284564" y="3428079"/>
              <a:ext cx="1285224" cy="182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351697" y="3182215"/>
              <a:ext cx="5501106" cy="207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Cloud Callout 37"/>
            <p:cNvSpPr/>
            <p:nvPr/>
          </p:nvSpPr>
          <p:spPr>
            <a:xfrm>
              <a:off x="4170760" y="3754314"/>
              <a:ext cx="1772840" cy="783179"/>
            </a:xfrm>
            <a:prstGeom prst="cloud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Need data now</a:t>
              </a:r>
              <a:endParaRPr lang="en-IN" dirty="0"/>
            </a:p>
          </p:txBody>
        </p:sp>
        <p:sp>
          <p:nvSpPr>
            <p:cNvPr id="39" name="Cloud Callout 38"/>
            <p:cNvSpPr/>
            <p:nvPr/>
          </p:nvSpPr>
          <p:spPr>
            <a:xfrm>
              <a:off x="7625524" y="3895737"/>
              <a:ext cx="2227279" cy="783179"/>
            </a:xfrm>
            <a:prstGeom prst="cloud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Here is the data</a:t>
              </a:r>
              <a:endParaRPr lang="en-IN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70838" y="5345723"/>
              <a:ext cx="2250831" cy="1283677"/>
              <a:chOff x="4070838" y="5345723"/>
              <a:chExt cx="2250831" cy="128367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237892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4273062" y="6101862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184475" y="5358910"/>
                <a:ext cx="0" cy="756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195976" y="5358910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110319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4070838" y="6233746"/>
                <a:ext cx="2250831" cy="3956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clock</a:t>
                </a:r>
                <a:endParaRPr lang="en-IN" dirty="0"/>
              </a:p>
            </p:txBody>
          </p:sp>
        </p:grpSp>
      </p:grpSp>
      <p:sp>
        <p:nvSpPr>
          <p:cNvPr id="34" name="Rounded Rectangle 33"/>
          <p:cNvSpPr/>
          <p:nvPr/>
        </p:nvSpPr>
        <p:spPr>
          <a:xfrm>
            <a:off x="7156329" y="2907146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72641" y="4037161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N+2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16354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17149 0.006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6797 -0.0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34" grpId="0" animBg="1"/>
      <p:bldP spid="34" grpId="1" animBg="1"/>
      <p:bldP spid="34" grpId="2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Bimodal Predictor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entry</a:t>
            </a:r>
            <a:r>
              <a:rPr lang="en-US" dirty="0" smtClean="0"/>
              <a:t> saves the last </a:t>
            </a:r>
            <a:r>
              <a:rPr lang="en-US" dirty="0" smtClean="0">
                <a:solidFill>
                  <a:srgbClr val="FF0000"/>
                </a:solidFill>
              </a:rPr>
              <a:t>recorded</a:t>
            </a:r>
            <a:r>
              <a:rPr lang="en-US" dirty="0" smtClean="0"/>
              <a:t> outcome of the </a:t>
            </a:r>
            <a:r>
              <a:rPr lang="en-US" dirty="0" smtClean="0">
                <a:solidFill>
                  <a:schemeClr val="accent6"/>
                </a:solidFill>
              </a:rPr>
              <a:t>branch</a:t>
            </a:r>
          </a:p>
          <a:p>
            <a:pPr lvl="1"/>
            <a:r>
              <a:rPr lang="en-US" dirty="0" smtClean="0"/>
              <a:t>taken or not-taken</a:t>
            </a:r>
          </a:p>
          <a:p>
            <a:r>
              <a:rPr lang="en-US" dirty="0" smtClean="0"/>
              <a:t>What is the problem: 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beq</a:t>
            </a:r>
            <a:r>
              <a:rPr lang="en-US" dirty="0" smtClean="0"/>
              <a:t> instruction is evaluated 6 times</a:t>
            </a:r>
          </a:p>
          <a:p>
            <a:pPr lvl="1"/>
            <a:r>
              <a:rPr lang="en-US" dirty="0" smtClean="0"/>
              <a:t>Assume the default is </a:t>
            </a:r>
            <a:r>
              <a:rPr lang="en-US" dirty="0" smtClean="0">
                <a:solidFill>
                  <a:schemeClr val="tx2"/>
                </a:solidFill>
              </a:rPr>
              <a:t>not-taken</a:t>
            </a:r>
          </a:p>
          <a:p>
            <a:pPr lvl="1"/>
            <a:r>
              <a:rPr lang="en-US" dirty="0" smtClean="0"/>
              <a:t>First 5 times </a:t>
            </a:r>
            <a:r>
              <a:rPr lang="en-US" dirty="0" smtClean="0">
                <a:sym typeface="Wingdings" panose="05000000000000000000" pitchFamily="2" charset="2"/>
              </a:rPr>
              <a:t> correctly predicted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not-taken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6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and last time  incorrectly predicted to be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assume we call the function foo() once again</a:t>
            </a:r>
          </a:p>
          <a:p>
            <a:pPr lvl="1"/>
            <a:r>
              <a:rPr lang="en-US" dirty="0" smtClean="0"/>
              <a:t>The first time </a:t>
            </a:r>
            <a:r>
              <a:rPr lang="en-US" dirty="0" smtClean="0">
                <a:sym typeface="Wingdings" panose="05000000000000000000" pitchFamily="2" charset="2"/>
              </a:rPr>
              <a:t> we will predict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 smtClean="0">
                <a:sym typeface="Wingdings" panose="05000000000000000000" pitchFamily="2" charset="2"/>
              </a:rPr>
              <a:t>. This is wrong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Again the last time will be wrong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Correct prediction rate: 2/6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83" y="5960089"/>
            <a:ext cx="823771" cy="4418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79" y="6003856"/>
            <a:ext cx="823771" cy="4418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57" y="6114677"/>
            <a:ext cx="823771" cy="441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66" y="4999060"/>
            <a:ext cx="104775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88" y="5022376"/>
            <a:ext cx="10477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58" y="4999060"/>
            <a:ext cx="1047750" cy="87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Accuracy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7885"/>
          </a:xfrm>
        </p:spPr>
        <p:txBody>
          <a:bodyPr/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beq</a:t>
            </a:r>
            <a:r>
              <a:rPr lang="en-US" dirty="0" smtClean="0"/>
              <a:t> instruction is fundamentally biased towards: </a:t>
            </a:r>
            <a:r>
              <a:rPr lang="en-US" dirty="0" smtClean="0">
                <a:solidFill>
                  <a:schemeClr val="accent1"/>
                </a:solidFill>
              </a:rPr>
              <a:t>not-taken</a:t>
            </a:r>
          </a:p>
          <a:p>
            <a:pPr lvl="1"/>
            <a:r>
              <a:rPr lang="en-US" dirty="0" smtClean="0"/>
              <a:t>One exception at the end of the </a:t>
            </a:r>
            <a:r>
              <a:rPr lang="en-US" i="1" dirty="0" smtClean="0">
                <a:solidFill>
                  <a:srgbClr val="FF000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loop cannot change its inherent </a:t>
            </a:r>
            <a:r>
              <a:rPr lang="en-US" dirty="0" smtClean="0">
                <a:solidFill>
                  <a:schemeClr val="tx2"/>
                </a:solidFill>
              </a:rPr>
              <a:t>behavior</a:t>
            </a:r>
          </a:p>
          <a:p>
            <a:r>
              <a:rPr lang="en-US" dirty="0" smtClean="0"/>
              <a:t>Let us add some </a:t>
            </a:r>
            <a:r>
              <a:rPr lang="en-US" dirty="0" smtClean="0">
                <a:solidFill>
                  <a:schemeClr val="tx2"/>
                </a:solidFill>
              </a:rPr>
              <a:t>hysteresis</a:t>
            </a:r>
          </a:p>
          <a:p>
            <a:pPr lvl="1"/>
            <a:r>
              <a:rPr lang="en-US" dirty="0" smtClean="0"/>
              <a:t>Instead of having a single bit in each entry, have a 2 bit counter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4531057"/>
            <a:ext cx="2737513" cy="491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Saturating Counter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903260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352198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976281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8627659" y="5513695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30" name="Circular Arrow 29"/>
          <p:cNvSpPr/>
          <p:nvPr/>
        </p:nvSpPr>
        <p:spPr>
          <a:xfrm rot="5400000">
            <a:off x="9173569" y="5378639"/>
            <a:ext cx="764274" cy="928048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6419465">
            <a:off x="3592939" y="5362040"/>
            <a:ext cx="764274" cy="928048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4144" y="4664688"/>
            <a:ext cx="149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Increment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59779" y="6440077"/>
            <a:ext cx="159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Decrement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49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0" grpId="0" animBg="1"/>
      <p:bldP spid="31" grpId="0" animBg="1"/>
      <p:bldP spid="32" grpId="0"/>
      <p:bldP spid="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36153"/>
            <a:ext cx="10515600" cy="1325563"/>
          </a:xfrm>
        </p:spPr>
        <p:txBody>
          <a:bodyPr/>
          <a:lstStyle/>
          <a:p>
            <a:r>
              <a:rPr lang="en-US" dirty="0" smtClean="0"/>
              <a:t>Saturating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0614"/>
            <a:ext cx="10515600" cy="27185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 for updates:</a:t>
            </a:r>
          </a:p>
          <a:p>
            <a:pPr lvl="1"/>
            <a:r>
              <a:rPr lang="en-US" dirty="0" smtClean="0"/>
              <a:t>If a branch is </a:t>
            </a:r>
            <a:r>
              <a:rPr lang="en-US" dirty="0" smtClean="0">
                <a:solidFill>
                  <a:srgbClr val="FF0000"/>
                </a:solidFill>
              </a:rPr>
              <a:t>taken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increment </a:t>
            </a:r>
            <a:r>
              <a:rPr lang="en-US" dirty="0" smtClean="0"/>
              <a:t>the saturating counter</a:t>
            </a:r>
          </a:p>
          <a:p>
            <a:pPr lvl="1"/>
            <a:r>
              <a:rPr lang="en-US" dirty="0" smtClean="0"/>
              <a:t>If it is </a:t>
            </a:r>
            <a:r>
              <a:rPr lang="en-US" dirty="0" smtClean="0">
                <a:solidFill>
                  <a:schemeClr val="accent6"/>
                </a:solidFill>
              </a:rPr>
              <a:t>not taken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decrement </a:t>
            </a:r>
            <a:r>
              <a:rPr lang="en-US" dirty="0" smtClean="0"/>
              <a:t>the counter</a:t>
            </a:r>
          </a:p>
          <a:p>
            <a:r>
              <a:rPr lang="en-US" dirty="0" smtClean="0"/>
              <a:t>For prediction: </a:t>
            </a:r>
          </a:p>
          <a:p>
            <a:pPr lvl="1"/>
            <a:r>
              <a:rPr lang="en-US" dirty="0" smtClean="0"/>
              <a:t>00 and 01 </a:t>
            </a:r>
            <a:r>
              <a:rPr lang="en-US" dirty="0" smtClean="0">
                <a:sym typeface="Wingdings" panose="05000000000000000000" pitchFamily="2" charset="2"/>
              </a:rPr>
              <a:t> not taken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10 and 11  taken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27" y="2068843"/>
            <a:ext cx="823771" cy="4418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23" y="2112610"/>
            <a:ext cx="823771" cy="441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01" y="2223431"/>
            <a:ext cx="823771" cy="441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10" y="1107814"/>
            <a:ext cx="1047750" cy="87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32" y="1131130"/>
            <a:ext cx="1047750" cy="87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02" y="1107814"/>
            <a:ext cx="1047750" cy="8763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630304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5079242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6703325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8354703" y="1622449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23" name="Circular Arrow 22"/>
          <p:cNvSpPr/>
          <p:nvPr/>
        </p:nvSpPr>
        <p:spPr>
          <a:xfrm rot="5400000">
            <a:off x="8900613" y="1487393"/>
            <a:ext cx="764274" cy="928048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6419465">
            <a:off x="3319983" y="1470794"/>
            <a:ext cx="764274" cy="928048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4603493" y="1548096"/>
            <a:ext cx="395785" cy="2553766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7782316" y="1561677"/>
            <a:ext cx="395785" cy="2553766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24502" y="3069217"/>
            <a:ext cx="2753690" cy="46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Predict: Not Taken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6703325" y="3036453"/>
            <a:ext cx="2753690" cy="46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Predict: Taken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Bimodal Predictor with Saturating Counters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Table</a:t>
            </a:r>
            <a:endParaRPr lang="en-US" sz="24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516203" y="5066322"/>
            <a:ext cx="2511188" cy="1380609"/>
          </a:xfrm>
          <a:prstGeom prst="wedgeRoundRectCallout">
            <a:avLst>
              <a:gd name="adj1" fmla="val -102036"/>
              <a:gd name="adj2" fmla="val 279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2-bit saturating counter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8120418" y="2511188"/>
            <a:ext cx="873457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0740" y="545910"/>
            <a:ext cx="3807726" cy="2852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it help?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9079"/>
            <a:ext cx="10515600" cy="259788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Time: Predict not-taken. </a:t>
            </a:r>
            <a:r>
              <a:rPr lang="en-US" dirty="0" smtClean="0">
                <a:solidFill>
                  <a:schemeClr val="accent6"/>
                </a:solidFill>
              </a:rPr>
              <a:t>Correct</a:t>
            </a:r>
            <a:r>
              <a:rPr lang="en-US" dirty="0" smtClean="0"/>
              <a:t>. Starts with 01. Moves to 00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Time: Predict not-taken. </a:t>
            </a:r>
            <a:r>
              <a:rPr lang="en-US" dirty="0" smtClean="0">
                <a:solidFill>
                  <a:schemeClr val="accent6"/>
                </a:solidFill>
              </a:rPr>
              <a:t>Correct</a:t>
            </a:r>
            <a:r>
              <a:rPr lang="en-US" dirty="0" smtClean="0"/>
              <a:t>. Remains at 00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Time: Predict not-taken.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. Starts with 00. Moves to 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8673" y="610671"/>
            <a:ext cx="3126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9853684" y="5076967"/>
            <a:ext cx="559558" cy="545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17453" y="3535172"/>
            <a:ext cx="559558" cy="545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171587">
            <a:off x="8096957" y="4325895"/>
            <a:ext cx="2059103" cy="42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74961" y="5977719"/>
            <a:ext cx="5802050" cy="491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Misprediction</a:t>
            </a:r>
            <a:r>
              <a:rPr lang="en-US" sz="2400" dirty="0" smtClean="0"/>
              <a:t> rate: Down from 2/6 to 1/6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32" y="5939358"/>
            <a:ext cx="1221473" cy="5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65692"/>
            <a:ext cx="10515600" cy="1325563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003" y="2743200"/>
            <a:ext cx="42343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void foo() {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5; </a:t>
            </a:r>
            <a:r>
              <a:rPr lang="en-US" sz="2800" dirty="0" err="1" smtClean="0"/>
              <a:t>i</a:t>
            </a:r>
            <a:r>
              <a:rPr lang="en-US" sz="2800" dirty="0" smtClean="0"/>
              <a:t>++) {</a:t>
            </a:r>
          </a:p>
          <a:p>
            <a:r>
              <a:rPr lang="en-US" sz="2800" dirty="0" smtClean="0"/>
              <a:t>		...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if (</a:t>
            </a:r>
            <a:r>
              <a:rPr lang="en-US" sz="2800" dirty="0" err="1" smtClean="0"/>
              <a:t>i</a:t>
            </a:r>
            <a:r>
              <a:rPr lang="en-US" sz="2800" dirty="0" smtClean="0"/>
              <a:t> == 4)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/>
              <a:t>foobar</a:t>
            </a:r>
            <a:r>
              <a:rPr lang="en-US" sz="2800" dirty="0" smtClean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r>
              <a:rPr lang="en-US" sz="2800" dirty="0" smtClean="0"/>
              <a:t>	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1003" y="2047164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041821" y="1446662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Assembly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8615" y="1391255"/>
            <a:ext cx="4916689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if we had?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191526" y="2347415"/>
            <a:ext cx="31261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4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bne</a:t>
            </a:r>
            <a:r>
              <a:rPr lang="en-US" sz="2800" dirty="0" smtClean="0"/>
              <a:t>   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    .</a:t>
            </a:r>
            <a:r>
              <a:rPr lang="en-US" sz="2800" dirty="0" err="1" smtClean="0"/>
              <a:t>foobar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45" y="4154239"/>
            <a:ext cx="392303" cy="787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087" y="4729720"/>
            <a:ext cx="392303" cy="7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History Register (GHR)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have a </a:t>
            </a:r>
            <a:r>
              <a:rPr lang="en-US" dirty="0" smtClean="0">
                <a:solidFill>
                  <a:srgbClr val="FF0000"/>
                </a:solidFill>
              </a:rPr>
              <a:t>shift register </a:t>
            </a:r>
            <a:r>
              <a:rPr lang="en-US" dirty="0" smtClean="0"/>
              <a:t>that records the </a:t>
            </a:r>
            <a:r>
              <a:rPr lang="en-US" dirty="0" smtClean="0">
                <a:solidFill>
                  <a:schemeClr val="tx2"/>
                </a:solidFill>
              </a:rPr>
              <a:t>history</a:t>
            </a:r>
            <a:r>
              <a:rPr lang="en-US" dirty="0" smtClean="0"/>
              <a:t> of the last </a:t>
            </a:r>
            <a:r>
              <a:rPr lang="en-US" i="1" dirty="0" smtClean="0"/>
              <a:t>n </a:t>
            </a:r>
            <a:r>
              <a:rPr lang="en-US" dirty="0" smtClean="0"/>
              <a:t>branches</a:t>
            </a:r>
          </a:p>
          <a:p>
            <a:r>
              <a:rPr lang="en-US" dirty="0" smtClean="0"/>
              <a:t>We record: 1 </a:t>
            </a:r>
            <a:r>
              <a:rPr lang="en-US" dirty="0" smtClean="0">
                <a:sym typeface="Wingdings" panose="05000000000000000000" pitchFamily="2" charset="2"/>
              </a:rPr>
              <a:t> taken branch, 0  not taken branch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consider a 2-bit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</a:t>
            </a:r>
          </a:p>
          <a:p>
            <a:r>
              <a:rPr lang="en-US" dirty="0" smtClean="0"/>
              <a:t>We have two conditional branches in the running example</a:t>
            </a:r>
          </a:p>
          <a:p>
            <a:pPr lvl="1"/>
            <a:r>
              <a:rPr lang="en-US" i="1" dirty="0" err="1" smtClean="0"/>
              <a:t>beq</a:t>
            </a:r>
            <a:r>
              <a:rPr lang="en-US" i="1" dirty="0" smtClean="0"/>
              <a:t> .exit</a:t>
            </a:r>
          </a:p>
          <a:p>
            <a:pPr lvl="1"/>
            <a:r>
              <a:rPr lang="en-US" i="1" dirty="0" err="1" smtClean="0"/>
              <a:t>bne</a:t>
            </a:r>
            <a:r>
              <a:rPr lang="en-US" i="1" dirty="0"/>
              <a:t> </a:t>
            </a:r>
            <a:r>
              <a:rPr lang="en-US" i="1" dirty="0" smtClean="0"/>
              <a:t>.loop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51128" y="4967785"/>
            <a:ext cx="723332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of 2</a:t>
            </a:r>
            <a:r>
              <a:rPr lang="en-US" baseline="30000" dirty="0" smtClean="0"/>
              <a:t>nd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01</a:t>
            </a:r>
          </a:p>
          <a:p>
            <a:r>
              <a:rPr lang="en-US" dirty="0" smtClean="0"/>
              <a:t>Beginning of 4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01</a:t>
            </a:r>
          </a:p>
          <a:p>
            <a:r>
              <a:rPr lang="en-US" dirty="0" smtClean="0"/>
              <a:t>Beginning of 5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01</a:t>
            </a:r>
          </a:p>
          <a:p>
            <a:r>
              <a:rPr lang="en-US" dirty="0" smtClean="0"/>
              <a:t>Beginning of 6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</a:p>
          <a:p>
            <a:pPr lvl="1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9073" y="365125"/>
            <a:ext cx="31261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mov</a:t>
            </a:r>
            <a:r>
              <a:rPr lang="en-US" sz="2800" dirty="0" smtClean="0"/>
              <a:t>   r0, 0</a:t>
            </a:r>
          </a:p>
          <a:p>
            <a:r>
              <a:rPr lang="en-US" sz="2800" dirty="0" smtClean="0"/>
              <a:t>.loop:</a:t>
            </a:r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beq</a:t>
            </a:r>
            <a:r>
              <a:rPr lang="en-US" sz="2800" dirty="0" smtClean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    r0, r0, 1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cmp</a:t>
            </a:r>
            <a:r>
              <a:rPr lang="en-US" sz="2800" dirty="0" smtClean="0"/>
              <a:t>   r0, 4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bne</a:t>
            </a:r>
            <a:r>
              <a:rPr lang="en-US" sz="2800" dirty="0" smtClean="0"/>
              <a:t>   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    .</a:t>
            </a:r>
            <a:r>
              <a:rPr lang="en-US" sz="2800" dirty="0" err="1" smtClean="0"/>
              <a:t>foobar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b .loop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7468195" y="1311050"/>
            <a:ext cx="1050878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" y="4766330"/>
            <a:ext cx="1039078" cy="10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Gap Predictor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910" y="2402005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45910" y="3043450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5337" y="3043449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8471" y="791569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78472" y="120100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8470" y="16120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2116" y="20157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2114" y="24268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8470" y="28305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78468" y="32416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2114" y="36453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2112" y="405638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92117" y="45113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115" y="49224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225886" y="1364775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3433" y="1801504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2679" y="2764098"/>
            <a:ext cx="181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n+k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643719" y="42455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7834948" y="1459129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3780425" y="1595699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86145" y="1598972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34" name="Straight Connector 33"/>
          <p:cNvCxnSpPr>
            <a:stCxn id="6" idx="3"/>
          </p:cNvCxnSpPr>
          <p:nvPr/>
        </p:nvCxnSpPr>
        <p:spPr>
          <a:xfrm>
            <a:off x="4531056" y="3241342"/>
            <a:ext cx="286608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17664" y="1991484"/>
            <a:ext cx="0" cy="12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8804" y="1991210"/>
            <a:ext cx="0" cy="25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74360" y="4511399"/>
            <a:ext cx="964444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100542" y="1736633"/>
            <a:ext cx="777926" cy="2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651184" y="1364775"/>
            <a:ext cx="2439131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628273" y="5597766"/>
            <a:ext cx="3510319" cy="565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PHT: Pattern History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5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2</a:t>
            </a:r>
            <a:r>
              <a:rPr lang="en-US" baseline="30000" dirty="0" smtClean="0"/>
              <a:t>k</a:t>
            </a:r>
            <a:r>
              <a:rPr lang="en-US" dirty="0" smtClean="0"/>
              <a:t> times more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 smtClean="0"/>
              <a:t> in the predictor 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Captures</a:t>
            </a:r>
            <a:r>
              <a:rPr lang="en-US" dirty="0" smtClean="0"/>
              <a:t> the global branch history</a:t>
            </a:r>
          </a:p>
          <a:p>
            <a:r>
              <a:rPr lang="en-US" dirty="0" smtClean="0"/>
              <a:t>In this case, we can remove the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after the 5</a:t>
            </a:r>
            <a:r>
              <a:rPr lang="en-US" baseline="30000" dirty="0" smtClean="0"/>
              <a:t>th</a:t>
            </a:r>
            <a:r>
              <a:rPr lang="en-US" dirty="0" smtClean="0"/>
              <a:t> iteration (6</a:t>
            </a:r>
            <a:r>
              <a:rPr lang="en-US" baseline="30000" dirty="0" smtClean="0"/>
              <a:t>th</a:t>
            </a:r>
            <a:r>
              <a:rPr lang="en-US" dirty="0" smtClean="0"/>
              <a:t> time the instruction </a:t>
            </a:r>
            <a:r>
              <a:rPr lang="en-US" i="1" dirty="0" err="1" smtClean="0"/>
              <a:t>beq</a:t>
            </a:r>
            <a:r>
              <a:rPr lang="en-US" i="1" dirty="0" smtClean="0"/>
              <a:t> .exit </a:t>
            </a:r>
            <a:r>
              <a:rPr lang="en-US" dirty="0" smtClean="0"/>
              <a:t>is evaluated)</a:t>
            </a:r>
          </a:p>
          <a:p>
            <a:r>
              <a:rPr lang="en-US" dirty="0" smtClean="0"/>
              <a:t>The accuracy is expected to increase. </a:t>
            </a:r>
          </a:p>
          <a:p>
            <a:r>
              <a:rPr lang="en-US" dirty="0" smtClean="0"/>
              <a:t>In general we can create different </a:t>
            </a:r>
            <a:r>
              <a:rPr lang="en-US" dirty="0" smtClean="0">
                <a:solidFill>
                  <a:srgbClr val="FF0000"/>
                </a:solidFill>
              </a:rPr>
              <a:t>combinations</a:t>
            </a:r>
            <a:r>
              <a:rPr lang="en-US" dirty="0" smtClean="0"/>
              <a:t> of:</a:t>
            </a:r>
          </a:p>
          <a:p>
            <a:pPr lvl="1"/>
            <a:r>
              <a:rPr lang="en-US" dirty="0" smtClean="0"/>
              <a:t>The PC bits and the GHR’s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42841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90445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Inst.</a:t>
            </a:r>
          </a:p>
          <a:p>
            <a:pPr algn="ctr"/>
            <a:r>
              <a:rPr lang="en-US" dirty="0" smtClean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  <a:p>
            <a:pPr algn="ctr"/>
            <a:r>
              <a:rPr lang="en-US" dirty="0" smtClean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err="1" smtClean="0"/>
              <a:t>Writeback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21434" y="2918501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4789" y="2918501"/>
            <a:ext cx="1469366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r1, r2, r3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4199" y="2946274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4789" y="2920945"/>
            <a:ext cx="1469366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sub r5, r6, r7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070838" y="4062046"/>
            <a:ext cx="2822331" cy="88802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know the status of the branch now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964072" y="3367075"/>
            <a:ext cx="13647" cy="694972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07460" y="2859562"/>
            <a:ext cx="464024" cy="535286"/>
            <a:chOff x="1514901" y="4059602"/>
            <a:chExt cx="464024" cy="53528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73077" y="2843395"/>
            <a:ext cx="464024" cy="535286"/>
            <a:chOff x="1514901" y="4059602"/>
            <a:chExt cx="464024" cy="53528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Cloud Callout 32"/>
          <p:cNvSpPr/>
          <p:nvPr/>
        </p:nvSpPr>
        <p:spPr>
          <a:xfrm>
            <a:off x="1081868" y="3820659"/>
            <a:ext cx="2822331" cy="88802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these instructions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573077" y="5595582"/>
            <a:ext cx="6744630" cy="7779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instruction slots are wasted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3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16263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1625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612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33" grpId="0" animBg="1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78804"/>
            <a:ext cx="10515600" cy="1325563"/>
          </a:xfrm>
        </p:spPr>
        <p:txBody>
          <a:bodyPr/>
          <a:lstStyle/>
          <a:p>
            <a:r>
              <a:rPr lang="en-US" dirty="0" smtClean="0"/>
              <a:t>Another way of combining information: </a:t>
            </a:r>
            <a:r>
              <a:rPr lang="en-US" dirty="0" err="1" smtClean="0"/>
              <a:t>GShare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9558" y="302662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59558" y="366807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8985" y="366807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6327" y="3388720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max(</a:t>
            </a:r>
            <a:r>
              <a:rPr lang="en-US" sz="2800" baseline="30000" dirty="0" err="1" smtClean="0"/>
              <a:t>n,k</a:t>
            </a:r>
            <a:r>
              <a:rPr lang="en-US" sz="2800" baseline="30000" dirty="0"/>
              <a:t>)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657367" y="4870162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4544704" y="3865964"/>
            <a:ext cx="58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42939" y="2781992"/>
            <a:ext cx="1" cy="109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88008" y="5136295"/>
            <a:ext cx="800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31312" y="2070260"/>
            <a:ext cx="821140" cy="711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022376" y="2426126"/>
            <a:ext cx="466303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841844" y="1825625"/>
            <a:ext cx="989468" cy="4110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design a class of predictors?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</a:t>
            </a:r>
            <a:r>
              <a:rPr lang="en-US" dirty="0" smtClean="0">
                <a:sym typeface="Wingdings" panose="05000000000000000000" pitchFamily="2" charset="2"/>
              </a:rPr>
              <a:t> Global, P  Pattern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four combinations are possible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Gap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Pag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Gag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8471" y="791569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78472" y="120100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8470" y="16120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2116" y="20157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2114" y="24268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8470" y="28305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78468" y="32416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2114" y="36453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2112" y="405638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92117" y="45113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115" y="49224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225886" y="1364775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3433" y="1801504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2679" y="2764098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643719" y="42455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7834948" y="1459129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186145" y="1598972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38804" y="1991210"/>
            <a:ext cx="0" cy="25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74360" y="4511399"/>
            <a:ext cx="964444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100542" y="1736633"/>
            <a:ext cx="777926" cy="2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036022" y="1364775"/>
            <a:ext cx="1054293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</a:t>
            </a:r>
            <a:r>
              <a:rPr lang="en-US" dirty="0" smtClean="0"/>
              <a:t> predictor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68740" y="34357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6327" y="3388720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47" name="Rounded Rectangle 46"/>
          <p:cNvSpPr/>
          <p:nvPr/>
        </p:nvSpPr>
        <p:spPr>
          <a:xfrm>
            <a:off x="899618" y="4844603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2939" y="5136021"/>
            <a:ext cx="345740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60725" y="4077152"/>
            <a:ext cx="983979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899618" y="6128888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61" name="Oval 60"/>
          <p:cNvSpPr/>
          <p:nvPr/>
        </p:nvSpPr>
        <p:spPr>
          <a:xfrm>
            <a:off x="2632883" y="5568116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32883" y="5827945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8740" y="4681009"/>
            <a:ext cx="4460555" cy="217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668741" y="4289929"/>
            <a:ext cx="2891985" cy="1479576"/>
          </a:xfrm>
          <a:prstGeom prst="bentConnector3">
            <a:avLst>
              <a:gd name="adj1" fmla="val 107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76960" y="2297100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4722125" y="2062903"/>
            <a:ext cx="1259005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 predictor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59558" y="302662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559558" y="366807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38985" y="366807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 of the branch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6327" y="3388720"/>
            <a:ext cx="181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n+k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47" name="Rounded Rectangle 46"/>
          <p:cNvSpPr/>
          <p:nvPr/>
        </p:nvSpPr>
        <p:spPr>
          <a:xfrm>
            <a:off x="899618" y="4844603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49" name="Straight Connector 48"/>
          <p:cNvCxnSpPr>
            <a:stCxn id="32" idx="3"/>
          </p:cNvCxnSpPr>
          <p:nvPr/>
        </p:nvCxnSpPr>
        <p:spPr>
          <a:xfrm>
            <a:off x="4544704" y="3865964"/>
            <a:ext cx="299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23346" y="2699016"/>
            <a:ext cx="25039" cy="11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2939" y="5136021"/>
            <a:ext cx="345740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60725" y="4077152"/>
            <a:ext cx="983979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899618" y="6128888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k-bit GHR</a:t>
            </a:r>
            <a:endParaRPr lang="en-US" sz="2400" dirty="0"/>
          </a:p>
        </p:txBody>
      </p:sp>
      <p:sp>
        <p:nvSpPr>
          <p:cNvPr id="61" name="Oval 60"/>
          <p:cNvSpPr/>
          <p:nvPr/>
        </p:nvSpPr>
        <p:spPr>
          <a:xfrm>
            <a:off x="2632883" y="5568116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32883" y="5827945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8740" y="4681009"/>
            <a:ext cx="4460555" cy="217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668741" y="4289929"/>
            <a:ext cx="2891985" cy="1479576"/>
          </a:xfrm>
          <a:prstGeom prst="bentConnector3">
            <a:avLst>
              <a:gd name="adj1" fmla="val 107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671240" y="2293827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076960" y="2297100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541999" y="2062903"/>
            <a:ext cx="2439131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Tournament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1282"/>
          </a:xfrm>
        </p:spPr>
        <p:txBody>
          <a:bodyPr/>
          <a:lstStyle/>
          <a:p>
            <a:r>
              <a:rPr lang="en-US" dirty="0" smtClean="0"/>
              <a:t>Different predictors have different </a:t>
            </a:r>
            <a:r>
              <a:rPr lang="en-US" dirty="0" smtClean="0">
                <a:solidFill>
                  <a:schemeClr val="tx2"/>
                </a:solidFill>
              </a:rPr>
              <a:t>accuracies</a:t>
            </a:r>
            <a:r>
              <a:rPr lang="en-US" dirty="0" smtClean="0"/>
              <a:t> for different </a:t>
            </a:r>
            <a:r>
              <a:rPr lang="en-US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dirty="0" smtClean="0"/>
              <a:t>How to know which predictor is best for which program? </a:t>
            </a:r>
          </a:p>
          <a:p>
            <a:r>
              <a:rPr lang="en-US" dirty="0" smtClean="0"/>
              <a:t>What to do? </a:t>
            </a:r>
          </a:p>
          <a:p>
            <a:pPr lvl="1"/>
            <a:r>
              <a:rPr lang="en-US" dirty="0" smtClean="0"/>
              <a:t>Answer: Use two </a:t>
            </a:r>
            <a:r>
              <a:rPr lang="en-US" dirty="0" smtClean="0">
                <a:solidFill>
                  <a:srgbClr val="FF0000"/>
                </a:solidFill>
              </a:rPr>
              <a:t>predictors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dirty="0" smtClean="0"/>
              <a:t> between them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5240740"/>
            <a:ext cx="2524835" cy="13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Predictor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726908" y="5240739"/>
            <a:ext cx="2524835" cy="13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Predictor 2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4610085" y="4210333"/>
            <a:ext cx="2565779" cy="7915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730601">
            <a:off x="6141705" y="5220267"/>
            <a:ext cx="1651379" cy="6141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848423">
            <a:off x="4205999" y="5184702"/>
            <a:ext cx="1651379" cy="6141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8740" y="34357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961565" y="4077152"/>
            <a:ext cx="1692322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 bits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96083" y="1791152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6084" y="220058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196082" y="261165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09728" y="301535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09726" y="342642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96082" y="383012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96080" y="42411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09726" y="46448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9724" y="50559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09729" y="551098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09727" y="592205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4653887" y="4289929"/>
            <a:ext cx="600501" cy="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54388" y="2787398"/>
            <a:ext cx="0" cy="15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4388" y="2770496"/>
            <a:ext cx="95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2"/>
          </p:cNvCxnSpPr>
          <p:nvPr/>
        </p:nvCxnSpPr>
        <p:spPr>
          <a:xfrm>
            <a:off x="6714689" y="2787398"/>
            <a:ext cx="157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91624" y="2375373"/>
            <a:ext cx="2373573" cy="8240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874754" y="3884108"/>
            <a:ext cx="1692322" cy="97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0019727" y="3884108"/>
            <a:ext cx="1692322" cy="97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 2</a:t>
            </a:r>
            <a:endParaRPr lang="en-US" sz="2400" dirty="0"/>
          </a:p>
        </p:txBody>
      </p:sp>
      <p:sp>
        <p:nvSpPr>
          <p:cNvPr id="40" name="Down Arrow 39"/>
          <p:cNvSpPr/>
          <p:nvPr/>
        </p:nvSpPr>
        <p:spPr>
          <a:xfrm rot="13104700">
            <a:off x="8720725" y="3103062"/>
            <a:ext cx="396363" cy="83175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8641732">
            <a:off x="10062348" y="3099079"/>
            <a:ext cx="396363" cy="83175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0665197" y="2589795"/>
            <a:ext cx="1212381" cy="45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541476" y="2247252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6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a Tournament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Find the entry in the </a:t>
            </a:r>
            <a:r>
              <a:rPr lang="en-US" dirty="0" smtClean="0">
                <a:solidFill>
                  <a:srgbClr val="FF0000"/>
                </a:solidFill>
              </a:rPr>
              <a:t>chooser table</a:t>
            </a:r>
          </a:p>
          <a:p>
            <a:pPr lvl="1"/>
            <a:r>
              <a:rPr lang="en-US" dirty="0" smtClean="0"/>
              <a:t>Choose the predictor</a:t>
            </a:r>
          </a:p>
          <a:p>
            <a:pPr lvl="1"/>
            <a:r>
              <a:rPr lang="en-US" dirty="0" smtClean="0"/>
              <a:t>Use its prediction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Train both the </a:t>
            </a:r>
            <a:r>
              <a:rPr lang="en-US" dirty="0" smtClean="0">
                <a:solidFill>
                  <a:schemeClr val="accent1"/>
                </a:solidFill>
              </a:rPr>
              <a:t>predictors</a:t>
            </a:r>
          </a:p>
          <a:p>
            <a:pPr lvl="1"/>
            <a:r>
              <a:rPr lang="en-US" dirty="0" smtClean="0"/>
              <a:t>Train the entry in the chooser array if we chose the wrong predictor</a:t>
            </a:r>
          </a:p>
          <a:p>
            <a:r>
              <a:rPr lang="en-US" dirty="0" smtClean="0"/>
              <a:t>Modification: We can either use 1 bit in each entry of the </a:t>
            </a:r>
            <a:r>
              <a:rPr lang="en-US" dirty="0" smtClean="0">
                <a:solidFill>
                  <a:schemeClr val="accent1"/>
                </a:solidFill>
              </a:rPr>
              <a:t>chooser</a:t>
            </a:r>
            <a:r>
              <a:rPr lang="en-US" dirty="0" smtClean="0"/>
              <a:t> table or use a 2-bit </a:t>
            </a:r>
            <a:r>
              <a:rPr lang="en-US" dirty="0" smtClean="0">
                <a:solidFill>
                  <a:srgbClr val="FF0000"/>
                </a:solidFill>
              </a:rPr>
              <a:t>saturating counter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 of prediction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aliasing</a:t>
            </a:r>
          </a:p>
          <a:p>
            <a:pPr lvl="1"/>
            <a:r>
              <a:rPr lang="en-US" dirty="0" smtClean="0"/>
              <a:t>Incorporate a few tag bits in each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entry</a:t>
            </a:r>
            <a:r>
              <a:rPr lang="en-US" dirty="0" smtClean="0"/>
              <a:t> of the predictor</a:t>
            </a:r>
          </a:p>
          <a:p>
            <a:pPr lvl="1"/>
            <a:r>
              <a:rPr lang="en-US" dirty="0" smtClean="0"/>
              <a:t>Have multiple predictors for different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subsets</a:t>
            </a:r>
            <a:r>
              <a:rPr lang="en-US" dirty="0" smtClean="0"/>
              <a:t> of branches</a:t>
            </a:r>
          </a:p>
          <a:p>
            <a:pPr lvl="1"/>
            <a:r>
              <a:rPr lang="en-US" dirty="0" smtClean="0"/>
              <a:t>Include a bias bit with every branch (its most likely direction), and just predict if we need to agree with the bias bit or not (agree predictor)</a:t>
            </a:r>
          </a:p>
          <a:p>
            <a:pPr lvl="1"/>
            <a:r>
              <a:rPr lang="en-US" dirty="0" smtClean="0"/>
              <a:t>Ensure that all entries of the PHT are uniformly used</a:t>
            </a:r>
          </a:p>
          <a:p>
            <a:r>
              <a:rPr lang="en-US" dirty="0" smtClean="0"/>
              <a:t>Better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smtClean="0"/>
              <a:t>of bits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high confidence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low confidence</a:t>
            </a:r>
            <a:r>
              <a:rPr lang="en-US" dirty="0" smtClean="0"/>
              <a:t> branches. Dedicate more bits to low confidence branches</a:t>
            </a:r>
          </a:p>
          <a:p>
            <a:r>
              <a:rPr lang="en-US" dirty="0" smtClean="0"/>
              <a:t>Examples of other predictors:</a:t>
            </a:r>
          </a:p>
          <a:p>
            <a:pPr lvl="1"/>
            <a:r>
              <a:rPr lang="en-US" dirty="0" smtClean="0"/>
              <a:t>Bi-mode, Agree, Skew, YAGS, TAGE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sequence of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PC,outcome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Let’s say compress this sequence using a standard program: zip, </a:t>
            </a:r>
            <a:r>
              <a:rPr lang="en-US" dirty="0" err="1" smtClean="0"/>
              <a:t>rar</a:t>
            </a:r>
            <a:endParaRPr lang="en-US" dirty="0" smtClean="0"/>
          </a:p>
          <a:p>
            <a:r>
              <a:rPr lang="en-US" dirty="0" smtClean="0"/>
              <a:t>Is the prediction accuracy related to the compression ratio (size of compressed file/ size of original file)</a:t>
            </a:r>
          </a:p>
          <a:p>
            <a:pPr lvl="1"/>
            <a:r>
              <a:rPr lang="en-US" dirty="0" smtClean="0"/>
              <a:t>YES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Take a course on information theory</a:t>
            </a:r>
          </a:p>
          <a:p>
            <a:pPr lvl="1"/>
            <a:r>
              <a:rPr lang="en-US" dirty="0" smtClean="0"/>
              <a:t>Read about the </a:t>
            </a:r>
            <a:r>
              <a:rPr lang="en-US" dirty="0" err="1" smtClean="0"/>
              <a:t>Fano’s</a:t>
            </a:r>
            <a:r>
              <a:rPr lang="en-US" dirty="0" smtClean="0"/>
              <a:t> inequality</a:t>
            </a:r>
          </a:p>
          <a:p>
            <a:pPr lvl="1"/>
            <a:r>
              <a:rPr lang="en-US" dirty="0" smtClean="0"/>
              <a:t>See this 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1" y="3384653"/>
            <a:ext cx="2896595" cy="29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Pipelines</a:t>
            </a:r>
          </a:p>
          <a:p>
            <a:r>
              <a:rPr lang="en-US" dirty="0" smtClean="0"/>
              <a:t>Out-of-order Pipelines: Motivation</a:t>
            </a:r>
          </a:p>
          <a:p>
            <a:r>
              <a:rPr lang="en-US" dirty="0"/>
              <a:t>Out-of-order Pipelines: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Branch Prediction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289649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Branch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1749"/>
            <a:ext cx="10515600" cy="19052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1182" y="2101755"/>
            <a:ext cx="2210937" cy="152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55845" y="2634018"/>
            <a:ext cx="3138985" cy="36848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5845" y="2222951"/>
            <a:ext cx="301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 of the taken branch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6892119" y="2634017"/>
            <a:ext cx="1719619" cy="36848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57834" y="228872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8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IST. Call it the Branch Target Buffer (BTB)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0376" y="30025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0376" y="364395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32 - 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9803" y="364395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2937" y="139207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82938" y="18015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82936" y="221257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96582" y="261627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96580" y="302734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82936" y="343104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82934" y="384211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96580" y="424581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96578" y="465688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796583" y="511190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96581" y="552297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435522" y="3841844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00047" y="2402006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00047" y="2402006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30352" y="196527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of the instruction</a:t>
            </a:r>
          </a:p>
          <a:p>
            <a:pPr algn="ctr"/>
            <a:r>
              <a:rPr lang="en-US" dirty="0" smtClean="0"/>
              <a:t>and target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87899" y="240200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60859" y="1392071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60859" y="5964071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902053" y="1392072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15701" y="5146292"/>
            <a:ext cx="13552" cy="8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88145" y="3241575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entries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6537277" y="1965277"/>
            <a:ext cx="1023582" cy="859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7410959" y="1173707"/>
            <a:ext cx="1023357" cy="917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719363" y="4063855"/>
            <a:ext cx="1281742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type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987465" y="4063854"/>
            <a:ext cx="1842450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– n 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410959" y="2091193"/>
            <a:ext cx="4599065" cy="201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13649" y="2825086"/>
            <a:ext cx="465342" cy="130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flipV="1">
            <a:off x="1633184" y="4025806"/>
            <a:ext cx="427628" cy="2115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10392770" y="4850412"/>
            <a:ext cx="386675" cy="133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75348" y="6068882"/>
            <a:ext cx="8890945" cy="24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856185" y="4063854"/>
            <a:ext cx="1228185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Calls and Returns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320" y="1569492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6227" y="156949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320" y="2333767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060813" y="1951629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20468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15720" y="2142698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801134" y="158314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65561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15720" y="3493828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60813" y="3316407"/>
            <a:ext cx="2659608" cy="5732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70214" y="2910241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4279710" y="3064666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605215" y="3672978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4332027" y="3758674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1054293" y="3239964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0xFC0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10990" y="339181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0xFF4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55958" y="2352288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836624" y="1588013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foobarbarbar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640705" y="3677850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 flipV="1">
            <a:off x="8211403" y="1970151"/>
            <a:ext cx="1625221" cy="1116968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211403" y="3278189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75393" y="2849027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7306673" y="3176178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0xBF8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82389" y="5227093"/>
            <a:ext cx="5390866" cy="6550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predict return addresses? 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6511120" y="5199797"/>
            <a:ext cx="5390866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Solution: Use a 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1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stack (RAS)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320" y="1569492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6227" y="156949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320" y="2333767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60813" y="1951629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20468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15720" y="2142698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01134" y="158314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5561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15720" y="3493828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60813" y="3316407"/>
            <a:ext cx="2659608" cy="5732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70214" y="2910241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4279710" y="3064666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7605215" y="3672978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4332027" y="3758674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4293" y="3239964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0xFC0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310990" y="339181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0xFF4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55958" y="2352288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836624" y="1588013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foobarbarbar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0705" y="3677850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8211403" y="1970151"/>
            <a:ext cx="1625221" cy="1116968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211403" y="3278189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75393" y="2849027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6673" y="3176178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0xBF8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042347" y="3239963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0xFC0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287104" y="337950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0xFF4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273406" y="3179690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0xBF8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539925" y="5404513"/>
            <a:ext cx="2041477" cy="54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6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24297 0.332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562 0.307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09063 0.343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79" y="160410"/>
            <a:ext cx="10515600" cy="1325563"/>
          </a:xfrm>
        </p:spPr>
        <p:txBody>
          <a:bodyPr/>
          <a:lstStyle/>
          <a:p>
            <a:r>
              <a:rPr lang="en-US" dirty="0" smtClean="0"/>
              <a:t>Summary: The Branch Prediction System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38200" y="2879678"/>
            <a:ext cx="180946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9498" y="264884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47666" y="2347414"/>
            <a:ext cx="1856095" cy="18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BTB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07174" y="2960385"/>
            <a:ext cx="4118211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54418" y="2591053"/>
            <a:ext cx="218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&amp; Target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647665" y="4572842"/>
            <a:ext cx="1856095" cy="18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Branch</a:t>
            </a:r>
          </a:p>
          <a:p>
            <a:pPr algn="ctr"/>
            <a:r>
              <a:rPr lang="en-US" sz="2800" dirty="0" smtClean="0"/>
              <a:t>Predictor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38199" y="5161667"/>
            <a:ext cx="180946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2676" y="483294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13227" y="1457447"/>
            <a:ext cx="1294711" cy="10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607938" y="1751993"/>
            <a:ext cx="1017447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03760" y="5261464"/>
            <a:ext cx="4121625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625385" y="1296537"/>
            <a:ext cx="1487606" cy="5336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</a:t>
            </a:r>
          </a:p>
          <a:p>
            <a:pPr algn="ctr"/>
            <a:r>
              <a:rPr lang="en-US" sz="2800" dirty="0" smtClean="0"/>
              <a:t>the next PC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>
            <a:off x="10112991" y="3682898"/>
            <a:ext cx="1801505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15627" y="3295344"/>
            <a:ext cx="128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2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098"/>
            <a:ext cx="10515600" cy="42203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 Computer A faster that computer B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Wrong Answers: </a:t>
            </a:r>
          </a:p>
          <a:p>
            <a:pPr lvl="1"/>
            <a:r>
              <a:rPr lang="en-US" dirty="0" smtClean="0"/>
              <a:t>More is the clock speed, faster is the computer</a:t>
            </a:r>
          </a:p>
          <a:p>
            <a:pPr lvl="1"/>
            <a:r>
              <a:rPr lang="en-US" dirty="0" smtClean="0"/>
              <a:t>More is the RAM, faster is the computer</a:t>
            </a:r>
          </a:p>
          <a:p>
            <a:pPr lvl="1"/>
            <a:endParaRPr lang="en-US" dirty="0"/>
          </a:p>
          <a:p>
            <a:r>
              <a:rPr lang="en-US" dirty="0" smtClean="0"/>
              <a:t>What does it mean for computer A to be faster than computer B</a:t>
            </a:r>
          </a:p>
          <a:p>
            <a:r>
              <a:rPr lang="en-US" dirty="0" smtClean="0"/>
              <a:t>Short Answer: </a:t>
            </a:r>
            <a:r>
              <a:rPr lang="en-US" b="1" dirty="0" smtClean="0">
                <a:solidFill>
                  <a:srgbClr val="FF0000"/>
                </a:solidFill>
              </a:rPr>
              <a:t>NOTHING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Performance is always with respect to a program. You can say that a certain program runs faster on computer A as compared to computer B.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2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3360</Words>
  <Application>Microsoft Office PowerPoint</Application>
  <PresentationFormat>Widescreen</PresentationFormat>
  <Paragraphs>810</Paragraphs>
  <Slides>84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Wingdings</vt:lpstr>
      <vt:lpstr>Office Theme</vt:lpstr>
      <vt:lpstr>OOO Pipelines</vt:lpstr>
      <vt:lpstr>Contents</vt:lpstr>
      <vt:lpstr>Pipelines</vt:lpstr>
      <vt:lpstr>Problems with Inorder Pipelines</vt:lpstr>
      <vt:lpstr>Data Hazards in In-order Pipelines</vt:lpstr>
      <vt:lpstr>Solution: Stall the Pipeline</vt:lpstr>
      <vt:lpstr>Control Hazards</vt:lpstr>
      <vt:lpstr>Contents</vt:lpstr>
      <vt:lpstr>Performance Equation</vt:lpstr>
      <vt:lpstr>Performance Equation - II</vt:lpstr>
      <vt:lpstr>So, what does performance depend on …</vt:lpstr>
      <vt:lpstr>How to improve performance? </vt:lpstr>
      <vt:lpstr>What about frequency? </vt:lpstr>
      <vt:lpstr>Limits to Increasing Frequency</vt:lpstr>
      <vt:lpstr>Limits to increasing frequency - II</vt:lpstr>
      <vt:lpstr>How many pipeline stages can we have?</vt:lpstr>
      <vt:lpstr>Pipeline Stages vs IPC</vt:lpstr>
      <vt:lpstr>Summary: Why we cannot increase frequency?</vt:lpstr>
      <vt:lpstr>Since we cannot increase frequency …</vt:lpstr>
      <vt:lpstr>Increase IPC </vt:lpstr>
      <vt:lpstr>In-order Superscalar Processor</vt:lpstr>
      <vt:lpstr>In-order Superscalar Processor - II</vt:lpstr>
      <vt:lpstr>What to do ... </vt:lpstr>
      <vt:lpstr>Execute out of order</vt:lpstr>
      <vt:lpstr>Execution on a 2-issue OOO Processor</vt:lpstr>
      <vt:lpstr>Basic OOO idea </vt:lpstr>
      <vt:lpstr>Contents</vt:lpstr>
      <vt:lpstr>Revisit the Example</vt:lpstr>
      <vt:lpstr>Pool of Instructions</vt:lpstr>
      <vt:lpstr>Problems with creating an Instruction Pool </vt:lpstr>
      <vt:lpstr>Dependences between Instructions</vt:lpstr>
      <vt:lpstr>Data Dependences</vt:lpstr>
      <vt:lpstr>Data Dependences - II</vt:lpstr>
      <vt:lpstr>Data Dependences - III</vt:lpstr>
      <vt:lpstr>Control Dependences</vt:lpstr>
      <vt:lpstr>Basic Results</vt:lpstr>
      <vt:lpstr>Can output and anti dependences be removed?</vt:lpstr>
      <vt:lpstr>Solution: Infinite number of registers</vt:lpstr>
      <vt:lpstr>Renaming</vt:lpstr>
      <vt:lpstr>Where are we now ...</vt:lpstr>
      <vt:lpstr>Issue with writeback</vt:lpstr>
      <vt:lpstr>Assume that there is an exception or interrupt</vt:lpstr>
      <vt:lpstr>Precise Exceptions</vt:lpstr>
      <vt:lpstr>Precise Exceptions - II</vt:lpstr>
      <vt:lpstr>Precise Exceptions - III</vt:lpstr>
      <vt:lpstr>Precise Exceptions in OOO Processor</vt:lpstr>
      <vt:lpstr>Contents</vt:lpstr>
      <vt:lpstr>Branch Prediction</vt:lpstr>
      <vt:lpstr>Is an instruction a branch or not? </vt:lpstr>
      <vt:lpstr>Make a structure in hardware to remember ...</vt:lpstr>
      <vt:lpstr>Basic Method of Operation</vt:lpstr>
      <vt:lpstr>Instruction Status Table (IST)</vt:lpstr>
      <vt:lpstr>Destructive Interference</vt:lpstr>
      <vt:lpstr>Branch Aliasing</vt:lpstr>
      <vt:lpstr>Disambiguation Between Addresses</vt:lpstr>
      <vt:lpstr>Disambiguation </vt:lpstr>
      <vt:lpstr>Predict the Direction of the Branch</vt:lpstr>
      <vt:lpstr>Example Code</vt:lpstr>
      <vt:lpstr>Simple Bimodal Predictor</vt:lpstr>
      <vt:lpstr>Bimodal Predictor - II</vt:lpstr>
      <vt:lpstr>Increasing Accuracy </vt:lpstr>
      <vt:lpstr>Saturating Counters</vt:lpstr>
      <vt:lpstr>Bimodal Predictor with Saturating Counters</vt:lpstr>
      <vt:lpstr>Will it help? </vt:lpstr>
      <vt:lpstr>Can we do better?</vt:lpstr>
      <vt:lpstr>Global History Register (GHR)</vt:lpstr>
      <vt:lpstr>Status of the GHR</vt:lpstr>
      <vt:lpstr>Gap Predictor</vt:lpstr>
      <vt:lpstr>Gap Predictor</vt:lpstr>
      <vt:lpstr>Another way of combining information: GShare</vt:lpstr>
      <vt:lpstr>Can we design a class of predictors? </vt:lpstr>
      <vt:lpstr>Gag Predictor</vt:lpstr>
      <vt:lpstr>Pag predictor</vt:lpstr>
      <vt:lpstr>Pap predictor</vt:lpstr>
      <vt:lpstr>Tournament Predictor</vt:lpstr>
      <vt:lpstr>PowerPoint Presentation</vt:lpstr>
      <vt:lpstr>Operation of a Tournament Predictor</vt:lpstr>
      <vt:lpstr>Other methods of prediction</vt:lpstr>
      <vt:lpstr>Prediction and Compression</vt:lpstr>
      <vt:lpstr>Predict the Branch Target</vt:lpstr>
      <vt:lpstr>Use the IST. Call it the Branch Target Buffer (BTB)</vt:lpstr>
      <vt:lpstr>Calls and Returns</vt:lpstr>
      <vt:lpstr>Return address stack (RAS)</vt:lpstr>
      <vt:lpstr>Summary: The Branch Prediction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</dc:title>
  <dc:creator>Dr. R Sarangi</dc:creator>
  <cp:lastModifiedBy>Dell</cp:lastModifiedBy>
  <cp:revision>176</cp:revision>
  <dcterms:created xsi:type="dcterms:W3CDTF">2016-01-06T05:28:06Z</dcterms:created>
  <dcterms:modified xsi:type="dcterms:W3CDTF">2016-01-21T04:37:12Z</dcterms:modified>
</cp:coreProperties>
</file>