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0" r:id="rId5"/>
    <p:sldId id="258" r:id="rId6"/>
    <p:sldId id="261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4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2EA7-78EA-476A-AC63-A93F6A2E9573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F437-03BD-4B41-881F-127CE5F86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7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2EA7-78EA-476A-AC63-A93F6A2E9573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F437-03BD-4B41-881F-127CE5F86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2EA7-78EA-476A-AC63-A93F6A2E9573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F437-03BD-4B41-881F-127CE5F86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7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2EA7-78EA-476A-AC63-A93F6A2E9573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F437-03BD-4B41-881F-127CE5F86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5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2EA7-78EA-476A-AC63-A93F6A2E9573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F437-03BD-4B41-881F-127CE5F86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2EA7-78EA-476A-AC63-A93F6A2E9573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F437-03BD-4B41-881F-127CE5F86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0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2EA7-78EA-476A-AC63-A93F6A2E9573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F437-03BD-4B41-881F-127CE5F86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2EA7-78EA-476A-AC63-A93F6A2E9573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F437-03BD-4B41-881F-127CE5F86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1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2EA7-78EA-476A-AC63-A93F6A2E9573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F437-03BD-4B41-881F-127CE5F86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2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2EA7-78EA-476A-AC63-A93F6A2E9573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F437-03BD-4B41-881F-127CE5F86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9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2EA7-78EA-476A-AC63-A93F6A2E9573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F437-03BD-4B41-881F-127CE5F86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9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F2EA7-78EA-476A-AC63-A93F6A2E9573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4F437-03BD-4B41-881F-127CE5F86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3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Temperature and Power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Smruti</a:t>
            </a:r>
            <a:r>
              <a:rPr lang="en-US" dirty="0" smtClean="0"/>
              <a:t> R. Sarangi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1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0" y="1321080"/>
            <a:ext cx="1192306" cy="7524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529" y="-66023"/>
            <a:ext cx="10515600" cy="1325563"/>
          </a:xfrm>
        </p:spPr>
        <p:txBody>
          <a:bodyPr/>
          <a:lstStyle/>
          <a:p>
            <a:r>
              <a:rPr lang="en-US" dirty="0" smtClean="0"/>
              <a:t>Typical Structure of a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72753"/>
            <a:ext cx="10515600" cy="2304210"/>
          </a:xfrm>
        </p:spPr>
        <p:txBody>
          <a:bodyPr/>
          <a:lstStyle/>
          <a:p>
            <a:r>
              <a:rPr lang="en-US" dirty="0" smtClean="0"/>
              <a:t>What if the clock signal is 0? </a:t>
            </a:r>
          </a:p>
          <a:p>
            <a:pPr lvl="1"/>
            <a:r>
              <a:rPr lang="en-US" dirty="0" smtClean="0"/>
              <a:t>The output of the registers do not change</a:t>
            </a:r>
          </a:p>
          <a:p>
            <a:pPr lvl="1"/>
            <a:r>
              <a:rPr lang="en-US" dirty="0" smtClean="0"/>
              <a:t>There are no state transitions in the logic</a:t>
            </a:r>
          </a:p>
          <a:p>
            <a:pPr lvl="1"/>
            <a:r>
              <a:rPr lang="en-US" dirty="0" smtClean="0"/>
              <a:t>No current flow and thus no dynamic power dissipation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35741" y="1775012"/>
            <a:ext cx="1443318" cy="1855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Pipeline Register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718611" y="1775012"/>
            <a:ext cx="1443318" cy="1855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Pipeline Register</a:t>
            </a:r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3769658" y="1981200"/>
            <a:ext cx="2958353" cy="144331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779059" y="2581835"/>
            <a:ext cx="990599" cy="3048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728011" y="2476920"/>
            <a:ext cx="990599" cy="3048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18783" y="1371599"/>
            <a:ext cx="930088" cy="376518"/>
            <a:chOff x="118783" y="1371599"/>
            <a:chExt cx="930088" cy="376518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18783" y="1739153"/>
              <a:ext cx="46392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582706" y="1380564"/>
              <a:ext cx="0" cy="3675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82706" y="1371599"/>
              <a:ext cx="4661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1048871" y="1371599"/>
              <a:ext cx="0" cy="3675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ounded Rectangle 16"/>
          <p:cNvSpPr/>
          <p:nvPr/>
        </p:nvSpPr>
        <p:spPr>
          <a:xfrm>
            <a:off x="118783" y="1030941"/>
            <a:ext cx="1288676" cy="228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clock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4" idx="0"/>
          </p:cNvCxnSpPr>
          <p:nvPr/>
        </p:nvCxnSpPr>
        <p:spPr>
          <a:xfrm>
            <a:off x="2057400" y="1470212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570259" y="1470212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92306" y="1470212"/>
            <a:ext cx="73779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14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with clock 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33939"/>
            <a:ext cx="10515600" cy="94302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If S = 0, the inputs to the logic circuit don’t change. The circuit is </a:t>
            </a:r>
            <a:r>
              <a:rPr lang="en-US" dirty="0" smtClean="0">
                <a:solidFill>
                  <a:srgbClr val="FF0000"/>
                </a:solidFill>
              </a:rPr>
              <a:t>clock gated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If S = 1, normal operation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15318" y="1601112"/>
            <a:ext cx="1192306" cy="7524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590801" y="3073447"/>
            <a:ext cx="1443318" cy="1855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Pipeline Register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973671" y="3073447"/>
            <a:ext cx="1443318" cy="1855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Pipeline Register</a:t>
            </a:r>
            <a:endParaRPr lang="en-US" dirty="0"/>
          </a:p>
        </p:txBody>
      </p:sp>
      <p:sp>
        <p:nvSpPr>
          <p:cNvPr id="7" name="Cloud 6"/>
          <p:cNvSpPr/>
          <p:nvPr/>
        </p:nvSpPr>
        <p:spPr>
          <a:xfrm>
            <a:off x="5024718" y="3279635"/>
            <a:ext cx="2958353" cy="144331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Logic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034119" y="3880270"/>
            <a:ext cx="990599" cy="3048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983071" y="3775355"/>
            <a:ext cx="990599" cy="3048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134101" y="1651631"/>
            <a:ext cx="930088" cy="376518"/>
            <a:chOff x="118783" y="1371599"/>
            <a:chExt cx="930088" cy="376518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18783" y="1739153"/>
              <a:ext cx="46392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582706" y="1380564"/>
              <a:ext cx="0" cy="3675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82706" y="1371599"/>
              <a:ext cx="4661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048871" y="1371599"/>
              <a:ext cx="0" cy="3675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ounded Rectangle 14"/>
          <p:cNvSpPr/>
          <p:nvPr/>
        </p:nvSpPr>
        <p:spPr>
          <a:xfrm>
            <a:off x="6033248" y="1371637"/>
            <a:ext cx="1288676" cy="228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clock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5" idx="0"/>
          </p:cNvCxnSpPr>
          <p:nvPr/>
        </p:nvCxnSpPr>
        <p:spPr>
          <a:xfrm flipH="1">
            <a:off x="3312460" y="2627500"/>
            <a:ext cx="11816" cy="44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825319" y="276864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77318" y="2768647"/>
            <a:ext cx="30480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777317" y="2353540"/>
            <a:ext cx="0" cy="429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nip Same Side Corner Rectangle 23"/>
          <p:cNvSpPr/>
          <p:nvPr/>
        </p:nvSpPr>
        <p:spPr>
          <a:xfrm rot="16200000">
            <a:off x="4020978" y="2387846"/>
            <a:ext cx="672353" cy="479307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324276" y="2627500"/>
            <a:ext cx="793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596808" y="2782800"/>
            <a:ext cx="2180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26424" y="2019184"/>
            <a:ext cx="0" cy="441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587844" y="2461116"/>
            <a:ext cx="638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805082" y="1977326"/>
            <a:ext cx="726142" cy="262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51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 in almost all architectures</a:t>
            </a:r>
          </a:p>
          <a:p>
            <a:r>
              <a:rPr lang="en-US" dirty="0" smtClean="0"/>
              <a:t>Guess/predict/deduce if a unit is off</a:t>
            </a:r>
          </a:p>
          <a:p>
            <a:pPr lvl="1"/>
            <a:r>
              <a:rPr lang="en-US" dirty="0" smtClean="0"/>
              <a:t>For example, an add instruction will not use the divider</a:t>
            </a:r>
          </a:p>
          <a:p>
            <a:pPr lvl="1"/>
            <a:r>
              <a:rPr lang="en-US" dirty="0" smtClean="0"/>
              <a:t>Clock-gate the divider</a:t>
            </a:r>
          </a:p>
          <a:p>
            <a:pPr lvl="1"/>
            <a:r>
              <a:rPr lang="en-US" dirty="0" smtClean="0"/>
              <a:t>Note that the divider will still have leakage</a:t>
            </a:r>
          </a:p>
          <a:p>
            <a:r>
              <a:rPr lang="en-US" dirty="0" smtClean="0"/>
              <a:t>In processors such as Pentium 4</a:t>
            </a:r>
          </a:p>
          <a:p>
            <a:pPr lvl="1"/>
            <a:r>
              <a:rPr lang="en-US" dirty="0" smtClean="0"/>
              <a:t>They try to ensure that there is absolutely no deviation in timing by enabling clock gating</a:t>
            </a:r>
          </a:p>
          <a:p>
            <a:pPr lvl="1"/>
            <a:r>
              <a:rPr lang="en-US" dirty="0" smtClean="0"/>
              <a:t>Some times, we can aggressively clock gate. Instructions will have to wait till the unit is enabled.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1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Architectural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ARM </a:t>
            </a:r>
            <a:r>
              <a:rPr lang="en-US" dirty="0" err="1" smtClean="0"/>
              <a:t>big.LITTLE</a:t>
            </a:r>
            <a:r>
              <a:rPr lang="en-US" dirty="0" smtClean="0"/>
              <a:t> Architecture, or Samsung’s dual quad processor</a:t>
            </a:r>
          </a:p>
          <a:p>
            <a:r>
              <a:rPr lang="en-US" dirty="0" smtClean="0"/>
              <a:t>Have N big cores, and M small cores</a:t>
            </a:r>
          </a:p>
          <a:p>
            <a:pPr lvl="1"/>
            <a:r>
              <a:rPr lang="en-US" dirty="0" smtClean="0"/>
              <a:t>Depending on the nature of the task and its priority, choose:</a:t>
            </a:r>
          </a:p>
          <a:p>
            <a:pPr lvl="1"/>
            <a:r>
              <a:rPr lang="en-US" dirty="0" smtClean="0"/>
              <a:t>a big core </a:t>
            </a:r>
            <a:r>
              <a:rPr lang="en-US" dirty="0" smtClean="0">
                <a:sym typeface="Wingdings" panose="05000000000000000000" pitchFamily="2" charset="2"/>
              </a:rPr>
              <a:t> if it is important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 little core  if it is not important, and power needs to be saved.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Fetch throttling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Dynamically adjust the fetch/issue/commit rate  Based on power constraints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Idea 1: After fetching low-confidence branches, reduce the fetch rate (decreases the number of potential wrong-path instructions)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Idea 2: Reduce the fetch rate in the shadow of an L2 miss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865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Dynamic Power Management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DVFS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Clock gating</a:t>
            </a:r>
          </a:p>
          <a:p>
            <a:pPr lvl="1"/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big.LITTLE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approach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Fetch throttling</a:t>
            </a:r>
          </a:p>
          <a:p>
            <a:r>
              <a:rPr lang="en-US" dirty="0" smtClean="0"/>
              <a:t>Leakage Power Management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Temperature Reduction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70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024" y="1843554"/>
            <a:ext cx="10515600" cy="4351338"/>
          </a:xfrm>
        </p:spPr>
        <p:txBody>
          <a:bodyPr/>
          <a:lstStyle/>
          <a:p>
            <a:r>
              <a:rPr lang="en-US" dirty="0" smtClean="0"/>
              <a:t>Brute force method: Just turn off the power</a:t>
            </a:r>
          </a:p>
          <a:p>
            <a:pPr lvl="1"/>
            <a:r>
              <a:rPr lang="en-US" dirty="0" smtClean="0"/>
              <a:t>Easier said than done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756212" y="2922494"/>
            <a:ext cx="2232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908612" y="3200400"/>
            <a:ext cx="2232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05836" y="3496235"/>
            <a:ext cx="2232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312024" y="3809999"/>
            <a:ext cx="2232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09248" y="4150658"/>
            <a:ext cx="2232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56212" y="2922494"/>
            <a:ext cx="753036" cy="1228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88424" y="2922494"/>
            <a:ext cx="753036" cy="1228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32730" y="2922494"/>
            <a:ext cx="753036" cy="1228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536142" y="2922494"/>
            <a:ext cx="753036" cy="1228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903697" y="2922494"/>
            <a:ext cx="753036" cy="1228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89179" y="2922494"/>
            <a:ext cx="753036" cy="1228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38802" y="2922494"/>
            <a:ext cx="753036" cy="1228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91320" y="3496235"/>
            <a:ext cx="0" cy="1317812"/>
          </a:xfrm>
          <a:prstGeom prst="line">
            <a:avLst/>
          </a:prstGeom>
          <a:ln>
            <a:solidFill>
              <a:srgbClr val="000000">
                <a:alpha val="34118"/>
              </a:srgb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885766" y="3496235"/>
            <a:ext cx="0" cy="1317812"/>
          </a:xfrm>
          <a:prstGeom prst="line">
            <a:avLst/>
          </a:prstGeom>
          <a:ln>
            <a:solidFill>
              <a:srgbClr val="000000">
                <a:alpha val="34118"/>
              </a:srgb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312024" y="3200400"/>
            <a:ext cx="0" cy="1317812"/>
          </a:xfrm>
          <a:prstGeom prst="line">
            <a:avLst/>
          </a:prstGeom>
          <a:ln>
            <a:solidFill>
              <a:srgbClr val="000000">
                <a:alpha val="34118"/>
              </a:srgb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697506" y="3200400"/>
            <a:ext cx="0" cy="1317812"/>
          </a:xfrm>
          <a:prstGeom prst="line">
            <a:avLst/>
          </a:prstGeom>
          <a:ln>
            <a:solidFill>
              <a:srgbClr val="000000">
                <a:alpha val="34118"/>
              </a:srgb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267199" y="3182470"/>
            <a:ext cx="98611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666127" y="3146611"/>
            <a:ext cx="98611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433046" y="3451412"/>
            <a:ext cx="98611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863353" y="3451412"/>
            <a:ext cx="98611" cy="89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4312024" y="4518212"/>
            <a:ext cx="3854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710950" y="4518212"/>
            <a:ext cx="161368" cy="286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325469" y="4518212"/>
            <a:ext cx="163608" cy="295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491319" y="4814047"/>
            <a:ext cx="376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3460373" y="4986754"/>
            <a:ext cx="2608730" cy="401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Functional Unit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477870" y="2599766"/>
            <a:ext cx="1501590" cy="277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Grid</a:t>
            </a:r>
            <a:endParaRPr lang="en-US" dirty="0"/>
          </a:p>
        </p:txBody>
      </p:sp>
      <p:sp>
        <p:nvSpPr>
          <p:cNvPr id="47" name="Freeform 46"/>
          <p:cNvSpPr/>
          <p:nvPr/>
        </p:nvSpPr>
        <p:spPr>
          <a:xfrm>
            <a:off x="4320988" y="4514548"/>
            <a:ext cx="537883" cy="308464"/>
          </a:xfrm>
          <a:custGeom>
            <a:avLst/>
            <a:gdLst>
              <a:gd name="connsiteX0" fmla="*/ 0 w 537883"/>
              <a:gd name="connsiteY0" fmla="*/ 3664 h 308464"/>
              <a:gd name="connsiteX1" fmla="*/ 80683 w 537883"/>
              <a:gd name="connsiteY1" fmla="*/ 3664 h 308464"/>
              <a:gd name="connsiteX2" fmla="*/ 8965 w 537883"/>
              <a:gd name="connsiteY2" fmla="*/ 12628 h 308464"/>
              <a:gd name="connsiteX3" fmla="*/ 197224 w 537883"/>
              <a:gd name="connsiteY3" fmla="*/ 12628 h 308464"/>
              <a:gd name="connsiteX4" fmla="*/ 322730 w 537883"/>
              <a:gd name="connsiteY4" fmla="*/ 3664 h 308464"/>
              <a:gd name="connsiteX5" fmla="*/ 385483 w 537883"/>
              <a:gd name="connsiteY5" fmla="*/ 30558 h 308464"/>
              <a:gd name="connsiteX6" fmla="*/ 403412 w 537883"/>
              <a:gd name="connsiteY6" fmla="*/ 84346 h 308464"/>
              <a:gd name="connsiteX7" fmla="*/ 439271 w 537883"/>
              <a:gd name="connsiteY7" fmla="*/ 120205 h 308464"/>
              <a:gd name="connsiteX8" fmla="*/ 466165 w 537883"/>
              <a:gd name="connsiteY8" fmla="*/ 173993 h 308464"/>
              <a:gd name="connsiteX9" fmla="*/ 502024 w 537883"/>
              <a:gd name="connsiteY9" fmla="*/ 209852 h 308464"/>
              <a:gd name="connsiteX10" fmla="*/ 510988 w 537883"/>
              <a:gd name="connsiteY10" fmla="*/ 236746 h 308464"/>
              <a:gd name="connsiteX11" fmla="*/ 537883 w 537883"/>
              <a:gd name="connsiteY11" fmla="*/ 281570 h 308464"/>
              <a:gd name="connsiteX12" fmla="*/ 519953 w 537883"/>
              <a:gd name="connsiteY12" fmla="*/ 299499 h 308464"/>
              <a:gd name="connsiteX13" fmla="*/ 493059 w 537883"/>
              <a:gd name="connsiteY13" fmla="*/ 308464 h 308464"/>
              <a:gd name="connsiteX14" fmla="*/ 206188 w 537883"/>
              <a:gd name="connsiteY14" fmla="*/ 299499 h 308464"/>
              <a:gd name="connsiteX15" fmla="*/ 179294 w 537883"/>
              <a:gd name="connsiteY15" fmla="*/ 308464 h 308464"/>
              <a:gd name="connsiteX16" fmla="*/ 134471 w 537883"/>
              <a:gd name="connsiteY16" fmla="*/ 272605 h 308464"/>
              <a:gd name="connsiteX17" fmla="*/ 125506 w 537883"/>
              <a:gd name="connsiteY17" fmla="*/ 245711 h 308464"/>
              <a:gd name="connsiteX18" fmla="*/ 107577 w 537883"/>
              <a:gd name="connsiteY18" fmla="*/ 227781 h 308464"/>
              <a:gd name="connsiteX19" fmla="*/ 80683 w 537883"/>
              <a:gd name="connsiteY19" fmla="*/ 173993 h 308464"/>
              <a:gd name="connsiteX20" fmla="*/ 71718 w 537883"/>
              <a:gd name="connsiteY20" fmla="*/ 147099 h 308464"/>
              <a:gd name="connsiteX21" fmla="*/ 35859 w 537883"/>
              <a:gd name="connsiteY21" fmla="*/ 111240 h 308464"/>
              <a:gd name="connsiteX22" fmla="*/ 8965 w 537883"/>
              <a:gd name="connsiteY22" fmla="*/ 57452 h 308464"/>
              <a:gd name="connsiteX23" fmla="*/ 0 w 537883"/>
              <a:gd name="connsiteY23" fmla="*/ 3664 h 308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37883" h="308464">
                <a:moveTo>
                  <a:pt x="0" y="3664"/>
                </a:moveTo>
                <a:lnTo>
                  <a:pt x="80683" y="3664"/>
                </a:lnTo>
                <a:lnTo>
                  <a:pt x="8965" y="12628"/>
                </a:lnTo>
                <a:cubicBezTo>
                  <a:pt x="349964" y="-15786"/>
                  <a:pt x="-74481" y="12628"/>
                  <a:pt x="197224" y="12628"/>
                </a:cubicBezTo>
                <a:cubicBezTo>
                  <a:pt x="239166" y="12628"/>
                  <a:pt x="280895" y="6652"/>
                  <a:pt x="322730" y="3664"/>
                </a:cubicBezTo>
                <a:cubicBezTo>
                  <a:pt x="347094" y="8537"/>
                  <a:pt x="372726" y="5043"/>
                  <a:pt x="385483" y="30558"/>
                </a:cubicBezTo>
                <a:cubicBezTo>
                  <a:pt x="393935" y="47462"/>
                  <a:pt x="390048" y="70982"/>
                  <a:pt x="403412" y="84346"/>
                </a:cubicBezTo>
                <a:lnTo>
                  <a:pt x="439271" y="120205"/>
                </a:lnTo>
                <a:cubicBezTo>
                  <a:pt x="447948" y="146234"/>
                  <a:pt x="447208" y="151876"/>
                  <a:pt x="466165" y="173993"/>
                </a:cubicBezTo>
                <a:cubicBezTo>
                  <a:pt x="477166" y="186828"/>
                  <a:pt x="502024" y="209852"/>
                  <a:pt x="502024" y="209852"/>
                </a:cubicBezTo>
                <a:cubicBezTo>
                  <a:pt x="505012" y="218817"/>
                  <a:pt x="506126" y="228643"/>
                  <a:pt x="510988" y="236746"/>
                </a:cubicBezTo>
                <a:cubicBezTo>
                  <a:pt x="547908" y="298280"/>
                  <a:pt x="512485" y="205379"/>
                  <a:pt x="537883" y="281570"/>
                </a:cubicBezTo>
                <a:cubicBezTo>
                  <a:pt x="531906" y="287546"/>
                  <a:pt x="527201" y="295151"/>
                  <a:pt x="519953" y="299499"/>
                </a:cubicBezTo>
                <a:cubicBezTo>
                  <a:pt x="511850" y="304361"/>
                  <a:pt x="502509" y="308464"/>
                  <a:pt x="493059" y="308464"/>
                </a:cubicBezTo>
                <a:cubicBezTo>
                  <a:pt x="397389" y="308464"/>
                  <a:pt x="301812" y="302487"/>
                  <a:pt x="206188" y="299499"/>
                </a:cubicBezTo>
                <a:cubicBezTo>
                  <a:pt x="197223" y="302487"/>
                  <a:pt x="188744" y="308464"/>
                  <a:pt x="179294" y="308464"/>
                </a:cubicBezTo>
                <a:cubicBezTo>
                  <a:pt x="153445" y="308464"/>
                  <a:pt x="144796" y="293255"/>
                  <a:pt x="134471" y="272605"/>
                </a:cubicBezTo>
                <a:cubicBezTo>
                  <a:pt x="130245" y="264153"/>
                  <a:pt x="130368" y="253814"/>
                  <a:pt x="125506" y="245711"/>
                </a:cubicBezTo>
                <a:cubicBezTo>
                  <a:pt x="121158" y="238463"/>
                  <a:pt x="113553" y="233758"/>
                  <a:pt x="107577" y="227781"/>
                </a:cubicBezTo>
                <a:cubicBezTo>
                  <a:pt x="85043" y="160182"/>
                  <a:pt x="115440" y="243506"/>
                  <a:pt x="80683" y="173993"/>
                </a:cubicBezTo>
                <a:cubicBezTo>
                  <a:pt x="76457" y="165541"/>
                  <a:pt x="77211" y="154788"/>
                  <a:pt x="71718" y="147099"/>
                </a:cubicBezTo>
                <a:cubicBezTo>
                  <a:pt x="61893" y="133344"/>
                  <a:pt x="35859" y="111240"/>
                  <a:pt x="35859" y="111240"/>
                </a:cubicBezTo>
                <a:cubicBezTo>
                  <a:pt x="13325" y="43641"/>
                  <a:pt x="43722" y="126965"/>
                  <a:pt x="8965" y="57452"/>
                </a:cubicBezTo>
                <a:cubicBezTo>
                  <a:pt x="4739" y="49000"/>
                  <a:pt x="0" y="30558"/>
                  <a:pt x="0" y="3664"/>
                </a:cubicBez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739153" y="5755341"/>
            <a:ext cx="6866965" cy="54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 to have power switches at each connection to the power grid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4105836" y="4204445"/>
            <a:ext cx="1122829" cy="1373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228665" y="4206821"/>
            <a:ext cx="1830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 controllers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Transistor Sizes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Transistors with shorter channels and transistors with longer channels</a:t>
                </a:r>
              </a:p>
              <a:p>
                <a:pPr lvl="1"/>
                <a:r>
                  <a:rPr lang="en-US" dirty="0" smtClean="0"/>
                  <a:t>Normal transistors: power </a:t>
                </a:r>
                <a:r>
                  <a:rPr lang="en-US" dirty="0" smtClean="0">
                    <a:sym typeface="Wingdings" panose="05000000000000000000" pitchFamily="2" charset="2"/>
                  </a:rPr>
                  <a:t> 1 unit, time  1 unit</a:t>
                </a:r>
              </a:p>
              <a:p>
                <a:pPr lvl="1"/>
                <a:r>
                  <a:rPr lang="en-US" dirty="0" smtClean="0">
                    <a:sym typeface="Wingdings" panose="05000000000000000000" pitchFamily="2" charset="2"/>
                  </a:rPr>
                  <a:t>Longer channel transistors: power  0.3 units, time  1.1 units</a:t>
                </a:r>
              </a:p>
              <a:p>
                <a:pPr lvl="1"/>
                <a:r>
                  <a:rPr lang="en-US" dirty="0" smtClean="0">
                    <a:sym typeface="Wingdings" panose="05000000000000000000" pitchFamily="2" charset="2"/>
                  </a:rPr>
                  <a:t>Use normal transistors on the </a:t>
                </a:r>
                <a:r>
                  <a:rPr lang="en-US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critical path</a:t>
                </a:r>
                <a:r>
                  <a:rPr lang="en-US" dirty="0" smtClean="0">
                    <a:sym typeface="Wingdings" panose="05000000000000000000" pitchFamily="2" charset="2"/>
                  </a:rPr>
                  <a:t>, and slower transistors off the critical path</a:t>
                </a:r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Gate sizing</a:t>
                </a:r>
              </a:p>
              <a:p>
                <a:pPr lvl="1"/>
                <a:r>
                  <a:rPr lang="en-US" dirty="0" smtClean="0"/>
                  <a:t>Delay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, Power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Slower transistors: smaller W/L ratio</a:t>
                </a:r>
              </a:p>
              <a:p>
                <a:pPr lvl="1"/>
                <a:r>
                  <a:rPr lang="en-US" b="1" dirty="0" smtClean="0">
                    <a:solidFill>
                      <a:srgbClr val="00B050"/>
                    </a:solidFill>
                  </a:rPr>
                  <a:t>Same idea: </a:t>
                </a:r>
                <a:r>
                  <a:rPr lang="en-US" b="1" dirty="0" smtClean="0"/>
                  <a:t>Slower transistors off the critical path, Faster transistors on the critical path.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61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Body Biasing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V</a:t>
            </a:r>
            <a:r>
              <a:rPr lang="en-US" i="1" baseline="-25000" dirty="0" err="1"/>
              <a:t>th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i="1" dirty="0"/>
              <a:t>V</a:t>
            </a:r>
            <a:r>
              <a:rPr lang="en-US" i="1" baseline="-25000" dirty="0"/>
              <a:t>th</a:t>
            </a:r>
            <a:r>
              <a:rPr lang="en-US" baseline="-25000" dirty="0"/>
              <a:t>1</a:t>
            </a:r>
            <a:r>
              <a:rPr lang="en-US" dirty="0"/>
              <a:t> – </a:t>
            </a:r>
            <a:r>
              <a:rPr lang="en-US" i="1" dirty="0"/>
              <a:t>K</a:t>
            </a:r>
            <a:r>
              <a:rPr lang="en-US" dirty="0"/>
              <a:t>1 ⋅ </a:t>
            </a:r>
            <a:r>
              <a:rPr lang="en-US" i="1" dirty="0" err="1"/>
              <a:t>V</a:t>
            </a:r>
            <a:r>
              <a:rPr lang="en-US" i="1" baseline="-25000" dirty="0" err="1"/>
              <a:t>dd</a:t>
            </a:r>
            <a:r>
              <a:rPr lang="en-US" i="1" dirty="0"/>
              <a:t> </a:t>
            </a:r>
            <a:r>
              <a:rPr lang="en-US" dirty="0"/>
              <a:t>– </a:t>
            </a:r>
            <a:r>
              <a:rPr lang="en-US" i="1" dirty="0"/>
              <a:t>K</a:t>
            </a:r>
            <a:r>
              <a:rPr lang="en-US" dirty="0"/>
              <a:t>2 ⋅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bs</a:t>
            </a:r>
            <a:endParaRPr lang="en-US" i="1" baseline="-25000" dirty="0" smtClean="0"/>
          </a:p>
          <a:p>
            <a:r>
              <a:rPr lang="en-US" dirty="0" smtClean="0"/>
              <a:t>Forward body biasing </a:t>
            </a:r>
            <a:r>
              <a:rPr lang="en-US" dirty="0" smtClean="0">
                <a:sym typeface="Wingdings" panose="05000000000000000000" pitchFamily="2" charset="2"/>
              </a:rPr>
              <a:t> Increase </a:t>
            </a:r>
            <a:r>
              <a:rPr lang="en-US" dirty="0" err="1" smtClean="0">
                <a:sym typeface="Wingdings" panose="05000000000000000000" pitchFamily="2" charset="2"/>
              </a:rPr>
              <a:t>V</a:t>
            </a:r>
            <a:r>
              <a:rPr lang="en-US" baseline="-25000" dirty="0" err="1" smtClean="0">
                <a:sym typeface="Wingdings" panose="05000000000000000000" pitchFamily="2" charset="2"/>
              </a:rPr>
              <a:t>bs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dirty="0" smtClean="0"/>
              <a:t>Reduce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th</a:t>
            </a:r>
            <a:endParaRPr lang="en-US" baseline="-25000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Increase</a:t>
            </a:r>
            <a:r>
              <a:rPr lang="en-US" dirty="0" smtClean="0"/>
              <a:t> power, </a:t>
            </a:r>
            <a:r>
              <a:rPr lang="en-US" dirty="0" smtClean="0">
                <a:solidFill>
                  <a:srgbClr val="FF0000"/>
                </a:solidFill>
              </a:rPr>
              <a:t>increase</a:t>
            </a:r>
            <a:r>
              <a:rPr lang="en-US" dirty="0" smtClean="0"/>
              <a:t> performance</a:t>
            </a:r>
          </a:p>
          <a:p>
            <a:r>
              <a:rPr lang="en-US" dirty="0" smtClean="0"/>
              <a:t>Reverse body biasing </a:t>
            </a:r>
            <a:r>
              <a:rPr lang="en-US" dirty="0" smtClean="0">
                <a:sym typeface="Wingdings" panose="05000000000000000000" pitchFamily="2" charset="2"/>
              </a:rPr>
              <a:t> Decrease </a:t>
            </a:r>
            <a:r>
              <a:rPr lang="en-US" dirty="0" err="1" smtClean="0">
                <a:sym typeface="Wingdings" panose="05000000000000000000" pitchFamily="2" charset="2"/>
              </a:rPr>
              <a:t>V</a:t>
            </a:r>
            <a:r>
              <a:rPr lang="en-US" baseline="-25000" dirty="0" err="1" smtClean="0">
                <a:sym typeface="Wingdings" panose="05000000000000000000" pitchFamily="2" charset="2"/>
              </a:rPr>
              <a:t>bs</a:t>
            </a:r>
            <a:r>
              <a:rPr lang="en-US" dirty="0" smtClean="0">
                <a:sym typeface="Wingdings" panose="05000000000000000000" pitchFamily="2" charset="2"/>
              </a:rPr>
              <a:t> (even –</a:t>
            </a:r>
            <a:r>
              <a:rPr lang="en-US" dirty="0" err="1" smtClean="0">
                <a:sym typeface="Wingdings" panose="05000000000000000000" pitchFamily="2" charset="2"/>
              </a:rPr>
              <a:t>ve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Increase </a:t>
            </a:r>
            <a:r>
              <a:rPr lang="en-US" dirty="0" err="1" smtClean="0">
                <a:sym typeface="Wingdings" panose="05000000000000000000" pitchFamily="2" charset="2"/>
              </a:rPr>
              <a:t>V</a:t>
            </a:r>
            <a:r>
              <a:rPr lang="en-US" baseline="-25000" dirty="0" err="1" smtClean="0">
                <a:sym typeface="Wingdings" panose="05000000000000000000" pitchFamily="2" charset="2"/>
              </a:rPr>
              <a:t>th</a:t>
            </a:r>
            <a:endParaRPr lang="en-US" baseline="-25000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olidFill>
                  <a:srgbClr val="002060"/>
                </a:solidFill>
                <a:sym typeface="Wingdings" panose="05000000000000000000" pitchFamily="2" charset="2"/>
              </a:rPr>
              <a:t>Decrease</a:t>
            </a:r>
            <a:r>
              <a:rPr lang="en-US" dirty="0" smtClean="0">
                <a:sym typeface="Wingdings" panose="05000000000000000000" pitchFamily="2" charset="2"/>
              </a:rPr>
              <a:t> power, </a:t>
            </a:r>
            <a:r>
              <a:rPr lang="en-US" dirty="0" smtClean="0">
                <a:solidFill>
                  <a:srgbClr val="002060"/>
                </a:solidFill>
                <a:sym typeface="Wingdings" panose="05000000000000000000" pitchFamily="2" charset="2"/>
              </a:rPr>
              <a:t>decrease</a:t>
            </a:r>
            <a:r>
              <a:rPr lang="en-US" dirty="0" smtClean="0">
                <a:sym typeface="Wingdings" panose="05000000000000000000" pitchFamily="2" charset="2"/>
              </a:rPr>
              <a:t> performance</a:t>
            </a:r>
          </a:p>
          <a:p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Same idea</a:t>
            </a:r>
            <a:r>
              <a:rPr lang="en-US" dirty="0" smtClean="0">
                <a:sym typeface="Wingdings" panose="05000000000000000000" pitchFamily="2" charset="2"/>
              </a:rPr>
              <a:t>: forward body biasing in the critical path, reverse body biasing off the critical path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670" y="-77510"/>
            <a:ext cx="10515600" cy="1325563"/>
          </a:xfrm>
        </p:spPr>
        <p:txBody>
          <a:bodyPr/>
          <a:lstStyle/>
          <a:p>
            <a:r>
              <a:rPr lang="en-US" dirty="0" smtClean="0"/>
              <a:t>Drowsy Caches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735" y="102717"/>
            <a:ext cx="865194" cy="1231594"/>
          </a:xfrm>
        </p:spPr>
      </p:pic>
      <p:sp>
        <p:nvSpPr>
          <p:cNvPr id="4" name="Rectangle 3"/>
          <p:cNvSpPr/>
          <p:nvPr/>
        </p:nvSpPr>
        <p:spPr>
          <a:xfrm>
            <a:off x="1470212" y="1766047"/>
            <a:ext cx="2805953" cy="43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row of SRAM cells</a:t>
            </a:r>
            <a:endParaRPr lang="en-US" dirty="0"/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 flipV="1">
            <a:off x="493059" y="1985683"/>
            <a:ext cx="977153" cy="1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0574" y="1623074"/>
            <a:ext cx="936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dd</a:t>
            </a:r>
            <a:r>
              <a:rPr lang="en-US" dirty="0" smtClean="0"/>
              <a:t> = 1V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06705" y="1438408"/>
            <a:ext cx="1942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Allows read/writes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826188" y="1766047"/>
            <a:ext cx="2805953" cy="439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row of SRAM cells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9" idx="1"/>
          </p:cNvCxnSpPr>
          <p:nvPr/>
        </p:nvCxnSpPr>
        <p:spPr>
          <a:xfrm flipV="1">
            <a:off x="6849035" y="1985683"/>
            <a:ext cx="977153" cy="1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82432" y="1594828"/>
            <a:ext cx="1163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baseline="-25000" dirty="0" err="1" smtClean="0"/>
              <a:t>dd</a:t>
            </a:r>
            <a:r>
              <a:rPr lang="en-US" dirty="0" smtClean="0"/>
              <a:t> = 0.3 V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46340" y="1355112"/>
            <a:ext cx="402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Maintain the value, accesses not allowed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403976" y="403412"/>
            <a:ext cx="2259106" cy="4878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drowsy mode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93377" y="2558962"/>
            <a:ext cx="10515600" cy="3761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793377" y="236173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Drowsy mode </a:t>
            </a:r>
            <a:r>
              <a:rPr lang="en-US" dirty="0" smtClean="0">
                <a:sym typeface="Wingdings" panose="05000000000000000000" pitchFamily="2" charset="2"/>
              </a:rPr>
              <a:t> Runs at 0.3 V. Maintains the value. Access it not allowed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Takes 1-2 cycles to enter/exit drowsy mode</a:t>
            </a:r>
          </a:p>
          <a:p>
            <a:r>
              <a:rPr lang="en-US" dirty="0" smtClean="0"/>
              <a:t>Treat a set of lines as 1 unit</a:t>
            </a:r>
          </a:p>
          <a:p>
            <a:r>
              <a:rPr lang="en-US" dirty="0" smtClean="0"/>
              <a:t>Turn it on/off as 1 unit</a:t>
            </a:r>
          </a:p>
          <a:p>
            <a:r>
              <a:rPr lang="en-US" dirty="0" smtClean="0"/>
              <a:t>Once a set is turned on </a:t>
            </a:r>
            <a:r>
              <a:rPr lang="en-US" dirty="0" smtClean="0">
                <a:sym typeface="Wingdings" panose="05000000000000000000" pitchFamily="2" charset="2"/>
              </a:rPr>
              <a:t> Keep it on 1000-2000 cycles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Take temporal and spatial locality into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2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Dynamic Power Management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DVFS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Clock gating</a:t>
            </a:r>
          </a:p>
          <a:p>
            <a:pPr lvl="1"/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</a:rPr>
              <a:t>big.LITTLE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approach</a:t>
            </a:r>
          </a:p>
          <a:p>
            <a:pPr lvl="1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Fetch throttling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Leakage Power Management</a:t>
            </a:r>
          </a:p>
          <a:p>
            <a:r>
              <a:rPr lang="en-US" dirty="0" smtClean="0"/>
              <a:t>Temperature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10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Power Management</a:t>
            </a:r>
          </a:p>
          <a:p>
            <a:pPr lvl="1"/>
            <a:r>
              <a:rPr lang="en-US" dirty="0" smtClean="0"/>
              <a:t>DVFS</a:t>
            </a:r>
          </a:p>
          <a:p>
            <a:pPr lvl="1"/>
            <a:r>
              <a:rPr lang="en-US" dirty="0" smtClean="0"/>
              <a:t>Clock gating</a:t>
            </a:r>
          </a:p>
          <a:p>
            <a:pPr lvl="1"/>
            <a:r>
              <a:rPr lang="en-US" dirty="0" err="1" smtClean="0"/>
              <a:t>big.LITTLE</a:t>
            </a:r>
            <a:r>
              <a:rPr lang="en-US" dirty="0" smtClean="0"/>
              <a:t> approach</a:t>
            </a:r>
          </a:p>
          <a:p>
            <a:pPr lvl="1"/>
            <a:r>
              <a:rPr lang="en-US" dirty="0" smtClean="0"/>
              <a:t>Fetch throttling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Leakage Power Management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Temperature Reduction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55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Thermal Management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 thermal sensors all over the chip</a:t>
            </a:r>
          </a:p>
          <a:p>
            <a:r>
              <a:rPr lang="en-US" dirty="0" smtClean="0"/>
              <a:t>Once a temperature hot-spot forms</a:t>
            </a:r>
          </a:p>
          <a:p>
            <a:pPr lvl="1"/>
            <a:r>
              <a:rPr lang="en-US" dirty="0" smtClean="0"/>
              <a:t>Traditional mechanisms: DVFS, power reduction, fetch throttling</a:t>
            </a:r>
          </a:p>
          <a:p>
            <a:r>
              <a:rPr lang="en-US" dirty="0" smtClean="0"/>
              <a:t>Many new techniques for CMP (multicore) processors</a:t>
            </a:r>
          </a:p>
          <a:p>
            <a:r>
              <a:rPr lang="en-US" dirty="0" smtClean="0"/>
              <a:t>Stop-n-go</a:t>
            </a:r>
          </a:p>
          <a:p>
            <a:pPr lvl="1"/>
            <a:r>
              <a:rPr lang="en-US" dirty="0" smtClean="0"/>
              <a:t>Temporarily stop a core (let it cool down)</a:t>
            </a:r>
          </a:p>
          <a:p>
            <a:r>
              <a:rPr lang="en-US" dirty="0" smtClean="0"/>
              <a:t>Heat and run thread assignment</a:t>
            </a:r>
          </a:p>
          <a:p>
            <a:pPr lvl="1"/>
            <a:r>
              <a:rPr lang="en-US" dirty="0" smtClean="0"/>
              <a:t>Don’t allow hot cores to be close to each other </a:t>
            </a:r>
          </a:p>
          <a:p>
            <a:pPr lvl="1"/>
            <a:r>
              <a:rPr lang="en-US" dirty="0" smtClean="0"/>
              <a:t>If a thread’s activity increases, migrate it to a colder region of the chip</a:t>
            </a:r>
          </a:p>
        </p:txBody>
      </p:sp>
    </p:spTree>
    <p:extLst>
      <p:ext uri="{BB962C8B-B14F-4D97-AF65-F5344CB8AC3E}">
        <p14:creationId xmlns:p14="http://schemas.microsoft.com/office/powerpoint/2010/main" val="28980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DVFS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DVFS is one of the </a:t>
            </a:r>
            <a:r>
              <a:rPr lang="en-US" dirty="0" err="1" smtClean="0"/>
              <a:t>the</a:t>
            </a:r>
            <a:r>
              <a:rPr lang="en-US" dirty="0" smtClean="0"/>
              <a:t> most popular method of reducing power in processors. </a:t>
            </a:r>
          </a:p>
          <a:p>
            <a:r>
              <a:rPr lang="en-US" dirty="0" smtClean="0"/>
              <a:t>Every processor has a DVFS table: </a:t>
            </a:r>
          </a:p>
          <a:p>
            <a:pPr lvl="1"/>
            <a:r>
              <a:rPr lang="en-US" dirty="0" smtClean="0"/>
              <a:t>Pairs of: voltage and frequency</a:t>
            </a:r>
          </a:p>
          <a:p>
            <a:pPr lvl="1"/>
            <a:r>
              <a:rPr lang="en-US" dirty="0" smtClean="0"/>
              <a:t>It is possible to choose one among several discrete DVFS settings</a:t>
            </a:r>
          </a:p>
          <a:p>
            <a:r>
              <a:rPr lang="en-US" dirty="0" smtClean="0"/>
              <a:t>Internal Operation</a:t>
            </a:r>
          </a:p>
          <a:p>
            <a:pPr lvl="1"/>
            <a:r>
              <a:rPr lang="en-US" dirty="0" smtClean="0"/>
              <a:t>The processor gets cues from software (user or OS) regarding changing the DVFS settings</a:t>
            </a:r>
          </a:p>
          <a:p>
            <a:pPr lvl="1"/>
            <a:r>
              <a:rPr lang="en-US" dirty="0" smtClean="0"/>
              <a:t>The processor also might decide on its 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4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Chip’s Power Grid and Frequency Control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44567"/>
            <a:ext cx="10515600" cy="213055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quartz clock generates a fixed 133 MHz signal</a:t>
            </a:r>
          </a:p>
          <a:p>
            <a:r>
              <a:rPr lang="en-US" dirty="0" smtClean="0"/>
              <a:t>PLL </a:t>
            </a:r>
            <a:r>
              <a:rPr lang="en-US" dirty="0" smtClean="0">
                <a:sym typeface="Wingdings" panose="05000000000000000000" pitchFamily="2" charset="2"/>
              </a:rPr>
              <a:t> phase locked loop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It helps generate a clock signal that is synchronized with the quartz clock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 frequency is a multiple of 133 MHz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For example, we can use it to generate a frequency of 133MHz * 16 = 2.13 GHz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 PLL takes 10s of micro-seconds to lock to a new frequency. During that time there is no usable clock signal.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68112" y="1690688"/>
            <a:ext cx="4882896" cy="2140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Chip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21208" y="3074074"/>
            <a:ext cx="1042416" cy="4937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Quartz clock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21208" y="1823752"/>
            <a:ext cx="1591056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Supply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2112264" y="2049589"/>
            <a:ext cx="1028700" cy="234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140964" y="1823752"/>
            <a:ext cx="1335024" cy="7673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Voltage Regulator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656440" y="2920673"/>
            <a:ext cx="1335024" cy="76738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PLLs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4480560" y="2049589"/>
            <a:ext cx="1028700" cy="234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52511" y="176972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3.3V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65320" y="179731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0.8-1.2V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1563624" y="3222783"/>
            <a:ext cx="1092816" cy="1879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3991463" y="3222783"/>
            <a:ext cx="1443993" cy="17168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2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08" y="-324239"/>
            <a:ext cx="10515600" cy="1325563"/>
          </a:xfrm>
        </p:spPr>
        <p:txBody>
          <a:bodyPr/>
          <a:lstStyle/>
          <a:p>
            <a:r>
              <a:rPr lang="en-US" dirty="0" smtClean="0"/>
              <a:t>Changing Voltage and Frequency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57072" y="4204088"/>
            <a:ext cx="0" cy="1371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57072" y="4876441"/>
            <a:ext cx="6934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57072" y="4544747"/>
            <a:ext cx="9995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965601" y="4177196"/>
            <a:ext cx="882486" cy="358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48087" y="4183648"/>
            <a:ext cx="31302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23536" y="4396829"/>
            <a:ext cx="612648" cy="295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V0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23536" y="4033454"/>
            <a:ext cx="612648" cy="295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V1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956637" y="4692665"/>
            <a:ext cx="0" cy="1260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9212" y="3639312"/>
            <a:ext cx="1" cy="2285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917191" y="5870448"/>
            <a:ext cx="922021" cy="26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022451" y="5481945"/>
            <a:ext cx="1572768" cy="539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Voltage conversion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936184" y="2368296"/>
            <a:ext cx="1903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848087" y="2180685"/>
            <a:ext cx="0" cy="370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146791" y="2180685"/>
            <a:ext cx="0" cy="370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146791" y="2365930"/>
            <a:ext cx="253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679679" y="2180684"/>
            <a:ext cx="0" cy="370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978383" y="2180684"/>
            <a:ext cx="0" cy="370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969508" y="4183648"/>
            <a:ext cx="787908" cy="2786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757416" y="4462272"/>
            <a:ext cx="15179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936184" y="2011680"/>
            <a:ext cx="0" cy="777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2313432" y="1764792"/>
            <a:ext cx="1472184" cy="3108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PLL lock time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5077699" y="1777165"/>
            <a:ext cx="1472184" cy="3108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PLL lock time</a:t>
            </a:r>
            <a:endParaRPr lang="en-US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5978382" y="3736060"/>
            <a:ext cx="1" cy="2285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745045" y="4782002"/>
            <a:ext cx="0" cy="1260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5978382" y="6008193"/>
            <a:ext cx="803150" cy="119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5593573" y="6234270"/>
            <a:ext cx="1572768" cy="539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Voltage conversion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219456" y="1574760"/>
            <a:ext cx="1600200" cy="4369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frequency</a:t>
            </a:r>
            <a:endParaRPr lang="en-US" dirty="0"/>
          </a:p>
        </p:txBody>
      </p:sp>
      <p:sp>
        <p:nvSpPr>
          <p:cNvPr id="71" name="Rounded Rectangle 70"/>
          <p:cNvSpPr/>
          <p:nvPr/>
        </p:nvSpPr>
        <p:spPr>
          <a:xfrm>
            <a:off x="3502510" y="3811936"/>
            <a:ext cx="1938169" cy="295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Voltage</a:t>
            </a:r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>
            <a:off x="5969508" y="2365930"/>
            <a:ext cx="23058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40208" y="3227832"/>
            <a:ext cx="85374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45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based DVFS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Estimate the amount of CPU activity</a:t>
            </a:r>
          </a:p>
          <a:p>
            <a:pPr lvl="1"/>
            <a:r>
              <a:rPr lang="en-US" dirty="0" smtClean="0"/>
              <a:t>If it is low </a:t>
            </a:r>
            <a:r>
              <a:rPr lang="en-US" dirty="0" smtClean="0">
                <a:sym typeface="Wingdings" panose="05000000000000000000" pitchFamily="2" charset="2"/>
              </a:rPr>
              <a:t> reduce the frequency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If it is high  increase the frequency (if you need performance)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Estimating CPU activity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Average L2 misses per instruction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Commit(retirement) rate</a:t>
            </a:r>
          </a:p>
          <a:p>
            <a:r>
              <a:rPr lang="en-US" dirty="0" smtClean="0"/>
              <a:t>We essentially need a model to correlate frequency and performance</a:t>
            </a:r>
          </a:p>
          <a:p>
            <a:pPr lvl="1"/>
            <a:r>
              <a:rPr lang="en-US" dirty="0" smtClean="0"/>
              <a:t>Option 1: Get it by profiling. Run small phases of the program, and record the IPC.</a:t>
            </a:r>
          </a:p>
          <a:p>
            <a:pPr lvl="1"/>
            <a:r>
              <a:rPr lang="en-US" dirty="0" smtClean="0"/>
              <a:t>Option 2: Method of stall rates: assumes that the stall cycles due to LLC misses is proportional to the frequency. Decrease the frequency till the LLC miss stalls are below a certain threshold.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5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based DVFS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51375"/>
            <a:ext cx="10515600" cy="20255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960120" y="1956816"/>
            <a:ext cx="2029968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 Codecs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941064" y="1690688"/>
            <a:ext cx="7287768" cy="14813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dirty="0" smtClean="0"/>
              <a:t>Each frame needs to be processed in 33 </a:t>
            </a:r>
            <a:r>
              <a:rPr lang="en-US" dirty="0" err="1" smtClean="0"/>
              <a:t>ms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If we can do it in 20 </a:t>
            </a:r>
            <a:r>
              <a:rPr lang="en-US" dirty="0" err="1" smtClean="0"/>
              <a:t>ms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Reduce the frequency till we process it in 33 </a:t>
            </a:r>
            <a:r>
              <a:rPr lang="en-US" dirty="0" err="1" smtClean="0"/>
              <a:t>ms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Need a model to relate processing time and frequency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60120" y="3557015"/>
            <a:ext cx="2029968" cy="594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Regular programs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941064" y="3557014"/>
            <a:ext cx="7598664" cy="17739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dirty="0" smtClean="0"/>
              <a:t>Classify them: hard real time, soft real time, interactive, periodic, batch</a:t>
            </a:r>
          </a:p>
          <a:p>
            <a:pPr marL="342900" indent="-342900">
              <a:buAutoNum type="arabicParenR"/>
            </a:pPr>
            <a:r>
              <a:rPr lang="en-US" dirty="0" smtClean="0"/>
              <a:t>Real time tasks </a:t>
            </a:r>
            <a:r>
              <a:rPr lang="en-US" dirty="0" smtClean="0">
                <a:sym typeface="Wingdings" panose="05000000000000000000" pitchFamily="2" charset="2"/>
              </a:rPr>
              <a:t> set DVFS settings based on performance and deadlines</a:t>
            </a:r>
          </a:p>
          <a:p>
            <a:pPr marL="342900" indent="-342900">
              <a:buAutoNum type="arabicParenR"/>
            </a:pPr>
            <a:r>
              <a:rPr lang="en-US" dirty="0" smtClean="0">
                <a:sym typeface="Wingdings" panose="05000000000000000000" pitchFamily="2" charset="2"/>
              </a:rPr>
              <a:t>Interactive  Take the user’s perception into account</a:t>
            </a:r>
          </a:p>
          <a:p>
            <a:pPr marL="342900" indent="-342900">
              <a:buAutoNum type="arabicParenR"/>
            </a:pPr>
            <a:r>
              <a:rPr lang="en-US" dirty="0" smtClean="0">
                <a:sym typeface="Wingdings" panose="05000000000000000000" pitchFamily="2" charset="2"/>
              </a:rPr>
              <a:t>Periodic jobs  Take the periodicity into account</a:t>
            </a:r>
          </a:p>
          <a:p>
            <a:pPr marL="342900" indent="-342900">
              <a:buAutoNum type="arabicParenR"/>
            </a:pPr>
            <a:r>
              <a:rPr lang="en-US" dirty="0" smtClean="0">
                <a:sym typeface="Wingdings" panose="05000000000000000000" pitchFamily="2" charset="2"/>
              </a:rPr>
              <a:t>Batch  Take the user’s requirements into account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85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Speed Governors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i="1" dirty="0" err="1" smtClean="0"/>
              <a:t>cpufreq</a:t>
            </a:r>
            <a:r>
              <a:rPr lang="en-US" dirty="0" smtClean="0"/>
              <a:t> utility</a:t>
            </a:r>
          </a:p>
          <a:p>
            <a:pPr lvl="1"/>
            <a:r>
              <a:rPr lang="en-US" dirty="0" smtClean="0"/>
              <a:t>Performance </a:t>
            </a:r>
            <a:r>
              <a:rPr lang="en-US" dirty="0" smtClean="0">
                <a:sym typeface="Wingdings" panose="05000000000000000000" pitchFamily="2" charset="2"/>
              </a:rPr>
              <a:t> maximum possible frequency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Powersave</a:t>
            </a:r>
            <a:r>
              <a:rPr lang="en-US" dirty="0" smtClean="0">
                <a:sym typeface="Wingdings" panose="05000000000000000000" pitchFamily="2" charset="2"/>
              </a:rPr>
              <a:t>  always run at minimum frequency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Ondemand</a:t>
            </a:r>
            <a:r>
              <a:rPr lang="en-US" dirty="0" smtClean="0">
                <a:sym typeface="Wingdings" panose="05000000000000000000" pitchFamily="2" charset="2"/>
              </a:rPr>
              <a:t>  Tries to maintain a constant rate of CPU utilization. Uses a set of thresholds for each DVFS setting.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Conservative  Much more conservative than </a:t>
            </a:r>
            <a:r>
              <a:rPr lang="en-US" dirty="0" err="1" smtClean="0">
                <a:sym typeface="Wingdings" panose="05000000000000000000" pitchFamily="2" charset="2"/>
              </a:rPr>
              <a:t>ondemand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/>
              <a:t>Interactive </a:t>
            </a:r>
            <a:r>
              <a:rPr lang="en-US" dirty="0" smtClean="0">
                <a:sym typeface="Wingdings" panose="05000000000000000000" pitchFamily="2" charset="2"/>
              </a:rPr>
              <a:t> Similar to </a:t>
            </a:r>
            <a:r>
              <a:rPr lang="en-US" dirty="0" err="1" smtClean="0">
                <a:sym typeface="Wingdings" panose="05000000000000000000" pitchFamily="2" charset="2"/>
              </a:rPr>
              <a:t>Ondemand</a:t>
            </a:r>
            <a:r>
              <a:rPr lang="en-US" dirty="0" smtClean="0">
                <a:sym typeface="Wingdings" panose="05000000000000000000" pitchFamily="2" charset="2"/>
              </a:rPr>
              <a:t>, but does not use thresholds. Uses a formula that relates CPU utilization to frequency.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2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</a:t>
            </a:r>
          </a:p>
          <a:p>
            <a:pPr lvl="1"/>
            <a:r>
              <a:rPr lang="en-US" dirty="0" smtClean="0"/>
              <a:t>Dynamic power is only consumed during a transition. </a:t>
            </a:r>
            <a:endParaRPr lang="en-US" dirty="0"/>
          </a:p>
        </p:txBody>
      </p:sp>
      <p:sp>
        <p:nvSpPr>
          <p:cNvPr id="5" name="AutoShape 128"/>
          <p:cNvSpPr>
            <a:spLocks noChangeAspect="1" noChangeArrowheads="1" noTextEdit="1"/>
          </p:cNvSpPr>
          <p:nvPr/>
        </p:nvSpPr>
        <p:spPr bwMode="auto">
          <a:xfrm>
            <a:off x="1972329" y="2813331"/>
            <a:ext cx="7745412" cy="358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131"/>
          <p:cNvSpPr>
            <a:spLocks noChangeArrowheads="1"/>
          </p:cNvSpPr>
          <p:nvPr/>
        </p:nvSpPr>
        <p:spPr bwMode="auto">
          <a:xfrm>
            <a:off x="2866091" y="3692806"/>
            <a:ext cx="677862" cy="327025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132"/>
          <p:cNvSpPr>
            <a:spLocks noChangeArrowheads="1"/>
          </p:cNvSpPr>
          <p:nvPr/>
        </p:nvSpPr>
        <p:spPr bwMode="auto">
          <a:xfrm>
            <a:off x="2680354" y="3167343"/>
            <a:ext cx="1014412" cy="336550"/>
          </a:xfrm>
          <a:prstGeom prst="rect">
            <a:avLst/>
          </a:prstGeom>
          <a:solidFill>
            <a:srgbClr val="D35F5F"/>
          </a:solidFill>
          <a:ln w="4763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133"/>
          <p:cNvSpPr>
            <a:spLocks noChangeArrowheads="1"/>
          </p:cNvSpPr>
          <p:nvPr/>
        </p:nvSpPr>
        <p:spPr bwMode="auto">
          <a:xfrm>
            <a:off x="2748616" y="3200681"/>
            <a:ext cx="333375" cy="273050"/>
          </a:xfrm>
          <a:prstGeom prst="rect">
            <a:avLst/>
          </a:prstGeom>
          <a:solidFill>
            <a:srgbClr val="D5F6FF"/>
          </a:solidFill>
          <a:ln w="4763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135"/>
          <p:cNvSpPr>
            <a:spLocks noChangeArrowheads="1"/>
          </p:cNvSpPr>
          <p:nvPr/>
        </p:nvSpPr>
        <p:spPr bwMode="auto">
          <a:xfrm>
            <a:off x="3291541" y="3200681"/>
            <a:ext cx="334962" cy="273050"/>
          </a:xfrm>
          <a:prstGeom prst="rect">
            <a:avLst/>
          </a:prstGeom>
          <a:solidFill>
            <a:srgbClr val="D5F6FF"/>
          </a:solidFill>
          <a:ln w="4763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136"/>
          <p:cNvSpPr>
            <a:spLocks noChangeArrowheads="1"/>
          </p:cNvSpPr>
          <p:nvPr/>
        </p:nvSpPr>
        <p:spPr bwMode="auto">
          <a:xfrm>
            <a:off x="3786841" y="3159406"/>
            <a:ext cx="1014412" cy="338137"/>
          </a:xfrm>
          <a:prstGeom prst="rect">
            <a:avLst/>
          </a:prstGeom>
          <a:solidFill>
            <a:srgbClr val="D35F5F"/>
          </a:solidFill>
          <a:ln w="4763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37"/>
          <p:cNvSpPr>
            <a:spLocks noChangeArrowheads="1"/>
          </p:cNvSpPr>
          <p:nvPr/>
        </p:nvSpPr>
        <p:spPr bwMode="auto">
          <a:xfrm>
            <a:off x="3856691" y="3200681"/>
            <a:ext cx="333375" cy="273050"/>
          </a:xfrm>
          <a:prstGeom prst="rect">
            <a:avLst/>
          </a:prstGeom>
          <a:solidFill>
            <a:srgbClr val="D5F6FF"/>
          </a:solidFill>
          <a:ln w="4763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38"/>
          <p:cNvSpPr>
            <a:spLocks noChangeArrowheads="1"/>
          </p:cNvSpPr>
          <p:nvPr/>
        </p:nvSpPr>
        <p:spPr bwMode="auto">
          <a:xfrm>
            <a:off x="6049029" y="3168931"/>
            <a:ext cx="1014412" cy="338137"/>
          </a:xfrm>
          <a:prstGeom prst="rect">
            <a:avLst/>
          </a:prstGeom>
          <a:solidFill>
            <a:srgbClr val="D35F5F"/>
          </a:solidFill>
          <a:ln w="4763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39"/>
          <p:cNvSpPr>
            <a:spLocks noChangeArrowheads="1"/>
          </p:cNvSpPr>
          <p:nvPr/>
        </p:nvSpPr>
        <p:spPr bwMode="auto">
          <a:xfrm>
            <a:off x="6657041" y="3200681"/>
            <a:ext cx="333375" cy="273050"/>
          </a:xfrm>
          <a:prstGeom prst="rect">
            <a:avLst/>
          </a:prstGeom>
          <a:solidFill>
            <a:srgbClr val="D5F6FF"/>
          </a:solidFill>
          <a:ln w="4763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40"/>
          <p:cNvSpPr>
            <a:spLocks noChangeArrowheads="1"/>
          </p:cNvSpPr>
          <p:nvPr/>
        </p:nvSpPr>
        <p:spPr bwMode="auto">
          <a:xfrm>
            <a:off x="7136466" y="3168931"/>
            <a:ext cx="1014412" cy="338137"/>
          </a:xfrm>
          <a:prstGeom prst="rect">
            <a:avLst/>
          </a:prstGeom>
          <a:solidFill>
            <a:srgbClr val="D35F5F"/>
          </a:solidFill>
          <a:ln w="4763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1"/>
          <p:cNvSpPr>
            <a:spLocks noChangeArrowheads="1"/>
          </p:cNvSpPr>
          <p:nvPr/>
        </p:nvSpPr>
        <p:spPr bwMode="auto">
          <a:xfrm>
            <a:off x="7199966" y="3200681"/>
            <a:ext cx="333375" cy="273050"/>
          </a:xfrm>
          <a:prstGeom prst="rect">
            <a:avLst/>
          </a:prstGeom>
          <a:solidFill>
            <a:srgbClr val="D5F6FF"/>
          </a:solidFill>
          <a:ln w="4763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42"/>
          <p:cNvSpPr>
            <a:spLocks noChangeArrowheads="1"/>
          </p:cNvSpPr>
          <p:nvPr/>
        </p:nvSpPr>
        <p:spPr bwMode="auto">
          <a:xfrm>
            <a:off x="7765116" y="3200681"/>
            <a:ext cx="333375" cy="273050"/>
          </a:xfrm>
          <a:prstGeom prst="rect">
            <a:avLst/>
          </a:prstGeom>
          <a:solidFill>
            <a:srgbClr val="D5F6FF"/>
          </a:solidFill>
          <a:ln w="4763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43"/>
          <p:cNvSpPr>
            <a:spLocks noChangeArrowheads="1"/>
          </p:cNvSpPr>
          <p:nvPr/>
        </p:nvSpPr>
        <p:spPr bwMode="auto">
          <a:xfrm>
            <a:off x="2808941" y="3254656"/>
            <a:ext cx="296862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"/>
                <a:cs typeface="Arial" pitchFamily="34" charset="0"/>
              </a:rPr>
              <a:t>32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44"/>
          <p:cNvSpPr>
            <a:spLocks noChangeArrowheads="1"/>
          </p:cNvSpPr>
          <p:nvPr/>
        </p:nvSpPr>
        <p:spPr bwMode="auto">
          <a:xfrm>
            <a:off x="3331229" y="3251481"/>
            <a:ext cx="296862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"/>
                <a:cs typeface="Arial" pitchFamily="34" charset="0"/>
              </a:rPr>
              <a:t>31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5"/>
          <p:cNvSpPr>
            <a:spLocks noChangeArrowheads="1"/>
          </p:cNvSpPr>
          <p:nvPr/>
        </p:nvSpPr>
        <p:spPr bwMode="auto">
          <a:xfrm>
            <a:off x="3905904" y="3251481"/>
            <a:ext cx="296862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"/>
                <a:cs typeface="Arial" pitchFamily="34" charset="0"/>
              </a:rPr>
              <a:t>30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146"/>
          <p:cNvSpPr>
            <a:spLocks noChangeArrowheads="1"/>
          </p:cNvSpPr>
          <p:nvPr/>
        </p:nvSpPr>
        <p:spPr bwMode="auto">
          <a:xfrm>
            <a:off x="5282266" y="3246718"/>
            <a:ext cx="20637" cy="15875"/>
          </a:xfrm>
          <a:prstGeom prst="ellipse">
            <a:avLst/>
          </a:prstGeom>
          <a:solidFill>
            <a:srgbClr val="000000"/>
          </a:solidFill>
          <a:ln w="793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Oval 147"/>
          <p:cNvSpPr>
            <a:spLocks noChangeArrowheads="1"/>
          </p:cNvSpPr>
          <p:nvPr/>
        </p:nvSpPr>
        <p:spPr bwMode="auto">
          <a:xfrm>
            <a:off x="5493404" y="3246718"/>
            <a:ext cx="23812" cy="15875"/>
          </a:xfrm>
          <a:prstGeom prst="ellipse">
            <a:avLst/>
          </a:prstGeom>
          <a:solidFill>
            <a:srgbClr val="000000"/>
          </a:solidFill>
          <a:ln w="793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148"/>
          <p:cNvSpPr>
            <a:spLocks noChangeArrowheads="1"/>
          </p:cNvSpPr>
          <p:nvPr/>
        </p:nvSpPr>
        <p:spPr bwMode="auto">
          <a:xfrm>
            <a:off x="5709304" y="3246718"/>
            <a:ext cx="22225" cy="15875"/>
          </a:xfrm>
          <a:prstGeom prst="ellipse">
            <a:avLst/>
          </a:prstGeom>
          <a:solidFill>
            <a:srgbClr val="000000"/>
          </a:solidFill>
          <a:ln w="793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49"/>
          <p:cNvSpPr>
            <a:spLocks noChangeArrowheads="1"/>
          </p:cNvSpPr>
          <p:nvPr/>
        </p:nvSpPr>
        <p:spPr bwMode="auto">
          <a:xfrm>
            <a:off x="6763404" y="3246718"/>
            <a:ext cx="190500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"/>
                <a:cs typeface="Arial" pitchFamily="34" charset="0"/>
              </a:rPr>
              <a:t>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150"/>
          <p:cNvSpPr>
            <a:spLocks noChangeArrowheads="1"/>
          </p:cNvSpPr>
          <p:nvPr/>
        </p:nvSpPr>
        <p:spPr bwMode="auto">
          <a:xfrm>
            <a:off x="7301566" y="3251481"/>
            <a:ext cx="190500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"/>
                <a:cs typeface="Arial" pitchFamily="34" charset="0"/>
              </a:rPr>
              <a:t>2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151"/>
          <p:cNvSpPr>
            <a:spLocks noChangeArrowheads="1"/>
          </p:cNvSpPr>
          <p:nvPr/>
        </p:nvSpPr>
        <p:spPr bwMode="auto">
          <a:xfrm>
            <a:off x="7881004" y="3251481"/>
            <a:ext cx="190500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"/>
                <a:cs typeface="Arial" pitchFamily="34" charset="0"/>
              </a:rPr>
              <a:t>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152"/>
          <p:cNvSpPr>
            <a:spLocks noChangeArrowheads="1"/>
          </p:cNvSpPr>
          <p:nvPr/>
        </p:nvSpPr>
        <p:spPr bwMode="auto">
          <a:xfrm>
            <a:off x="3955116" y="3691218"/>
            <a:ext cx="677862" cy="325437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153"/>
          <p:cNvSpPr>
            <a:spLocks noChangeArrowheads="1"/>
          </p:cNvSpPr>
          <p:nvPr/>
        </p:nvSpPr>
        <p:spPr bwMode="auto">
          <a:xfrm>
            <a:off x="6298266" y="3691218"/>
            <a:ext cx="677862" cy="325437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154"/>
          <p:cNvSpPr>
            <a:spLocks noChangeArrowheads="1"/>
          </p:cNvSpPr>
          <p:nvPr/>
        </p:nvSpPr>
        <p:spPr bwMode="auto">
          <a:xfrm>
            <a:off x="7274579" y="3703918"/>
            <a:ext cx="676275" cy="325437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55"/>
          <p:cNvSpPr>
            <a:spLocks noChangeArrowheads="1"/>
          </p:cNvSpPr>
          <p:nvPr/>
        </p:nvSpPr>
        <p:spPr bwMode="auto">
          <a:xfrm>
            <a:off x="4399616" y="3199093"/>
            <a:ext cx="333375" cy="274637"/>
          </a:xfrm>
          <a:prstGeom prst="rect">
            <a:avLst/>
          </a:prstGeom>
          <a:solidFill>
            <a:srgbClr val="D5F6FF"/>
          </a:solidFill>
          <a:ln w="4763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156"/>
          <p:cNvSpPr>
            <a:spLocks noChangeArrowheads="1"/>
          </p:cNvSpPr>
          <p:nvPr/>
        </p:nvSpPr>
        <p:spPr bwMode="auto">
          <a:xfrm>
            <a:off x="4448829" y="3251481"/>
            <a:ext cx="296862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"/>
                <a:cs typeface="Arial" pitchFamily="34" charset="0"/>
              </a:rPr>
              <a:t>29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157"/>
          <p:cNvSpPr>
            <a:spLocks noChangeArrowheads="1"/>
          </p:cNvSpPr>
          <p:nvPr/>
        </p:nvSpPr>
        <p:spPr bwMode="auto">
          <a:xfrm>
            <a:off x="6158566" y="3195918"/>
            <a:ext cx="333375" cy="274637"/>
          </a:xfrm>
          <a:prstGeom prst="rect">
            <a:avLst/>
          </a:prstGeom>
          <a:solidFill>
            <a:srgbClr val="D5F6FF"/>
          </a:solidFill>
          <a:ln w="4763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158"/>
          <p:cNvSpPr>
            <a:spLocks noChangeArrowheads="1"/>
          </p:cNvSpPr>
          <p:nvPr/>
        </p:nvSpPr>
        <p:spPr bwMode="auto">
          <a:xfrm>
            <a:off x="6266516" y="3243543"/>
            <a:ext cx="190500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"/>
                <a:cs typeface="Arial" pitchFamily="34" charset="0"/>
              </a:rPr>
              <a:t>4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Freeform 159"/>
          <p:cNvSpPr>
            <a:spLocks/>
          </p:cNvSpPr>
          <p:nvPr/>
        </p:nvSpPr>
        <p:spPr bwMode="auto">
          <a:xfrm>
            <a:off x="2924829" y="3470556"/>
            <a:ext cx="227012" cy="212725"/>
          </a:xfrm>
          <a:custGeom>
            <a:avLst/>
            <a:gdLst>
              <a:gd name="T0" fmla="*/ 0 w 267"/>
              <a:gd name="T1" fmla="*/ 0 h 252"/>
              <a:gd name="T2" fmla="*/ 0 w 267"/>
              <a:gd name="T3" fmla="*/ 101 h 252"/>
              <a:gd name="T4" fmla="*/ 267 w 267"/>
              <a:gd name="T5" fmla="*/ 101 h 252"/>
              <a:gd name="T6" fmla="*/ 267 w 267"/>
              <a:gd name="T7" fmla="*/ 252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7" h="252">
                <a:moveTo>
                  <a:pt x="0" y="0"/>
                </a:moveTo>
                <a:lnTo>
                  <a:pt x="0" y="101"/>
                </a:lnTo>
                <a:lnTo>
                  <a:pt x="267" y="101"/>
                </a:lnTo>
                <a:lnTo>
                  <a:pt x="267" y="252"/>
                </a:lnTo>
              </a:path>
            </a:pathLst>
          </a:cu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0"/>
          <p:cNvSpPr>
            <a:spLocks/>
          </p:cNvSpPr>
          <p:nvPr/>
        </p:nvSpPr>
        <p:spPr bwMode="auto">
          <a:xfrm>
            <a:off x="3131204" y="3616606"/>
            <a:ext cx="38100" cy="66675"/>
          </a:xfrm>
          <a:custGeom>
            <a:avLst/>
            <a:gdLst>
              <a:gd name="T0" fmla="*/ 13 w 24"/>
              <a:gd name="T1" fmla="*/ 12 h 42"/>
              <a:gd name="T2" fmla="*/ 0 w 24"/>
              <a:gd name="T3" fmla="*/ 0 h 42"/>
              <a:gd name="T4" fmla="*/ 13 w 24"/>
              <a:gd name="T5" fmla="*/ 42 h 42"/>
              <a:gd name="T6" fmla="*/ 24 w 24"/>
              <a:gd name="T7" fmla="*/ 0 h 42"/>
              <a:gd name="T8" fmla="*/ 13 w 24"/>
              <a:gd name="T9" fmla="*/ 1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2">
                <a:moveTo>
                  <a:pt x="13" y="12"/>
                </a:moveTo>
                <a:lnTo>
                  <a:pt x="0" y="0"/>
                </a:lnTo>
                <a:lnTo>
                  <a:pt x="13" y="42"/>
                </a:lnTo>
                <a:lnTo>
                  <a:pt x="24" y="0"/>
                </a:lnTo>
                <a:lnTo>
                  <a:pt x="13" y="12"/>
                </a:lnTo>
                <a:close/>
              </a:path>
            </a:pathLst>
          </a:custGeom>
          <a:solidFill>
            <a:srgbClr val="000000"/>
          </a:solidFill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61"/>
          <p:cNvSpPr>
            <a:spLocks/>
          </p:cNvSpPr>
          <p:nvPr/>
        </p:nvSpPr>
        <p:spPr bwMode="auto">
          <a:xfrm>
            <a:off x="3261379" y="3473731"/>
            <a:ext cx="227012" cy="214312"/>
          </a:xfrm>
          <a:custGeom>
            <a:avLst/>
            <a:gdLst>
              <a:gd name="T0" fmla="*/ 268 w 268"/>
              <a:gd name="T1" fmla="*/ 0 h 252"/>
              <a:gd name="T2" fmla="*/ 268 w 268"/>
              <a:gd name="T3" fmla="*/ 101 h 252"/>
              <a:gd name="T4" fmla="*/ 0 w 268"/>
              <a:gd name="T5" fmla="*/ 101 h 252"/>
              <a:gd name="T6" fmla="*/ 0 w 268"/>
              <a:gd name="T7" fmla="*/ 252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8" h="252">
                <a:moveTo>
                  <a:pt x="268" y="0"/>
                </a:moveTo>
                <a:lnTo>
                  <a:pt x="268" y="101"/>
                </a:lnTo>
                <a:lnTo>
                  <a:pt x="0" y="101"/>
                </a:lnTo>
                <a:lnTo>
                  <a:pt x="0" y="252"/>
                </a:lnTo>
              </a:path>
            </a:pathLst>
          </a:cu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62"/>
          <p:cNvSpPr>
            <a:spLocks/>
          </p:cNvSpPr>
          <p:nvPr/>
        </p:nvSpPr>
        <p:spPr bwMode="auto">
          <a:xfrm>
            <a:off x="3242329" y="3621368"/>
            <a:ext cx="38100" cy="66675"/>
          </a:xfrm>
          <a:custGeom>
            <a:avLst/>
            <a:gdLst>
              <a:gd name="T0" fmla="*/ 12 w 24"/>
              <a:gd name="T1" fmla="*/ 11 h 42"/>
              <a:gd name="T2" fmla="*/ 0 w 24"/>
              <a:gd name="T3" fmla="*/ 0 h 42"/>
              <a:gd name="T4" fmla="*/ 12 w 24"/>
              <a:gd name="T5" fmla="*/ 42 h 42"/>
              <a:gd name="T6" fmla="*/ 24 w 24"/>
              <a:gd name="T7" fmla="*/ 0 h 42"/>
              <a:gd name="T8" fmla="*/ 12 w 24"/>
              <a:gd name="T9" fmla="*/ 1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2">
                <a:moveTo>
                  <a:pt x="12" y="11"/>
                </a:moveTo>
                <a:lnTo>
                  <a:pt x="0" y="0"/>
                </a:lnTo>
                <a:lnTo>
                  <a:pt x="12" y="42"/>
                </a:lnTo>
                <a:lnTo>
                  <a:pt x="24" y="0"/>
                </a:lnTo>
                <a:lnTo>
                  <a:pt x="12" y="11"/>
                </a:lnTo>
                <a:close/>
              </a:path>
            </a:pathLst>
          </a:custGeom>
          <a:solidFill>
            <a:srgbClr val="000000"/>
          </a:solidFill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63"/>
          <p:cNvSpPr>
            <a:spLocks/>
          </p:cNvSpPr>
          <p:nvPr/>
        </p:nvSpPr>
        <p:spPr bwMode="auto">
          <a:xfrm>
            <a:off x="3982104" y="3472143"/>
            <a:ext cx="225425" cy="212725"/>
          </a:xfrm>
          <a:custGeom>
            <a:avLst/>
            <a:gdLst>
              <a:gd name="T0" fmla="*/ 0 w 267"/>
              <a:gd name="T1" fmla="*/ 0 h 252"/>
              <a:gd name="T2" fmla="*/ 0 w 267"/>
              <a:gd name="T3" fmla="*/ 101 h 252"/>
              <a:gd name="T4" fmla="*/ 267 w 267"/>
              <a:gd name="T5" fmla="*/ 101 h 252"/>
              <a:gd name="T6" fmla="*/ 267 w 267"/>
              <a:gd name="T7" fmla="*/ 252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7" h="252">
                <a:moveTo>
                  <a:pt x="0" y="0"/>
                </a:moveTo>
                <a:lnTo>
                  <a:pt x="0" y="101"/>
                </a:lnTo>
                <a:lnTo>
                  <a:pt x="267" y="101"/>
                </a:lnTo>
                <a:lnTo>
                  <a:pt x="267" y="252"/>
                </a:lnTo>
              </a:path>
            </a:pathLst>
          </a:cu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164"/>
          <p:cNvSpPr>
            <a:spLocks/>
          </p:cNvSpPr>
          <p:nvPr/>
        </p:nvSpPr>
        <p:spPr bwMode="auto">
          <a:xfrm>
            <a:off x="4190066" y="3618193"/>
            <a:ext cx="38100" cy="66675"/>
          </a:xfrm>
          <a:custGeom>
            <a:avLst/>
            <a:gdLst>
              <a:gd name="T0" fmla="*/ 11 w 24"/>
              <a:gd name="T1" fmla="*/ 12 h 42"/>
              <a:gd name="T2" fmla="*/ 0 w 24"/>
              <a:gd name="T3" fmla="*/ 0 h 42"/>
              <a:gd name="T4" fmla="*/ 11 w 24"/>
              <a:gd name="T5" fmla="*/ 42 h 42"/>
              <a:gd name="T6" fmla="*/ 24 w 24"/>
              <a:gd name="T7" fmla="*/ 0 h 42"/>
              <a:gd name="T8" fmla="*/ 11 w 24"/>
              <a:gd name="T9" fmla="*/ 1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2">
                <a:moveTo>
                  <a:pt x="11" y="12"/>
                </a:moveTo>
                <a:lnTo>
                  <a:pt x="0" y="0"/>
                </a:lnTo>
                <a:lnTo>
                  <a:pt x="11" y="42"/>
                </a:lnTo>
                <a:lnTo>
                  <a:pt x="24" y="0"/>
                </a:lnTo>
                <a:lnTo>
                  <a:pt x="11" y="12"/>
                </a:lnTo>
                <a:close/>
              </a:path>
            </a:pathLst>
          </a:custGeom>
          <a:solidFill>
            <a:srgbClr val="000000"/>
          </a:solidFill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165"/>
          <p:cNvSpPr>
            <a:spLocks/>
          </p:cNvSpPr>
          <p:nvPr/>
        </p:nvSpPr>
        <p:spPr bwMode="auto">
          <a:xfrm>
            <a:off x="4318654" y="3475318"/>
            <a:ext cx="227012" cy="214312"/>
          </a:xfrm>
          <a:custGeom>
            <a:avLst/>
            <a:gdLst>
              <a:gd name="T0" fmla="*/ 267 w 267"/>
              <a:gd name="T1" fmla="*/ 0 h 252"/>
              <a:gd name="T2" fmla="*/ 267 w 267"/>
              <a:gd name="T3" fmla="*/ 101 h 252"/>
              <a:gd name="T4" fmla="*/ 0 w 267"/>
              <a:gd name="T5" fmla="*/ 101 h 252"/>
              <a:gd name="T6" fmla="*/ 0 w 267"/>
              <a:gd name="T7" fmla="*/ 252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7" h="252">
                <a:moveTo>
                  <a:pt x="267" y="0"/>
                </a:moveTo>
                <a:lnTo>
                  <a:pt x="267" y="101"/>
                </a:lnTo>
                <a:lnTo>
                  <a:pt x="0" y="101"/>
                </a:lnTo>
                <a:lnTo>
                  <a:pt x="0" y="252"/>
                </a:lnTo>
              </a:path>
            </a:pathLst>
          </a:cu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166"/>
          <p:cNvSpPr>
            <a:spLocks/>
          </p:cNvSpPr>
          <p:nvPr/>
        </p:nvSpPr>
        <p:spPr bwMode="auto">
          <a:xfrm>
            <a:off x="4299604" y="3622956"/>
            <a:ext cx="38100" cy="66675"/>
          </a:xfrm>
          <a:custGeom>
            <a:avLst/>
            <a:gdLst>
              <a:gd name="T0" fmla="*/ 12 w 24"/>
              <a:gd name="T1" fmla="*/ 12 h 42"/>
              <a:gd name="T2" fmla="*/ 0 w 24"/>
              <a:gd name="T3" fmla="*/ 0 h 42"/>
              <a:gd name="T4" fmla="*/ 12 w 24"/>
              <a:gd name="T5" fmla="*/ 42 h 42"/>
              <a:gd name="T6" fmla="*/ 24 w 24"/>
              <a:gd name="T7" fmla="*/ 0 h 42"/>
              <a:gd name="T8" fmla="*/ 12 w 24"/>
              <a:gd name="T9" fmla="*/ 1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2">
                <a:moveTo>
                  <a:pt x="12" y="12"/>
                </a:moveTo>
                <a:lnTo>
                  <a:pt x="0" y="0"/>
                </a:lnTo>
                <a:lnTo>
                  <a:pt x="12" y="42"/>
                </a:lnTo>
                <a:lnTo>
                  <a:pt x="24" y="0"/>
                </a:lnTo>
                <a:lnTo>
                  <a:pt x="12" y="12"/>
                </a:lnTo>
                <a:close/>
              </a:path>
            </a:pathLst>
          </a:custGeom>
          <a:solidFill>
            <a:srgbClr val="000000"/>
          </a:solidFill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67"/>
          <p:cNvSpPr>
            <a:spLocks/>
          </p:cNvSpPr>
          <p:nvPr/>
        </p:nvSpPr>
        <p:spPr bwMode="auto">
          <a:xfrm>
            <a:off x="6304616" y="3467381"/>
            <a:ext cx="227012" cy="214312"/>
          </a:xfrm>
          <a:custGeom>
            <a:avLst/>
            <a:gdLst>
              <a:gd name="T0" fmla="*/ 0 w 267"/>
              <a:gd name="T1" fmla="*/ 0 h 252"/>
              <a:gd name="T2" fmla="*/ 0 w 267"/>
              <a:gd name="T3" fmla="*/ 101 h 252"/>
              <a:gd name="T4" fmla="*/ 267 w 267"/>
              <a:gd name="T5" fmla="*/ 101 h 252"/>
              <a:gd name="T6" fmla="*/ 267 w 267"/>
              <a:gd name="T7" fmla="*/ 252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7" h="252">
                <a:moveTo>
                  <a:pt x="0" y="0"/>
                </a:moveTo>
                <a:lnTo>
                  <a:pt x="0" y="101"/>
                </a:lnTo>
                <a:lnTo>
                  <a:pt x="267" y="101"/>
                </a:lnTo>
                <a:lnTo>
                  <a:pt x="267" y="252"/>
                </a:lnTo>
              </a:path>
            </a:pathLst>
          </a:cu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168"/>
          <p:cNvSpPr>
            <a:spLocks/>
          </p:cNvSpPr>
          <p:nvPr/>
        </p:nvSpPr>
        <p:spPr bwMode="auto">
          <a:xfrm>
            <a:off x="6512579" y="3613431"/>
            <a:ext cx="38100" cy="68262"/>
          </a:xfrm>
          <a:custGeom>
            <a:avLst/>
            <a:gdLst>
              <a:gd name="T0" fmla="*/ 12 w 24"/>
              <a:gd name="T1" fmla="*/ 13 h 43"/>
              <a:gd name="T2" fmla="*/ 0 w 24"/>
              <a:gd name="T3" fmla="*/ 0 h 43"/>
              <a:gd name="T4" fmla="*/ 12 w 24"/>
              <a:gd name="T5" fmla="*/ 43 h 43"/>
              <a:gd name="T6" fmla="*/ 24 w 24"/>
              <a:gd name="T7" fmla="*/ 0 h 43"/>
              <a:gd name="T8" fmla="*/ 12 w 24"/>
              <a:gd name="T9" fmla="*/ 1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3">
                <a:moveTo>
                  <a:pt x="12" y="13"/>
                </a:moveTo>
                <a:lnTo>
                  <a:pt x="0" y="0"/>
                </a:lnTo>
                <a:lnTo>
                  <a:pt x="12" y="43"/>
                </a:lnTo>
                <a:lnTo>
                  <a:pt x="24" y="0"/>
                </a:lnTo>
                <a:lnTo>
                  <a:pt x="12" y="13"/>
                </a:lnTo>
                <a:close/>
              </a:path>
            </a:pathLst>
          </a:custGeom>
          <a:solidFill>
            <a:srgbClr val="000000"/>
          </a:solidFill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169"/>
          <p:cNvSpPr>
            <a:spLocks/>
          </p:cNvSpPr>
          <p:nvPr/>
        </p:nvSpPr>
        <p:spPr bwMode="auto">
          <a:xfrm>
            <a:off x="6641166" y="3472143"/>
            <a:ext cx="227012" cy="212725"/>
          </a:xfrm>
          <a:custGeom>
            <a:avLst/>
            <a:gdLst>
              <a:gd name="T0" fmla="*/ 268 w 268"/>
              <a:gd name="T1" fmla="*/ 0 h 252"/>
              <a:gd name="T2" fmla="*/ 268 w 268"/>
              <a:gd name="T3" fmla="*/ 101 h 252"/>
              <a:gd name="T4" fmla="*/ 0 w 268"/>
              <a:gd name="T5" fmla="*/ 101 h 252"/>
              <a:gd name="T6" fmla="*/ 0 w 268"/>
              <a:gd name="T7" fmla="*/ 252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8" h="252">
                <a:moveTo>
                  <a:pt x="268" y="0"/>
                </a:moveTo>
                <a:lnTo>
                  <a:pt x="268" y="101"/>
                </a:lnTo>
                <a:lnTo>
                  <a:pt x="0" y="101"/>
                </a:lnTo>
                <a:lnTo>
                  <a:pt x="0" y="252"/>
                </a:lnTo>
              </a:path>
            </a:pathLst>
          </a:cu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170"/>
          <p:cNvSpPr>
            <a:spLocks/>
          </p:cNvSpPr>
          <p:nvPr/>
        </p:nvSpPr>
        <p:spPr bwMode="auto">
          <a:xfrm>
            <a:off x="6622116" y="3618193"/>
            <a:ext cx="38100" cy="66675"/>
          </a:xfrm>
          <a:custGeom>
            <a:avLst/>
            <a:gdLst>
              <a:gd name="T0" fmla="*/ 12 w 24"/>
              <a:gd name="T1" fmla="*/ 12 h 42"/>
              <a:gd name="T2" fmla="*/ 0 w 24"/>
              <a:gd name="T3" fmla="*/ 0 h 42"/>
              <a:gd name="T4" fmla="*/ 12 w 24"/>
              <a:gd name="T5" fmla="*/ 42 h 42"/>
              <a:gd name="T6" fmla="*/ 24 w 24"/>
              <a:gd name="T7" fmla="*/ 0 h 42"/>
              <a:gd name="T8" fmla="*/ 12 w 24"/>
              <a:gd name="T9" fmla="*/ 1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2">
                <a:moveTo>
                  <a:pt x="12" y="12"/>
                </a:moveTo>
                <a:lnTo>
                  <a:pt x="0" y="0"/>
                </a:lnTo>
                <a:lnTo>
                  <a:pt x="12" y="42"/>
                </a:lnTo>
                <a:lnTo>
                  <a:pt x="24" y="0"/>
                </a:lnTo>
                <a:lnTo>
                  <a:pt x="12" y="12"/>
                </a:lnTo>
                <a:close/>
              </a:path>
            </a:pathLst>
          </a:custGeom>
          <a:solidFill>
            <a:srgbClr val="000000"/>
          </a:solidFill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171"/>
          <p:cNvSpPr>
            <a:spLocks/>
          </p:cNvSpPr>
          <p:nvPr/>
        </p:nvSpPr>
        <p:spPr bwMode="auto">
          <a:xfrm>
            <a:off x="7374591" y="3475318"/>
            <a:ext cx="227012" cy="214312"/>
          </a:xfrm>
          <a:custGeom>
            <a:avLst/>
            <a:gdLst>
              <a:gd name="T0" fmla="*/ 0 w 267"/>
              <a:gd name="T1" fmla="*/ 0 h 252"/>
              <a:gd name="T2" fmla="*/ 0 w 267"/>
              <a:gd name="T3" fmla="*/ 101 h 252"/>
              <a:gd name="T4" fmla="*/ 267 w 267"/>
              <a:gd name="T5" fmla="*/ 101 h 252"/>
              <a:gd name="T6" fmla="*/ 267 w 267"/>
              <a:gd name="T7" fmla="*/ 252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7" h="252">
                <a:moveTo>
                  <a:pt x="0" y="0"/>
                </a:moveTo>
                <a:lnTo>
                  <a:pt x="0" y="101"/>
                </a:lnTo>
                <a:lnTo>
                  <a:pt x="267" y="101"/>
                </a:lnTo>
                <a:lnTo>
                  <a:pt x="267" y="252"/>
                </a:lnTo>
              </a:path>
            </a:pathLst>
          </a:cu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172"/>
          <p:cNvSpPr>
            <a:spLocks/>
          </p:cNvSpPr>
          <p:nvPr/>
        </p:nvSpPr>
        <p:spPr bwMode="auto">
          <a:xfrm>
            <a:off x="7580966" y="3622956"/>
            <a:ext cx="38100" cy="66675"/>
          </a:xfrm>
          <a:custGeom>
            <a:avLst/>
            <a:gdLst>
              <a:gd name="T0" fmla="*/ 13 w 24"/>
              <a:gd name="T1" fmla="*/ 12 h 42"/>
              <a:gd name="T2" fmla="*/ 0 w 24"/>
              <a:gd name="T3" fmla="*/ 0 h 42"/>
              <a:gd name="T4" fmla="*/ 13 w 24"/>
              <a:gd name="T5" fmla="*/ 42 h 42"/>
              <a:gd name="T6" fmla="*/ 24 w 24"/>
              <a:gd name="T7" fmla="*/ 0 h 42"/>
              <a:gd name="T8" fmla="*/ 13 w 24"/>
              <a:gd name="T9" fmla="*/ 1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2">
                <a:moveTo>
                  <a:pt x="13" y="12"/>
                </a:moveTo>
                <a:lnTo>
                  <a:pt x="0" y="0"/>
                </a:lnTo>
                <a:lnTo>
                  <a:pt x="13" y="42"/>
                </a:lnTo>
                <a:lnTo>
                  <a:pt x="24" y="0"/>
                </a:lnTo>
                <a:lnTo>
                  <a:pt x="13" y="12"/>
                </a:lnTo>
                <a:close/>
              </a:path>
            </a:pathLst>
          </a:custGeom>
          <a:solidFill>
            <a:srgbClr val="000000"/>
          </a:solidFill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173"/>
          <p:cNvSpPr>
            <a:spLocks/>
          </p:cNvSpPr>
          <p:nvPr/>
        </p:nvSpPr>
        <p:spPr bwMode="auto">
          <a:xfrm>
            <a:off x="7711141" y="3480081"/>
            <a:ext cx="227012" cy="214312"/>
          </a:xfrm>
          <a:custGeom>
            <a:avLst/>
            <a:gdLst>
              <a:gd name="T0" fmla="*/ 268 w 268"/>
              <a:gd name="T1" fmla="*/ 0 h 252"/>
              <a:gd name="T2" fmla="*/ 268 w 268"/>
              <a:gd name="T3" fmla="*/ 101 h 252"/>
              <a:gd name="T4" fmla="*/ 0 w 268"/>
              <a:gd name="T5" fmla="*/ 101 h 252"/>
              <a:gd name="T6" fmla="*/ 0 w 268"/>
              <a:gd name="T7" fmla="*/ 252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8" h="252">
                <a:moveTo>
                  <a:pt x="268" y="0"/>
                </a:moveTo>
                <a:lnTo>
                  <a:pt x="268" y="101"/>
                </a:lnTo>
                <a:lnTo>
                  <a:pt x="0" y="101"/>
                </a:lnTo>
                <a:lnTo>
                  <a:pt x="0" y="252"/>
                </a:lnTo>
              </a:path>
            </a:pathLst>
          </a:cu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174"/>
          <p:cNvSpPr>
            <a:spLocks/>
          </p:cNvSpPr>
          <p:nvPr/>
        </p:nvSpPr>
        <p:spPr bwMode="auto">
          <a:xfrm>
            <a:off x="7692091" y="3626131"/>
            <a:ext cx="38100" cy="68262"/>
          </a:xfrm>
          <a:custGeom>
            <a:avLst/>
            <a:gdLst>
              <a:gd name="T0" fmla="*/ 12 w 24"/>
              <a:gd name="T1" fmla="*/ 13 h 43"/>
              <a:gd name="T2" fmla="*/ 0 w 24"/>
              <a:gd name="T3" fmla="*/ 0 h 43"/>
              <a:gd name="T4" fmla="*/ 12 w 24"/>
              <a:gd name="T5" fmla="*/ 43 h 43"/>
              <a:gd name="T6" fmla="*/ 24 w 24"/>
              <a:gd name="T7" fmla="*/ 0 h 43"/>
              <a:gd name="T8" fmla="*/ 12 w 24"/>
              <a:gd name="T9" fmla="*/ 1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3">
                <a:moveTo>
                  <a:pt x="12" y="13"/>
                </a:moveTo>
                <a:lnTo>
                  <a:pt x="0" y="0"/>
                </a:lnTo>
                <a:lnTo>
                  <a:pt x="12" y="43"/>
                </a:lnTo>
                <a:lnTo>
                  <a:pt x="24" y="0"/>
                </a:lnTo>
                <a:lnTo>
                  <a:pt x="12" y="13"/>
                </a:lnTo>
                <a:close/>
              </a:path>
            </a:pathLst>
          </a:custGeom>
          <a:solidFill>
            <a:srgbClr val="000000"/>
          </a:solidFill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175"/>
          <p:cNvSpPr>
            <a:spLocks noChangeArrowheads="1"/>
          </p:cNvSpPr>
          <p:nvPr/>
        </p:nvSpPr>
        <p:spPr bwMode="auto">
          <a:xfrm>
            <a:off x="3423304" y="4224618"/>
            <a:ext cx="677862" cy="327025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176"/>
          <p:cNvSpPr>
            <a:spLocks/>
          </p:cNvSpPr>
          <p:nvPr/>
        </p:nvSpPr>
        <p:spPr bwMode="auto">
          <a:xfrm>
            <a:off x="3455054" y="4013481"/>
            <a:ext cx="227012" cy="214312"/>
          </a:xfrm>
          <a:custGeom>
            <a:avLst/>
            <a:gdLst>
              <a:gd name="T0" fmla="*/ 0 w 267"/>
              <a:gd name="T1" fmla="*/ 0 h 252"/>
              <a:gd name="T2" fmla="*/ 0 w 267"/>
              <a:gd name="T3" fmla="*/ 101 h 252"/>
              <a:gd name="T4" fmla="*/ 267 w 267"/>
              <a:gd name="T5" fmla="*/ 101 h 252"/>
              <a:gd name="T6" fmla="*/ 267 w 267"/>
              <a:gd name="T7" fmla="*/ 252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7" h="252">
                <a:moveTo>
                  <a:pt x="0" y="0"/>
                </a:moveTo>
                <a:lnTo>
                  <a:pt x="0" y="101"/>
                </a:lnTo>
                <a:lnTo>
                  <a:pt x="267" y="101"/>
                </a:lnTo>
                <a:lnTo>
                  <a:pt x="267" y="252"/>
                </a:lnTo>
              </a:path>
            </a:pathLst>
          </a:cu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177"/>
          <p:cNvSpPr>
            <a:spLocks/>
          </p:cNvSpPr>
          <p:nvPr/>
        </p:nvSpPr>
        <p:spPr bwMode="auto">
          <a:xfrm>
            <a:off x="3663016" y="4161118"/>
            <a:ext cx="38100" cy="66675"/>
          </a:xfrm>
          <a:custGeom>
            <a:avLst/>
            <a:gdLst>
              <a:gd name="T0" fmla="*/ 12 w 24"/>
              <a:gd name="T1" fmla="*/ 12 h 42"/>
              <a:gd name="T2" fmla="*/ 0 w 24"/>
              <a:gd name="T3" fmla="*/ 0 h 42"/>
              <a:gd name="T4" fmla="*/ 12 w 24"/>
              <a:gd name="T5" fmla="*/ 42 h 42"/>
              <a:gd name="T6" fmla="*/ 24 w 24"/>
              <a:gd name="T7" fmla="*/ 0 h 42"/>
              <a:gd name="T8" fmla="*/ 12 w 24"/>
              <a:gd name="T9" fmla="*/ 1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2">
                <a:moveTo>
                  <a:pt x="12" y="12"/>
                </a:moveTo>
                <a:lnTo>
                  <a:pt x="0" y="0"/>
                </a:lnTo>
                <a:lnTo>
                  <a:pt x="12" y="42"/>
                </a:lnTo>
                <a:lnTo>
                  <a:pt x="24" y="0"/>
                </a:lnTo>
                <a:lnTo>
                  <a:pt x="12" y="12"/>
                </a:lnTo>
                <a:close/>
              </a:path>
            </a:pathLst>
          </a:custGeom>
          <a:solidFill>
            <a:srgbClr val="000000"/>
          </a:solidFill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178"/>
          <p:cNvSpPr>
            <a:spLocks/>
          </p:cNvSpPr>
          <p:nvPr/>
        </p:nvSpPr>
        <p:spPr bwMode="auto">
          <a:xfrm>
            <a:off x="3791604" y="4018243"/>
            <a:ext cx="227012" cy="212725"/>
          </a:xfrm>
          <a:custGeom>
            <a:avLst/>
            <a:gdLst>
              <a:gd name="T0" fmla="*/ 267 w 267"/>
              <a:gd name="T1" fmla="*/ 0 h 252"/>
              <a:gd name="T2" fmla="*/ 267 w 267"/>
              <a:gd name="T3" fmla="*/ 101 h 252"/>
              <a:gd name="T4" fmla="*/ 0 w 267"/>
              <a:gd name="T5" fmla="*/ 101 h 252"/>
              <a:gd name="T6" fmla="*/ 0 w 267"/>
              <a:gd name="T7" fmla="*/ 252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7" h="252">
                <a:moveTo>
                  <a:pt x="267" y="0"/>
                </a:moveTo>
                <a:lnTo>
                  <a:pt x="267" y="101"/>
                </a:lnTo>
                <a:lnTo>
                  <a:pt x="0" y="101"/>
                </a:lnTo>
                <a:lnTo>
                  <a:pt x="0" y="252"/>
                </a:lnTo>
              </a:path>
            </a:pathLst>
          </a:cu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179"/>
          <p:cNvSpPr>
            <a:spLocks/>
          </p:cNvSpPr>
          <p:nvPr/>
        </p:nvSpPr>
        <p:spPr bwMode="auto">
          <a:xfrm>
            <a:off x="3772554" y="4164293"/>
            <a:ext cx="39687" cy="66675"/>
          </a:xfrm>
          <a:custGeom>
            <a:avLst/>
            <a:gdLst>
              <a:gd name="T0" fmla="*/ 12 w 25"/>
              <a:gd name="T1" fmla="*/ 13 h 42"/>
              <a:gd name="T2" fmla="*/ 0 w 25"/>
              <a:gd name="T3" fmla="*/ 0 h 42"/>
              <a:gd name="T4" fmla="*/ 12 w 25"/>
              <a:gd name="T5" fmla="*/ 42 h 42"/>
              <a:gd name="T6" fmla="*/ 25 w 25"/>
              <a:gd name="T7" fmla="*/ 0 h 42"/>
              <a:gd name="T8" fmla="*/ 12 w 25"/>
              <a:gd name="T9" fmla="*/ 13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42">
                <a:moveTo>
                  <a:pt x="12" y="13"/>
                </a:moveTo>
                <a:lnTo>
                  <a:pt x="0" y="0"/>
                </a:lnTo>
                <a:lnTo>
                  <a:pt x="12" y="42"/>
                </a:lnTo>
                <a:lnTo>
                  <a:pt x="25" y="0"/>
                </a:lnTo>
                <a:lnTo>
                  <a:pt x="12" y="13"/>
                </a:lnTo>
                <a:close/>
              </a:path>
            </a:pathLst>
          </a:custGeom>
          <a:solidFill>
            <a:srgbClr val="000000"/>
          </a:solidFill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180"/>
          <p:cNvSpPr>
            <a:spLocks noChangeArrowheads="1"/>
          </p:cNvSpPr>
          <p:nvPr/>
        </p:nvSpPr>
        <p:spPr bwMode="auto">
          <a:xfrm>
            <a:off x="6787216" y="4226206"/>
            <a:ext cx="677862" cy="327025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181"/>
          <p:cNvSpPr>
            <a:spLocks/>
          </p:cNvSpPr>
          <p:nvPr/>
        </p:nvSpPr>
        <p:spPr bwMode="auto">
          <a:xfrm>
            <a:off x="6817379" y="4016656"/>
            <a:ext cx="227012" cy="212725"/>
          </a:xfrm>
          <a:custGeom>
            <a:avLst/>
            <a:gdLst>
              <a:gd name="T0" fmla="*/ 0 w 268"/>
              <a:gd name="T1" fmla="*/ 0 h 252"/>
              <a:gd name="T2" fmla="*/ 0 w 268"/>
              <a:gd name="T3" fmla="*/ 100 h 252"/>
              <a:gd name="T4" fmla="*/ 268 w 268"/>
              <a:gd name="T5" fmla="*/ 100 h 252"/>
              <a:gd name="T6" fmla="*/ 268 w 268"/>
              <a:gd name="T7" fmla="*/ 252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8" h="252">
                <a:moveTo>
                  <a:pt x="0" y="0"/>
                </a:moveTo>
                <a:lnTo>
                  <a:pt x="0" y="100"/>
                </a:lnTo>
                <a:lnTo>
                  <a:pt x="268" y="100"/>
                </a:lnTo>
                <a:lnTo>
                  <a:pt x="268" y="252"/>
                </a:lnTo>
              </a:path>
            </a:pathLst>
          </a:cu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182"/>
          <p:cNvSpPr>
            <a:spLocks/>
          </p:cNvSpPr>
          <p:nvPr/>
        </p:nvSpPr>
        <p:spPr bwMode="auto">
          <a:xfrm>
            <a:off x="7025341" y="4162706"/>
            <a:ext cx="38100" cy="66675"/>
          </a:xfrm>
          <a:custGeom>
            <a:avLst/>
            <a:gdLst>
              <a:gd name="T0" fmla="*/ 12 w 24"/>
              <a:gd name="T1" fmla="*/ 12 h 42"/>
              <a:gd name="T2" fmla="*/ 0 w 24"/>
              <a:gd name="T3" fmla="*/ 0 h 42"/>
              <a:gd name="T4" fmla="*/ 12 w 24"/>
              <a:gd name="T5" fmla="*/ 42 h 42"/>
              <a:gd name="T6" fmla="*/ 24 w 24"/>
              <a:gd name="T7" fmla="*/ 0 h 42"/>
              <a:gd name="T8" fmla="*/ 12 w 24"/>
              <a:gd name="T9" fmla="*/ 1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2">
                <a:moveTo>
                  <a:pt x="12" y="12"/>
                </a:moveTo>
                <a:lnTo>
                  <a:pt x="0" y="0"/>
                </a:lnTo>
                <a:lnTo>
                  <a:pt x="12" y="42"/>
                </a:lnTo>
                <a:lnTo>
                  <a:pt x="24" y="0"/>
                </a:lnTo>
                <a:lnTo>
                  <a:pt x="12" y="12"/>
                </a:lnTo>
                <a:close/>
              </a:path>
            </a:pathLst>
          </a:custGeom>
          <a:solidFill>
            <a:srgbClr val="000000"/>
          </a:solidFill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183"/>
          <p:cNvSpPr>
            <a:spLocks/>
          </p:cNvSpPr>
          <p:nvPr/>
        </p:nvSpPr>
        <p:spPr bwMode="auto">
          <a:xfrm>
            <a:off x="7153929" y="4021418"/>
            <a:ext cx="227012" cy="212725"/>
          </a:xfrm>
          <a:custGeom>
            <a:avLst/>
            <a:gdLst>
              <a:gd name="T0" fmla="*/ 267 w 267"/>
              <a:gd name="T1" fmla="*/ 0 h 252"/>
              <a:gd name="T2" fmla="*/ 267 w 267"/>
              <a:gd name="T3" fmla="*/ 100 h 252"/>
              <a:gd name="T4" fmla="*/ 0 w 267"/>
              <a:gd name="T5" fmla="*/ 100 h 252"/>
              <a:gd name="T6" fmla="*/ 0 w 267"/>
              <a:gd name="T7" fmla="*/ 252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7" h="252">
                <a:moveTo>
                  <a:pt x="267" y="0"/>
                </a:moveTo>
                <a:lnTo>
                  <a:pt x="267" y="100"/>
                </a:lnTo>
                <a:lnTo>
                  <a:pt x="0" y="100"/>
                </a:lnTo>
                <a:lnTo>
                  <a:pt x="0" y="252"/>
                </a:lnTo>
              </a:path>
            </a:pathLst>
          </a:cu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184"/>
          <p:cNvSpPr>
            <a:spLocks/>
          </p:cNvSpPr>
          <p:nvPr/>
        </p:nvSpPr>
        <p:spPr bwMode="auto">
          <a:xfrm>
            <a:off x="7136466" y="4167468"/>
            <a:ext cx="38100" cy="66675"/>
          </a:xfrm>
          <a:custGeom>
            <a:avLst/>
            <a:gdLst>
              <a:gd name="T0" fmla="*/ 11 w 24"/>
              <a:gd name="T1" fmla="*/ 12 h 42"/>
              <a:gd name="T2" fmla="*/ 0 w 24"/>
              <a:gd name="T3" fmla="*/ 0 h 42"/>
              <a:gd name="T4" fmla="*/ 11 w 24"/>
              <a:gd name="T5" fmla="*/ 42 h 42"/>
              <a:gd name="T6" fmla="*/ 24 w 24"/>
              <a:gd name="T7" fmla="*/ 0 h 42"/>
              <a:gd name="T8" fmla="*/ 11 w 24"/>
              <a:gd name="T9" fmla="*/ 1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2">
                <a:moveTo>
                  <a:pt x="11" y="12"/>
                </a:moveTo>
                <a:lnTo>
                  <a:pt x="0" y="0"/>
                </a:lnTo>
                <a:lnTo>
                  <a:pt x="11" y="42"/>
                </a:lnTo>
                <a:lnTo>
                  <a:pt x="24" y="0"/>
                </a:lnTo>
                <a:lnTo>
                  <a:pt x="11" y="12"/>
                </a:lnTo>
                <a:close/>
              </a:path>
            </a:pathLst>
          </a:custGeom>
          <a:solidFill>
            <a:srgbClr val="000000"/>
          </a:solidFill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Rectangle 185"/>
          <p:cNvSpPr>
            <a:spLocks noChangeArrowheads="1"/>
          </p:cNvSpPr>
          <p:nvPr/>
        </p:nvSpPr>
        <p:spPr bwMode="auto">
          <a:xfrm>
            <a:off x="3882091" y="4775481"/>
            <a:ext cx="677862" cy="327025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186"/>
          <p:cNvSpPr>
            <a:spLocks noChangeArrowheads="1"/>
          </p:cNvSpPr>
          <p:nvPr/>
        </p:nvSpPr>
        <p:spPr bwMode="auto">
          <a:xfrm>
            <a:off x="5290204" y="3772181"/>
            <a:ext cx="20637" cy="15875"/>
          </a:xfrm>
          <a:prstGeom prst="ellipse">
            <a:avLst/>
          </a:prstGeom>
          <a:solidFill>
            <a:srgbClr val="000000"/>
          </a:solidFill>
          <a:ln w="793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187"/>
          <p:cNvSpPr>
            <a:spLocks noChangeArrowheads="1"/>
          </p:cNvSpPr>
          <p:nvPr/>
        </p:nvSpPr>
        <p:spPr bwMode="auto">
          <a:xfrm>
            <a:off x="5504516" y="3772181"/>
            <a:ext cx="20637" cy="15875"/>
          </a:xfrm>
          <a:prstGeom prst="ellipse">
            <a:avLst/>
          </a:prstGeom>
          <a:solidFill>
            <a:srgbClr val="000000"/>
          </a:solidFill>
          <a:ln w="793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188"/>
          <p:cNvSpPr>
            <a:spLocks noChangeArrowheads="1"/>
          </p:cNvSpPr>
          <p:nvPr/>
        </p:nvSpPr>
        <p:spPr bwMode="auto">
          <a:xfrm>
            <a:off x="5718829" y="3772181"/>
            <a:ext cx="19050" cy="15875"/>
          </a:xfrm>
          <a:prstGeom prst="ellipse">
            <a:avLst/>
          </a:prstGeom>
          <a:solidFill>
            <a:srgbClr val="000000"/>
          </a:solidFill>
          <a:ln w="793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189"/>
          <p:cNvSpPr>
            <a:spLocks noChangeArrowheads="1"/>
          </p:cNvSpPr>
          <p:nvPr/>
        </p:nvSpPr>
        <p:spPr bwMode="auto">
          <a:xfrm>
            <a:off x="5285441" y="4313518"/>
            <a:ext cx="20637" cy="15875"/>
          </a:xfrm>
          <a:prstGeom prst="ellipse">
            <a:avLst/>
          </a:prstGeom>
          <a:solidFill>
            <a:srgbClr val="000000"/>
          </a:solidFill>
          <a:ln w="793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190"/>
          <p:cNvSpPr>
            <a:spLocks noChangeArrowheads="1"/>
          </p:cNvSpPr>
          <p:nvPr/>
        </p:nvSpPr>
        <p:spPr bwMode="auto">
          <a:xfrm>
            <a:off x="5499754" y="4313518"/>
            <a:ext cx="20637" cy="15875"/>
          </a:xfrm>
          <a:prstGeom prst="ellipse">
            <a:avLst/>
          </a:prstGeom>
          <a:solidFill>
            <a:srgbClr val="000000"/>
          </a:solidFill>
          <a:ln w="793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Oval 191"/>
          <p:cNvSpPr>
            <a:spLocks noChangeArrowheads="1"/>
          </p:cNvSpPr>
          <p:nvPr/>
        </p:nvSpPr>
        <p:spPr bwMode="auto">
          <a:xfrm>
            <a:off x="5714066" y="4313518"/>
            <a:ext cx="20637" cy="15875"/>
          </a:xfrm>
          <a:prstGeom prst="ellipse">
            <a:avLst/>
          </a:prstGeom>
          <a:solidFill>
            <a:srgbClr val="000000"/>
          </a:solidFill>
          <a:ln w="7938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ectangle 192"/>
          <p:cNvSpPr>
            <a:spLocks noChangeArrowheads="1"/>
          </p:cNvSpPr>
          <p:nvPr/>
        </p:nvSpPr>
        <p:spPr bwMode="auto">
          <a:xfrm>
            <a:off x="4763154" y="4792943"/>
            <a:ext cx="677862" cy="325437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193"/>
          <p:cNvSpPr>
            <a:spLocks noChangeArrowheads="1"/>
          </p:cNvSpPr>
          <p:nvPr/>
        </p:nvSpPr>
        <p:spPr bwMode="auto">
          <a:xfrm>
            <a:off x="5620404" y="4792943"/>
            <a:ext cx="677862" cy="325437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194"/>
          <p:cNvSpPr>
            <a:spLocks noChangeArrowheads="1"/>
          </p:cNvSpPr>
          <p:nvPr/>
        </p:nvSpPr>
        <p:spPr bwMode="auto">
          <a:xfrm>
            <a:off x="6480829" y="4792943"/>
            <a:ext cx="676275" cy="325437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195"/>
          <p:cNvSpPr>
            <a:spLocks/>
          </p:cNvSpPr>
          <p:nvPr/>
        </p:nvSpPr>
        <p:spPr bwMode="auto">
          <a:xfrm>
            <a:off x="3883679" y="4557993"/>
            <a:ext cx="227012" cy="214312"/>
          </a:xfrm>
          <a:custGeom>
            <a:avLst/>
            <a:gdLst>
              <a:gd name="T0" fmla="*/ 0 w 267"/>
              <a:gd name="T1" fmla="*/ 0 h 252"/>
              <a:gd name="T2" fmla="*/ 0 w 267"/>
              <a:gd name="T3" fmla="*/ 101 h 252"/>
              <a:gd name="T4" fmla="*/ 267 w 267"/>
              <a:gd name="T5" fmla="*/ 101 h 252"/>
              <a:gd name="T6" fmla="*/ 267 w 267"/>
              <a:gd name="T7" fmla="*/ 252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7" h="252">
                <a:moveTo>
                  <a:pt x="0" y="0"/>
                </a:moveTo>
                <a:lnTo>
                  <a:pt x="0" y="101"/>
                </a:lnTo>
                <a:lnTo>
                  <a:pt x="267" y="101"/>
                </a:lnTo>
                <a:lnTo>
                  <a:pt x="267" y="252"/>
                </a:lnTo>
              </a:path>
            </a:pathLst>
          </a:cu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196"/>
          <p:cNvSpPr>
            <a:spLocks/>
          </p:cNvSpPr>
          <p:nvPr/>
        </p:nvSpPr>
        <p:spPr bwMode="auto">
          <a:xfrm>
            <a:off x="4091641" y="4705631"/>
            <a:ext cx="38100" cy="66675"/>
          </a:xfrm>
          <a:custGeom>
            <a:avLst/>
            <a:gdLst>
              <a:gd name="T0" fmla="*/ 12 w 24"/>
              <a:gd name="T1" fmla="*/ 12 h 42"/>
              <a:gd name="T2" fmla="*/ 0 w 24"/>
              <a:gd name="T3" fmla="*/ 0 h 42"/>
              <a:gd name="T4" fmla="*/ 12 w 24"/>
              <a:gd name="T5" fmla="*/ 42 h 42"/>
              <a:gd name="T6" fmla="*/ 24 w 24"/>
              <a:gd name="T7" fmla="*/ 0 h 42"/>
              <a:gd name="T8" fmla="*/ 12 w 24"/>
              <a:gd name="T9" fmla="*/ 1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2">
                <a:moveTo>
                  <a:pt x="12" y="12"/>
                </a:moveTo>
                <a:lnTo>
                  <a:pt x="0" y="0"/>
                </a:lnTo>
                <a:lnTo>
                  <a:pt x="12" y="42"/>
                </a:lnTo>
                <a:lnTo>
                  <a:pt x="24" y="0"/>
                </a:lnTo>
                <a:lnTo>
                  <a:pt x="12" y="12"/>
                </a:lnTo>
                <a:close/>
              </a:path>
            </a:pathLst>
          </a:custGeom>
          <a:solidFill>
            <a:srgbClr val="000000"/>
          </a:solidFill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197"/>
          <p:cNvSpPr>
            <a:spLocks/>
          </p:cNvSpPr>
          <p:nvPr/>
        </p:nvSpPr>
        <p:spPr bwMode="auto">
          <a:xfrm>
            <a:off x="6918979" y="4567518"/>
            <a:ext cx="227012" cy="212725"/>
          </a:xfrm>
          <a:custGeom>
            <a:avLst/>
            <a:gdLst>
              <a:gd name="T0" fmla="*/ 268 w 268"/>
              <a:gd name="T1" fmla="*/ 0 h 252"/>
              <a:gd name="T2" fmla="*/ 268 w 268"/>
              <a:gd name="T3" fmla="*/ 101 h 252"/>
              <a:gd name="T4" fmla="*/ 0 w 268"/>
              <a:gd name="T5" fmla="*/ 101 h 252"/>
              <a:gd name="T6" fmla="*/ 0 w 268"/>
              <a:gd name="T7" fmla="*/ 252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8" h="252">
                <a:moveTo>
                  <a:pt x="268" y="0"/>
                </a:moveTo>
                <a:lnTo>
                  <a:pt x="268" y="101"/>
                </a:lnTo>
                <a:lnTo>
                  <a:pt x="0" y="101"/>
                </a:lnTo>
                <a:lnTo>
                  <a:pt x="0" y="252"/>
                </a:lnTo>
              </a:path>
            </a:pathLst>
          </a:cu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198"/>
          <p:cNvSpPr>
            <a:spLocks/>
          </p:cNvSpPr>
          <p:nvPr/>
        </p:nvSpPr>
        <p:spPr bwMode="auto">
          <a:xfrm>
            <a:off x="6899929" y="4713568"/>
            <a:ext cx="38100" cy="66675"/>
          </a:xfrm>
          <a:custGeom>
            <a:avLst/>
            <a:gdLst>
              <a:gd name="T0" fmla="*/ 12 w 24"/>
              <a:gd name="T1" fmla="*/ 12 h 42"/>
              <a:gd name="T2" fmla="*/ 0 w 24"/>
              <a:gd name="T3" fmla="*/ 0 h 42"/>
              <a:gd name="T4" fmla="*/ 12 w 24"/>
              <a:gd name="T5" fmla="*/ 42 h 42"/>
              <a:gd name="T6" fmla="*/ 24 w 24"/>
              <a:gd name="T7" fmla="*/ 0 h 42"/>
              <a:gd name="T8" fmla="*/ 12 w 24"/>
              <a:gd name="T9" fmla="*/ 1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2">
                <a:moveTo>
                  <a:pt x="12" y="12"/>
                </a:moveTo>
                <a:lnTo>
                  <a:pt x="0" y="0"/>
                </a:lnTo>
                <a:lnTo>
                  <a:pt x="12" y="42"/>
                </a:lnTo>
                <a:lnTo>
                  <a:pt x="24" y="0"/>
                </a:lnTo>
                <a:lnTo>
                  <a:pt x="12" y="12"/>
                </a:lnTo>
                <a:close/>
              </a:path>
            </a:pathLst>
          </a:custGeom>
          <a:solidFill>
            <a:srgbClr val="000000"/>
          </a:solidFill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ectangle 199"/>
          <p:cNvSpPr>
            <a:spLocks noChangeArrowheads="1"/>
          </p:cNvSpPr>
          <p:nvPr/>
        </p:nvSpPr>
        <p:spPr bwMode="auto">
          <a:xfrm>
            <a:off x="4763154" y="5343806"/>
            <a:ext cx="676275" cy="325437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ectangle 200"/>
          <p:cNvSpPr>
            <a:spLocks noChangeArrowheads="1"/>
          </p:cNvSpPr>
          <p:nvPr/>
        </p:nvSpPr>
        <p:spPr bwMode="auto">
          <a:xfrm>
            <a:off x="5620404" y="5343806"/>
            <a:ext cx="676275" cy="325437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201"/>
          <p:cNvSpPr>
            <a:spLocks noChangeArrowheads="1"/>
          </p:cNvSpPr>
          <p:nvPr/>
        </p:nvSpPr>
        <p:spPr bwMode="auto">
          <a:xfrm>
            <a:off x="5174316" y="5885143"/>
            <a:ext cx="677862" cy="325437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202"/>
          <p:cNvSpPr>
            <a:spLocks/>
          </p:cNvSpPr>
          <p:nvPr/>
        </p:nvSpPr>
        <p:spPr bwMode="auto">
          <a:xfrm>
            <a:off x="4207529" y="5107268"/>
            <a:ext cx="788987" cy="227012"/>
          </a:xfrm>
          <a:custGeom>
            <a:avLst/>
            <a:gdLst>
              <a:gd name="T0" fmla="*/ 0 w 928"/>
              <a:gd name="T1" fmla="*/ 0 h 267"/>
              <a:gd name="T2" fmla="*/ 5 w 928"/>
              <a:gd name="T3" fmla="*/ 115 h 267"/>
              <a:gd name="T4" fmla="*/ 928 w 928"/>
              <a:gd name="T5" fmla="*/ 115 h 267"/>
              <a:gd name="T6" fmla="*/ 928 w 928"/>
              <a:gd name="T7" fmla="*/ 26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8" h="267">
                <a:moveTo>
                  <a:pt x="0" y="0"/>
                </a:moveTo>
                <a:lnTo>
                  <a:pt x="5" y="115"/>
                </a:lnTo>
                <a:lnTo>
                  <a:pt x="928" y="115"/>
                </a:lnTo>
                <a:lnTo>
                  <a:pt x="928" y="267"/>
                </a:lnTo>
              </a:path>
            </a:pathLst>
          </a:cu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203"/>
          <p:cNvSpPr>
            <a:spLocks/>
          </p:cNvSpPr>
          <p:nvPr/>
        </p:nvSpPr>
        <p:spPr bwMode="auto">
          <a:xfrm>
            <a:off x="4975879" y="5267606"/>
            <a:ext cx="38100" cy="66675"/>
          </a:xfrm>
          <a:custGeom>
            <a:avLst/>
            <a:gdLst>
              <a:gd name="T0" fmla="*/ 13 w 24"/>
              <a:gd name="T1" fmla="*/ 11 h 42"/>
              <a:gd name="T2" fmla="*/ 0 w 24"/>
              <a:gd name="T3" fmla="*/ 0 h 42"/>
              <a:gd name="T4" fmla="*/ 13 w 24"/>
              <a:gd name="T5" fmla="*/ 42 h 42"/>
              <a:gd name="T6" fmla="*/ 24 w 24"/>
              <a:gd name="T7" fmla="*/ 0 h 42"/>
              <a:gd name="T8" fmla="*/ 13 w 24"/>
              <a:gd name="T9" fmla="*/ 1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2">
                <a:moveTo>
                  <a:pt x="13" y="11"/>
                </a:moveTo>
                <a:lnTo>
                  <a:pt x="0" y="0"/>
                </a:lnTo>
                <a:lnTo>
                  <a:pt x="13" y="42"/>
                </a:lnTo>
                <a:lnTo>
                  <a:pt x="24" y="0"/>
                </a:lnTo>
                <a:lnTo>
                  <a:pt x="13" y="11"/>
                </a:lnTo>
                <a:close/>
              </a:path>
            </a:pathLst>
          </a:custGeom>
          <a:solidFill>
            <a:srgbClr val="000000"/>
          </a:solidFill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204"/>
          <p:cNvSpPr>
            <a:spLocks/>
          </p:cNvSpPr>
          <p:nvPr/>
        </p:nvSpPr>
        <p:spPr bwMode="auto">
          <a:xfrm>
            <a:off x="5106054" y="5124731"/>
            <a:ext cx="225425" cy="212725"/>
          </a:xfrm>
          <a:custGeom>
            <a:avLst/>
            <a:gdLst>
              <a:gd name="T0" fmla="*/ 267 w 267"/>
              <a:gd name="T1" fmla="*/ 0 h 252"/>
              <a:gd name="T2" fmla="*/ 267 w 267"/>
              <a:gd name="T3" fmla="*/ 100 h 252"/>
              <a:gd name="T4" fmla="*/ 0 w 267"/>
              <a:gd name="T5" fmla="*/ 100 h 252"/>
              <a:gd name="T6" fmla="*/ 0 w 267"/>
              <a:gd name="T7" fmla="*/ 252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7" h="252">
                <a:moveTo>
                  <a:pt x="267" y="0"/>
                </a:moveTo>
                <a:lnTo>
                  <a:pt x="267" y="100"/>
                </a:lnTo>
                <a:lnTo>
                  <a:pt x="0" y="100"/>
                </a:lnTo>
                <a:lnTo>
                  <a:pt x="0" y="252"/>
                </a:lnTo>
              </a:path>
            </a:pathLst>
          </a:cu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205"/>
          <p:cNvSpPr>
            <a:spLocks/>
          </p:cNvSpPr>
          <p:nvPr/>
        </p:nvSpPr>
        <p:spPr bwMode="auto">
          <a:xfrm>
            <a:off x="5087004" y="5270781"/>
            <a:ext cx="38100" cy="66675"/>
          </a:xfrm>
          <a:custGeom>
            <a:avLst/>
            <a:gdLst>
              <a:gd name="T0" fmla="*/ 12 w 24"/>
              <a:gd name="T1" fmla="*/ 12 h 42"/>
              <a:gd name="T2" fmla="*/ 0 w 24"/>
              <a:gd name="T3" fmla="*/ 0 h 42"/>
              <a:gd name="T4" fmla="*/ 12 w 24"/>
              <a:gd name="T5" fmla="*/ 42 h 42"/>
              <a:gd name="T6" fmla="*/ 24 w 24"/>
              <a:gd name="T7" fmla="*/ 0 h 42"/>
              <a:gd name="T8" fmla="*/ 12 w 24"/>
              <a:gd name="T9" fmla="*/ 1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2">
                <a:moveTo>
                  <a:pt x="12" y="12"/>
                </a:moveTo>
                <a:lnTo>
                  <a:pt x="0" y="0"/>
                </a:lnTo>
                <a:lnTo>
                  <a:pt x="12" y="42"/>
                </a:lnTo>
                <a:lnTo>
                  <a:pt x="24" y="0"/>
                </a:lnTo>
                <a:lnTo>
                  <a:pt x="12" y="12"/>
                </a:lnTo>
                <a:close/>
              </a:path>
            </a:pathLst>
          </a:custGeom>
          <a:solidFill>
            <a:srgbClr val="000000"/>
          </a:solidFill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206"/>
          <p:cNvSpPr>
            <a:spLocks/>
          </p:cNvSpPr>
          <p:nvPr/>
        </p:nvSpPr>
        <p:spPr bwMode="auto">
          <a:xfrm>
            <a:off x="6109354" y="5108856"/>
            <a:ext cx="785812" cy="227012"/>
          </a:xfrm>
          <a:custGeom>
            <a:avLst/>
            <a:gdLst>
              <a:gd name="T0" fmla="*/ 927 w 927"/>
              <a:gd name="T1" fmla="*/ 0 h 267"/>
              <a:gd name="T2" fmla="*/ 922 w 927"/>
              <a:gd name="T3" fmla="*/ 116 h 267"/>
              <a:gd name="T4" fmla="*/ 0 w 927"/>
              <a:gd name="T5" fmla="*/ 116 h 267"/>
              <a:gd name="T6" fmla="*/ 0 w 927"/>
              <a:gd name="T7" fmla="*/ 26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27" h="267">
                <a:moveTo>
                  <a:pt x="927" y="0"/>
                </a:moveTo>
                <a:lnTo>
                  <a:pt x="922" y="116"/>
                </a:lnTo>
                <a:lnTo>
                  <a:pt x="0" y="116"/>
                </a:lnTo>
                <a:lnTo>
                  <a:pt x="0" y="267"/>
                </a:lnTo>
              </a:path>
            </a:pathLst>
          </a:cu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207"/>
          <p:cNvSpPr>
            <a:spLocks/>
          </p:cNvSpPr>
          <p:nvPr/>
        </p:nvSpPr>
        <p:spPr bwMode="auto">
          <a:xfrm>
            <a:off x="6088716" y="5269193"/>
            <a:ext cx="39687" cy="66675"/>
          </a:xfrm>
          <a:custGeom>
            <a:avLst/>
            <a:gdLst>
              <a:gd name="T0" fmla="*/ 13 w 25"/>
              <a:gd name="T1" fmla="*/ 12 h 42"/>
              <a:gd name="T2" fmla="*/ 0 w 25"/>
              <a:gd name="T3" fmla="*/ 0 h 42"/>
              <a:gd name="T4" fmla="*/ 13 w 25"/>
              <a:gd name="T5" fmla="*/ 42 h 42"/>
              <a:gd name="T6" fmla="*/ 25 w 25"/>
              <a:gd name="T7" fmla="*/ 0 h 42"/>
              <a:gd name="T8" fmla="*/ 13 w 25"/>
              <a:gd name="T9" fmla="*/ 1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42">
                <a:moveTo>
                  <a:pt x="13" y="12"/>
                </a:moveTo>
                <a:lnTo>
                  <a:pt x="0" y="0"/>
                </a:lnTo>
                <a:lnTo>
                  <a:pt x="13" y="42"/>
                </a:lnTo>
                <a:lnTo>
                  <a:pt x="25" y="0"/>
                </a:lnTo>
                <a:lnTo>
                  <a:pt x="13" y="12"/>
                </a:lnTo>
                <a:close/>
              </a:path>
            </a:pathLst>
          </a:custGeom>
          <a:solidFill>
            <a:srgbClr val="000000"/>
          </a:solidFill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208"/>
          <p:cNvSpPr>
            <a:spLocks/>
          </p:cNvSpPr>
          <p:nvPr/>
        </p:nvSpPr>
        <p:spPr bwMode="auto">
          <a:xfrm>
            <a:off x="5771216" y="5126318"/>
            <a:ext cx="227012" cy="214312"/>
          </a:xfrm>
          <a:custGeom>
            <a:avLst/>
            <a:gdLst>
              <a:gd name="T0" fmla="*/ 0 w 267"/>
              <a:gd name="T1" fmla="*/ 0 h 252"/>
              <a:gd name="T2" fmla="*/ 0 w 267"/>
              <a:gd name="T3" fmla="*/ 101 h 252"/>
              <a:gd name="T4" fmla="*/ 267 w 267"/>
              <a:gd name="T5" fmla="*/ 101 h 252"/>
              <a:gd name="T6" fmla="*/ 267 w 267"/>
              <a:gd name="T7" fmla="*/ 252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7" h="252">
                <a:moveTo>
                  <a:pt x="0" y="0"/>
                </a:moveTo>
                <a:lnTo>
                  <a:pt x="0" y="101"/>
                </a:lnTo>
                <a:lnTo>
                  <a:pt x="267" y="101"/>
                </a:lnTo>
                <a:lnTo>
                  <a:pt x="267" y="252"/>
                </a:lnTo>
              </a:path>
            </a:pathLst>
          </a:cu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209"/>
          <p:cNvSpPr>
            <a:spLocks/>
          </p:cNvSpPr>
          <p:nvPr/>
        </p:nvSpPr>
        <p:spPr bwMode="auto">
          <a:xfrm>
            <a:off x="5979179" y="5272368"/>
            <a:ext cx="38100" cy="68262"/>
          </a:xfrm>
          <a:custGeom>
            <a:avLst/>
            <a:gdLst>
              <a:gd name="T0" fmla="*/ 12 w 24"/>
              <a:gd name="T1" fmla="*/ 13 h 43"/>
              <a:gd name="T2" fmla="*/ 0 w 24"/>
              <a:gd name="T3" fmla="*/ 0 h 43"/>
              <a:gd name="T4" fmla="*/ 12 w 24"/>
              <a:gd name="T5" fmla="*/ 43 h 43"/>
              <a:gd name="T6" fmla="*/ 24 w 24"/>
              <a:gd name="T7" fmla="*/ 0 h 43"/>
              <a:gd name="T8" fmla="*/ 12 w 24"/>
              <a:gd name="T9" fmla="*/ 1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3">
                <a:moveTo>
                  <a:pt x="12" y="13"/>
                </a:moveTo>
                <a:lnTo>
                  <a:pt x="0" y="0"/>
                </a:lnTo>
                <a:lnTo>
                  <a:pt x="12" y="43"/>
                </a:lnTo>
                <a:lnTo>
                  <a:pt x="24" y="0"/>
                </a:lnTo>
                <a:lnTo>
                  <a:pt x="12" y="13"/>
                </a:lnTo>
                <a:close/>
              </a:path>
            </a:pathLst>
          </a:custGeom>
          <a:solidFill>
            <a:srgbClr val="000000"/>
          </a:solidFill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210"/>
          <p:cNvSpPr>
            <a:spLocks/>
          </p:cNvSpPr>
          <p:nvPr/>
        </p:nvSpPr>
        <p:spPr bwMode="auto">
          <a:xfrm>
            <a:off x="5239404" y="5667656"/>
            <a:ext cx="227012" cy="212725"/>
          </a:xfrm>
          <a:custGeom>
            <a:avLst/>
            <a:gdLst>
              <a:gd name="T0" fmla="*/ 0 w 267"/>
              <a:gd name="T1" fmla="*/ 0 h 252"/>
              <a:gd name="T2" fmla="*/ 0 w 267"/>
              <a:gd name="T3" fmla="*/ 101 h 252"/>
              <a:gd name="T4" fmla="*/ 267 w 267"/>
              <a:gd name="T5" fmla="*/ 101 h 252"/>
              <a:gd name="T6" fmla="*/ 267 w 267"/>
              <a:gd name="T7" fmla="*/ 252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7" h="252">
                <a:moveTo>
                  <a:pt x="0" y="0"/>
                </a:moveTo>
                <a:lnTo>
                  <a:pt x="0" y="101"/>
                </a:lnTo>
                <a:lnTo>
                  <a:pt x="267" y="101"/>
                </a:lnTo>
                <a:lnTo>
                  <a:pt x="267" y="252"/>
                </a:lnTo>
              </a:path>
            </a:pathLst>
          </a:cu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211"/>
          <p:cNvSpPr>
            <a:spLocks/>
          </p:cNvSpPr>
          <p:nvPr/>
        </p:nvSpPr>
        <p:spPr bwMode="auto">
          <a:xfrm>
            <a:off x="5447366" y="5813706"/>
            <a:ext cx="38100" cy="66675"/>
          </a:xfrm>
          <a:custGeom>
            <a:avLst/>
            <a:gdLst>
              <a:gd name="T0" fmla="*/ 12 w 24"/>
              <a:gd name="T1" fmla="*/ 12 h 42"/>
              <a:gd name="T2" fmla="*/ 0 w 24"/>
              <a:gd name="T3" fmla="*/ 0 h 42"/>
              <a:gd name="T4" fmla="*/ 12 w 24"/>
              <a:gd name="T5" fmla="*/ 42 h 42"/>
              <a:gd name="T6" fmla="*/ 24 w 24"/>
              <a:gd name="T7" fmla="*/ 0 h 42"/>
              <a:gd name="T8" fmla="*/ 12 w 24"/>
              <a:gd name="T9" fmla="*/ 1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2">
                <a:moveTo>
                  <a:pt x="12" y="12"/>
                </a:moveTo>
                <a:lnTo>
                  <a:pt x="0" y="0"/>
                </a:lnTo>
                <a:lnTo>
                  <a:pt x="12" y="42"/>
                </a:lnTo>
                <a:lnTo>
                  <a:pt x="24" y="0"/>
                </a:lnTo>
                <a:lnTo>
                  <a:pt x="12" y="12"/>
                </a:lnTo>
                <a:close/>
              </a:path>
            </a:pathLst>
          </a:custGeom>
          <a:solidFill>
            <a:srgbClr val="000000"/>
          </a:solidFill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212"/>
          <p:cNvSpPr>
            <a:spLocks/>
          </p:cNvSpPr>
          <p:nvPr/>
        </p:nvSpPr>
        <p:spPr bwMode="auto">
          <a:xfrm>
            <a:off x="5575954" y="5670831"/>
            <a:ext cx="227012" cy="214312"/>
          </a:xfrm>
          <a:custGeom>
            <a:avLst/>
            <a:gdLst>
              <a:gd name="T0" fmla="*/ 267 w 267"/>
              <a:gd name="T1" fmla="*/ 0 h 252"/>
              <a:gd name="T2" fmla="*/ 267 w 267"/>
              <a:gd name="T3" fmla="*/ 101 h 252"/>
              <a:gd name="T4" fmla="*/ 0 w 267"/>
              <a:gd name="T5" fmla="*/ 101 h 252"/>
              <a:gd name="T6" fmla="*/ 0 w 267"/>
              <a:gd name="T7" fmla="*/ 252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7" h="252">
                <a:moveTo>
                  <a:pt x="267" y="0"/>
                </a:moveTo>
                <a:lnTo>
                  <a:pt x="267" y="101"/>
                </a:lnTo>
                <a:lnTo>
                  <a:pt x="0" y="101"/>
                </a:lnTo>
                <a:lnTo>
                  <a:pt x="0" y="252"/>
                </a:lnTo>
              </a:path>
            </a:pathLst>
          </a:custGeom>
          <a:noFill/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213"/>
          <p:cNvSpPr>
            <a:spLocks/>
          </p:cNvSpPr>
          <p:nvPr/>
        </p:nvSpPr>
        <p:spPr bwMode="auto">
          <a:xfrm>
            <a:off x="5556904" y="5818468"/>
            <a:ext cx="38100" cy="66675"/>
          </a:xfrm>
          <a:custGeom>
            <a:avLst/>
            <a:gdLst>
              <a:gd name="T0" fmla="*/ 12 w 24"/>
              <a:gd name="T1" fmla="*/ 11 h 42"/>
              <a:gd name="T2" fmla="*/ 0 w 24"/>
              <a:gd name="T3" fmla="*/ 0 h 42"/>
              <a:gd name="T4" fmla="*/ 12 w 24"/>
              <a:gd name="T5" fmla="*/ 42 h 42"/>
              <a:gd name="T6" fmla="*/ 24 w 24"/>
              <a:gd name="T7" fmla="*/ 0 h 42"/>
              <a:gd name="T8" fmla="*/ 12 w 24"/>
              <a:gd name="T9" fmla="*/ 1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42">
                <a:moveTo>
                  <a:pt x="12" y="11"/>
                </a:moveTo>
                <a:lnTo>
                  <a:pt x="0" y="0"/>
                </a:lnTo>
                <a:lnTo>
                  <a:pt x="12" y="42"/>
                </a:lnTo>
                <a:lnTo>
                  <a:pt x="24" y="0"/>
                </a:lnTo>
                <a:lnTo>
                  <a:pt x="12" y="11"/>
                </a:lnTo>
                <a:close/>
              </a:path>
            </a:pathLst>
          </a:custGeom>
          <a:solidFill>
            <a:srgbClr val="000000"/>
          </a:solidFill>
          <a:ln w="476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Rectangle 214"/>
          <p:cNvSpPr>
            <a:spLocks noChangeArrowheads="1"/>
          </p:cNvSpPr>
          <p:nvPr/>
        </p:nvSpPr>
        <p:spPr bwMode="auto">
          <a:xfrm>
            <a:off x="3059766" y="3732493"/>
            <a:ext cx="3302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"/>
                <a:cs typeface="Arial" pitchFamily="34" charset="0"/>
              </a:rPr>
              <a:t>G,P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Rectangle 215"/>
          <p:cNvSpPr>
            <a:spLocks noChangeArrowheads="1"/>
          </p:cNvSpPr>
          <p:nvPr/>
        </p:nvSpPr>
        <p:spPr bwMode="auto">
          <a:xfrm>
            <a:off x="3053416" y="3894418"/>
            <a:ext cx="3079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"/>
                <a:cs typeface="Arial" pitchFamily="34" charset="0"/>
              </a:rPr>
              <a:t>32-31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Rectangle 216"/>
          <p:cNvSpPr>
            <a:spLocks noChangeArrowheads="1"/>
          </p:cNvSpPr>
          <p:nvPr/>
        </p:nvSpPr>
        <p:spPr bwMode="auto">
          <a:xfrm>
            <a:off x="4137679" y="3715031"/>
            <a:ext cx="3302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"/>
                <a:cs typeface="Arial" pitchFamily="34" charset="0"/>
              </a:rPr>
              <a:t>G,P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Rectangle 217"/>
          <p:cNvSpPr>
            <a:spLocks noChangeArrowheads="1"/>
          </p:cNvSpPr>
          <p:nvPr/>
        </p:nvSpPr>
        <p:spPr bwMode="auto">
          <a:xfrm>
            <a:off x="4131329" y="3878543"/>
            <a:ext cx="3079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"/>
                <a:cs typeface="Arial" pitchFamily="34" charset="0"/>
              </a:rPr>
              <a:t>30-29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Rectangle 218"/>
          <p:cNvSpPr>
            <a:spLocks noChangeArrowheads="1"/>
          </p:cNvSpPr>
          <p:nvPr/>
        </p:nvSpPr>
        <p:spPr bwMode="auto">
          <a:xfrm>
            <a:off x="7514291" y="3727731"/>
            <a:ext cx="3302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"/>
                <a:cs typeface="Arial" pitchFamily="34" charset="0"/>
              </a:rPr>
              <a:t>G,P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Rectangle 219"/>
          <p:cNvSpPr>
            <a:spLocks noChangeArrowheads="1"/>
          </p:cNvSpPr>
          <p:nvPr/>
        </p:nvSpPr>
        <p:spPr bwMode="auto">
          <a:xfrm>
            <a:off x="7550804" y="3894418"/>
            <a:ext cx="1920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"/>
                <a:cs typeface="Arial" pitchFamily="34" charset="0"/>
              </a:rPr>
              <a:t>2-1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Rectangle 220"/>
          <p:cNvSpPr>
            <a:spLocks noChangeArrowheads="1"/>
          </p:cNvSpPr>
          <p:nvPr/>
        </p:nvSpPr>
        <p:spPr bwMode="auto">
          <a:xfrm>
            <a:off x="6520516" y="3719793"/>
            <a:ext cx="3302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"/>
                <a:cs typeface="Arial" pitchFamily="34" charset="0"/>
              </a:rPr>
              <a:t>G,P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Rectangle 221"/>
          <p:cNvSpPr>
            <a:spLocks noChangeArrowheads="1"/>
          </p:cNvSpPr>
          <p:nvPr/>
        </p:nvSpPr>
        <p:spPr bwMode="auto">
          <a:xfrm>
            <a:off x="6569729" y="3881718"/>
            <a:ext cx="1920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"/>
                <a:cs typeface="Arial" pitchFamily="34" charset="0"/>
              </a:rPr>
              <a:t>4-3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Rectangle 222"/>
          <p:cNvSpPr>
            <a:spLocks noChangeArrowheads="1"/>
          </p:cNvSpPr>
          <p:nvPr/>
        </p:nvSpPr>
        <p:spPr bwMode="auto">
          <a:xfrm>
            <a:off x="3615391" y="4248431"/>
            <a:ext cx="3302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"/>
                <a:cs typeface="Arial" pitchFamily="34" charset="0"/>
              </a:rPr>
              <a:t>G,P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Rectangle 223"/>
          <p:cNvSpPr>
            <a:spLocks noChangeArrowheads="1"/>
          </p:cNvSpPr>
          <p:nvPr/>
        </p:nvSpPr>
        <p:spPr bwMode="auto">
          <a:xfrm>
            <a:off x="3609041" y="4411943"/>
            <a:ext cx="3079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"/>
                <a:cs typeface="Arial" pitchFamily="34" charset="0"/>
              </a:rPr>
              <a:t>32-29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Rectangle 224"/>
          <p:cNvSpPr>
            <a:spLocks noChangeArrowheads="1"/>
          </p:cNvSpPr>
          <p:nvPr/>
        </p:nvSpPr>
        <p:spPr bwMode="auto">
          <a:xfrm>
            <a:off x="6957079" y="4257956"/>
            <a:ext cx="3302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"/>
                <a:cs typeface="Arial" pitchFamily="34" charset="0"/>
              </a:rPr>
              <a:t>G,P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Rectangle 225"/>
          <p:cNvSpPr>
            <a:spLocks noChangeArrowheads="1"/>
          </p:cNvSpPr>
          <p:nvPr/>
        </p:nvSpPr>
        <p:spPr bwMode="auto">
          <a:xfrm>
            <a:off x="7006291" y="4419881"/>
            <a:ext cx="1920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"/>
                <a:cs typeface="Arial" pitchFamily="34" charset="0"/>
              </a:rPr>
              <a:t>4-1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Rectangle 226"/>
          <p:cNvSpPr>
            <a:spLocks noChangeArrowheads="1"/>
          </p:cNvSpPr>
          <p:nvPr/>
        </p:nvSpPr>
        <p:spPr bwMode="auto">
          <a:xfrm>
            <a:off x="4099579" y="4799293"/>
            <a:ext cx="3302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"/>
                <a:cs typeface="Arial" pitchFamily="34" charset="0"/>
              </a:rPr>
              <a:t>G,P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Rectangle 227"/>
          <p:cNvSpPr>
            <a:spLocks noChangeArrowheads="1"/>
          </p:cNvSpPr>
          <p:nvPr/>
        </p:nvSpPr>
        <p:spPr bwMode="auto">
          <a:xfrm>
            <a:off x="4093229" y="4962806"/>
            <a:ext cx="3079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"/>
                <a:cs typeface="Arial" pitchFamily="34" charset="0"/>
              </a:rPr>
              <a:t>32-25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Rectangle 228"/>
          <p:cNvSpPr>
            <a:spLocks noChangeArrowheads="1"/>
          </p:cNvSpPr>
          <p:nvPr/>
        </p:nvSpPr>
        <p:spPr bwMode="auto">
          <a:xfrm>
            <a:off x="4937779" y="4816756"/>
            <a:ext cx="3302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"/>
                <a:cs typeface="Arial" pitchFamily="34" charset="0"/>
              </a:rPr>
              <a:t>G,P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Rectangle 229"/>
          <p:cNvSpPr>
            <a:spLocks noChangeArrowheads="1"/>
          </p:cNvSpPr>
          <p:nvPr/>
        </p:nvSpPr>
        <p:spPr bwMode="auto">
          <a:xfrm>
            <a:off x="4931429" y="4980268"/>
            <a:ext cx="3079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"/>
                <a:cs typeface="Arial" pitchFamily="34" charset="0"/>
              </a:rPr>
              <a:t>24-17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Rectangle 230"/>
          <p:cNvSpPr>
            <a:spLocks noChangeArrowheads="1"/>
          </p:cNvSpPr>
          <p:nvPr/>
        </p:nvSpPr>
        <p:spPr bwMode="auto">
          <a:xfrm>
            <a:off x="5810904" y="4821518"/>
            <a:ext cx="3302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"/>
                <a:cs typeface="Arial" pitchFamily="34" charset="0"/>
              </a:rPr>
              <a:t>G,P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Rectangle 231"/>
          <p:cNvSpPr>
            <a:spLocks noChangeArrowheads="1"/>
          </p:cNvSpPr>
          <p:nvPr/>
        </p:nvSpPr>
        <p:spPr bwMode="auto">
          <a:xfrm>
            <a:off x="5822016" y="4980268"/>
            <a:ext cx="24923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"/>
                <a:cs typeface="Arial" pitchFamily="34" charset="0"/>
              </a:rPr>
              <a:t>16-9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Rectangle 232"/>
          <p:cNvSpPr>
            <a:spLocks noChangeArrowheads="1"/>
          </p:cNvSpPr>
          <p:nvPr/>
        </p:nvSpPr>
        <p:spPr bwMode="auto">
          <a:xfrm>
            <a:off x="6671329" y="4811993"/>
            <a:ext cx="3302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"/>
                <a:cs typeface="Arial" pitchFamily="34" charset="0"/>
              </a:rPr>
              <a:t>G,P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Rectangle 233"/>
          <p:cNvSpPr>
            <a:spLocks noChangeArrowheads="1"/>
          </p:cNvSpPr>
          <p:nvPr/>
        </p:nvSpPr>
        <p:spPr bwMode="auto">
          <a:xfrm>
            <a:off x="6711016" y="4975506"/>
            <a:ext cx="19208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"/>
                <a:cs typeface="Arial" pitchFamily="34" charset="0"/>
              </a:rPr>
              <a:t>8-1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Rectangle 234"/>
          <p:cNvSpPr>
            <a:spLocks noChangeArrowheads="1"/>
          </p:cNvSpPr>
          <p:nvPr/>
        </p:nvSpPr>
        <p:spPr bwMode="auto">
          <a:xfrm>
            <a:off x="4921904" y="5372381"/>
            <a:ext cx="3302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"/>
                <a:cs typeface="Arial" pitchFamily="34" charset="0"/>
              </a:rPr>
              <a:t>G,P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Rectangle 235"/>
          <p:cNvSpPr>
            <a:spLocks noChangeArrowheads="1"/>
          </p:cNvSpPr>
          <p:nvPr/>
        </p:nvSpPr>
        <p:spPr bwMode="auto">
          <a:xfrm>
            <a:off x="4915554" y="5535893"/>
            <a:ext cx="3079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"/>
                <a:cs typeface="Arial" pitchFamily="34" charset="0"/>
              </a:rPr>
              <a:t>32-17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Rectangle 236"/>
          <p:cNvSpPr>
            <a:spLocks noChangeArrowheads="1"/>
          </p:cNvSpPr>
          <p:nvPr/>
        </p:nvSpPr>
        <p:spPr bwMode="auto">
          <a:xfrm>
            <a:off x="5798204" y="5377143"/>
            <a:ext cx="3302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"/>
                <a:cs typeface="Arial" pitchFamily="34" charset="0"/>
              </a:rPr>
              <a:t>G,P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Rectangle 237"/>
          <p:cNvSpPr>
            <a:spLocks noChangeArrowheads="1"/>
          </p:cNvSpPr>
          <p:nvPr/>
        </p:nvSpPr>
        <p:spPr bwMode="auto">
          <a:xfrm>
            <a:off x="5804554" y="5539068"/>
            <a:ext cx="24923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"/>
                <a:cs typeface="Arial" pitchFamily="34" charset="0"/>
              </a:rPr>
              <a:t>16-1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Rectangle 238"/>
          <p:cNvSpPr>
            <a:spLocks noChangeArrowheads="1"/>
          </p:cNvSpPr>
          <p:nvPr/>
        </p:nvSpPr>
        <p:spPr bwMode="auto">
          <a:xfrm>
            <a:off x="5369579" y="5918481"/>
            <a:ext cx="3302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"/>
                <a:cs typeface="Arial" pitchFamily="34" charset="0"/>
              </a:rPr>
              <a:t>G,P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Rectangle 239"/>
          <p:cNvSpPr>
            <a:spLocks noChangeArrowheads="1"/>
          </p:cNvSpPr>
          <p:nvPr/>
        </p:nvSpPr>
        <p:spPr bwMode="auto">
          <a:xfrm>
            <a:off x="5390216" y="6081993"/>
            <a:ext cx="249237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"/>
                <a:cs typeface="Arial" pitchFamily="34" charset="0"/>
              </a:rPr>
              <a:t>32-1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Rectangle 240"/>
          <p:cNvSpPr>
            <a:spLocks noChangeArrowheads="1"/>
          </p:cNvSpPr>
          <p:nvPr/>
        </p:nvSpPr>
        <p:spPr bwMode="auto">
          <a:xfrm>
            <a:off x="7365066" y="3018118"/>
            <a:ext cx="4699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"/>
                <a:cs typeface="Arial" pitchFamily="34" charset="0"/>
              </a:rPr>
              <a:t>Block 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Rectangle 241"/>
          <p:cNvSpPr>
            <a:spLocks noChangeArrowheads="1"/>
          </p:cNvSpPr>
          <p:nvPr/>
        </p:nvSpPr>
        <p:spPr bwMode="auto">
          <a:xfrm>
            <a:off x="2958166" y="3013356"/>
            <a:ext cx="5397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Bitstream Vera Sans"/>
                <a:cs typeface="Arial" pitchFamily="34" charset="0"/>
              </a:rPr>
              <a:t>Block 16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8390965" y="3681693"/>
            <a:ext cx="2962835" cy="706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Carry </a:t>
            </a:r>
            <a:r>
              <a:rPr lang="en-US" dirty="0" err="1" smtClean="0"/>
              <a:t>lookahead</a:t>
            </a:r>
            <a:r>
              <a:rPr lang="en-US" dirty="0" smtClean="0"/>
              <a:t> adder</a:t>
            </a:r>
            <a:endParaRPr lang="en-US" dirty="0"/>
          </a:p>
        </p:txBody>
      </p:sp>
      <p:sp>
        <p:nvSpPr>
          <p:cNvPr id="127" name="Freeform 126"/>
          <p:cNvSpPr/>
          <p:nvPr/>
        </p:nvSpPr>
        <p:spPr>
          <a:xfrm>
            <a:off x="5074024" y="2967318"/>
            <a:ext cx="2537011" cy="3568550"/>
          </a:xfrm>
          <a:custGeom>
            <a:avLst/>
            <a:gdLst>
              <a:gd name="connsiteX0" fmla="*/ 986117 w 2537011"/>
              <a:gd name="connsiteY0" fmla="*/ 116541 h 3568550"/>
              <a:gd name="connsiteX1" fmla="*/ 860611 w 2537011"/>
              <a:gd name="connsiteY1" fmla="*/ 179294 h 3568550"/>
              <a:gd name="connsiteX2" fmla="*/ 824752 w 2537011"/>
              <a:gd name="connsiteY2" fmla="*/ 233082 h 3568550"/>
              <a:gd name="connsiteX3" fmla="*/ 797858 w 2537011"/>
              <a:gd name="connsiteY3" fmla="*/ 313764 h 3568550"/>
              <a:gd name="connsiteX4" fmla="*/ 788894 w 2537011"/>
              <a:gd name="connsiteY4" fmla="*/ 340658 h 3568550"/>
              <a:gd name="connsiteX5" fmla="*/ 815788 w 2537011"/>
              <a:gd name="connsiteY5" fmla="*/ 466164 h 3568550"/>
              <a:gd name="connsiteX6" fmla="*/ 833717 w 2537011"/>
              <a:gd name="connsiteY6" fmla="*/ 484094 h 3568550"/>
              <a:gd name="connsiteX7" fmla="*/ 842682 w 2537011"/>
              <a:gd name="connsiteY7" fmla="*/ 510988 h 3568550"/>
              <a:gd name="connsiteX8" fmla="*/ 878541 w 2537011"/>
              <a:gd name="connsiteY8" fmla="*/ 555811 h 3568550"/>
              <a:gd name="connsiteX9" fmla="*/ 905435 w 2537011"/>
              <a:gd name="connsiteY9" fmla="*/ 573741 h 3568550"/>
              <a:gd name="connsiteX10" fmla="*/ 932329 w 2537011"/>
              <a:gd name="connsiteY10" fmla="*/ 627529 h 3568550"/>
              <a:gd name="connsiteX11" fmla="*/ 950258 w 2537011"/>
              <a:gd name="connsiteY11" fmla="*/ 654423 h 3568550"/>
              <a:gd name="connsiteX12" fmla="*/ 968188 w 2537011"/>
              <a:gd name="connsiteY12" fmla="*/ 708211 h 3568550"/>
              <a:gd name="connsiteX13" fmla="*/ 977152 w 2537011"/>
              <a:gd name="connsiteY13" fmla="*/ 735106 h 3568550"/>
              <a:gd name="connsiteX14" fmla="*/ 1030941 w 2537011"/>
              <a:gd name="connsiteY14" fmla="*/ 815788 h 3568550"/>
              <a:gd name="connsiteX15" fmla="*/ 1048870 w 2537011"/>
              <a:gd name="connsiteY15" fmla="*/ 842682 h 3568550"/>
              <a:gd name="connsiteX16" fmla="*/ 1084729 w 2537011"/>
              <a:gd name="connsiteY16" fmla="*/ 878541 h 3568550"/>
              <a:gd name="connsiteX17" fmla="*/ 1165411 w 2537011"/>
              <a:gd name="connsiteY17" fmla="*/ 977153 h 3568550"/>
              <a:gd name="connsiteX18" fmla="*/ 1183341 w 2537011"/>
              <a:gd name="connsiteY18" fmla="*/ 995082 h 3568550"/>
              <a:gd name="connsiteX19" fmla="*/ 1210235 w 2537011"/>
              <a:gd name="connsiteY19" fmla="*/ 1004047 h 3568550"/>
              <a:gd name="connsiteX20" fmla="*/ 1264023 w 2537011"/>
              <a:gd name="connsiteY20" fmla="*/ 1048870 h 3568550"/>
              <a:gd name="connsiteX21" fmla="*/ 1290917 w 2537011"/>
              <a:gd name="connsiteY21" fmla="*/ 1057835 h 3568550"/>
              <a:gd name="connsiteX22" fmla="*/ 1308847 w 2537011"/>
              <a:gd name="connsiteY22" fmla="*/ 1075764 h 3568550"/>
              <a:gd name="connsiteX23" fmla="*/ 1362635 w 2537011"/>
              <a:gd name="connsiteY23" fmla="*/ 1111623 h 3568550"/>
              <a:gd name="connsiteX24" fmla="*/ 1398494 w 2537011"/>
              <a:gd name="connsiteY24" fmla="*/ 1147482 h 3568550"/>
              <a:gd name="connsiteX25" fmla="*/ 1461247 w 2537011"/>
              <a:gd name="connsiteY25" fmla="*/ 1201270 h 3568550"/>
              <a:gd name="connsiteX26" fmla="*/ 1506070 w 2537011"/>
              <a:gd name="connsiteY26" fmla="*/ 1246094 h 3568550"/>
              <a:gd name="connsiteX27" fmla="*/ 1524000 w 2537011"/>
              <a:gd name="connsiteY27" fmla="*/ 1264023 h 3568550"/>
              <a:gd name="connsiteX28" fmla="*/ 1541929 w 2537011"/>
              <a:gd name="connsiteY28" fmla="*/ 1281953 h 3568550"/>
              <a:gd name="connsiteX29" fmla="*/ 1568823 w 2537011"/>
              <a:gd name="connsiteY29" fmla="*/ 1335741 h 3568550"/>
              <a:gd name="connsiteX30" fmla="*/ 1577788 w 2537011"/>
              <a:gd name="connsiteY30" fmla="*/ 1362635 h 3568550"/>
              <a:gd name="connsiteX31" fmla="*/ 1550894 w 2537011"/>
              <a:gd name="connsiteY31" fmla="*/ 1577788 h 3568550"/>
              <a:gd name="connsiteX32" fmla="*/ 1541929 w 2537011"/>
              <a:gd name="connsiteY32" fmla="*/ 1604682 h 3568550"/>
              <a:gd name="connsiteX33" fmla="*/ 1497105 w 2537011"/>
              <a:gd name="connsiteY33" fmla="*/ 1649506 h 3568550"/>
              <a:gd name="connsiteX34" fmla="*/ 1479176 w 2537011"/>
              <a:gd name="connsiteY34" fmla="*/ 1676400 h 3568550"/>
              <a:gd name="connsiteX35" fmla="*/ 1434352 w 2537011"/>
              <a:gd name="connsiteY35" fmla="*/ 1721223 h 3568550"/>
              <a:gd name="connsiteX36" fmla="*/ 1416423 w 2537011"/>
              <a:gd name="connsiteY36" fmla="*/ 1739153 h 3568550"/>
              <a:gd name="connsiteX37" fmla="*/ 1380564 w 2537011"/>
              <a:gd name="connsiteY37" fmla="*/ 1783976 h 3568550"/>
              <a:gd name="connsiteX38" fmla="*/ 1353670 w 2537011"/>
              <a:gd name="connsiteY38" fmla="*/ 1837764 h 3568550"/>
              <a:gd name="connsiteX39" fmla="*/ 1335741 w 2537011"/>
              <a:gd name="connsiteY39" fmla="*/ 1855694 h 3568550"/>
              <a:gd name="connsiteX40" fmla="*/ 1317811 w 2537011"/>
              <a:gd name="connsiteY40" fmla="*/ 1882588 h 3568550"/>
              <a:gd name="connsiteX41" fmla="*/ 1281952 w 2537011"/>
              <a:gd name="connsiteY41" fmla="*/ 1990164 h 3568550"/>
              <a:gd name="connsiteX42" fmla="*/ 1272988 w 2537011"/>
              <a:gd name="connsiteY42" fmla="*/ 2017058 h 3568550"/>
              <a:gd name="connsiteX43" fmla="*/ 1264023 w 2537011"/>
              <a:gd name="connsiteY43" fmla="*/ 2043953 h 3568550"/>
              <a:gd name="connsiteX44" fmla="*/ 1237129 w 2537011"/>
              <a:gd name="connsiteY44" fmla="*/ 2133600 h 3568550"/>
              <a:gd name="connsiteX45" fmla="*/ 1228164 w 2537011"/>
              <a:gd name="connsiteY45" fmla="*/ 2160494 h 3568550"/>
              <a:gd name="connsiteX46" fmla="*/ 1219200 w 2537011"/>
              <a:gd name="connsiteY46" fmla="*/ 2187388 h 3568550"/>
              <a:gd name="connsiteX47" fmla="*/ 1165411 w 2537011"/>
              <a:gd name="connsiteY47" fmla="*/ 2241176 h 3568550"/>
              <a:gd name="connsiteX48" fmla="*/ 1147482 w 2537011"/>
              <a:gd name="connsiteY48" fmla="*/ 2259106 h 3568550"/>
              <a:gd name="connsiteX49" fmla="*/ 1129552 w 2537011"/>
              <a:gd name="connsiteY49" fmla="*/ 2286000 h 3568550"/>
              <a:gd name="connsiteX50" fmla="*/ 1075764 w 2537011"/>
              <a:gd name="connsiteY50" fmla="*/ 2321858 h 3568550"/>
              <a:gd name="connsiteX51" fmla="*/ 1021976 w 2537011"/>
              <a:gd name="connsiteY51" fmla="*/ 2339788 h 3568550"/>
              <a:gd name="connsiteX52" fmla="*/ 968188 w 2537011"/>
              <a:gd name="connsiteY52" fmla="*/ 2366682 h 3568550"/>
              <a:gd name="connsiteX53" fmla="*/ 950258 w 2537011"/>
              <a:gd name="connsiteY53" fmla="*/ 2384611 h 3568550"/>
              <a:gd name="connsiteX54" fmla="*/ 896470 w 2537011"/>
              <a:gd name="connsiteY54" fmla="*/ 2402541 h 3568550"/>
              <a:gd name="connsiteX55" fmla="*/ 869576 w 2537011"/>
              <a:gd name="connsiteY55" fmla="*/ 2411506 h 3568550"/>
              <a:gd name="connsiteX56" fmla="*/ 815788 w 2537011"/>
              <a:gd name="connsiteY56" fmla="*/ 2438400 h 3568550"/>
              <a:gd name="connsiteX57" fmla="*/ 735105 w 2537011"/>
              <a:gd name="connsiteY57" fmla="*/ 2474258 h 3568550"/>
              <a:gd name="connsiteX58" fmla="*/ 681317 w 2537011"/>
              <a:gd name="connsiteY58" fmla="*/ 2492188 h 3568550"/>
              <a:gd name="connsiteX59" fmla="*/ 654423 w 2537011"/>
              <a:gd name="connsiteY59" fmla="*/ 2501153 h 3568550"/>
              <a:gd name="connsiteX60" fmla="*/ 627529 w 2537011"/>
              <a:gd name="connsiteY60" fmla="*/ 2519082 h 3568550"/>
              <a:gd name="connsiteX61" fmla="*/ 591670 w 2537011"/>
              <a:gd name="connsiteY61" fmla="*/ 2545976 h 3568550"/>
              <a:gd name="connsiteX62" fmla="*/ 537882 w 2537011"/>
              <a:gd name="connsiteY62" fmla="*/ 2572870 h 3568550"/>
              <a:gd name="connsiteX63" fmla="*/ 493058 w 2537011"/>
              <a:gd name="connsiteY63" fmla="*/ 2608729 h 3568550"/>
              <a:gd name="connsiteX64" fmla="*/ 457200 w 2537011"/>
              <a:gd name="connsiteY64" fmla="*/ 2626658 h 3568550"/>
              <a:gd name="connsiteX65" fmla="*/ 403411 w 2537011"/>
              <a:gd name="connsiteY65" fmla="*/ 2680447 h 3568550"/>
              <a:gd name="connsiteX66" fmla="*/ 376517 w 2537011"/>
              <a:gd name="connsiteY66" fmla="*/ 2698376 h 3568550"/>
              <a:gd name="connsiteX67" fmla="*/ 340658 w 2537011"/>
              <a:gd name="connsiteY67" fmla="*/ 2734235 h 3568550"/>
              <a:gd name="connsiteX68" fmla="*/ 313764 w 2537011"/>
              <a:gd name="connsiteY68" fmla="*/ 2761129 h 3568550"/>
              <a:gd name="connsiteX69" fmla="*/ 277905 w 2537011"/>
              <a:gd name="connsiteY69" fmla="*/ 2788023 h 3568550"/>
              <a:gd name="connsiteX70" fmla="*/ 259976 w 2537011"/>
              <a:gd name="connsiteY70" fmla="*/ 2805953 h 3568550"/>
              <a:gd name="connsiteX71" fmla="*/ 233082 w 2537011"/>
              <a:gd name="connsiteY71" fmla="*/ 2823882 h 3568550"/>
              <a:gd name="connsiteX72" fmla="*/ 188258 w 2537011"/>
              <a:gd name="connsiteY72" fmla="*/ 2868706 h 3568550"/>
              <a:gd name="connsiteX73" fmla="*/ 152400 w 2537011"/>
              <a:gd name="connsiteY73" fmla="*/ 2895600 h 3568550"/>
              <a:gd name="connsiteX74" fmla="*/ 134470 w 2537011"/>
              <a:gd name="connsiteY74" fmla="*/ 2913529 h 3568550"/>
              <a:gd name="connsiteX75" fmla="*/ 80682 w 2537011"/>
              <a:gd name="connsiteY75" fmla="*/ 2958353 h 3568550"/>
              <a:gd name="connsiteX76" fmla="*/ 35858 w 2537011"/>
              <a:gd name="connsiteY76" fmla="*/ 3039035 h 3568550"/>
              <a:gd name="connsiteX77" fmla="*/ 8964 w 2537011"/>
              <a:gd name="connsiteY77" fmla="*/ 3110753 h 3568550"/>
              <a:gd name="connsiteX78" fmla="*/ 0 w 2537011"/>
              <a:gd name="connsiteY78" fmla="*/ 3200400 h 3568550"/>
              <a:gd name="connsiteX79" fmla="*/ 8964 w 2537011"/>
              <a:gd name="connsiteY79" fmla="*/ 3361764 h 3568550"/>
              <a:gd name="connsiteX80" fmla="*/ 17929 w 2537011"/>
              <a:gd name="connsiteY80" fmla="*/ 3415553 h 3568550"/>
              <a:gd name="connsiteX81" fmla="*/ 35858 w 2537011"/>
              <a:gd name="connsiteY81" fmla="*/ 3487270 h 3568550"/>
              <a:gd name="connsiteX82" fmla="*/ 53788 w 2537011"/>
              <a:gd name="connsiteY82" fmla="*/ 3505200 h 3568550"/>
              <a:gd name="connsiteX83" fmla="*/ 71717 w 2537011"/>
              <a:gd name="connsiteY83" fmla="*/ 3532094 h 3568550"/>
              <a:gd name="connsiteX84" fmla="*/ 98611 w 2537011"/>
              <a:gd name="connsiteY84" fmla="*/ 3541058 h 3568550"/>
              <a:gd name="connsiteX85" fmla="*/ 286870 w 2537011"/>
              <a:gd name="connsiteY85" fmla="*/ 3550023 h 3568550"/>
              <a:gd name="connsiteX86" fmla="*/ 394447 w 2537011"/>
              <a:gd name="connsiteY86" fmla="*/ 3532094 h 3568550"/>
              <a:gd name="connsiteX87" fmla="*/ 421341 w 2537011"/>
              <a:gd name="connsiteY87" fmla="*/ 3523129 h 3568550"/>
              <a:gd name="connsiteX88" fmla="*/ 493058 w 2537011"/>
              <a:gd name="connsiteY88" fmla="*/ 3505200 h 3568550"/>
              <a:gd name="connsiteX89" fmla="*/ 573741 w 2537011"/>
              <a:gd name="connsiteY89" fmla="*/ 3469341 h 3568550"/>
              <a:gd name="connsiteX90" fmla="*/ 636494 w 2537011"/>
              <a:gd name="connsiteY90" fmla="*/ 3442447 h 3568550"/>
              <a:gd name="connsiteX91" fmla="*/ 681317 w 2537011"/>
              <a:gd name="connsiteY91" fmla="*/ 3406588 h 3568550"/>
              <a:gd name="connsiteX92" fmla="*/ 717176 w 2537011"/>
              <a:gd name="connsiteY92" fmla="*/ 3379694 h 3568550"/>
              <a:gd name="connsiteX93" fmla="*/ 753035 w 2537011"/>
              <a:gd name="connsiteY93" fmla="*/ 3361764 h 3568550"/>
              <a:gd name="connsiteX94" fmla="*/ 788894 w 2537011"/>
              <a:gd name="connsiteY94" fmla="*/ 3334870 h 3568550"/>
              <a:gd name="connsiteX95" fmla="*/ 815788 w 2537011"/>
              <a:gd name="connsiteY95" fmla="*/ 3316941 h 3568550"/>
              <a:gd name="connsiteX96" fmla="*/ 851647 w 2537011"/>
              <a:gd name="connsiteY96" fmla="*/ 3281082 h 3568550"/>
              <a:gd name="connsiteX97" fmla="*/ 887505 w 2537011"/>
              <a:gd name="connsiteY97" fmla="*/ 3245223 h 3568550"/>
              <a:gd name="connsiteX98" fmla="*/ 932329 w 2537011"/>
              <a:gd name="connsiteY98" fmla="*/ 3209364 h 3568550"/>
              <a:gd name="connsiteX99" fmla="*/ 986117 w 2537011"/>
              <a:gd name="connsiteY99" fmla="*/ 3173506 h 3568550"/>
              <a:gd name="connsiteX100" fmla="*/ 1004047 w 2537011"/>
              <a:gd name="connsiteY100" fmla="*/ 3155576 h 3568550"/>
              <a:gd name="connsiteX101" fmla="*/ 1030941 w 2537011"/>
              <a:gd name="connsiteY101" fmla="*/ 3137647 h 3568550"/>
              <a:gd name="connsiteX102" fmla="*/ 1066800 w 2537011"/>
              <a:gd name="connsiteY102" fmla="*/ 3101788 h 3568550"/>
              <a:gd name="connsiteX103" fmla="*/ 1138517 w 2537011"/>
              <a:gd name="connsiteY103" fmla="*/ 3048000 h 3568550"/>
              <a:gd name="connsiteX104" fmla="*/ 1174376 w 2537011"/>
              <a:gd name="connsiteY104" fmla="*/ 3012141 h 3568550"/>
              <a:gd name="connsiteX105" fmla="*/ 1246094 w 2537011"/>
              <a:gd name="connsiteY105" fmla="*/ 2958353 h 3568550"/>
              <a:gd name="connsiteX106" fmla="*/ 1272988 w 2537011"/>
              <a:gd name="connsiteY106" fmla="*/ 2940423 h 3568550"/>
              <a:gd name="connsiteX107" fmla="*/ 1326776 w 2537011"/>
              <a:gd name="connsiteY107" fmla="*/ 2886635 h 3568550"/>
              <a:gd name="connsiteX108" fmla="*/ 1362635 w 2537011"/>
              <a:gd name="connsiteY108" fmla="*/ 2850776 h 3568550"/>
              <a:gd name="connsiteX109" fmla="*/ 1434352 w 2537011"/>
              <a:gd name="connsiteY109" fmla="*/ 2788023 h 3568550"/>
              <a:gd name="connsiteX110" fmla="*/ 1506070 w 2537011"/>
              <a:gd name="connsiteY110" fmla="*/ 2716306 h 3568550"/>
              <a:gd name="connsiteX111" fmla="*/ 1532964 w 2537011"/>
              <a:gd name="connsiteY111" fmla="*/ 2698376 h 3568550"/>
              <a:gd name="connsiteX112" fmla="*/ 1559858 w 2537011"/>
              <a:gd name="connsiteY112" fmla="*/ 2662517 h 3568550"/>
              <a:gd name="connsiteX113" fmla="*/ 1640541 w 2537011"/>
              <a:gd name="connsiteY113" fmla="*/ 2581835 h 3568550"/>
              <a:gd name="connsiteX114" fmla="*/ 1658470 w 2537011"/>
              <a:gd name="connsiteY114" fmla="*/ 2554941 h 3568550"/>
              <a:gd name="connsiteX115" fmla="*/ 1730188 w 2537011"/>
              <a:gd name="connsiteY115" fmla="*/ 2465294 h 3568550"/>
              <a:gd name="connsiteX116" fmla="*/ 1783976 w 2537011"/>
              <a:gd name="connsiteY116" fmla="*/ 2366682 h 3568550"/>
              <a:gd name="connsiteX117" fmla="*/ 1837764 w 2537011"/>
              <a:gd name="connsiteY117" fmla="*/ 2294964 h 3568550"/>
              <a:gd name="connsiteX118" fmla="*/ 1855694 w 2537011"/>
              <a:gd name="connsiteY118" fmla="*/ 2277035 h 3568550"/>
              <a:gd name="connsiteX119" fmla="*/ 1945341 w 2537011"/>
              <a:gd name="connsiteY119" fmla="*/ 2178423 h 3568550"/>
              <a:gd name="connsiteX120" fmla="*/ 1972235 w 2537011"/>
              <a:gd name="connsiteY120" fmla="*/ 2160494 h 3568550"/>
              <a:gd name="connsiteX121" fmla="*/ 2034988 w 2537011"/>
              <a:gd name="connsiteY121" fmla="*/ 2097741 h 3568550"/>
              <a:gd name="connsiteX122" fmla="*/ 2070847 w 2537011"/>
              <a:gd name="connsiteY122" fmla="*/ 2070847 h 3568550"/>
              <a:gd name="connsiteX123" fmla="*/ 2097741 w 2537011"/>
              <a:gd name="connsiteY123" fmla="*/ 2043953 h 3568550"/>
              <a:gd name="connsiteX124" fmla="*/ 2187388 w 2537011"/>
              <a:gd name="connsiteY124" fmla="*/ 1990164 h 3568550"/>
              <a:gd name="connsiteX125" fmla="*/ 2223247 w 2537011"/>
              <a:gd name="connsiteY125" fmla="*/ 1945341 h 3568550"/>
              <a:gd name="connsiteX126" fmla="*/ 2268070 w 2537011"/>
              <a:gd name="connsiteY126" fmla="*/ 1900517 h 3568550"/>
              <a:gd name="connsiteX127" fmla="*/ 2294964 w 2537011"/>
              <a:gd name="connsiteY127" fmla="*/ 1873623 h 3568550"/>
              <a:gd name="connsiteX128" fmla="*/ 2357717 w 2537011"/>
              <a:gd name="connsiteY128" fmla="*/ 1801906 h 3568550"/>
              <a:gd name="connsiteX129" fmla="*/ 2402541 w 2537011"/>
              <a:gd name="connsiteY129" fmla="*/ 1739153 h 3568550"/>
              <a:gd name="connsiteX130" fmla="*/ 2429435 w 2537011"/>
              <a:gd name="connsiteY130" fmla="*/ 1712258 h 3568550"/>
              <a:gd name="connsiteX131" fmla="*/ 2447364 w 2537011"/>
              <a:gd name="connsiteY131" fmla="*/ 1676400 h 3568550"/>
              <a:gd name="connsiteX132" fmla="*/ 2465294 w 2537011"/>
              <a:gd name="connsiteY132" fmla="*/ 1649506 h 3568550"/>
              <a:gd name="connsiteX133" fmla="*/ 2501152 w 2537011"/>
              <a:gd name="connsiteY133" fmla="*/ 1550894 h 3568550"/>
              <a:gd name="connsiteX134" fmla="*/ 2528047 w 2537011"/>
              <a:gd name="connsiteY134" fmla="*/ 1461247 h 3568550"/>
              <a:gd name="connsiteX135" fmla="*/ 2537011 w 2537011"/>
              <a:gd name="connsiteY135" fmla="*/ 1389529 h 3568550"/>
              <a:gd name="connsiteX136" fmla="*/ 2528047 w 2537011"/>
              <a:gd name="connsiteY136" fmla="*/ 1335741 h 3568550"/>
              <a:gd name="connsiteX137" fmla="*/ 2519082 w 2537011"/>
              <a:gd name="connsiteY137" fmla="*/ 1272988 h 3568550"/>
              <a:gd name="connsiteX138" fmla="*/ 2465294 w 2537011"/>
              <a:gd name="connsiteY138" fmla="*/ 1192306 h 3568550"/>
              <a:gd name="connsiteX139" fmla="*/ 2384611 w 2537011"/>
              <a:gd name="connsiteY139" fmla="*/ 1156447 h 3568550"/>
              <a:gd name="connsiteX140" fmla="*/ 2294964 w 2537011"/>
              <a:gd name="connsiteY140" fmla="*/ 1120588 h 3568550"/>
              <a:gd name="connsiteX141" fmla="*/ 2268070 w 2537011"/>
              <a:gd name="connsiteY141" fmla="*/ 1111623 h 3568550"/>
              <a:gd name="connsiteX142" fmla="*/ 2142564 w 2537011"/>
              <a:gd name="connsiteY142" fmla="*/ 1093694 h 3568550"/>
              <a:gd name="connsiteX143" fmla="*/ 2088776 w 2537011"/>
              <a:gd name="connsiteY143" fmla="*/ 1075764 h 3568550"/>
              <a:gd name="connsiteX144" fmla="*/ 2026023 w 2537011"/>
              <a:gd name="connsiteY144" fmla="*/ 1030941 h 3568550"/>
              <a:gd name="connsiteX145" fmla="*/ 2008094 w 2537011"/>
              <a:gd name="connsiteY145" fmla="*/ 1004047 h 3568550"/>
              <a:gd name="connsiteX146" fmla="*/ 1990164 w 2537011"/>
              <a:gd name="connsiteY146" fmla="*/ 986117 h 3568550"/>
              <a:gd name="connsiteX147" fmla="*/ 2008094 w 2537011"/>
              <a:gd name="connsiteY147" fmla="*/ 842682 h 3568550"/>
              <a:gd name="connsiteX148" fmla="*/ 1990164 w 2537011"/>
              <a:gd name="connsiteY148" fmla="*/ 726141 h 3568550"/>
              <a:gd name="connsiteX149" fmla="*/ 1963270 w 2537011"/>
              <a:gd name="connsiteY149" fmla="*/ 681317 h 3568550"/>
              <a:gd name="connsiteX150" fmla="*/ 1936376 w 2537011"/>
              <a:gd name="connsiteY150" fmla="*/ 672353 h 3568550"/>
              <a:gd name="connsiteX151" fmla="*/ 1909482 w 2537011"/>
              <a:gd name="connsiteY151" fmla="*/ 654423 h 3568550"/>
              <a:gd name="connsiteX152" fmla="*/ 1730188 w 2537011"/>
              <a:gd name="connsiteY152" fmla="*/ 654423 h 3568550"/>
              <a:gd name="connsiteX153" fmla="*/ 1604682 w 2537011"/>
              <a:gd name="connsiteY153" fmla="*/ 654423 h 3568550"/>
              <a:gd name="connsiteX154" fmla="*/ 1577788 w 2537011"/>
              <a:gd name="connsiteY154" fmla="*/ 645458 h 3568550"/>
              <a:gd name="connsiteX155" fmla="*/ 1524000 w 2537011"/>
              <a:gd name="connsiteY155" fmla="*/ 609600 h 3568550"/>
              <a:gd name="connsiteX156" fmla="*/ 1497105 w 2537011"/>
              <a:gd name="connsiteY156" fmla="*/ 546847 h 3568550"/>
              <a:gd name="connsiteX157" fmla="*/ 1515035 w 2537011"/>
              <a:gd name="connsiteY157" fmla="*/ 403411 h 3568550"/>
              <a:gd name="connsiteX158" fmla="*/ 1524000 w 2537011"/>
              <a:gd name="connsiteY158" fmla="*/ 376517 h 3568550"/>
              <a:gd name="connsiteX159" fmla="*/ 1532964 w 2537011"/>
              <a:gd name="connsiteY159" fmla="*/ 331694 h 3568550"/>
              <a:gd name="connsiteX160" fmla="*/ 1541929 w 2537011"/>
              <a:gd name="connsiteY160" fmla="*/ 295835 h 3568550"/>
              <a:gd name="connsiteX161" fmla="*/ 1524000 w 2537011"/>
              <a:gd name="connsiteY161" fmla="*/ 179294 h 3568550"/>
              <a:gd name="connsiteX162" fmla="*/ 1497105 w 2537011"/>
              <a:gd name="connsiteY162" fmla="*/ 143435 h 3568550"/>
              <a:gd name="connsiteX163" fmla="*/ 1461247 w 2537011"/>
              <a:gd name="connsiteY163" fmla="*/ 98611 h 3568550"/>
              <a:gd name="connsiteX164" fmla="*/ 1434352 w 2537011"/>
              <a:gd name="connsiteY164" fmla="*/ 80682 h 3568550"/>
              <a:gd name="connsiteX165" fmla="*/ 1398494 w 2537011"/>
              <a:gd name="connsiteY165" fmla="*/ 53788 h 3568550"/>
              <a:gd name="connsiteX166" fmla="*/ 1380564 w 2537011"/>
              <a:gd name="connsiteY166" fmla="*/ 35858 h 3568550"/>
              <a:gd name="connsiteX167" fmla="*/ 1281952 w 2537011"/>
              <a:gd name="connsiteY167" fmla="*/ 0 h 3568550"/>
              <a:gd name="connsiteX168" fmla="*/ 1165411 w 2537011"/>
              <a:gd name="connsiteY168" fmla="*/ 8964 h 3568550"/>
              <a:gd name="connsiteX169" fmla="*/ 1084729 w 2537011"/>
              <a:gd name="connsiteY169" fmla="*/ 62753 h 3568550"/>
              <a:gd name="connsiteX170" fmla="*/ 1057835 w 2537011"/>
              <a:gd name="connsiteY170" fmla="*/ 80682 h 3568550"/>
              <a:gd name="connsiteX171" fmla="*/ 1004047 w 2537011"/>
              <a:gd name="connsiteY171" fmla="*/ 98611 h 3568550"/>
              <a:gd name="connsiteX172" fmla="*/ 986117 w 2537011"/>
              <a:gd name="connsiteY172" fmla="*/ 116541 h 356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2537011" h="3568550">
                <a:moveTo>
                  <a:pt x="986117" y="116541"/>
                </a:moveTo>
                <a:cubicBezTo>
                  <a:pt x="944282" y="137459"/>
                  <a:pt x="898529" y="151909"/>
                  <a:pt x="860611" y="179294"/>
                </a:cubicBezTo>
                <a:cubicBezTo>
                  <a:pt x="843142" y="191910"/>
                  <a:pt x="824752" y="233082"/>
                  <a:pt x="824752" y="233082"/>
                </a:cubicBezTo>
                <a:lnTo>
                  <a:pt x="797858" y="313764"/>
                </a:lnTo>
                <a:lnTo>
                  <a:pt x="788894" y="340658"/>
                </a:lnTo>
                <a:cubicBezTo>
                  <a:pt x="790898" y="356693"/>
                  <a:pt x="797538" y="447913"/>
                  <a:pt x="815788" y="466164"/>
                </a:cubicBezTo>
                <a:lnTo>
                  <a:pt x="833717" y="484094"/>
                </a:lnTo>
                <a:cubicBezTo>
                  <a:pt x="836705" y="493059"/>
                  <a:pt x="838456" y="502536"/>
                  <a:pt x="842682" y="510988"/>
                </a:cubicBezTo>
                <a:cubicBezTo>
                  <a:pt x="850449" y="526523"/>
                  <a:pt x="864642" y="544692"/>
                  <a:pt x="878541" y="555811"/>
                </a:cubicBezTo>
                <a:cubicBezTo>
                  <a:pt x="886954" y="562542"/>
                  <a:pt x="896470" y="567764"/>
                  <a:pt x="905435" y="573741"/>
                </a:cubicBezTo>
                <a:cubicBezTo>
                  <a:pt x="956817" y="650815"/>
                  <a:pt x="895214" y="553299"/>
                  <a:pt x="932329" y="627529"/>
                </a:cubicBezTo>
                <a:cubicBezTo>
                  <a:pt x="937147" y="637166"/>
                  <a:pt x="945882" y="644577"/>
                  <a:pt x="950258" y="654423"/>
                </a:cubicBezTo>
                <a:cubicBezTo>
                  <a:pt x="957934" y="671693"/>
                  <a:pt x="962212" y="690282"/>
                  <a:pt x="968188" y="708211"/>
                </a:cubicBezTo>
                <a:cubicBezTo>
                  <a:pt x="971176" y="717176"/>
                  <a:pt x="971910" y="727243"/>
                  <a:pt x="977152" y="735106"/>
                </a:cubicBezTo>
                <a:lnTo>
                  <a:pt x="1030941" y="815788"/>
                </a:lnTo>
                <a:cubicBezTo>
                  <a:pt x="1036917" y="824753"/>
                  <a:pt x="1041252" y="835064"/>
                  <a:pt x="1048870" y="842682"/>
                </a:cubicBezTo>
                <a:cubicBezTo>
                  <a:pt x="1060823" y="854635"/>
                  <a:pt x="1075352" y="864476"/>
                  <a:pt x="1084729" y="878541"/>
                </a:cubicBezTo>
                <a:cubicBezTo>
                  <a:pt x="1132306" y="949906"/>
                  <a:pt x="1105354" y="917096"/>
                  <a:pt x="1165411" y="977153"/>
                </a:cubicBezTo>
                <a:cubicBezTo>
                  <a:pt x="1171388" y="983130"/>
                  <a:pt x="1175323" y="992409"/>
                  <a:pt x="1183341" y="995082"/>
                </a:cubicBezTo>
                <a:lnTo>
                  <a:pt x="1210235" y="1004047"/>
                </a:lnTo>
                <a:cubicBezTo>
                  <a:pt x="1230062" y="1023874"/>
                  <a:pt x="1239060" y="1036389"/>
                  <a:pt x="1264023" y="1048870"/>
                </a:cubicBezTo>
                <a:cubicBezTo>
                  <a:pt x="1272475" y="1053096"/>
                  <a:pt x="1281952" y="1054847"/>
                  <a:pt x="1290917" y="1057835"/>
                </a:cubicBezTo>
                <a:cubicBezTo>
                  <a:pt x="1296894" y="1063811"/>
                  <a:pt x="1302085" y="1070693"/>
                  <a:pt x="1308847" y="1075764"/>
                </a:cubicBezTo>
                <a:cubicBezTo>
                  <a:pt x="1326086" y="1088693"/>
                  <a:pt x="1347398" y="1096386"/>
                  <a:pt x="1362635" y="1111623"/>
                </a:cubicBezTo>
                <a:cubicBezTo>
                  <a:pt x="1374588" y="1123576"/>
                  <a:pt x="1384429" y="1138105"/>
                  <a:pt x="1398494" y="1147482"/>
                </a:cubicBezTo>
                <a:cubicBezTo>
                  <a:pt x="1439452" y="1174787"/>
                  <a:pt x="1417772" y="1157794"/>
                  <a:pt x="1461247" y="1201270"/>
                </a:cubicBezTo>
                <a:lnTo>
                  <a:pt x="1506070" y="1246094"/>
                </a:lnTo>
                <a:lnTo>
                  <a:pt x="1524000" y="1264023"/>
                </a:lnTo>
                <a:lnTo>
                  <a:pt x="1541929" y="1281953"/>
                </a:lnTo>
                <a:cubicBezTo>
                  <a:pt x="1564463" y="1349552"/>
                  <a:pt x="1534066" y="1266228"/>
                  <a:pt x="1568823" y="1335741"/>
                </a:cubicBezTo>
                <a:cubicBezTo>
                  <a:pt x="1573049" y="1344193"/>
                  <a:pt x="1574800" y="1353670"/>
                  <a:pt x="1577788" y="1362635"/>
                </a:cubicBezTo>
                <a:cubicBezTo>
                  <a:pt x="1567775" y="1542863"/>
                  <a:pt x="1585858" y="1472895"/>
                  <a:pt x="1550894" y="1577788"/>
                </a:cubicBezTo>
                <a:cubicBezTo>
                  <a:pt x="1547906" y="1586753"/>
                  <a:pt x="1548611" y="1598000"/>
                  <a:pt x="1541929" y="1604682"/>
                </a:cubicBezTo>
                <a:cubicBezTo>
                  <a:pt x="1526988" y="1619623"/>
                  <a:pt x="1508826" y="1631924"/>
                  <a:pt x="1497105" y="1649506"/>
                </a:cubicBezTo>
                <a:cubicBezTo>
                  <a:pt x="1491129" y="1658471"/>
                  <a:pt x="1486271" y="1668292"/>
                  <a:pt x="1479176" y="1676400"/>
                </a:cubicBezTo>
                <a:cubicBezTo>
                  <a:pt x="1465262" y="1692302"/>
                  <a:pt x="1449293" y="1706282"/>
                  <a:pt x="1434352" y="1721223"/>
                </a:cubicBezTo>
                <a:lnTo>
                  <a:pt x="1416423" y="1739153"/>
                </a:lnTo>
                <a:cubicBezTo>
                  <a:pt x="1398970" y="1791511"/>
                  <a:pt x="1421114" y="1743426"/>
                  <a:pt x="1380564" y="1783976"/>
                </a:cubicBezTo>
                <a:cubicBezTo>
                  <a:pt x="1346563" y="1817977"/>
                  <a:pt x="1375541" y="1801311"/>
                  <a:pt x="1353670" y="1837764"/>
                </a:cubicBezTo>
                <a:cubicBezTo>
                  <a:pt x="1349322" y="1845012"/>
                  <a:pt x="1341021" y="1849094"/>
                  <a:pt x="1335741" y="1855694"/>
                </a:cubicBezTo>
                <a:cubicBezTo>
                  <a:pt x="1329010" y="1864107"/>
                  <a:pt x="1323788" y="1873623"/>
                  <a:pt x="1317811" y="1882588"/>
                </a:cubicBezTo>
                <a:lnTo>
                  <a:pt x="1281952" y="1990164"/>
                </a:lnTo>
                <a:lnTo>
                  <a:pt x="1272988" y="2017058"/>
                </a:lnTo>
                <a:cubicBezTo>
                  <a:pt x="1270000" y="2026023"/>
                  <a:pt x="1266315" y="2034785"/>
                  <a:pt x="1264023" y="2043953"/>
                </a:cubicBezTo>
                <a:cubicBezTo>
                  <a:pt x="1250475" y="2098142"/>
                  <a:pt x="1258952" y="2068129"/>
                  <a:pt x="1237129" y="2133600"/>
                </a:cubicBezTo>
                <a:lnTo>
                  <a:pt x="1228164" y="2160494"/>
                </a:lnTo>
                <a:cubicBezTo>
                  <a:pt x="1225176" y="2169459"/>
                  <a:pt x="1225882" y="2180706"/>
                  <a:pt x="1219200" y="2187388"/>
                </a:cubicBezTo>
                <a:lnTo>
                  <a:pt x="1165411" y="2241176"/>
                </a:lnTo>
                <a:cubicBezTo>
                  <a:pt x="1159434" y="2247153"/>
                  <a:pt x="1152170" y="2252074"/>
                  <a:pt x="1147482" y="2259106"/>
                </a:cubicBezTo>
                <a:cubicBezTo>
                  <a:pt x="1141505" y="2268071"/>
                  <a:pt x="1137661" y="2278905"/>
                  <a:pt x="1129552" y="2286000"/>
                </a:cubicBezTo>
                <a:cubicBezTo>
                  <a:pt x="1113335" y="2300189"/>
                  <a:pt x="1096206" y="2315044"/>
                  <a:pt x="1075764" y="2321858"/>
                </a:cubicBezTo>
                <a:cubicBezTo>
                  <a:pt x="1057835" y="2327835"/>
                  <a:pt x="1037701" y="2329305"/>
                  <a:pt x="1021976" y="2339788"/>
                </a:cubicBezTo>
                <a:cubicBezTo>
                  <a:pt x="987219" y="2362959"/>
                  <a:pt x="1005303" y="2354310"/>
                  <a:pt x="968188" y="2366682"/>
                </a:cubicBezTo>
                <a:cubicBezTo>
                  <a:pt x="962211" y="2372658"/>
                  <a:pt x="957818" y="2380831"/>
                  <a:pt x="950258" y="2384611"/>
                </a:cubicBezTo>
                <a:cubicBezTo>
                  <a:pt x="933354" y="2393063"/>
                  <a:pt x="914399" y="2396564"/>
                  <a:pt x="896470" y="2402541"/>
                </a:cubicBezTo>
                <a:cubicBezTo>
                  <a:pt x="887505" y="2405529"/>
                  <a:pt x="877439" y="2406264"/>
                  <a:pt x="869576" y="2411506"/>
                </a:cubicBezTo>
                <a:cubicBezTo>
                  <a:pt x="792502" y="2462888"/>
                  <a:pt x="890018" y="2401285"/>
                  <a:pt x="815788" y="2438400"/>
                </a:cubicBezTo>
                <a:cubicBezTo>
                  <a:pt x="730552" y="2481018"/>
                  <a:pt x="873872" y="2428003"/>
                  <a:pt x="735105" y="2474258"/>
                </a:cubicBezTo>
                <a:lnTo>
                  <a:pt x="681317" y="2492188"/>
                </a:lnTo>
                <a:cubicBezTo>
                  <a:pt x="672352" y="2495176"/>
                  <a:pt x="662286" y="2495911"/>
                  <a:pt x="654423" y="2501153"/>
                </a:cubicBezTo>
                <a:cubicBezTo>
                  <a:pt x="645458" y="2507129"/>
                  <a:pt x="636296" y="2512820"/>
                  <a:pt x="627529" y="2519082"/>
                </a:cubicBezTo>
                <a:cubicBezTo>
                  <a:pt x="615371" y="2527766"/>
                  <a:pt x="604643" y="2538563"/>
                  <a:pt x="591670" y="2545976"/>
                </a:cubicBezTo>
                <a:cubicBezTo>
                  <a:pt x="533677" y="2579115"/>
                  <a:pt x="596442" y="2526022"/>
                  <a:pt x="537882" y="2572870"/>
                </a:cubicBezTo>
                <a:cubicBezTo>
                  <a:pt x="501067" y="2602322"/>
                  <a:pt x="541346" y="2581136"/>
                  <a:pt x="493058" y="2608729"/>
                </a:cubicBezTo>
                <a:cubicBezTo>
                  <a:pt x="481455" y="2615359"/>
                  <a:pt x="467635" y="2618310"/>
                  <a:pt x="457200" y="2626658"/>
                </a:cubicBezTo>
                <a:cubicBezTo>
                  <a:pt x="437400" y="2642498"/>
                  <a:pt x="424509" y="2666382"/>
                  <a:pt x="403411" y="2680447"/>
                </a:cubicBezTo>
                <a:cubicBezTo>
                  <a:pt x="394446" y="2686423"/>
                  <a:pt x="384697" y="2691364"/>
                  <a:pt x="376517" y="2698376"/>
                </a:cubicBezTo>
                <a:cubicBezTo>
                  <a:pt x="363682" y="2709377"/>
                  <a:pt x="352611" y="2722282"/>
                  <a:pt x="340658" y="2734235"/>
                </a:cubicBezTo>
                <a:cubicBezTo>
                  <a:pt x="331693" y="2743200"/>
                  <a:pt x="323906" y="2753522"/>
                  <a:pt x="313764" y="2761129"/>
                </a:cubicBezTo>
                <a:cubicBezTo>
                  <a:pt x="301811" y="2770094"/>
                  <a:pt x="289383" y="2778458"/>
                  <a:pt x="277905" y="2788023"/>
                </a:cubicBezTo>
                <a:cubicBezTo>
                  <a:pt x="271412" y="2793434"/>
                  <a:pt x="266576" y="2800673"/>
                  <a:pt x="259976" y="2805953"/>
                </a:cubicBezTo>
                <a:cubicBezTo>
                  <a:pt x="251563" y="2812684"/>
                  <a:pt x="241190" y="2816787"/>
                  <a:pt x="233082" y="2823882"/>
                </a:cubicBezTo>
                <a:cubicBezTo>
                  <a:pt x="217180" y="2837796"/>
                  <a:pt x="205162" y="2856028"/>
                  <a:pt x="188258" y="2868706"/>
                </a:cubicBezTo>
                <a:cubicBezTo>
                  <a:pt x="176305" y="2877671"/>
                  <a:pt x="163878" y="2886035"/>
                  <a:pt x="152400" y="2895600"/>
                </a:cubicBezTo>
                <a:cubicBezTo>
                  <a:pt x="145907" y="2901011"/>
                  <a:pt x="140963" y="2908118"/>
                  <a:pt x="134470" y="2913529"/>
                </a:cubicBezTo>
                <a:cubicBezTo>
                  <a:pt x="118321" y="2926986"/>
                  <a:pt x="94201" y="2940327"/>
                  <a:pt x="80682" y="2958353"/>
                </a:cubicBezTo>
                <a:cubicBezTo>
                  <a:pt x="22446" y="3036001"/>
                  <a:pt x="59152" y="2984683"/>
                  <a:pt x="35858" y="3039035"/>
                </a:cubicBezTo>
                <a:cubicBezTo>
                  <a:pt x="7732" y="3104664"/>
                  <a:pt x="25492" y="3044643"/>
                  <a:pt x="8964" y="3110753"/>
                </a:cubicBezTo>
                <a:cubicBezTo>
                  <a:pt x="5976" y="3140635"/>
                  <a:pt x="0" y="3170369"/>
                  <a:pt x="0" y="3200400"/>
                </a:cubicBezTo>
                <a:cubicBezTo>
                  <a:pt x="0" y="3254271"/>
                  <a:pt x="4490" y="3308079"/>
                  <a:pt x="8964" y="3361764"/>
                </a:cubicBezTo>
                <a:cubicBezTo>
                  <a:pt x="10473" y="3379878"/>
                  <a:pt x="14677" y="3397669"/>
                  <a:pt x="17929" y="3415553"/>
                </a:cubicBezTo>
                <a:cubicBezTo>
                  <a:pt x="19605" y="3424769"/>
                  <a:pt x="27746" y="3473750"/>
                  <a:pt x="35858" y="3487270"/>
                </a:cubicBezTo>
                <a:cubicBezTo>
                  <a:pt x="40207" y="3494518"/>
                  <a:pt x="48508" y="3498600"/>
                  <a:pt x="53788" y="3505200"/>
                </a:cubicBezTo>
                <a:cubicBezTo>
                  <a:pt x="60519" y="3513613"/>
                  <a:pt x="63304" y="3525364"/>
                  <a:pt x="71717" y="3532094"/>
                </a:cubicBezTo>
                <a:cubicBezTo>
                  <a:pt x="79096" y="3537997"/>
                  <a:pt x="89646" y="3538070"/>
                  <a:pt x="98611" y="3541058"/>
                </a:cubicBezTo>
                <a:cubicBezTo>
                  <a:pt x="169201" y="3588120"/>
                  <a:pt x="120382" y="3563342"/>
                  <a:pt x="286870" y="3550023"/>
                </a:cubicBezTo>
                <a:cubicBezTo>
                  <a:pt x="309184" y="3548238"/>
                  <a:pt x="368942" y="3538470"/>
                  <a:pt x="394447" y="3532094"/>
                </a:cubicBezTo>
                <a:cubicBezTo>
                  <a:pt x="403614" y="3529802"/>
                  <a:pt x="412224" y="3525615"/>
                  <a:pt x="421341" y="3523129"/>
                </a:cubicBezTo>
                <a:cubicBezTo>
                  <a:pt x="445114" y="3516645"/>
                  <a:pt x="493058" y="3505200"/>
                  <a:pt x="493058" y="3505200"/>
                </a:cubicBezTo>
                <a:cubicBezTo>
                  <a:pt x="581333" y="3461061"/>
                  <a:pt x="470723" y="3515126"/>
                  <a:pt x="573741" y="3469341"/>
                </a:cubicBezTo>
                <a:cubicBezTo>
                  <a:pt x="640209" y="3439800"/>
                  <a:pt x="581255" y="3460859"/>
                  <a:pt x="636494" y="3442447"/>
                </a:cubicBezTo>
                <a:cubicBezTo>
                  <a:pt x="666476" y="3412463"/>
                  <a:pt x="641737" y="3434859"/>
                  <a:pt x="681317" y="3406588"/>
                </a:cubicBezTo>
                <a:cubicBezTo>
                  <a:pt x="693475" y="3397904"/>
                  <a:pt x="704506" y="3387613"/>
                  <a:pt x="717176" y="3379694"/>
                </a:cubicBezTo>
                <a:cubicBezTo>
                  <a:pt x="728509" y="3372611"/>
                  <a:pt x="741702" y="3368847"/>
                  <a:pt x="753035" y="3361764"/>
                </a:cubicBezTo>
                <a:cubicBezTo>
                  <a:pt x="765705" y="3353845"/>
                  <a:pt x="776736" y="3343554"/>
                  <a:pt x="788894" y="3334870"/>
                </a:cubicBezTo>
                <a:cubicBezTo>
                  <a:pt x="797661" y="3328608"/>
                  <a:pt x="807608" y="3323953"/>
                  <a:pt x="815788" y="3316941"/>
                </a:cubicBezTo>
                <a:cubicBezTo>
                  <a:pt x="828623" y="3305940"/>
                  <a:pt x="839694" y="3293035"/>
                  <a:pt x="851647" y="3281082"/>
                </a:cubicBezTo>
                <a:cubicBezTo>
                  <a:pt x="863600" y="3269129"/>
                  <a:pt x="874305" y="3255783"/>
                  <a:pt x="887505" y="3245223"/>
                </a:cubicBezTo>
                <a:cubicBezTo>
                  <a:pt x="902446" y="3233270"/>
                  <a:pt x="916854" y="3220618"/>
                  <a:pt x="932329" y="3209364"/>
                </a:cubicBezTo>
                <a:cubicBezTo>
                  <a:pt x="949756" y="3196690"/>
                  <a:pt x="970880" y="3188743"/>
                  <a:pt x="986117" y="3173506"/>
                </a:cubicBezTo>
                <a:cubicBezTo>
                  <a:pt x="992094" y="3167529"/>
                  <a:pt x="997447" y="3160856"/>
                  <a:pt x="1004047" y="3155576"/>
                </a:cubicBezTo>
                <a:cubicBezTo>
                  <a:pt x="1012460" y="3148845"/>
                  <a:pt x="1022761" y="3144659"/>
                  <a:pt x="1030941" y="3137647"/>
                </a:cubicBezTo>
                <a:cubicBezTo>
                  <a:pt x="1043776" y="3126646"/>
                  <a:pt x="1052735" y="3111165"/>
                  <a:pt x="1066800" y="3101788"/>
                </a:cubicBezTo>
                <a:cubicBezTo>
                  <a:pt x="1097621" y="3081240"/>
                  <a:pt x="1106579" y="3076389"/>
                  <a:pt x="1138517" y="3048000"/>
                </a:cubicBezTo>
                <a:cubicBezTo>
                  <a:pt x="1151151" y="3036770"/>
                  <a:pt x="1161390" y="3022963"/>
                  <a:pt x="1174376" y="3012141"/>
                </a:cubicBezTo>
                <a:cubicBezTo>
                  <a:pt x="1197332" y="2993011"/>
                  <a:pt x="1221231" y="2974929"/>
                  <a:pt x="1246094" y="2958353"/>
                </a:cubicBezTo>
                <a:cubicBezTo>
                  <a:pt x="1255059" y="2952376"/>
                  <a:pt x="1264935" y="2947581"/>
                  <a:pt x="1272988" y="2940423"/>
                </a:cubicBezTo>
                <a:cubicBezTo>
                  <a:pt x="1291939" y="2923577"/>
                  <a:pt x="1308847" y="2904564"/>
                  <a:pt x="1326776" y="2886635"/>
                </a:cubicBezTo>
                <a:cubicBezTo>
                  <a:pt x="1338729" y="2874682"/>
                  <a:pt x="1349913" y="2861907"/>
                  <a:pt x="1362635" y="2850776"/>
                </a:cubicBezTo>
                <a:cubicBezTo>
                  <a:pt x="1386541" y="2829858"/>
                  <a:pt x="1411178" y="2809749"/>
                  <a:pt x="1434352" y="2788023"/>
                </a:cubicBezTo>
                <a:cubicBezTo>
                  <a:pt x="1459016" y="2764900"/>
                  <a:pt x="1477940" y="2735060"/>
                  <a:pt x="1506070" y="2716306"/>
                </a:cubicBezTo>
                <a:cubicBezTo>
                  <a:pt x="1515035" y="2710329"/>
                  <a:pt x="1525345" y="2705995"/>
                  <a:pt x="1532964" y="2698376"/>
                </a:cubicBezTo>
                <a:cubicBezTo>
                  <a:pt x="1543529" y="2687811"/>
                  <a:pt x="1549724" y="2673496"/>
                  <a:pt x="1559858" y="2662517"/>
                </a:cubicBezTo>
                <a:cubicBezTo>
                  <a:pt x="1585656" y="2634569"/>
                  <a:pt x="1619444" y="2613481"/>
                  <a:pt x="1640541" y="2581835"/>
                </a:cubicBezTo>
                <a:cubicBezTo>
                  <a:pt x="1646517" y="2572870"/>
                  <a:pt x="1651739" y="2563354"/>
                  <a:pt x="1658470" y="2554941"/>
                </a:cubicBezTo>
                <a:cubicBezTo>
                  <a:pt x="1695751" y="2508339"/>
                  <a:pt x="1677617" y="2570437"/>
                  <a:pt x="1730188" y="2465294"/>
                </a:cubicBezTo>
                <a:cubicBezTo>
                  <a:pt x="1754612" y="2416446"/>
                  <a:pt x="1757773" y="2402711"/>
                  <a:pt x="1783976" y="2366682"/>
                </a:cubicBezTo>
                <a:cubicBezTo>
                  <a:pt x="1801552" y="2342515"/>
                  <a:pt x="1816633" y="2316093"/>
                  <a:pt x="1837764" y="2294964"/>
                </a:cubicBezTo>
                <a:cubicBezTo>
                  <a:pt x="1843741" y="2288988"/>
                  <a:pt x="1850283" y="2283528"/>
                  <a:pt x="1855694" y="2277035"/>
                </a:cubicBezTo>
                <a:cubicBezTo>
                  <a:pt x="1888355" y="2237842"/>
                  <a:pt x="1895746" y="2211485"/>
                  <a:pt x="1945341" y="2178423"/>
                </a:cubicBezTo>
                <a:cubicBezTo>
                  <a:pt x="1954306" y="2172447"/>
                  <a:pt x="1964227" y="2167701"/>
                  <a:pt x="1972235" y="2160494"/>
                </a:cubicBezTo>
                <a:cubicBezTo>
                  <a:pt x="1994223" y="2140705"/>
                  <a:pt x="2011322" y="2115490"/>
                  <a:pt x="2034988" y="2097741"/>
                </a:cubicBezTo>
                <a:cubicBezTo>
                  <a:pt x="2046941" y="2088776"/>
                  <a:pt x="2059503" y="2080571"/>
                  <a:pt x="2070847" y="2070847"/>
                </a:cubicBezTo>
                <a:cubicBezTo>
                  <a:pt x="2080473" y="2062596"/>
                  <a:pt x="2087192" y="2050986"/>
                  <a:pt x="2097741" y="2043953"/>
                </a:cubicBezTo>
                <a:cubicBezTo>
                  <a:pt x="2146248" y="2011614"/>
                  <a:pt x="2149389" y="2028162"/>
                  <a:pt x="2187388" y="1990164"/>
                </a:cubicBezTo>
                <a:cubicBezTo>
                  <a:pt x="2200918" y="1976634"/>
                  <a:pt x="2210447" y="1959563"/>
                  <a:pt x="2223247" y="1945341"/>
                </a:cubicBezTo>
                <a:cubicBezTo>
                  <a:pt x="2237382" y="1929635"/>
                  <a:pt x="2253129" y="1915458"/>
                  <a:pt x="2268070" y="1900517"/>
                </a:cubicBezTo>
                <a:cubicBezTo>
                  <a:pt x="2277035" y="1891552"/>
                  <a:pt x="2288441" y="1884494"/>
                  <a:pt x="2294964" y="1873623"/>
                </a:cubicBezTo>
                <a:cubicBezTo>
                  <a:pt x="2329545" y="1815988"/>
                  <a:pt x="2307919" y="1839254"/>
                  <a:pt x="2357717" y="1801906"/>
                </a:cubicBezTo>
                <a:cubicBezTo>
                  <a:pt x="2371908" y="1780619"/>
                  <a:pt x="2385859" y="1758616"/>
                  <a:pt x="2402541" y="1739153"/>
                </a:cubicBezTo>
                <a:cubicBezTo>
                  <a:pt x="2410792" y="1729527"/>
                  <a:pt x="2422066" y="1722575"/>
                  <a:pt x="2429435" y="1712258"/>
                </a:cubicBezTo>
                <a:cubicBezTo>
                  <a:pt x="2437202" y="1701384"/>
                  <a:pt x="2440734" y="1688003"/>
                  <a:pt x="2447364" y="1676400"/>
                </a:cubicBezTo>
                <a:cubicBezTo>
                  <a:pt x="2452710" y="1667045"/>
                  <a:pt x="2460476" y="1659143"/>
                  <a:pt x="2465294" y="1649506"/>
                </a:cubicBezTo>
                <a:cubicBezTo>
                  <a:pt x="2477767" y="1624560"/>
                  <a:pt x="2492785" y="1575995"/>
                  <a:pt x="2501152" y="1550894"/>
                </a:cubicBezTo>
                <a:cubicBezTo>
                  <a:pt x="2522980" y="1485410"/>
                  <a:pt x="2514497" y="1515446"/>
                  <a:pt x="2528047" y="1461247"/>
                </a:cubicBezTo>
                <a:cubicBezTo>
                  <a:pt x="2531035" y="1437341"/>
                  <a:pt x="2537011" y="1413621"/>
                  <a:pt x="2537011" y="1389529"/>
                </a:cubicBezTo>
                <a:cubicBezTo>
                  <a:pt x="2537011" y="1371352"/>
                  <a:pt x="2530811" y="1353706"/>
                  <a:pt x="2528047" y="1335741"/>
                </a:cubicBezTo>
                <a:cubicBezTo>
                  <a:pt x="2524834" y="1314857"/>
                  <a:pt x="2524642" y="1293373"/>
                  <a:pt x="2519082" y="1272988"/>
                </a:cubicBezTo>
                <a:cubicBezTo>
                  <a:pt x="2512842" y="1250107"/>
                  <a:pt x="2480512" y="1204481"/>
                  <a:pt x="2465294" y="1192306"/>
                </a:cubicBezTo>
                <a:cubicBezTo>
                  <a:pt x="2428344" y="1162746"/>
                  <a:pt x="2418601" y="1171014"/>
                  <a:pt x="2384611" y="1156447"/>
                </a:cubicBezTo>
                <a:cubicBezTo>
                  <a:pt x="2292263" y="1116870"/>
                  <a:pt x="2417411" y="1161404"/>
                  <a:pt x="2294964" y="1120588"/>
                </a:cubicBezTo>
                <a:cubicBezTo>
                  <a:pt x="2285999" y="1117600"/>
                  <a:pt x="2277425" y="1112959"/>
                  <a:pt x="2268070" y="1111623"/>
                </a:cubicBezTo>
                <a:lnTo>
                  <a:pt x="2142564" y="1093694"/>
                </a:lnTo>
                <a:cubicBezTo>
                  <a:pt x="2124635" y="1087717"/>
                  <a:pt x="2103895" y="1087103"/>
                  <a:pt x="2088776" y="1075764"/>
                </a:cubicBezTo>
                <a:cubicBezTo>
                  <a:pt x="2044298" y="1042406"/>
                  <a:pt x="2065349" y="1057158"/>
                  <a:pt x="2026023" y="1030941"/>
                </a:cubicBezTo>
                <a:cubicBezTo>
                  <a:pt x="2020047" y="1021976"/>
                  <a:pt x="2014825" y="1012460"/>
                  <a:pt x="2008094" y="1004047"/>
                </a:cubicBezTo>
                <a:cubicBezTo>
                  <a:pt x="2002814" y="997447"/>
                  <a:pt x="1990866" y="994540"/>
                  <a:pt x="1990164" y="986117"/>
                </a:cubicBezTo>
                <a:cubicBezTo>
                  <a:pt x="1987770" y="957388"/>
                  <a:pt x="2002162" y="878275"/>
                  <a:pt x="2008094" y="842682"/>
                </a:cubicBezTo>
                <a:cubicBezTo>
                  <a:pt x="2000868" y="777647"/>
                  <a:pt x="2004281" y="775551"/>
                  <a:pt x="1990164" y="726141"/>
                </a:cubicBezTo>
                <a:cubicBezTo>
                  <a:pt x="1984328" y="705715"/>
                  <a:pt x="1982693" y="692971"/>
                  <a:pt x="1963270" y="681317"/>
                </a:cubicBezTo>
                <a:cubicBezTo>
                  <a:pt x="1955167" y="676455"/>
                  <a:pt x="1945341" y="675341"/>
                  <a:pt x="1936376" y="672353"/>
                </a:cubicBezTo>
                <a:cubicBezTo>
                  <a:pt x="1927411" y="666376"/>
                  <a:pt x="1919119" y="659242"/>
                  <a:pt x="1909482" y="654423"/>
                </a:cubicBezTo>
                <a:cubicBezTo>
                  <a:pt x="1856731" y="628047"/>
                  <a:pt x="1771290" y="652005"/>
                  <a:pt x="1730188" y="654423"/>
                </a:cubicBezTo>
                <a:cubicBezTo>
                  <a:pt x="1656880" y="663587"/>
                  <a:pt x="1669826" y="668900"/>
                  <a:pt x="1604682" y="654423"/>
                </a:cubicBezTo>
                <a:cubicBezTo>
                  <a:pt x="1595457" y="652373"/>
                  <a:pt x="1586048" y="650047"/>
                  <a:pt x="1577788" y="645458"/>
                </a:cubicBezTo>
                <a:cubicBezTo>
                  <a:pt x="1558951" y="634993"/>
                  <a:pt x="1524000" y="609600"/>
                  <a:pt x="1524000" y="609600"/>
                </a:cubicBezTo>
                <a:cubicBezTo>
                  <a:pt x="1520499" y="602599"/>
                  <a:pt x="1497105" y="560037"/>
                  <a:pt x="1497105" y="546847"/>
                </a:cubicBezTo>
                <a:cubicBezTo>
                  <a:pt x="1497105" y="507879"/>
                  <a:pt x="1504372" y="446060"/>
                  <a:pt x="1515035" y="403411"/>
                </a:cubicBezTo>
                <a:cubicBezTo>
                  <a:pt x="1517327" y="394244"/>
                  <a:pt x="1521708" y="385684"/>
                  <a:pt x="1524000" y="376517"/>
                </a:cubicBezTo>
                <a:cubicBezTo>
                  <a:pt x="1527695" y="361735"/>
                  <a:pt x="1529659" y="346568"/>
                  <a:pt x="1532964" y="331694"/>
                </a:cubicBezTo>
                <a:cubicBezTo>
                  <a:pt x="1535637" y="319666"/>
                  <a:pt x="1538941" y="307788"/>
                  <a:pt x="1541929" y="295835"/>
                </a:cubicBezTo>
                <a:cubicBezTo>
                  <a:pt x="1540915" y="285693"/>
                  <a:pt x="1539663" y="206703"/>
                  <a:pt x="1524000" y="179294"/>
                </a:cubicBezTo>
                <a:cubicBezTo>
                  <a:pt x="1516587" y="166321"/>
                  <a:pt x="1505790" y="155593"/>
                  <a:pt x="1497105" y="143435"/>
                </a:cubicBezTo>
                <a:cubicBezTo>
                  <a:pt x="1481575" y="121694"/>
                  <a:pt x="1481234" y="114601"/>
                  <a:pt x="1461247" y="98611"/>
                </a:cubicBezTo>
                <a:cubicBezTo>
                  <a:pt x="1452834" y="91880"/>
                  <a:pt x="1443120" y="86944"/>
                  <a:pt x="1434352" y="80682"/>
                </a:cubicBezTo>
                <a:cubicBezTo>
                  <a:pt x="1422194" y="71998"/>
                  <a:pt x="1409972" y="63353"/>
                  <a:pt x="1398494" y="53788"/>
                </a:cubicBezTo>
                <a:cubicBezTo>
                  <a:pt x="1392001" y="48377"/>
                  <a:pt x="1387597" y="40546"/>
                  <a:pt x="1380564" y="35858"/>
                </a:cubicBezTo>
                <a:cubicBezTo>
                  <a:pt x="1350772" y="15997"/>
                  <a:pt x="1315961" y="8502"/>
                  <a:pt x="1281952" y="0"/>
                </a:cubicBezTo>
                <a:cubicBezTo>
                  <a:pt x="1243105" y="2988"/>
                  <a:pt x="1203090" y="-951"/>
                  <a:pt x="1165411" y="8964"/>
                </a:cubicBezTo>
                <a:cubicBezTo>
                  <a:pt x="1165407" y="8965"/>
                  <a:pt x="1098178" y="53787"/>
                  <a:pt x="1084729" y="62753"/>
                </a:cubicBezTo>
                <a:cubicBezTo>
                  <a:pt x="1075764" y="68729"/>
                  <a:pt x="1068056" y="77275"/>
                  <a:pt x="1057835" y="80682"/>
                </a:cubicBezTo>
                <a:lnTo>
                  <a:pt x="1004047" y="98611"/>
                </a:lnTo>
                <a:lnTo>
                  <a:pt x="986117" y="116541"/>
                </a:lnTo>
                <a:close/>
              </a:path>
            </a:pathLst>
          </a:custGeom>
          <a:solidFill>
            <a:srgbClr val="FF0000">
              <a:alpha val="16863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ounded Rectangle 127"/>
          <p:cNvSpPr/>
          <p:nvPr/>
        </p:nvSpPr>
        <p:spPr>
          <a:xfrm>
            <a:off x="8462682" y="4780243"/>
            <a:ext cx="3627438" cy="1616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smtClean="0"/>
              <a:t>Assume bit #4 changes</a:t>
            </a:r>
          </a:p>
          <a:p>
            <a:pPr marL="342900" indent="-342900">
              <a:buAutoNum type="arabicPeriod"/>
            </a:pPr>
            <a:r>
              <a:rPr lang="en-US" dirty="0" smtClean="0"/>
              <a:t>Only the small part of the circuit shown in red is affected</a:t>
            </a:r>
          </a:p>
          <a:p>
            <a:pPr marL="342900" indent="-342900">
              <a:buAutoNum type="arabicPeriod"/>
            </a:pPr>
            <a:r>
              <a:rPr lang="en-US" dirty="0" smtClean="0"/>
              <a:t>The rest of the elements do not dissipate any </a:t>
            </a:r>
            <a:r>
              <a:rPr lang="en-US" dirty="0" err="1" smtClean="0"/>
              <a:t>dnamic</a:t>
            </a:r>
            <a:r>
              <a:rPr lang="en-US" dirty="0" smtClean="0"/>
              <a:t> 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2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1198</Words>
  <Application>Microsoft Office PowerPoint</Application>
  <PresentationFormat>Widescreen</PresentationFormat>
  <Paragraphs>214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Bitstream Vera Sans</vt:lpstr>
      <vt:lpstr>Calibri</vt:lpstr>
      <vt:lpstr>Calibri Light</vt:lpstr>
      <vt:lpstr>Cambria Math</vt:lpstr>
      <vt:lpstr>Wingdings</vt:lpstr>
      <vt:lpstr>Office Theme</vt:lpstr>
      <vt:lpstr>Temperature and Power Management</vt:lpstr>
      <vt:lpstr>Outline</vt:lpstr>
      <vt:lpstr>DVFS Scaling</vt:lpstr>
      <vt:lpstr>Chip’s Power Grid and Frequency Control System</vt:lpstr>
      <vt:lpstr>Changing Voltage and Frequency</vt:lpstr>
      <vt:lpstr>Hardware based DVFS</vt:lpstr>
      <vt:lpstr>Software based DVFS</vt:lpstr>
      <vt:lpstr>Linux Speed Governors</vt:lpstr>
      <vt:lpstr>Clock Gating</vt:lpstr>
      <vt:lpstr>Typical Structure of a Circuit</vt:lpstr>
      <vt:lpstr>Circuit with clock gating</vt:lpstr>
      <vt:lpstr>Clock Gating</vt:lpstr>
      <vt:lpstr>Other Architectural Techniques</vt:lpstr>
      <vt:lpstr>Outline</vt:lpstr>
      <vt:lpstr>Power Gating</vt:lpstr>
      <vt:lpstr>Multiple Transistor Sizes</vt:lpstr>
      <vt:lpstr>Adaptive Body Biasing</vt:lpstr>
      <vt:lpstr>Drowsy Caches</vt:lpstr>
      <vt:lpstr>Outline</vt:lpstr>
      <vt:lpstr>Dynamic Thermal Management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and Power Management</dc:title>
  <dc:creator>Smruti Sarangi</dc:creator>
  <cp:lastModifiedBy>Dell</cp:lastModifiedBy>
  <cp:revision>33</cp:revision>
  <dcterms:created xsi:type="dcterms:W3CDTF">2016-11-02T11:12:05Z</dcterms:created>
  <dcterms:modified xsi:type="dcterms:W3CDTF">2016-11-03T10:48:54Z</dcterms:modified>
</cp:coreProperties>
</file>