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63" r:id="rId31"/>
    <p:sldId id="284" r:id="rId32"/>
    <p:sldId id="26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0D98-A3A8-4FE6-96D6-81C6BB7E0A87}" v="463" dt="2022-07-07T19:14:21.431"/>
    <p1510:client id="{ABA0BCD7-B3A6-5488-12DA-96C1D59744C3}" v="10" dt="2022-07-08T04:56:42.899"/>
    <p1510:client id="{AE2BCF0A-7623-4824-A08D-985E97E05D3F}" v="102" dt="2022-07-08T05:32:22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07112-C192-4400-B27B-D4CE6B2F81E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426EB06-29D6-49BB-A36C-2A4D3310AD73}">
      <dgm:prSet phldrT="[Text]"/>
      <dgm:spPr/>
      <dgm:t>
        <a:bodyPr/>
        <a:lstStyle/>
        <a:p>
          <a:r>
            <a:rPr lang="en-US" dirty="0"/>
            <a:t>Nonce</a:t>
          </a:r>
        </a:p>
      </dgm:t>
    </dgm:pt>
    <dgm:pt modelId="{27B9670A-C3F3-4B04-A821-FEFADED6844D}" type="parTrans" cxnId="{4560C995-6F4A-4BCE-B2DB-AAC32D808ABA}">
      <dgm:prSet/>
      <dgm:spPr/>
      <dgm:t>
        <a:bodyPr/>
        <a:lstStyle/>
        <a:p>
          <a:endParaRPr lang="en-US"/>
        </a:p>
      </dgm:t>
    </dgm:pt>
    <dgm:pt modelId="{DC03CD90-EBC9-459A-825F-E79C2323B2F9}" type="sibTrans" cxnId="{4560C995-6F4A-4BCE-B2DB-AAC32D808ABA}">
      <dgm:prSet/>
      <dgm:spPr/>
      <dgm:t>
        <a:bodyPr/>
        <a:lstStyle/>
        <a:p>
          <a:endParaRPr lang="en-US"/>
        </a:p>
      </dgm:t>
    </dgm:pt>
    <dgm:pt modelId="{A3828872-39F4-46CD-A627-345A06692DB8}">
      <dgm:prSet phldrT="[Text]"/>
      <dgm:spPr/>
      <dgm:t>
        <a:bodyPr/>
        <a:lstStyle/>
        <a:p>
          <a:r>
            <a:rPr lang="en-US" dirty="0"/>
            <a:t>#contract creations made or #transactions sent to an address </a:t>
          </a:r>
        </a:p>
      </dgm:t>
    </dgm:pt>
    <dgm:pt modelId="{674536F2-0778-4219-98C9-668D153EEF6C}" type="parTrans" cxnId="{0FD7F224-12C1-45CF-9D6B-62053600C09D}">
      <dgm:prSet/>
      <dgm:spPr/>
      <dgm:t>
        <a:bodyPr/>
        <a:lstStyle/>
        <a:p>
          <a:endParaRPr lang="en-US"/>
        </a:p>
      </dgm:t>
    </dgm:pt>
    <dgm:pt modelId="{0254EA2E-9205-44B7-AEC5-F9117B1777C4}" type="sibTrans" cxnId="{0FD7F224-12C1-45CF-9D6B-62053600C09D}">
      <dgm:prSet/>
      <dgm:spPr/>
      <dgm:t>
        <a:bodyPr/>
        <a:lstStyle/>
        <a:p>
          <a:endParaRPr lang="en-US"/>
        </a:p>
      </dgm:t>
    </dgm:pt>
    <dgm:pt modelId="{E7F72316-0C62-4F65-8B4E-808CF9F3F4AE}">
      <dgm:prSet phldrT="[Text]"/>
      <dgm:spPr/>
      <dgm:t>
        <a:bodyPr/>
        <a:lstStyle/>
        <a:p>
          <a:r>
            <a:rPr lang="en-US" dirty="0"/>
            <a:t>Balance</a:t>
          </a:r>
        </a:p>
      </dgm:t>
    </dgm:pt>
    <dgm:pt modelId="{72A68F71-81FC-4FFB-A1EC-9113BA98FAEA}" type="parTrans" cxnId="{FB0FB090-FC93-48F9-A4E1-532C1CBAA0D7}">
      <dgm:prSet/>
      <dgm:spPr/>
      <dgm:t>
        <a:bodyPr/>
        <a:lstStyle/>
        <a:p>
          <a:endParaRPr lang="en-US"/>
        </a:p>
      </dgm:t>
    </dgm:pt>
    <dgm:pt modelId="{013EA860-265A-4FA4-BAC0-4DFE824DD52B}" type="sibTrans" cxnId="{FB0FB090-FC93-48F9-A4E1-532C1CBAA0D7}">
      <dgm:prSet/>
      <dgm:spPr/>
      <dgm:t>
        <a:bodyPr/>
        <a:lstStyle/>
        <a:p>
          <a:endParaRPr lang="en-US"/>
        </a:p>
      </dgm:t>
    </dgm:pt>
    <dgm:pt modelId="{B01FB92D-70DC-4E69-AD11-7809F56C5326}">
      <dgm:prSet phldrT="[Text]"/>
      <dgm:spPr/>
      <dgm:t>
        <a:bodyPr/>
        <a:lstStyle/>
        <a:p>
          <a:r>
            <a:rPr lang="en-US" dirty="0"/>
            <a:t>#Wei owned by an account</a:t>
          </a:r>
        </a:p>
      </dgm:t>
    </dgm:pt>
    <dgm:pt modelId="{30E53DB8-18C1-4922-A7AF-16F06AC33778}" type="parTrans" cxnId="{46286366-071E-468A-A4F3-5665E5C5EF2D}">
      <dgm:prSet/>
      <dgm:spPr/>
      <dgm:t>
        <a:bodyPr/>
        <a:lstStyle/>
        <a:p>
          <a:endParaRPr lang="en-US"/>
        </a:p>
      </dgm:t>
    </dgm:pt>
    <dgm:pt modelId="{261C6594-32F8-4FFC-8616-A103B10660AB}" type="sibTrans" cxnId="{46286366-071E-468A-A4F3-5665E5C5EF2D}">
      <dgm:prSet/>
      <dgm:spPr/>
      <dgm:t>
        <a:bodyPr/>
        <a:lstStyle/>
        <a:p>
          <a:endParaRPr lang="en-US"/>
        </a:p>
      </dgm:t>
    </dgm:pt>
    <dgm:pt modelId="{BAE6BC22-B445-4EC5-8240-9F7B3EF75CBE}">
      <dgm:prSet phldrT="[Text]"/>
      <dgm:spPr/>
      <dgm:t>
        <a:bodyPr/>
        <a:lstStyle/>
        <a:p>
          <a:r>
            <a:rPr lang="en-US" dirty="0" err="1"/>
            <a:t>storageRoot</a:t>
          </a:r>
          <a:endParaRPr lang="en-US" dirty="0"/>
        </a:p>
      </dgm:t>
    </dgm:pt>
    <dgm:pt modelId="{0248D0BB-8C40-4CDA-A7B7-7890BCDA9B55}" type="parTrans" cxnId="{93B9C43A-138E-4E78-9A96-90BBCE5649CD}">
      <dgm:prSet/>
      <dgm:spPr/>
      <dgm:t>
        <a:bodyPr/>
        <a:lstStyle/>
        <a:p>
          <a:endParaRPr lang="en-US"/>
        </a:p>
      </dgm:t>
    </dgm:pt>
    <dgm:pt modelId="{C587CCE5-2728-4740-8D59-30A6AC483A17}" type="sibTrans" cxnId="{93B9C43A-138E-4E78-9A96-90BBCE5649CD}">
      <dgm:prSet/>
      <dgm:spPr/>
      <dgm:t>
        <a:bodyPr/>
        <a:lstStyle/>
        <a:p>
          <a:endParaRPr lang="en-US"/>
        </a:p>
      </dgm:t>
    </dgm:pt>
    <dgm:pt modelId="{1EA170B6-6455-4180-8FE5-8F1D75A6D64B}">
      <dgm:prSet phldrT="[Text]"/>
      <dgm:spPr/>
      <dgm:t>
        <a:bodyPr/>
        <a:lstStyle/>
        <a:p>
          <a:r>
            <a:rPr lang="en-US" dirty="0" err="1"/>
            <a:t>codeHash</a:t>
          </a:r>
          <a:endParaRPr lang="en-US" dirty="0"/>
        </a:p>
      </dgm:t>
    </dgm:pt>
    <dgm:pt modelId="{B1BFA54C-5EA9-46E3-8621-5C037ACBB3A8}" type="parTrans" cxnId="{186BA2BE-C491-45D6-9A24-64D287055FC9}">
      <dgm:prSet/>
      <dgm:spPr/>
      <dgm:t>
        <a:bodyPr/>
        <a:lstStyle/>
        <a:p>
          <a:endParaRPr lang="en-US"/>
        </a:p>
      </dgm:t>
    </dgm:pt>
    <dgm:pt modelId="{E2C81604-B63C-4263-8760-8478025CA322}" type="sibTrans" cxnId="{186BA2BE-C491-45D6-9A24-64D287055FC9}">
      <dgm:prSet/>
      <dgm:spPr/>
      <dgm:t>
        <a:bodyPr/>
        <a:lstStyle/>
        <a:p>
          <a:endParaRPr lang="en-US"/>
        </a:p>
      </dgm:t>
    </dgm:pt>
    <dgm:pt modelId="{44A0F63F-F2F1-478E-8C83-3E0556B49939}">
      <dgm:prSet phldrT="[Text]"/>
      <dgm:spPr/>
      <dgm:t>
        <a:bodyPr/>
        <a:lstStyle/>
        <a:p>
          <a:r>
            <a:rPr lang="en-US" dirty="0"/>
            <a:t>Root hash (256 bits) of the contents of the account.</a:t>
          </a:r>
        </a:p>
      </dgm:t>
    </dgm:pt>
    <dgm:pt modelId="{48893CBA-D444-461C-A013-9560F101C7BE}" type="parTrans" cxnId="{77D349AC-A951-452A-A920-145F73C9469B}">
      <dgm:prSet/>
      <dgm:spPr/>
      <dgm:t>
        <a:bodyPr/>
        <a:lstStyle/>
        <a:p>
          <a:endParaRPr lang="en-US"/>
        </a:p>
      </dgm:t>
    </dgm:pt>
    <dgm:pt modelId="{CBFC9676-A6D6-4D73-90BA-927249A97774}" type="sibTrans" cxnId="{77D349AC-A951-452A-A920-145F73C9469B}">
      <dgm:prSet/>
      <dgm:spPr/>
      <dgm:t>
        <a:bodyPr/>
        <a:lstStyle/>
        <a:p>
          <a:endParaRPr lang="en-US"/>
        </a:p>
      </dgm:t>
    </dgm:pt>
    <dgm:pt modelId="{F0416E33-0A54-4047-8EBD-4CC67560B816}">
      <dgm:prSet phldrT="[Text]"/>
      <dgm:spPr/>
      <dgm:t>
        <a:bodyPr/>
        <a:lstStyle/>
        <a:p>
          <a:r>
            <a:rPr lang="en-US" dirty="0"/>
            <a:t>Hash of the EVM (Ethereum Virtual Machine) code </a:t>
          </a:r>
        </a:p>
      </dgm:t>
    </dgm:pt>
    <dgm:pt modelId="{C50C9533-47C1-4EEA-B797-1AF0F7A8E575}" type="parTrans" cxnId="{12081AAB-FA89-4193-A7F4-9660D75D3F7C}">
      <dgm:prSet/>
      <dgm:spPr/>
      <dgm:t>
        <a:bodyPr/>
        <a:lstStyle/>
        <a:p>
          <a:endParaRPr lang="en-US"/>
        </a:p>
      </dgm:t>
    </dgm:pt>
    <dgm:pt modelId="{E3DB6FCD-E16C-4660-A76B-CA7DB0A115DA}" type="sibTrans" cxnId="{12081AAB-FA89-4193-A7F4-9660D75D3F7C}">
      <dgm:prSet/>
      <dgm:spPr/>
      <dgm:t>
        <a:bodyPr/>
        <a:lstStyle/>
        <a:p>
          <a:endParaRPr lang="en-US"/>
        </a:p>
      </dgm:t>
    </dgm:pt>
    <dgm:pt modelId="{D1280486-8397-4B30-8CBE-04CF9C564E8C}" type="pres">
      <dgm:prSet presAssocID="{4F807112-C192-4400-B27B-D4CE6B2F81E8}" presName="linear" presStyleCnt="0">
        <dgm:presLayoutVars>
          <dgm:animLvl val="lvl"/>
          <dgm:resizeHandles val="exact"/>
        </dgm:presLayoutVars>
      </dgm:prSet>
      <dgm:spPr/>
    </dgm:pt>
    <dgm:pt modelId="{9EFF9ED7-1CF2-4C47-A0EE-393966EE946F}" type="pres">
      <dgm:prSet presAssocID="{5426EB06-29D6-49BB-A36C-2A4D3310AD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5B99A6-95D3-40F8-95AC-EA66E9CC878E}" type="pres">
      <dgm:prSet presAssocID="{5426EB06-29D6-49BB-A36C-2A4D3310AD73}" presName="childText" presStyleLbl="revTx" presStyleIdx="0" presStyleCnt="4">
        <dgm:presLayoutVars>
          <dgm:bulletEnabled val="1"/>
        </dgm:presLayoutVars>
      </dgm:prSet>
      <dgm:spPr/>
    </dgm:pt>
    <dgm:pt modelId="{B1335AA1-364C-45E7-A3A0-7D437CF53C19}" type="pres">
      <dgm:prSet presAssocID="{E7F72316-0C62-4F65-8B4E-808CF9F3F4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CDB4B2-2607-468F-A61E-426EEEAAC51A}" type="pres">
      <dgm:prSet presAssocID="{E7F72316-0C62-4F65-8B4E-808CF9F3F4AE}" presName="childText" presStyleLbl="revTx" presStyleIdx="1" presStyleCnt="4">
        <dgm:presLayoutVars>
          <dgm:bulletEnabled val="1"/>
        </dgm:presLayoutVars>
      </dgm:prSet>
      <dgm:spPr/>
    </dgm:pt>
    <dgm:pt modelId="{D7433305-1D40-4DA8-B77C-DE04E8080CCA}" type="pres">
      <dgm:prSet presAssocID="{BAE6BC22-B445-4EC5-8240-9F7B3EF75C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9DA1D5-305D-4D43-AE97-F8DA7052AFAF}" type="pres">
      <dgm:prSet presAssocID="{BAE6BC22-B445-4EC5-8240-9F7B3EF75CBE}" presName="childText" presStyleLbl="revTx" presStyleIdx="2" presStyleCnt="4">
        <dgm:presLayoutVars>
          <dgm:bulletEnabled val="1"/>
        </dgm:presLayoutVars>
      </dgm:prSet>
      <dgm:spPr/>
    </dgm:pt>
    <dgm:pt modelId="{94C5DA52-D952-4B3E-AD1D-B39E2A196116}" type="pres">
      <dgm:prSet presAssocID="{1EA170B6-6455-4180-8FE5-8F1D75A6D6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88A7826-05B5-47FE-81C7-EA022466D10C}" type="pres">
      <dgm:prSet presAssocID="{1EA170B6-6455-4180-8FE5-8F1D75A6D64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8BB1003-2DFF-4C9A-A252-8939F18822C4}" type="presOf" srcId="{A3828872-39F4-46CD-A627-345A06692DB8}" destId="{E55B99A6-95D3-40F8-95AC-EA66E9CC878E}" srcOrd="0" destOrd="0" presId="urn:microsoft.com/office/officeart/2005/8/layout/vList2"/>
    <dgm:cxn modelId="{D1D53510-7022-418C-A9B2-CC8963E50CBB}" type="presOf" srcId="{F0416E33-0A54-4047-8EBD-4CC67560B816}" destId="{688A7826-05B5-47FE-81C7-EA022466D10C}" srcOrd="0" destOrd="0" presId="urn:microsoft.com/office/officeart/2005/8/layout/vList2"/>
    <dgm:cxn modelId="{16A99E13-8E37-4472-AFB4-0254F005A611}" type="presOf" srcId="{B01FB92D-70DC-4E69-AD11-7809F56C5326}" destId="{E0CDB4B2-2607-468F-A61E-426EEEAAC51A}" srcOrd="0" destOrd="0" presId="urn:microsoft.com/office/officeart/2005/8/layout/vList2"/>
    <dgm:cxn modelId="{0FD7F224-12C1-45CF-9D6B-62053600C09D}" srcId="{5426EB06-29D6-49BB-A36C-2A4D3310AD73}" destId="{A3828872-39F4-46CD-A627-345A06692DB8}" srcOrd="0" destOrd="0" parTransId="{674536F2-0778-4219-98C9-668D153EEF6C}" sibTransId="{0254EA2E-9205-44B7-AEC5-F9117B1777C4}"/>
    <dgm:cxn modelId="{93B9C43A-138E-4E78-9A96-90BBCE5649CD}" srcId="{4F807112-C192-4400-B27B-D4CE6B2F81E8}" destId="{BAE6BC22-B445-4EC5-8240-9F7B3EF75CBE}" srcOrd="2" destOrd="0" parTransId="{0248D0BB-8C40-4CDA-A7B7-7890BCDA9B55}" sibTransId="{C587CCE5-2728-4740-8D59-30A6AC483A17}"/>
    <dgm:cxn modelId="{B2A0BD3D-B940-438F-A012-36579AD27B5B}" type="presOf" srcId="{5426EB06-29D6-49BB-A36C-2A4D3310AD73}" destId="{9EFF9ED7-1CF2-4C47-A0EE-393966EE946F}" srcOrd="0" destOrd="0" presId="urn:microsoft.com/office/officeart/2005/8/layout/vList2"/>
    <dgm:cxn modelId="{F923D15C-46AC-4D7A-BC6E-2A376B5A472C}" type="presOf" srcId="{BAE6BC22-B445-4EC5-8240-9F7B3EF75CBE}" destId="{D7433305-1D40-4DA8-B77C-DE04E8080CCA}" srcOrd="0" destOrd="0" presId="urn:microsoft.com/office/officeart/2005/8/layout/vList2"/>
    <dgm:cxn modelId="{46286366-071E-468A-A4F3-5665E5C5EF2D}" srcId="{E7F72316-0C62-4F65-8B4E-808CF9F3F4AE}" destId="{B01FB92D-70DC-4E69-AD11-7809F56C5326}" srcOrd="0" destOrd="0" parTransId="{30E53DB8-18C1-4922-A7AF-16F06AC33778}" sibTransId="{261C6594-32F8-4FFC-8616-A103B10660AB}"/>
    <dgm:cxn modelId="{CF53A383-6677-466C-9915-36A45DBF1450}" type="presOf" srcId="{44A0F63F-F2F1-478E-8C83-3E0556B49939}" destId="{139DA1D5-305D-4D43-AE97-F8DA7052AFAF}" srcOrd="0" destOrd="0" presId="urn:microsoft.com/office/officeart/2005/8/layout/vList2"/>
    <dgm:cxn modelId="{FB0FB090-FC93-48F9-A4E1-532C1CBAA0D7}" srcId="{4F807112-C192-4400-B27B-D4CE6B2F81E8}" destId="{E7F72316-0C62-4F65-8B4E-808CF9F3F4AE}" srcOrd="1" destOrd="0" parTransId="{72A68F71-81FC-4FFB-A1EC-9113BA98FAEA}" sibTransId="{013EA860-265A-4FA4-BAC0-4DFE824DD52B}"/>
    <dgm:cxn modelId="{4560C995-6F4A-4BCE-B2DB-AAC32D808ABA}" srcId="{4F807112-C192-4400-B27B-D4CE6B2F81E8}" destId="{5426EB06-29D6-49BB-A36C-2A4D3310AD73}" srcOrd="0" destOrd="0" parTransId="{27B9670A-C3F3-4B04-A821-FEFADED6844D}" sibTransId="{DC03CD90-EBC9-459A-825F-E79C2323B2F9}"/>
    <dgm:cxn modelId="{12081AAB-FA89-4193-A7F4-9660D75D3F7C}" srcId="{1EA170B6-6455-4180-8FE5-8F1D75A6D64B}" destId="{F0416E33-0A54-4047-8EBD-4CC67560B816}" srcOrd="0" destOrd="0" parTransId="{C50C9533-47C1-4EEA-B797-1AF0F7A8E575}" sibTransId="{E3DB6FCD-E16C-4660-A76B-CA7DB0A115DA}"/>
    <dgm:cxn modelId="{77D349AC-A951-452A-A920-145F73C9469B}" srcId="{BAE6BC22-B445-4EC5-8240-9F7B3EF75CBE}" destId="{44A0F63F-F2F1-478E-8C83-3E0556B49939}" srcOrd="0" destOrd="0" parTransId="{48893CBA-D444-461C-A013-9560F101C7BE}" sibTransId="{CBFC9676-A6D6-4D73-90BA-927249A97774}"/>
    <dgm:cxn modelId="{186BA2BE-C491-45D6-9A24-64D287055FC9}" srcId="{4F807112-C192-4400-B27B-D4CE6B2F81E8}" destId="{1EA170B6-6455-4180-8FE5-8F1D75A6D64B}" srcOrd="3" destOrd="0" parTransId="{B1BFA54C-5EA9-46E3-8621-5C037ACBB3A8}" sibTransId="{E2C81604-B63C-4263-8760-8478025CA322}"/>
    <dgm:cxn modelId="{658071C2-1A1B-48D2-9825-6B4191C894F9}" type="presOf" srcId="{4F807112-C192-4400-B27B-D4CE6B2F81E8}" destId="{D1280486-8397-4B30-8CBE-04CF9C564E8C}" srcOrd="0" destOrd="0" presId="urn:microsoft.com/office/officeart/2005/8/layout/vList2"/>
    <dgm:cxn modelId="{B412A5C5-69FA-4A89-ADAB-2DCD84ACAC41}" type="presOf" srcId="{1EA170B6-6455-4180-8FE5-8F1D75A6D64B}" destId="{94C5DA52-D952-4B3E-AD1D-B39E2A196116}" srcOrd="0" destOrd="0" presId="urn:microsoft.com/office/officeart/2005/8/layout/vList2"/>
    <dgm:cxn modelId="{32D364CA-E7DD-4D5D-9D97-4DD7EA1E28B6}" type="presOf" srcId="{E7F72316-0C62-4F65-8B4E-808CF9F3F4AE}" destId="{B1335AA1-364C-45E7-A3A0-7D437CF53C19}" srcOrd="0" destOrd="0" presId="urn:microsoft.com/office/officeart/2005/8/layout/vList2"/>
    <dgm:cxn modelId="{AAFB8A28-A8D2-4397-BC74-429534D0BB34}" type="presParOf" srcId="{D1280486-8397-4B30-8CBE-04CF9C564E8C}" destId="{9EFF9ED7-1CF2-4C47-A0EE-393966EE946F}" srcOrd="0" destOrd="0" presId="urn:microsoft.com/office/officeart/2005/8/layout/vList2"/>
    <dgm:cxn modelId="{A4E62ACF-C47D-4D0F-B999-6DA786A542FD}" type="presParOf" srcId="{D1280486-8397-4B30-8CBE-04CF9C564E8C}" destId="{E55B99A6-95D3-40F8-95AC-EA66E9CC878E}" srcOrd="1" destOrd="0" presId="urn:microsoft.com/office/officeart/2005/8/layout/vList2"/>
    <dgm:cxn modelId="{3DF90B01-46E1-43AE-A8D1-868D9360CB63}" type="presParOf" srcId="{D1280486-8397-4B30-8CBE-04CF9C564E8C}" destId="{B1335AA1-364C-45E7-A3A0-7D437CF53C19}" srcOrd="2" destOrd="0" presId="urn:microsoft.com/office/officeart/2005/8/layout/vList2"/>
    <dgm:cxn modelId="{A0B7537F-874B-495A-942F-BD713F00635B}" type="presParOf" srcId="{D1280486-8397-4B30-8CBE-04CF9C564E8C}" destId="{E0CDB4B2-2607-468F-A61E-426EEEAAC51A}" srcOrd="3" destOrd="0" presId="urn:microsoft.com/office/officeart/2005/8/layout/vList2"/>
    <dgm:cxn modelId="{17AF7F58-2739-456F-99C1-06F7A9BC5589}" type="presParOf" srcId="{D1280486-8397-4B30-8CBE-04CF9C564E8C}" destId="{D7433305-1D40-4DA8-B77C-DE04E8080CCA}" srcOrd="4" destOrd="0" presId="urn:microsoft.com/office/officeart/2005/8/layout/vList2"/>
    <dgm:cxn modelId="{DA526645-6ACF-4502-87AD-4479B0C0ADCD}" type="presParOf" srcId="{D1280486-8397-4B30-8CBE-04CF9C564E8C}" destId="{139DA1D5-305D-4D43-AE97-F8DA7052AFAF}" srcOrd="5" destOrd="0" presId="urn:microsoft.com/office/officeart/2005/8/layout/vList2"/>
    <dgm:cxn modelId="{9DDBC7A8-D377-489D-AECC-7F265327D7C4}" type="presParOf" srcId="{D1280486-8397-4B30-8CBE-04CF9C564E8C}" destId="{94C5DA52-D952-4B3E-AD1D-B39E2A196116}" srcOrd="6" destOrd="0" presId="urn:microsoft.com/office/officeart/2005/8/layout/vList2"/>
    <dgm:cxn modelId="{AAD3AA0A-ABEF-40CB-9013-7C407E129B15}" type="presParOf" srcId="{D1280486-8397-4B30-8CBE-04CF9C564E8C}" destId="{688A7826-05B5-47FE-81C7-EA022466D1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AD5C3-581B-44FE-86C1-2F763666AB6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C0FE07-B011-4300-B331-57B4639305B3}">
      <dgm:prSet phldrT="[Text]" custT="1"/>
      <dgm:spPr/>
      <dgm:t>
        <a:bodyPr/>
        <a:lstStyle/>
        <a:p>
          <a:r>
            <a:rPr lang="en-US" sz="2400" dirty="0"/>
            <a:t>Post-transaction state</a:t>
          </a:r>
        </a:p>
      </dgm:t>
    </dgm:pt>
    <dgm:pt modelId="{A13D6E2A-B80A-4FEC-8C7D-DC4C6562617E}" type="parTrans" cxnId="{3788F077-5763-465F-ADE0-F9C3A89515A2}">
      <dgm:prSet/>
      <dgm:spPr/>
      <dgm:t>
        <a:bodyPr/>
        <a:lstStyle/>
        <a:p>
          <a:endParaRPr lang="en-US"/>
        </a:p>
      </dgm:t>
    </dgm:pt>
    <dgm:pt modelId="{00766229-38C1-4699-BDE1-413E4BCB4167}" type="sibTrans" cxnId="{3788F077-5763-465F-ADE0-F9C3A89515A2}">
      <dgm:prSet custT="1"/>
      <dgm:spPr/>
      <dgm:t>
        <a:bodyPr/>
        <a:lstStyle/>
        <a:p>
          <a:r>
            <a:rPr lang="en-US" sz="2400" dirty="0"/>
            <a:t>Set of logs created</a:t>
          </a:r>
        </a:p>
      </dgm:t>
    </dgm:pt>
    <dgm:pt modelId="{5BA20AD3-CFF3-42FF-97B8-F0B1F8893C18}">
      <dgm:prSet phldrT="[Text]" custT="1"/>
      <dgm:spPr/>
      <dgm:t>
        <a:bodyPr/>
        <a:lstStyle/>
        <a:p>
          <a:r>
            <a:rPr lang="en-US" sz="2400" dirty="0"/>
            <a:t>Gas used</a:t>
          </a:r>
        </a:p>
      </dgm:t>
    </dgm:pt>
    <dgm:pt modelId="{A0D5ED3A-F5BD-4CE4-9DC7-734145635C0B}" type="parTrans" cxnId="{9EDC9A46-8C3C-42BD-9A4A-1D387C67CE4F}">
      <dgm:prSet/>
      <dgm:spPr/>
      <dgm:t>
        <a:bodyPr/>
        <a:lstStyle/>
        <a:p>
          <a:endParaRPr lang="en-US"/>
        </a:p>
      </dgm:t>
    </dgm:pt>
    <dgm:pt modelId="{B2E2C620-1520-48A4-8CEA-B651518AF4AE}" type="sibTrans" cxnId="{9EDC9A46-8C3C-42BD-9A4A-1D387C67CE4F}">
      <dgm:prSet custT="1"/>
      <dgm:spPr/>
      <dgm:t>
        <a:bodyPr/>
        <a:lstStyle/>
        <a:p>
          <a:r>
            <a:rPr lang="en-US" sz="2400" dirty="0"/>
            <a:t>Bloom filter (logs)</a:t>
          </a:r>
        </a:p>
      </dgm:t>
    </dgm:pt>
    <dgm:pt modelId="{E3DF052A-5C52-4CDA-B380-769F700326B2}" type="pres">
      <dgm:prSet presAssocID="{D92AD5C3-581B-44FE-86C1-2F763666AB6C}" presName="Name0" presStyleCnt="0">
        <dgm:presLayoutVars>
          <dgm:chMax/>
          <dgm:chPref/>
          <dgm:dir/>
          <dgm:animLvl val="lvl"/>
        </dgm:presLayoutVars>
      </dgm:prSet>
      <dgm:spPr/>
    </dgm:pt>
    <dgm:pt modelId="{663AA0F6-2298-4711-A369-D3240BA45859}" type="pres">
      <dgm:prSet presAssocID="{11C0FE07-B011-4300-B331-57B4639305B3}" presName="composite" presStyleCnt="0"/>
      <dgm:spPr/>
    </dgm:pt>
    <dgm:pt modelId="{53900A84-5F40-40A9-8087-11C2E1DD5243}" type="pres">
      <dgm:prSet presAssocID="{11C0FE07-B011-4300-B331-57B4639305B3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44FF16D-47C6-46C2-9DB5-4011477813CA}" type="pres">
      <dgm:prSet presAssocID="{11C0FE07-B011-4300-B331-57B4639305B3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17318B9-E725-4605-9E2D-01A4BE790E83}" type="pres">
      <dgm:prSet presAssocID="{11C0FE07-B011-4300-B331-57B4639305B3}" presName="BalanceSpacing" presStyleCnt="0"/>
      <dgm:spPr/>
    </dgm:pt>
    <dgm:pt modelId="{FAAE8CD2-3B07-469E-9450-D1A1BFA4FD5A}" type="pres">
      <dgm:prSet presAssocID="{11C0FE07-B011-4300-B331-57B4639305B3}" presName="BalanceSpacing1" presStyleCnt="0"/>
      <dgm:spPr/>
    </dgm:pt>
    <dgm:pt modelId="{55B75784-F0C3-45A2-865D-88D2FECA430E}" type="pres">
      <dgm:prSet presAssocID="{00766229-38C1-4699-BDE1-413E4BCB4167}" presName="Accent1Text" presStyleLbl="node1" presStyleIdx="1" presStyleCnt="4"/>
      <dgm:spPr/>
    </dgm:pt>
    <dgm:pt modelId="{D5796323-F814-419E-AF9B-FACED083FF66}" type="pres">
      <dgm:prSet presAssocID="{00766229-38C1-4699-BDE1-413E4BCB4167}" presName="spaceBetweenRectangles" presStyleCnt="0"/>
      <dgm:spPr/>
    </dgm:pt>
    <dgm:pt modelId="{5CF03E58-A422-40D5-B0B6-6B7574788C6A}" type="pres">
      <dgm:prSet presAssocID="{5BA20AD3-CFF3-42FF-97B8-F0B1F8893C18}" presName="composite" presStyleCnt="0"/>
      <dgm:spPr/>
    </dgm:pt>
    <dgm:pt modelId="{635396E1-010D-4DE1-8D50-A106B300084E}" type="pres">
      <dgm:prSet presAssocID="{5BA20AD3-CFF3-42FF-97B8-F0B1F8893C18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E0A86-04E3-495E-8E36-57B9E4657160}" type="pres">
      <dgm:prSet presAssocID="{5BA20AD3-CFF3-42FF-97B8-F0B1F8893C1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4C71A67-3DCB-430C-9458-0FA200A9B9D7}" type="pres">
      <dgm:prSet presAssocID="{5BA20AD3-CFF3-42FF-97B8-F0B1F8893C18}" presName="BalanceSpacing" presStyleCnt="0"/>
      <dgm:spPr/>
    </dgm:pt>
    <dgm:pt modelId="{09C8A8D1-C0C3-4B49-852F-4A79BD9DC5DF}" type="pres">
      <dgm:prSet presAssocID="{5BA20AD3-CFF3-42FF-97B8-F0B1F8893C18}" presName="BalanceSpacing1" presStyleCnt="0"/>
      <dgm:spPr/>
    </dgm:pt>
    <dgm:pt modelId="{BE081ED5-CABB-48D5-B15C-14D059E0587C}" type="pres">
      <dgm:prSet presAssocID="{B2E2C620-1520-48A4-8CEA-B651518AF4AE}" presName="Accent1Text" presStyleLbl="node1" presStyleIdx="3" presStyleCnt="4"/>
      <dgm:spPr/>
    </dgm:pt>
  </dgm:ptLst>
  <dgm:cxnLst>
    <dgm:cxn modelId="{9EDC9A46-8C3C-42BD-9A4A-1D387C67CE4F}" srcId="{D92AD5C3-581B-44FE-86C1-2F763666AB6C}" destId="{5BA20AD3-CFF3-42FF-97B8-F0B1F8893C18}" srcOrd="1" destOrd="0" parTransId="{A0D5ED3A-F5BD-4CE4-9DC7-734145635C0B}" sibTransId="{B2E2C620-1520-48A4-8CEA-B651518AF4AE}"/>
    <dgm:cxn modelId="{C2022471-CD96-4DAE-A142-F5261A557414}" type="presOf" srcId="{B2E2C620-1520-48A4-8CEA-B651518AF4AE}" destId="{BE081ED5-CABB-48D5-B15C-14D059E0587C}" srcOrd="0" destOrd="0" presId="urn:microsoft.com/office/officeart/2008/layout/AlternatingHexagons"/>
    <dgm:cxn modelId="{E5B63E74-C1E5-4731-9FE7-F8F04F1C4B71}" type="presOf" srcId="{5BA20AD3-CFF3-42FF-97B8-F0B1F8893C18}" destId="{635396E1-010D-4DE1-8D50-A106B300084E}" srcOrd="0" destOrd="0" presId="urn:microsoft.com/office/officeart/2008/layout/AlternatingHexagons"/>
    <dgm:cxn modelId="{3788F077-5763-465F-ADE0-F9C3A89515A2}" srcId="{D92AD5C3-581B-44FE-86C1-2F763666AB6C}" destId="{11C0FE07-B011-4300-B331-57B4639305B3}" srcOrd="0" destOrd="0" parTransId="{A13D6E2A-B80A-4FEC-8C7D-DC4C6562617E}" sibTransId="{00766229-38C1-4699-BDE1-413E4BCB4167}"/>
    <dgm:cxn modelId="{9022CCB3-F87D-479C-8084-74ABA276A594}" type="presOf" srcId="{11C0FE07-B011-4300-B331-57B4639305B3}" destId="{53900A84-5F40-40A9-8087-11C2E1DD5243}" srcOrd="0" destOrd="0" presId="urn:microsoft.com/office/officeart/2008/layout/AlternatingHexagons"/>
    <dgm:cxn modelId="{3FDE57D5-882C-43E3-B158-0F7FEF75E4BF}" type="presOf" srcId="{D92AD5C3-581B-44FE-86C1-2F763666AB6C}" destId="{E3DF052A-5C52-4CDA-B380-769F700326B2}" srcOrd="0" destOrd="0" presId="urn:microsoft.com/office/officeart/2008/layout/AlternatingHexagons"/>
    <dgm:cxn modelId="{8F07D4E4-5DF8-4547-A027-4C87872153EC}" type="presOf" srcId="{00766229-38C1-4699-BDE1-413E4BCB4167}" destId="{55B75784-F0C3-45A2-865D-88D2FECA430E}" srcOrd="0" destOrd="0" presId="urn:microsoft.com/office/officeart/2008/layout/AlternatingHexagons"/>
    <dgm:cxn modelId="{A5F498CC-147D-47CF-8CCF-8518C7F9D2B4}" type="presParOf" srcId="{E3DF052A-5C52-4CDA-B380-769F700326B2}" destId="{663AA0F6-2298-4711-A369-D3240BA45859}" srcOrd="0" destOrd="0" presId="urn:microsoft.com/office/officeart/2008/layout/AlternatingHexagons"/>
    <dgm:cxn modelId="{479886DA-4CA0-4429-993B-A045CD9A1515}" type="presParOf" srcId="{663AA0F6-2298-4711-A369-D3240BA45859}" destId="{53900A84-5F40-40A9-8087-11C2E1DD5243}" srcOrd="0" destOrd="0" presId="urn:microsoft.com/office/officeart/2008/layout/AlternatingHexagons"/>
    <dgm:cxn modelId="{CB2BA3C6-EBC4-49D1-BD89-8B3786F939AC}" type="presParOf" srcId="{663AA0F6-2298-4711-A369-D3240BA45859}" destId="{044FF16D-47C6-46C2-9DB5-4011477813CA}" srcOrd="1" destOrd="0" presId="urn:microsoft.com/office/officeart/2008/layout/AlternatingHexagons"/>
    <dgm:cxn modelId="{74996DF6-8055-4608-B759-42408017D5B6}" type="presParOf" srcId="{663AA0F6-2298-4711-A369-D3240BA45859}" destId="{C17318B9-E725-4605-9E2D-01A4BE790E83}" srcOrd="2" destOrd="0" presId="urn:microsoft.com/office/officeart/2008/layout/AlternatingHexagons"/>
    <dgm:cxn modelId="{AB032925-A431-42B6-81F6-151AE6C66D11}" type="presParOf" srcId="{663AA0F6-2298-4711-A369-D3240BA45859}" destId="{FAAE8CD2-3B07-469E-9450-D1A1BFA4FD5A}" srcOrd="3" destOrd="0" presId="urn:microsoft.com/office/officeart/2008/layout/AlternatingHexagons"/>
    <dgm:cxn modelId="{C7FC8B1D-182A-453F-B631-83088B660A0D}" type="presParOf" srcId="{663AA0F6-2298-4711-A369-D3240BA45859}" destId="{55B75784-F0C3-45A2-865D-88D2FECA430E}" srcOrd="4" destOrd="0" presId="urn:microsoft.com/office/officeart/2008/layout/AlternatingHexagons"/>
    <dgm:cxn modelId="{89C9B871-746A-4192-BFED-EE30E2486D9C}" type="presParOf" srcId="{E3DF052A-5C52-4CDA-B380-769F700326B2}" destId="{D5796323-F814-419E-AF9B-FACED083FF66}" srcOrd="1" destOrd="0" presId="urn:microsoft.com/office/officeart/2008/layout/AlternatingHexagons"/>
    <dgm:cxn modelId="{0429ADAA-24A3-4219-ABE9-FE85C9514C59}" type="presParOf" srcId="{E3DF052A-5C52-4CDA-B380-769F700326B2}" destId="{5CF03E58-A422-40D5-B0B6-6B7574788C6A}" srcOrd="2" destOrd="0" presId="urn:microsoft.com/office/officeart/2008/layout/AlternatingHexagons"/>
    <dgm:cxn modelId="{BFC1C846-8D12-4C80-8371-85433B9E0E71}" type="presParOf" srcId="{5CF03E58-A422-40D5-B0B6-6B7574788C6A}" destId="{635396E1-010D-4DE1-8D50-A106B300084E}" srcOrd="0" destOrd="0" presId="urn:microsoft.com/office/officeart/2008/layout/AlternatingHexagons"/>
    <dgm:cxn modelId="{3D72AF8E-7590-48AF-9D68-1403F1BFAD2E}" type="presParOf" srcId="{5CF03E58-A422-40D5-B0B6-6B7574788C6A}" destId="{30BE0A86-04E3-495E-8E36-57B9E4657160}" srcOrd="1" destOrd="0" presId="urn:microsoft.com/office/officeart/2008/layout/AlternatingHexagons"/>
    <dgm:cxn modelId="{8BF9DC7D-DAB4-411E-8C5A-0C9F423E7CC5}" type="presParOf" srcId="{5CF03E58-A422-40D5-B0B6-6B7574788C6A}" destId="{F4C71A67-3DCB-430C-9458-0FA200A9B9D7}" srcOrd="2" destOrd="0" presId="urn:microsoft.com/office/officeart/2008/layout/AlternatingHexagons"/>
    <dgm:cxn modelId="{AAD58C8B-9220-438E-8111-F58CC12CFA08}" type="presParOf" srcId="{5CF03E58-A422-40D5-B0B6-6B7574788C6A}" destId="{09C8A8D1-C0C3-4B49-852F-4A79BD9DC5DF}" srcOrd="3" destOrd="0" presId="urn:microsoft.com/office/officeart/2008/layout/AlternatingHexagons"/>
    <dgm:cxn modelId="{1F8F158E-AF69-4BE7-824E-E7D1651FDDF0}" type="presParOf" srcId="{5CF03E58-A422-40D5-B0B6-6B7574788C6A}" destId="{BE081ED5-CABB-48D5-B15C-14D059E058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F9ED7-1CF2-4C47-A0EE-393966EE946F}">
      <dsp:nvSpPr>
        <dsp:cNvPr id="0" name=""/>
        <dsp:cNvSpPr/>
      </dsp:nvSpPr>
      <dsp:spPr>
        <a:xfrm>
          <a:off x="0" y="49743"/>
          <a:ext cx="9735457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Nonce</a:t>
          </a:r>
        </a:p>
      </dsp:txBody>
      <dsp:txXfrm>
        <a:off x="37467" y="87210"/>
        <a:ext cx="9660523" cy="692586"/>
      </dsp:txXfrm>
    </dsp:sp>
    <dsp:sp modelId="{E55B99A6-95D3-40F8-95AC-EA66E9CC878E}">
      <dsp:nvSpPr>
        <dsp:cNvPr id="0" name=""/>
        <dsp:cNvSpPr/>
      </dsp:nvSpPr>
      <dsp:spPr>
        <a:xfrm>
          <a:off x="0" y="817263"/>
          <a:ext cx="9735457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0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#contract creations made or #transactions sent to an address </a:t>
          </a:r>
        </a:p>
      </dsp:txBody>
      <dsp:txXfrm>
        <a:off x="0" y="817263"/>
        <a:ext cx="9735457" cy="529920"/>
      </dsp:txXfrm>
    </dsp:sp>
    <dsp:sp modelId="{B1335AA1-364C-45E7-A3A0-7D437CF53C19}">
      <dsp:nvSpPr>
        <dsp:cNvPr id="0" name=""/>
        <dsp:cNvSpPr/>
      </dsp:nvSpPr>
      <dsp:spPr>
        <a:xfrm>
          <a:off x="0" y="1347184"/>
          <a:ext cx="9735457" cy="76752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Balance</a:t>
          </a:r>
        </a:p>
      </dsp:txBody>
      <dsp:txXfrm>
        <a:off x="37467" y="1384651"/>
        <a:ext cx="9660523" cy="692586"/>
      </dsp:txXfrm>
    </dsp:sp>
    <dsp:sp modelId="{E0CDB4B2-2607-468F-A61E-426EEEAAC51A}">
      <dsp:nvSpPr>
        <dsp:cNvPr id="0" name=""/>
        <dsp:cNvSpPr/>
      </dsp:nvSpPr>
      <dsp:spPr>
        <a:xfrm>
          <a:off x="0" y="2114704"/>
          <a:ext cx="9735457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0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#Wei owned by an account</a:t>
          </a:r>
        </a:p>
      </dsp:txBody>
      <dsp:txXfrm>
        <a:off x="0" y="2114704"/>
        <a:ext cx="9735457" cy="529920"/>
      </dsp:txXfrm>
    </dsp:sp>
    <dsp:sp modelId="{D7433305-1D40-4DA8-B77C-DE04E8080CCA}">
      <dsp:nvSpPr>
        <dsp:cNvPr id="0" name=""/>
        <dsp:cNvSpPr/>
      </dsp:nvSpPr>
      <dsp:spPr>
        <a:xfrm>
          <a:off x="0" y="2644624"/>
          <a:ext cx="9735457" cy="76752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storageRoot</a:t>
          </a:r>
          <a:endParaRPr lang="en-US" sz="3200" kern="1200" dirty="0"/>
        </a:p>
      </dsp:txBody>
      <dsp:txXfrm>
        <a:off x="37467" y="2682091"/>
        <a:ext cx="9660523" cy="692586"/>
      </dsp:txXfrm>
    </dsp:sp>
    <dsp:sp modelId="{139DA1D5-305D-4D43-AE97-F8DA7052AFAF}">
      <dsp:nvSpPr>
        <dsp:cNvPr id="0" name=""/>
        <dsp:cNvSpPr/>
      </dsp:nvSpPr>
      <dsp:spPr>
        <a:xfrm>
          <a:off x="0" y="3412144"/>
          <a:ext cx="9735457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0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Root hash (256 bits) of the contents of the account.</a:t>
          </a:r>
        </a:p>
      </dsp:txBody>
      <dsp:txXfrm>
        <a:off x="0" y="3412144"/>
        <a:ext cx="9735457" cy="529920"/>
      </dsp:txXfrm>
    </dsp:sp>
    <dsp:sp modelId="{94C5DA52-D952-4B3E-AD1D-B39E2A196116}">
      <dsp:nvSpPr>
        <dsp:cNvPr id="0" name=""/>
        <dsp:cNvSpPr/>
      </dsp:nvSpPr>
      <dsp:spPr>
        <a:xfrm>
          <a:off x="0" y="3942064"/>
          <a:ext cx="9735457" cy="7675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codeHash</a:t>
          </a:r>
          <a:endParaRPr lang="en-US" sz="3200" kern="1200" dirty="0"/>
        </a:p>
      </dsp:txBody>
      <dsp:txXfrm>
        <a:off x="37467" y="3979531"/>
        <a:ext cx="9660523" cy="692586"/>
      </dsp:txXfrm>
    </dsp:sp>
    <dsp:sp modelId="{688A7826-05B5-47FE-81C7-EA022466D10C}">
      <dsp:nvSpPr>
        <dsp:cNvPr id="0" name=""/>
        <dsp:cNvSpPr/>
      </dsp:nvSpPr>
      <dsp:spPr>
        <a:xfrm>
          <a:off x="0" y="4709584"/>
          <a:ext cx="9735457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0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Hash of the EVM (Ethereum Virtual Machine) code </a:t>
          </a:r>
        </a:p>
      </dsp:txBody>
      <dsp:txXfrm>
        <a:off x="0" y="4709584"/>
        <a:ext cx="9735457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00A84-5F40-40A9-8087-11C2E1DD5243}">
      <dsp:nvSpPr>
        <dsp:cNvPr id="0" name=""/>
        <dsp:cNvSpPr/>
      </dsp:nvSpPr>
      <dsp:spPr>
        <a:xfrm rot="5400000">
          <a:off x="2985491" y="333046"/>
          <a:ext cx="1958521" cy="1703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Post-transaction state</a:t>
          </a:r>
        </a:p>
      </dsp:txBody>
      <dsp:txXfrm rot="-5400000">
        <a:off x="3378321" y="510946"/>
        <a:ext cx="1172860" cy="1348115"/>
      </dsp:txXfrm>
    </dsp:sp>
    <dsp:sp modelId="{044FF16D-47C6-46C2-9DB5-4011477813CA}">
      <dsp:nvSpPr>
        <dsp:cNvPr id="0" name=""/>
        <dsp:cNvSpPr/>
      </dsp:nvSpPr>
      <dsp:spPr>
        <a:xfrm>
          <a:off x="4868414" y="597447"/>
          <a:ext cx="2185710" cy="117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75784-F0C3-45A2-865D-88D2FECA430E}">
      <dsp:nvSpPr>
        <dsp:cNvPr id="0" name=""/>
        <dsp:cNvSpPr/>
      </dsp:nvSpPr>
      <dsp:spPr>
        <a:xfrm rot="5400000">
          <a:off x="1145264" y="333046"/>
          <a:ext cx="1958521" cy="1703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 of logs created</a:t>
          </a:r>
        </a:p>
      </dsp:txBody>
      <dsp:txXfrm rot="-5400000">
        <a:off x="1538094" y="510946"/>
        <a:ext cx="1172860" cy="1348115"/>
      </dsp:txXfrm>
    </dsp:sp>
    <dsp:sp modelId="{635396E1-010D-4DE1-8D50-A106B300084E}">
      <dsp:nvSpPr>
        <dsp:cNvPr id="0" name=""/>
        <dsp:cNvSpPr/>
      </dsp:nvSpPr>
      <dsp:spPr>
        <a:xfrm rot="5400000">
          <a:off x="2061852" y="1995440"/>
          <a:ext cx="1958521" cy="1703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Gas used</a:t>
          </a:r>
        </a:p>
      </dsp:txBody>
      <dsp:txXfrm rot="-5400000">
        <a:off x="2454682" y="2173340"/>
        <a:ext cx="1172860" cy="1348115"/>
      </dsp:txXfrm>
    </dsp:sp>
    <dsp:sp modelId="{30BE0A86-04E3-495E-8E36-57B9E4657160}">
      <dsp:nvSpPr>
        <dsp:cNvPr id="0" name=""/>
        <dsp:cNvSpPr/>
      </dsp:nvSpPr>
      <dsp:spPr>
        <a:xfrm>
          <a:off x="3446" y="2259840"/>
          <a:ext cx="2115203" cy="117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81ED5-CABB-48D5-B15C-14D059E0587C}">
      <dsp:nvSpPr>
        <dsp:cNvPr id="0" name=""/>
        <dsp:cNvSpPr/>
      </dsp:nvSpPr>
      <dsp:spPr>
        <a:xfrm rot="5400000">
          <a:off x="3902079" y="1995440"/>
          <a:ext cx="1958521" cy="1703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Bloom filter (logs)</a:t>
          </a:r>
        </a:p>
      </dsp:txBody>
      <dsp:txXfrm rot="-5400000">
        <a:off x="4294909" y="2173340"/>
        <a:ext cx="1172860" cy="134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3:4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5657,'0'0'10682,"0"20"-17019,0-2 1064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0E48-62D0-448C-94A5-E9772724DA8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F0B12-C5CD-4473-A6A4-57B6D391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8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4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9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4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9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0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5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9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8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0B12-C5CD-4473-A6A4-57B6D3914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7A4B-C7DC-AA7C-5940-8E334312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21F83-A3C9-D6EB-DA03-EA1566B3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F141-0172-3CDA-1773-28669660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9D8-E334-4EC6-BF30-6307FB6E9584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F2ED-43C4-0CFF-69E6-068B3073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B37C-4412-7FF3-14A3-46243F08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6023-ECA0-B8B0-2073-0F89A84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9D7A-FAB0-672B-A1F4-11559D1B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0847-2D94-BD17-0DAF-EDB641B6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8A04-EC09-4CBE-9593-662325F8EA9C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19BC-54C8-EA4D-3C86-7D15802B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FA00-A185-37E7-5BA3-28DEA115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C2468-638E-B1E9-690D-B2D8FE0E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5EC9B-3685-A0D1-49E3-352FDAF76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0767-8DB2-6D74-D4A2-022B0799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806D-5653-4D2B-8D44-0F9DBE8A6995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0F9B-76FD-B403-3F41-7F93CA7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3BCB-DDA7-4A90-8EA7-3FB20ACE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A77D-3EF5-5240-F5AA-2174DC9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35BE-1E24-FE17-B71C-3DB2B750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7398-4E9E-5780-E815-59EE7E1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B68D-B153-425B-BA6D-753125FE5ACC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C1B5-248F-D982-E584-BC4A3380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A722-3AFB-DAF8-4CB8-0EC5881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88B-0B33-291B-3A6E-D95F0B5A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7C0E-E0C0-A530-7120-FC3D2C30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4977-C069-F8D7-6F6C-065D87F2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758C-EE24-47D7-B6B8-675FCC9EB834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D221-5FB6-C832-F8D4-C81B9F2F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2DFD-AD4F-01D0-4425-FC363BF3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508F-5A16-F8BE-A2EE-B435E235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94F7-21E5-9CAD-A035-1266D5B73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2173-19FD-EAFD-24B6-6CFD6712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A4EA-8A2E-6F28-3DCF-767ED6F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E4B-F08B-4B46-A526-B67515ED2844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E9C5-79EA-AB7D-08F1-32ABE5E0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4948-3692-4C98-F3A1-4957AF06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D510-7502-C5B7-6062-67E4F15D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A6DA-057B-812C-58EE-0311BE5C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78B1-A583-0D35-DA10-6F065AD2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F4CA-9F0B-E70A-9194-DC8046E3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9F11B-53FC-9222-60E8-A96A6FB7B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D6D4-E454-0D09-55BC-564FE481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78F3-5399-4AF4-9779-AA85F8BF579E}" type="datetime1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E6A9-CEA7-12CC-962F-23BE745F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91727-0F39-1FD7-B50A-6DC09C16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25F4-3451-DBE6-7A7A-59E82E11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26A45-EB4F-2FAF-702E-21A651CA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C97-4E48-43D8-A1C0-9426A19DF830}" type="datetime1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2F9E0-228B-A3DF-384A-39563811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46695-304B-BE36-C4DD-890189E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8A39E-1BD7-D346-C7ED-30D2AE4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2A5D-7CED-4A71-AF2F-FF8A5FDE7A8C}" type="datetime1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51F7-623F-50F3-1CCC-BD0E1498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1C13-4FE0-AC85-4E70-90C0E888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3521-681A-58CC-658C-DA57B6A3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0AF9-BAD1-D639-9DD5-DA7D8A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AE9AB-65C7-0489-C321-BCD7F261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D67A3-3FBF-4823-092D-20ED9E3D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9DB-FBA8-40C8-AA42-30B30D0BAF34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3B70-EA19-6FE0-38B0-7C5FAD56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7280-DD2F-9FE2-F9EE-EAD8244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CFC9-2D75-E58B-E46F-E4178A41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28D92-5618-D4A9-2BF9-E5A2A8B63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F3537-39DA-2E4A-909C-B3C258B6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34E6-785E-39BB-7999-3BDE498C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CA29-E219-4EEE-A2E4-C1123E8A0AC8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ACAFF-C8E4-49AF-A273-FDEC99F5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7751-B4D2-32F4-03DC-3349C84A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970F-F445-639C-5E12-84EBEF79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87F3-07BD-BDBC-66F0-0D8E86B5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F48C-4886-0F7E-314E-99298FDA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35CC-CEDE-4F6A-B1F4-8182EEEDDF2B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0AFE-D21B-E8AB-18EC-C4300913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6317-6351-9FFC-2FC5-6B6B5F8C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E3D2-31A3-4C2E-8253-15AA95DB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sonblocks.net/2016/02/01/gentle-introduction-smart-contracts/" TargetMode="Externa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8/04/6-surprising-facts-about-ethereu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6.pn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jpeg"/><Relationship Id="rId2" Type="http://schemas.openxmlformats.org/officeDocument/2006/relationships/image" Target="../media/image28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F64-3CEC-2B4D-8460-35EB38675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00A6-6697-4F35-9A8F-F6B36569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Smruti R. Sarangi</a:t>
            </a:r>
          </a:p>
          <a:p>
            <a:r>
              <a:rPr lang="en-US"/>
              <a:t>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78F8-4D28-E13F-B514-1DACCCFA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7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7958-FE0D-43E9-D94D-FAAA333E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27"/>
            <a:ext cx="10515600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AC7D-532A-EBD0-A355-6F348F20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143"/>
            <a:ext cx="10515600" cy="2639332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Common Fields</a:t>
            </a:r>
          </a:p>
          <a:p>
            <a:r>
              <a:rPr lang="en-US" dirty="0"/>
              <a:t>Nonce </a:t>
            </a:r>
            <a:r>
              <a:rPr lang="en-US" dirty="0">
                <a:sym typeface="Wingdings" panose="05000000000000000000" pitchFamily="2" charset="2"/>
              </a:rPr>
              <a:t> #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transactions</a:t>
            </a:r>
            <a:r>
              <a:rPr lang="en-US" dirty="0">
                <a:sym typeface="Wingdings" panose="05000000000000000000" pitchFamily="2" charset="2"/>
              </a:rPr>
              <a:t> sent by the sender</a:t>
            </a:r>
          </a:p>
          <a:p>
            <a:r>
              <a:rPr lang="en-US" dirty="0" err="1">
                <a:sym typeface="Wingdings" panose="05000000000000000000" pitchFamily="2" charset="2"/>
              </a:rPr>
              <a:t>gasPrice</a:t>
            </a:r>
            <a:r>
              <a:rPr lang="en-US" dirty="0">
                <a:sym typeface="Wingdings" panose="05000000000000000000" pitchFamily="2" charset="2"/>
              </a:rPr>
              <a:t>  #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Wei</a:t>
            </a:r>
            <a:r>
              <a:rPr lang="en-US" dirty="0">
                <a:sym typeface="Wingdings" panose="05000000000000000000" pitchFamily="2" charset="2"/>
              </a:rPr>
              <a:t> per unit of gas (computational effort)</a:t>
            </a:r>
          </a:p>
          <a:p>
            <a:r>
              <a:rPr lang="en-US" dirty="0" err="1">
                <a:sym typeface="Wingdings" panose="05000000000000000000" pitchFamily="2" charset="2"/>
              </a:rPr>
              <a:t>gasLimit</a:t>
            </a:r>
            <a:r>
              <a:rPr lang="en-US" dirty="0">
                <a:sym typeface="Wingdings" panose="05000000000000000000" pitchFamily="2" charset="2"/>
              </a:rPr>
              <a:t>  Maximum gas that can be spent for this transaction (paid up front)</a:t>
            </a:r>
          </a:p>
          <a:p>
            <a:r>
              <a:rPr lang="en-US" dirty="0">
                <a:sym typeface="Wingdings" panose="05000000000000000000" pitchFamily="2" charset="2"/>
              </a:rPr>
              <a:t>to 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Recipient</a:t>
            </a:r>
            <a:r>
              <a:rPr lang="en-US" dirty="0">
                <a:sym typeface="Wingdings" panose="05000000000000000000" pitchFamily="2" charset="2"/>
              </a:rPr>
              <a:t> of the message</a:t>
            </a:r>
          </a:p>
          <a:p>
            <a:r>
              <a:rPr lang="en-US" dirty="0">
                <a:sym typeface="Wingdings" panose="05000000000000000000" pitchFamily="2" charset="2"/>
              </a:rPr>
              <a:t>value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Value</a:t>
            </a:r>
            <a:r>
              <a:rPr lang="en-US" dirty="0">
                <a:sym typeface="Wingdings" panose="05000000000000000000" pitchFamily="2" charset="2"/>
              </a:rPr>
              <a:t> to be transferred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96B9-0005-CAE6-4F3D-6CFC9467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1F79CD-6A3E-4C27-C9B8-9835FBE15B30}"/>
              </a:ext>
            </a:extLst>
          </p:cNvPr>
          <p:cNvSpPr/>
          <p:nvPr/>
        </p:nvSpPr>
        <p:spPr>
          <a:xfrm>
            <a:off x="3080657" y="1690688"/>
            <a:ext cx="4169229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transfer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B16B5-B7CD-BBFA-D83A-2A802B73C109}"/>
              </a:ext>
            </a:extLst>
          </p:cNvPr>
          <p:cNvSpPr/>
          <p:nvPr/>
        </p:nvSpPr>
        <p:spPr>
          <a:xfrm>
            <a:off x="3080656" y="2706462"/>
            <a:ext cx="4169229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Creation of a new account (contract creation)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E1F119-7383-3159-88F9-438C535406AC}"/>
              </a:ext>
            </a:extLst>
          </p:cNvPr>
          <p:cNvSpPr/>
          <p:nvPr/>
        </p:nvSpPr>
        <p:spPr>
          <a:xfrm>
            <a:off x="7434942" y="2989830"/>
            <a:ext cx="1023257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6174EE-F228-88CD-BA4C-713484D6C995}"/>
              </a:ext>
            </a:extLst>
          </p:cNvPr>
          <p:cNvSpPr/>
          <p:nvPr/>
        </p:nvSpPr>
        <p:spPr>
          <a:xfrm>
            <a:off x="8795657" y="2775856"/>
            <a:ext cx="2525486" cy="1614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body</a:t>
            </a:r>
          </a:p>
          <a:p>
            <a:pPr algn="ctr"/>
            <a:r>
              <a:rPr lang="en-US" sz="2400" dirty="0"/>
              <a:t>Code that when a message is received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2C58B4C-0453-C878-9B5B-928142B58E41}"/>
              </a:ext>
            </a:extLst>
          </p:cNvPr>
          <p:cNvSpPr/>
          <p:nvPr/>
        </p:nvSpPr>
        <p:spPr>
          <a:xfrm>
            <a:off x="7434942" y="2029846"/>
            <a:ext cx="1023257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99977-39A2-3B02-0731-F4288826C546}"/>
              </a:ext>
            </a:extLst>
          </p:cNvPr>
          <p:cNvSpPr/>
          <p:nvPr/>
        </p:nvSpPr>
        <p:spPr>
          <a:xfrm>
            <a:off x="8795657" y="1815873"/>
            <a:ext cx="2525486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(input byte array)</a:t>
            </a:r>
          </a:p>
        </p:txBody>
      </p:sp>
    </p:spTree>
    <p:extLst>
      <p:ext uri="{BB962C8B-B14F-4D97-AF65-F5344CB8AC3E}">
        <p14:creationId xmlns:p14="http://schemas.microsoft.com/office/powerpoint/2010/main" val="40884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4E1-6484-AAAE-B0FE-C875D1F1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8E4F-DB54-E74D-364F-957C4F84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r>
              <a:rPr lang="en-US" dirty="0"/>
              <a:t>Contains a list of transactions + other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0C84-3D19-1072-738F-A3DA88AA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1D4991-D129-B32B-65D4-2670F3F5CCD8}"/>
              </a:ext>
            </a:extLst>
          </p:cNvPr>
          <p:cNvSpPr/>
          <p:nvPr/>
        </p:nvSpPr>
        <p:spPr>
          <a:xfrm>
            <a:off x="2275114" y="5700032"/>
            <a:ext cx="1273629" cy="65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DA2ADC-1D3B-891B-7D4D-7D04EE12F945}"/>
              </a:ext>
            </a:extLst>
          </p:cNvPr>
          <p:cNvSpPr/>
          <p:nvPr/>
        </p:nvSpPr>
        <p:spPr>
          <a:xfrm>
            <a:off x="3400545" y="4623706"/>
            <a:ext cx="1273629" cy="65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C83EF8-44C1-EE60-4A5C-04FC766190A0}"/>
              </a:ext>
            </a:extLst>
          </p:cNvPr>
          <p:cNvSpPr/>
          <p:nvPr/>
        </p:nvSpPr>
        <p:spPr>
          <a:xfrm rot="19787902" flipV="1">
            <a:off x="2883474" y="5471699"/>
            <a:ext cx="1034143" cy="165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EB3CD1-2DE4-C71B-7009-45389D6E2C1B}"/>
              </a:ext>
            </a:extLst>
          </p:cNvPr>
          <p:cNvSpPr/>
          <p:nvPr/>
        </p:nvSpPr>
        <p:spPr>
          <a:xfrm>
            <a:off x="5007428" y="3535809"/>
            <a:ext cx="1273629" cy="65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Grand parent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29D570-FACE-ACD6-AF59-742E01B87897}"/>
              </a:ext>
            </a:extLst>
          </p:cNvPr>
          <p:cNvSpPr/>
          <p:nvPr/>
        </p:nvSpPr>
        <p:spPr>
          <a:xfrm rot="19787902" flipV="1">
            <a:off x="4205469" y="4354338"/>
            <a:ext cx="1034143" cy="165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06B53B-B135-F82E-F98B-5E872BEF2F46}"/>
              </a:ext>
            </a:extLst>
          </p:cNvPr>
          <p:cNvSpPr/>
          <p:nvPr/>
        </p:nvSpPr>
        <p:spPr>
          <a:xfrm>
            <a:off x="6187381" y="4623706"/>
            <a:ext cx="1273629" cy="65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Ommer</a:t>
            </a:r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025E94-DE92-1541-065A-A5959190DB57}"/>
              </a:ext>
            </a:extLst>
          </p:cNvPr>
          <p:cNvSpPr/>
          <p:nvPr/>
        </p:nvSpPr>
        <p:spPr>
          <a:xfrm rot="13175450" flipV="1">
            <a:off x="6064451" y="4324955"/>
            <a:ext cx="1034143" cy="165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BD89-D293-0465-771B-2C328887C86A}"/>
              </a:ext>
            </a:extLst>
          </p:cNvPr>
          <p:cNvSpPr/>
          <p:nvPr/>
        </p:nvSpPr>
        <p:spPr>
          <a:xfrm>
            <a:off x="4234543" y="2808514"/>
            <a:ext cx="4082143" cy="5442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Concept of an </a:t>
            </a:r>
            <a:r>
              <a:rPr lang="en-US" sz="2400" dirty="0" err="1"/>
              <a:t>ommer</a:t>
            </a:r>
            <a:r>
              <a:rPr lang="en-US" sz="2400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74444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4421-FBF3-EE05-4EFF-A52DAED7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Fields in a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F7314-D30C-0AA6-32AE-82E36E2E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374B13-8B89-7DC3-6BE1-959EBD35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83844"/>
              </p:ext>
            </p:extLst>
          </p:nvPr>
        </p:nvGraphicFramePr>
        <p:xfrm>
          <a:off x="1259113" y="1798479"/>
          <a:ext cx="1009468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13">
                  <a:extLst>
                    <a:ext uri="{9D8B030D-6E8A-4147-A177-3AD203B41FA5}">
                      <a16:colId xmlns:a16="http://schemas.microsoft.com/office/drawing/2014/main" val="1463681385"/>
                    </a:ext>
                  </a:extLst>
                </a:gridCol>
                <a:gridCol w="7061774">
                  <a:extLst>
                    <a:ext uri="{9D8B030D-6E8A-4147-A177-3AD203B41FA5}">
                      <a16:colId xmlns:a16="http://schemas.microsoft.com/office/drawing/2014/main" val="16117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2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parentHash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Hash of the parent’s block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ommersHash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Hash of the list of </a:t>
                      </a:r>
                      <a:r>
                        <a:rPr lang="en-US" sz="2400" dirty="0" err="1"/>
                        <a:t>ommers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beneficiary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Who gets the fees for successfully mining this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stateRoot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Root hash of the account state </a:t>
                      </a:r>
                      <a:r>
                        <a:rPr lang="en-US" sz="2400" dirty="0" err="1"/>
                        <a:t>trie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transactionsRoot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Root hash of the </a:t>
                      </a:r>
                      <a:r>
                        <a:rPr lang="en-US" sz="2400" dirty="0" err="1"/>
                        <a:t>trie</a:t>
                      </a:r>
                      <a:r>
                        <a:rPr lang="en-US" sz="2400" dirty="0"/>
                        <a:t> (that stores all the transactions in the 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5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receiptsRoot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Root hash of the </a:t>
                      </a:r>
                      <a:r>
                        <a:rPr lang="en-US" sz="2400" dirty="0" err="1"/>
                        <a:t>trie</a:t>
                      </a:r>
                      <a:r>
                        <a:rPr lang="en-US" sz="2400" dirty="0"/>
                        <a:t> that has all transaction receipts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logsBloom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 for all the log topics in the transaction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9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B7C-D92D-F07B-230A-F58B6D3E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Fields in a Block –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80BF6-D89C-514F-ABB7-2344A110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C15367-19DE-0CAC-4623-4DB7C9D9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73363"/>
              </p:ext>
            </p:extLst>
          </p:nvPr>
        </p:nvGraphicFramePr>
        <p:xfrm>
          <a:off x="1259113" y="1798479"/>
          <a:ext cx="1009468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913">
                  <a:extLst>
                    <a:ext uri="{9D8B030D-6E8A-4147-A177-3AD203B41FA5}">
                      <a16:colId xmlns:a16="http://schemas.microsoft.com/office/drawing/2014/main" val="1463681385"/>
                    </a:ext>
                  </a:extLst>
                </a:gridCol>
                <a:gridCol w="7061774">
                  <a:extLst>
                    <a:ext uri="{9D8B030D-6E8A-4147-A177-3AD203B41FA5}">
                      <a16:colId xmlns:a16="http://schemas.microsoft.com/office/drawing/2014/main" val="16117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2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mining difficulty level of the block (function of the timestamp and difficulty of the previous 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Depth of the block (starting from the genesis 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gasLimit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gasUsed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allowed gas and the amount of gas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Unix time() value at the block’s inception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extraData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Max. 32 bytes of additional meta-data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5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mixHash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 bytes of pseudorandom data (used for mining)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8-byte quantity (used for mining)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636F-CBEC-E4F1-4174-16EE982D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Receipts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B97C-BCED-5DC7-2354-25E82F94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Every transaction </a:t>
            </a:r>
            <a:r>
              <a:rPr lang="en-US" sz="2400" dirty="0">
                <a:solidFill>
                  <a:srgbClr val="FF0000"/>
                </a:solidFill>
              </a:rPr>
              <a:t>modifies</a:t>
            </a:r>
            <a:r>
              <a:rPr lang="en-US" sz="2400" dirty="0"/>
              <a:t> the world state and (</a:t>
            </a:r>
            <a:r>
              <a:rPr lang="en-US" sz="2400" dirty="0">
                <a:solidFill>
                  <a:srgbClr val="00B050"/>
                </a:solidFill>
              </a:rPr>
              <a:t>optionally</a:t>
            </a:r>
            <a:r>
              <a:rPr lang="en-US" sz="2400" dirty="0"/>
              <a:t>) produces an </a:t>
            </a:r>
            <a:r>
              <a:rPr lang="en-US" sz="2400" dirty="0">
                <a:solidFill>
                  <a:srgbClr val="0070C0"/>
                </a:solidFill>
              </a:rPr>
              <a:t>output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transaction</a:t>
            </a:r>
            <a:r>
              <a:rPr lang="en-US" sz="2400" dirty="0"/>
              <a:t> outputs (receipts) are </a:t>
            </a:r>
            <a:r>
              <a:rPr lang="en-US" sz="2400" dirty="0">
                <a:solidFill>
                  <a:srgbClr val="0070C0"/>
                </a:solidFill>
              </a:rPr>
              <a:t>stored</a:t>
            </a:r>
            <a:r>
              <a:rPr lang="en-US" sz="2400" dirty="0"/>
              <a:t> in a </a:t>
            </a:r>
            <a:r>
              <a:rPr lang="en-US" sz="2400" dirty="0" err="1"/>
              <a:t>trie</a:t>
            </a:r>
            <a:r>
              <a:rPr lang="en-US" sz="2400" dirty="0"/>
              <a:t>. The root hash is stored in the block.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E037-F209-A4A0-3C4E-F91FC3E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E0D2BC-27F4-F741-7F63-6000C8F1B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73310"/>
              </p:ext>
            </p:extLst>
          </p:nvPr>
        </p:nvGraphicFramePr>
        <p:xfrm>
          <a:off x="2042887" y="2689074"/>
          <a:ext cx="7057571" cy="403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06BC88-C83A-E1FB-6A61-B0761D1136A5}"/>
              </a:ext>
            </a:extLst>
          </p:cNvPr>
          <p:cNvSpPr/>
          <p:nvPr/>
        </p:nvSpPr>
        <p:spPr>
          <a:xfrm>
            <a:off x="8893629" y="4191000"/>
            <a:ext cx="2612571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Transaction Receipt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7163A-D62D-9210-1F7F-BEE6CC9D5575}"/>
              </a:ext>
            </a:extLst>
          </p:cNvPr>
          <p:cNvSpPr txBox="1"/>
          <p:nvPr/>
        </p:nvSpPr>
        <p:spPr>
          <a:xfrm>
            <a:off x="245920" y="5421086"/>
            <a:ext cx="359393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hash of the world state</a:t>
            </a:r>
            <a:br>
              <a:rPr lang="en-US" sz="2400" dirty="0"/>
            </a:br>
            <a:r>
              <a:rPr lang="en-US" sz="2400" dirty="0"/>
              <a:t> acts as the key in the </a:t>
            </a:r>
            <a:r>
              <a:rPr lang="en-US" sz="2400" dirty="0" err="1"/>
              <a:t>trie</a:t>
            </a:r>
            <a:r>
              <a:rPr lang="en-US" sz="2400" dirty="0"/>
              <a:t>.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BD0ECFCC-17F1-08A8-F62D-4AC1FA33F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19" y="5127091"/>
            <a:ext cx="918734" cy="2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0DF-F98B-590D-DF6C-B4C522F3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6886C-1CD4-EC6F-7A0D-FAC86BE5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85062-7E60-9447-6112-89F084A20239}"/>
              </a:ext>
            </a:extLst>
          </p:cNvPr>
          <p:cNvSpPr/>
          <p:nvPr/>
        </p:nvSpPr>
        <p:spPr>
          <a:xfrm>
            <a:off x="1328057" y="2068286"/>
            <a:ext cx="2329543" cy="827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Logger’s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E56C2-EDCF-1AE4-7BAA-1E5982B233DB}"/>
              </a:ext>
            </a:extLst>
          </p:cNvPr>
          <p:cNvSpPr/>
          <p:nvPr/>
        </p:nvSpPr>
        <p:spPr>
          <a:xfrm>
            <a:off x="3657600" y="2068286"/>
            <a:ext cx="3592286" cy="827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List of log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F11EE-050D-1407-0386-DF61C294FA82}"/>
              </a:ext>
            </a:extLst>
          </p:cNvPr>
          <p:cNvSpPr/>
          <p:nvPr/>
        </p:nvSpPr>
        <p:spPr>
          <a:xfrm>
            <a:off x="7249886" y="2068286"/>
            <a:ext cx="2449285" cy="827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135D9-8D4A-282F-A2D2-226409288A0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328057" y="2895600"/>
            <a:ext cx="2590800" cy="130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529B6-D52D-23B0-163B-9A43E51847B6}"/>
              </a:ext>
            </a:extLst>
          </p:cNvPr>
          <p:cNvCxnSpPr>
            <a:cxnSpLocks/>
          </p:cNvCxnSpPr>
          <p:nvPr/>
        </p:nvCxnSpPr>
        <p:spPr>
          <a:xfrm flipH="1">
            <a:off x="6096000" y="2895600"/>
            <a:ext cx="3603171" cy="13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E4A5130-BE5D-70BF-9C90-7CE549779731}"/>
              </a:ext>
            </a:extLst>
          </p:cNvPr>
          <p:cNvSpPr/>
          <p:nvPr/>
        </p:nvSpPr>
        <p:spPr>
          <a:xfrm>
            <a:off x="3918857" y="3875314"/>
            <a:ext cx="2177143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2048-bit hash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5C640-F283-725E-C273-337A2799A3F8}"/>
              </a:ext>
            </a:extLst>
          </p:cNvPr>
          <p:cNvSpPr/>
          <p:nvPr/>
        </p:nvSpPr>
        <p:spPr>
          <a:xfrm>
            <a:off x="1349828" y="5687333"/>
            <a:ext cx="10047514" cy="52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73F204-10EE-FA10-3F2F-73CED2D5B0E7}"/>
              </a:ext>
            </a:extLst>
          </p:cNvPr>
          <p:cNvSpPr/>
          <p:nvPr/>
        </p:nvSpPr>
        <p:spPr>
          <a:xfrm>
            <a:off x="5736771" y="5687333"/>
            <a:ext cx="54428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C5053-0463-691E-9B7A-FD2731CCFD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344886" y="4517571"/>
            <a:ext cx="664028" cy="1169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B4FA9A-67BF-B631-D90E-B3BB4872E624}"/>
              </a:ext>
            </a:extLst>
          </p:cNvPr>
          <p:cNvSpPr txBox="1"/>
          <p:nvPr/>
        </p:nvSpPr>
        <p:spPr>
          <a:xfrm>
            <a:off x="5736771" y="4898218"/>
            <a:ext cx="113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to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0D546-6225-0D8A-5348-27C6874F80FD}"/>
              </a:ext>
            </a:extLst>
          </p:cNvPr>
          <p:cNvSpPr txBox="1"/>
          <p:nvPr/>
        </p:nvSpPr>
        <p:spPr>
          <a:xfrm>
            <a:off x="5207042" y="6334780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Bloom filter</a:t>
            </a:r>
          </a:p>
        </p:txBody>
      </p:sp>
    </p:spTree>
    <p:extLst>
      <p:ext uri="{BB962C8B-B14F-4D97-AF65-F5344CB8AC3E}">
        <p14:creationId xmlns:p14="http://schemas.microsoft.com/office/powerpoint/2010/main" val="359053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EA22-C70D-C9E5-78F7-BBADA055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04" y="410368"/>
            <a:ext cx="10515600" cy="1325563"/>
          </a:xfrm>
        </p:spPr>
        <p:txBody>
          <a:bodyPr/>
          <a:lstStyle/>
          <a:p>
            <a:r>
              <a:rPr lang="en-US" dirty="0"/>
              <a:t>Gas and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5F3D-A9B2-A18F-328E-1596C88C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385"/>
            <a:ext cx="10515600" cy="3244577"/>
          </a:xfrm>
        </p:spPr>
        <p:txBody>
          <a:bodyPr/>
          <a:lstStyle/>
          <a:p>
            <a:r>
              <a:rPr lang="en-US" dirty="0"/>
              <a:t>The entire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 – </a:t>
            </a:r>
            <a:r>
              <a:rPr lang="en-US" dirty="0" err="1"/>
              <a:t>gasPrice</a:t>
            </a:r>
            <a:r>
              <a:rPr lang="en-US" dirty="0"/>
              <a:t> x </a:t>
            </a:r>
            <a:r>
              <a:rPr lang="en-US" dirty="0" err="1"/>
              <a:t>gasLimit</a:t>
            </a:r>
            <a:r>
              <a:rPr lang="en-US" dirty="0"/>
              <a:t> + value – is </a:t>
            </a:r>
            <a:r>
              <a:rPr lang="en-US" dirty="0">
                <a:solidFill>
                  <a:srgbClr val="0070C0"/>
                </a:solidFill>
              </a:rPr>
              <a:t>deducted</a:t>
            </a:r>
            <a:r>
              <a:rPr lang="en-US" dirty="0"/>
              <a:t> at the beginning of a transaction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unused</a:t>
            </a:r>
            <a:r>
              <a:rPr lang="en-US" dirty="0"/>
              <a:t> amount is later refunded</a:t>
            </a:r>
          </a:p>
          <a:p>
            <a:r>
              <a:rPr lang="en-US" dirty="0">
                <a:solidFill>
                  <a:srgbClr val="FF0000"/>
                </a:solidFill>
              </a:rPr>
              <a:t>Increasing</a:t>
            </a:r>
            <a:r>
              <a:rPr lang="en-US" dirty="0"/>
              <a:t> the </a:t>
            </a:r>
            <a:r>
              <a:rPr lang="en-US" dirty="0" err="1"/>
              <a:t>gasPrice</a:t>
            </a:r>
            <a:r>
              <a:rPr lang="en-US" dirty="0"/>
              <a:t> provides a higher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incentive</a:t>
            </a:r>
            <a:r>
              <a:rPr lang="en-US" dirty="0"/>
              <a:t> to mine</a:t>
            </a:r>
          </a:p>
          <a:p>
            <a:r>
              <a:rPr lang="en-US" dirty="0"/>
              <a:t>It will get </a:t>
            </a:r>
            <a:r>
              <a:rPr lang="en-US" dirty="0">
                <a:solidFill>
                  <a:srgbClr val="7030A0"/>
                </a:solidFill>
              </a:rPr>
              <a:t>added</a:t>
            </a:r>
            <a:r>
              <a:rPr lang="en-US" dirty="0"/>
              <a:t> to the blockchain sooner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64D8D-9A9D-E996-368B-366CC229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73C1D17-BD3E-35EA-4C39-7E5879F1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2" y="671159"/>
            <a:ext cx="713494" cy="7134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62EFC7-E5D1-295F-C286-2341A2AA4B97}"/>
              </a:ext>
            </a:extLst>
          </p:cNvPr>
          <p:cNvSpPr/>
          <p:nvPr/>
        </p:nvSpPr>
        <p:spPr>
          <a:xfrm>
            <a:off x="2580290" y="1825625"/>
            <a:ext cx="2564524" cy="670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gasPrice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65CA0D-586D-CBD5-D178-0FC00AADAB1D}"/>
              </a:ext>
            </a:extLst>
          </p:cNvPr>
          <p:cNvSpPr/>
          <p:nvPr/>
        </p:nvSpPr>
        <p:spPr>
          <a:xfrm>
            <a:off x="6923690" y="1825625"/>
            <a:ext cx="2564524" cy="670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gasLimit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9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85F8-B7B5-6ECF-A749-3E7221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F4B6-8671-2E52-22AD-D8877A0D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57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Self-destruct</a:t>
            </a:r>
            <a:r>
              <a:rPr lang="en-US" dirty="0"/>
              <a:t> set: Set of accounts that will be destroyed after the transaction </a:t>
            </a:r>
            <a:r>
              <a:rPr lang="en-US" dirty="0">
                <a:solidFill>
                  <a:srgbClr val="0070C0"/>
                </a:solidFill>
              </a:rPr>
              <a:t>completes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95613-BE7C-7C35-3C3E-B1FB02A0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600BB-359D-B481-5F5A-4436B2628964}"/>
              </a:ext>
            </a:extLst>
          </p:cNvPr>
          <p:cNvSpPr txBox="1"/>
          <p:nvPr/>
        </p:nvSpPr>
        <p:spPr>
          <a:xfrm>
            <a:off x="4450357" y="154955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Transaction Substate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228E9-CF18-3D06-287A-A5D784401D6A}"/>
              </a:ext>
            </a:extLst>
          </p:cNvPr>
          <p:cNvSpPr/>
          <p:nvPr/>
        </p:nvSpPr>
        <p:spPr>
          <a:xfrm>
            <a:off x="2329543" y="2174499"/>
            <a:ext cx="28085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Self-destruct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AE615-C7CE-DED9-0BDA-FC331C35A765}"/>
              </a:ext>
            </a:extLst>
          </p:cNvPr>
          <p:cNvSpPr/>
          <p:nvPr/>
        </p:nvSpPr>
        <p:spPr>
          <a:xfrm>
            <a:off x="5649688" y="2150084"/>
            <a:ext cx="28085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of logs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3AF22-4AC2-1DDF-9677-F06A36641155}"/>
              </a:ext>
            </a:extLst>
          </p:cNvPr>
          <p:cNvSpPr/>
          <p:nvPr/>
        </p:nvSpPr>
        <p:spPr>
          <a:xfrm>
            <a:off x="8969833" y="2147285"/>
            <a:ext cx="2808514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Refund balance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90A5710-1411-9637-FB93-AEA0FA228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8" y="4794538"/>
            <a:ext cx="757037" cy="757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37A23E-0F33-9A42-4CD8-3F705D587C86}"/>
              </a:ext>
            </a:extLst>
          </p:cNvPr>
          <p:cNvSpPr txBox="1"/>
          <p:nvPr/>
        </p:nvSpPr>
        <p:spPr>
          <a:xfrm>
            <a:off x="1992085" y="4942223"/>
            <a:ext cx="373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have the notion of gas?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ACE3C-D443-C3DB-2EAB-59E90DB2715D}"/>
              </a:ext>
            </a:extLst>
          </p:cNvPr>
          <p:cNvSpPr txBox="1"/>
          <p:nvPr/>
        </p:nvSpPr>
        <p:spPr>
          <a:xfrm>
            <a:off x="210508" y="5640825"/>
            <a:ext cx="171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AA927-B2F5-CFEE-9D13-51F7089F5C65}"/>
              </a:ext>
            </a:extLst>
          </p:cNvPr>
          <p:cNvSpPr txBox="1"/>
          <p:nvPr/>
        </p:nvSpPr>
        <p:spPr>
          <a:xfrm>
            <a:off x="1846170" y="5691355"/>
            <a:ext cx="9910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places a 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/>
              <a:t> on the </a:t>
            </a:r>
            <a:r>
              <a:rPr lang="en-US" sz="2400" dirty="0">
                <a:solidFill>
                  <a:srgbClr val="00B050"/>
                </a:solidFill>
              </a:rPr>
              <a:t>computation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C00000"/>
                </a:solidFill>
              </a:rPr>
              <a:t>miners</a:t>
            </a:r>
            <a:r>
              <a:rPr lang="en-US" sz="2400" dirty="0"/>
              <a:t> need to do. It ensures</a:t>
            </a:r>
            <a:br>
              <a:rPr lang="en-US" sz="2400" dirty="0"/>
            </a:br>
            <a:r>
              <a:rPr lang="en-US" sz="2400" dirty="0"/>
              <a:t>that they don’t </a:t>
            </a:r>
            <a:r>
              <a:rPr lang="en-US" sz="2400" dirty="0">
                <a:solidFill>
                  <a:srgbClr val="0070C0"/>
                </a:solidFill>
              </a:rPr>
              <a:t>enter</a:t>
            </a:r>
            <a:r>
              <a:rPr lang="en-US" sz="2400" dirty="0"/>
              <a:t> an infinite loop or become unresponsive. If a transaction</a:t>
            </a:r>
          </a:p>
          <a:p>
            <a:r>
              <a:rPr lang="en-US" sz="2400" dirty="0"/>
              <a:t>runs out of gas, it </a:t>
            </a:r>
            <a:r>
              <a:rPr lang="en-US" sz="2400" dirty="0">
                <a:solidFill>
                  <a:srgbClr val="FF0000"/>
                </a:solidFill>
              </a:rPr>
              <a:t>stops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7030A0"/>
                </a:solidFill>
              </a:rPr>
              <a:t>state</a:t>
            </a:r>
            <a:r>
              <a:rPr lang="en-US" sz="2400" dirty="0"/>
              <a:t> is reverted back, </a:t>
            </a:r>
            <a:r>
              <a:rPr lang="en-US" sz="2400" dirty="0">
                <a:solidFill>
                  <a:srgbClr val="FF0000"/>
                </a:solidFill>
              </a:rPr>
              <a:t>refunds</a:t>
            </a:r>
            <a:r>
              <a:rPr lang="en-US" sz="2400" dirty="0"/>
              <a:t> are issued.</a:t>
            </a:r>
          </a:p>
        </p:txBody>
      </p:sp>
    </p:spTree>
    <p:extLst>
      <p:ext uri="{BB962C8B-B14F-4D97-AF65-F5344CB8AC3E}">
        <p14:creationId xmlns:p14="http://schemas.microsoft.com/office/powerpoint/2010/main" val="51049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9629-E46D-796E-3162-C5C177B6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A3F4-B19A-63E8-53A5-E7FD4855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1877-28E9-8FDD-8D3C-C764EA23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84" y="3551104"/>
            <a:ext cx="1602828" cy="1602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8E6495-8934-D7BE-BC2D-C15363CD4230}"/>
              </a:ext>
            </a:extLst>
          </p:cNvPr>
          <p:cNvSpPr/>
          <p:nvPr/>
        </p:nvSpPr>
        <p:spPr>
          <a:xfrm>
            <a:off x="3894460" y="5153932"/>
            <a:ext cx="2017986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account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DA6FFF7-4B29-BD41-E56D-B306B9882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77220" y="3752169"/>
            <a:ext cx="2199795" cy="13255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0A4812-FD0F-41DB-ECD9-3F2E8510474D}"/>
              </a:ext>
            </a:extLst>
          </p:cNvPr>
          <p:cNvSpPr/>
          <p:nvPr/>
        </p:nvSpPr>
        <p:spPr>
          <a:xfrm>
            <a:off x="6568124" y="5180425"/>
            <a:ext cx="2017986" cy="109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associated code (smart contract)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001F7-9D8B-07B2-5A14-D620A0DAA1B2}"/>
              </a:ext>
            </a:extLst>
          </p:cNvPr>
          <p:cNvSpPr/>
          <p:nvPr/>
        </p:nvSpPr>
        <p:spPr>
          <a:xfrm>
            <a:off x="3394842" y="3281589"/>
            <a:ext cx="5671457" cy="3439886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39C686-25FE-64A1-BDBB-5D57302DF116}"/>
              </a:ext>
            </a:extLst>
          </p:cNvPr>
          <p:cNvSpPr/>
          <p:nvPr/>
        </p:nvSpPr>
        <p:spPr>
          <a:xfrm rot="1997713">
            <a:off x="4240362" y="2113213"/>
            <a:ext cx="4604657" cy="8055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A58A4-10AA-3CED-B1B1-635F47D98D04}"/>
              </a:ext>
            </a:extLst>
          </p:cNvPr>
          <p:cNvSpPr txBox="1"/>
          <p:nvPr/>
        </p:nvSpPr>
        <p:spPr>
          <a:xfrm>
            <a:off x="6477220" y="1090523"/>
            <a:ext cx="525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</a:t>
            </a:r>
            <a:r>
              <a:rPr lang="en-US" sz="2400" dirty="0"/>
              <a:t>: sender, </a:t>
            </a:r>
            <a:r>
              <a:rPr lang="en-US" sz="2400" dirty="0" err="1"/>
              <a:t>tx</a:t>
            </a:r>
            <a:r>
              <a:rPr lang="en-US" sz="2400" dirty="0"/>
              <a:t> originator, recipient,</a:t>
            </a:r>
          </a:p>
          <a:p>
            <a:r>
              <a:rPr lang="en-US" sz="2400" dirty="0"/>
              <a:t>account, available gas, value, gas price, </a:t>
            </a:r>
          </a:p>
          <a:p>
            <a:r>
              <a:rPr lang="en-US" sz="2400" dirty="0"/>
              <a:t>inputs and call stack</a:t>
            </a:r>
          </a:p>
        </p:txBody>
      </p:sp>
    </p:spTree>
    <p:extLst>
      <p:ext uri="{BB962C8B-B14F-4D97-AF65-F5344CB8AC3E}">
        <p14:creationId xmlns:p14="http://schemas.microsoft.com/office/powerpoint/2010/main" val="283752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0F0C-8FB2-7B3C-6AB8-5413BA13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3BBC-BFF0-A996-D4DC-694863C2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1289"/>
          </a:xfrm>
        </p:spPr>
        <p:txBody>
          <a:bodyPr/>
          <a:lstStyle/>
          <a:p>
            <a:r>
              <a:rPr lang="en-US" dirty="0"/>
              <a:t>The Ethereum Virtual Machine (EVM) is a Turing-complete machine. However, the number of </a:t>
            </a:r>
            <a:r>
              <a:rPr lang="en-US" dirty="0">
                <a:solidFill>
                  <a:srgbClr val="00B050"/>
                </a:solidFill>
              </a:rPr>
              <a:t>computations</a:t>
            </a:r>
            <a:r>
              <a:rPr lang="en-US" dirty="0"/>
              <a:t> is bounded by the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 of available gas.</a:t>
            </a:r>
          </a:p>
          <a:p>
            <a:r>
              <a:rPr lang="en-US" dirty="0">
                <a:solidFill>
                  <a:srgbClr val="0070C0"/>
                </a:solidFill>
              </a:rPr>
              <a:t>Word</a:t>
            </a:r>
            <a:r>
              <a:rPr lang="en-US" dirty="0"/>
              <a:t> size: 32 bytes</a:t>
            </a:r>
          </a:p>
          <a:p>
            <a:r>
              <a:rPr lang="en-US" dirty="0"/>
              <a:t>Maximum stack size: 1024</a:t>
            </a:r>
          </a:p>
          <a:p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word array (for </a:t>
            </a:r>
            <a:r>
              <a:rPr lang="en-US" dirty="0">
                <a:solidFill>
                  <a:srgbClr val="7030A0"/>
                </a:solidFill>
              </a:rPr>
              <a:t>storage</a:t>
            </a:r>
            <a:r>
              <a:rPr lang="en-US" dirty="0"/>
              <a:t>)</a:t>
            </a:r>
          </a:p>
          <a:p>
            <a:r>
              <a:rPr lang="en-US" dirty="0"/>
              <a:t>Code </a:t>
            </a:r>
            <a:r>
              <a:rPr lang="en-US" dirty="0">
                <a:solidFill>
                  <a:srgbClr val="FF0000"/>
                </a:solidFill>
              </a:rPr>
              <a:t>stored</a:t>
            </a:r>
            <a:r>
              <a:rPr lang="en-US" dirty="0"/>
              <a:t> in a ROM (read-only memory)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D5CD-0C55-3944-F82B-5D6E7435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A37-4F13-42FE-5F9E-C49A323B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Ethereum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992A20-7889-BDF5-4FEF-C98E4E28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3240" cy="49135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Dwork</a:t>
            </a:r>
            <a:r>
              <a:rPr lang="en-US" dirty="0"/>
              <a:t> and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proposed</a:t>
            </a:r>
            <a:r>
              <a:rPr lang="en-US" dirty="0"/>
              <a:t> the idea of “proof of work” way back in 1992</a:t>
            </a:r>
          </a:p>
          <a:p>
            <a:r>
              <a:rPr lang="en-US" dirty="0" err="1"/>
              <a:t>Vishnumurthy</a:t>
            </a:r>
            <a:r>
              <a:rPr lang="en-US" dirty="0"/>
              <a:t> et al. [2003] used </a:t>
            </a:r>
            <a:r>
              <a:rPr lang="en-US" dirty="0" err="1"/>
              <a:t>PoW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secure</a:t>
            </a:r>
            <a:r>
              <a:rPr lang="en-US" dirty="0"/>
              <a:t> a currency. The basic idea is to make it very hard to generate fake currency.</a:t>
            </a:r>
          </a:p>
          <a:p>
            <a:r>
              <a:rPr lang="en-US" dirty="0"/>
              <a:t>Bitcoin came in 2008 [Satoshi Nakamoto]</a:t>
            </a:r>
          </a:p>
          <a:p>
            <a:r>
              <a:rPr lang="en-US" dirty="0"/>
              <a:t>We have seen a </a:t>
            </a:r>
            <a:r>
              <a:rPr lang="en-US" dirty="0">
                <a:solidFill>
                  <a:srgbClr val="0070C0"/>
                </a:solidFill>
              </a:rPr>
              <a:t>deluge</a:t>
            </a:r>
            <a:r>
              <a:rPr lang="en-US" dirty="0"/>
              <a:t> of cryptocurrencies after that</a:t>
            </a:r>
          </a:p>
          <a:p>
            <a:r>
              <a:rPr lang="en-US" dirty="0"/>
              <a:t>Ethereum came in 2013 (first </a:t>
            </a:r>
            <a:r>
              <a:rPr lang="en-US" dirty="0">
                <a:solidFill>
                  <a:srgbClr val="0070C0"/>
                </a:solidFill>
              </a:rPr>
              <a:t>proposed</a:t>
            </a:r>
            <a:r>
              <a:rPr lang="en-US" dirty="0"/>
              <a:t> by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)</a:t>
            </a:r>
          </a:p>
          <a:p>
            <a:r>
              <a:rPr lang="en-US" dirty="0"/>
              <a:t>It is much more than a digital currency. It allows users to run arbitrary code on a </a:t>
            </a: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/>
              <a:t> global state (allows all kinds of financial instruments)</a:t>
            </a:r>
          </a:p>
          <a:p>
            <a:r>
              <a:rPr lang="en-US" dirty="0"/>
              <a:t>Second largest cryptocurrency in terms of </a:t>
            </a:r>
            <a:r>
              <a:rPr lang="en-US" dirty="0">
                <a:solidFill>
                  <a:srgbClr val="002060"/>
                </a:solidFill>
              </a:rPr>
              <a:t>market cap </a:t>
            </a:r>
            <a:r>
              <a:rPr lang="en-US" dirty="0"/>
              <a:t>in 2018 (just behind Bitcoin) </a:t>
            </a:r>
          </a:p>
          <a:p>
            <a:r>
              <a:rPr lang="en-US" dirty="0"/>
              <a:t>Extremely </a:t>
            </a:r>
            <a:r>
              <a:rPr lang="en-US" dirty="0">
                <a:solidFill>
                  <a:srgbClr val="00B050"/>
                </a:solidFill>
              </a:rPr>
              <a:t>popular</a:t>
            </a:r>
            <a:r>
              <a:rPr lang="en-US" dirty="0"/>
              <a:t> as of 2022. Adopted to create a large number of </a:t>
            </a:r>
            <a:r>
              <a:rPr lang="en-US" dirty="0">
                <a:solidFill>
                  <a:srgbClr val="7030A0"/>
                </a:solidFill>
              </a:rPr>
              <a:t>financial</a:t>
            </a:r>
            <a:r>
              <a:rPr lang="en-US" dirty="0"/>
              <a:t> products. Also used to create Non Fungible Tokens (NFTs) for managing digital art and collectibles.</a:t>
            </a:r>
          </a:p>
          <a:p>
            <a:endParaRPr lang="en-US" dirty="0"/>
          </a:p>
        </p:txBody>
      </p:sp>
      <p:pic>
        <p:nvPicPr>
          <p:cNvPr id="12" name="Picture 11" descr="A pile of coins&#10;&#10;Description automatically generated with medium confidence">
            <a:extLst>
              <a:ext uri="{FF2B5EF4-FFF2-40B4-BE49-F238E27FC236}">
                <a16:creationId xmlns:a16="http://schemas.microsoft.com/office/drawing/2014/main" id="{6A180CB4-44A7-E186-717C-E084378ED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72539" y="118828"/>
            <a:ext cx="2792741" cy="157186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7D04ED-7FB0-21A5-60F0-461061E7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59258F-9DAE-ADBB-5F6F-A2406F647530}"/>
              </a:ext>
            </a:extLst>
          </p:cNvPr>
          <p:cNvSpPr/>
          <p:nvPr/>
        </p:nvSpPr>
        <p:spPr>
          <a:xfrm>
            <a:off x="9692640" y="3545840"/>
            <a:ext cx="2184400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37574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A9B6-4B32-FAA4-E51E-FABD04AC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55" y="500062"/>
            <a:ext cx="10515600" cy="1325563"/>
          </a:xfrm>
        </p:spPr>
        <p:txBody>
          <a:bodyPr/>
          <a:lstStyle/>
          <a:p>
            <a:r>
              <a:rPr lang="en-US" dirty="0"/>
              <a:t>When is Gas Charged?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F042-E22E-DC97-651F-03448FB2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/>
          <a:lstStyle/>
          <a:p>
            <a:r>
              <a:rPr lang="en-US" dirty="0"/>
              <a:t>Fees </a:t>
            </a:r>
            <a:r>
              <a:rPr lang="en-US" dirty="0">
                <a:solidFill>
                  <a:srgbClr val="00B050"/>
                </a:solidFill>
              </a:rPr>
              <a:t>intrinsic</a:t>
            </a:r>
            <a:r>
              <a:rPr lang="en-US" dirty="0"/>
              <a:t> to the operation (different operations need different amounts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gas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Payment</a:t>
            </a:r>
            <a:r>
              <a:rPr lang="en-US" dirty="0"/>
              <a:t> for message calls and </a:t>
            </a:r>
            <a:r>
              <a:rPr lang="en-US" dirty="0">
                <a:solidFill>
                  <a:srgbClr val="7030A0"/>
                </a:solidFill>
              </a:rPr>
              <a:t>contract</a:t>
            </a:r>
            <a:r>
              <a:rPr lang="en-US" dirty="0"/>
              <a:t> creation</a:t>
            </a:r>
          </a:p>
          <a:p>
            <a:r>
              <a:rPr lang="en-US" dirty="0">
                <a:solidFill>
                  <a:srgbClr val="FF0000"/>
                </a:solidFill>
              </a:rPr>
              <a:t>Increase</a:t>
            </a:r>
            <a:r>
              <a:rPr lang="en-US" dirty="0"/>
              <a:t> in the usage of memory</a:t>
            </a:r>
          </a:p>
          <a:p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dirty="0"/>
              <a:t> storage usage fees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refunded</a:t>
            </a:r>
            <a:r>
              <a:rPr lang="en-US" dirty="0"/>
              <a:t> (once storage is </a:t>
            </a:r>
            <a:r>
              <a:rPr lang="en-US" dirty="0">
                <a:solidFill>
                  <a:srgbClr val="00B050"/>
                </a:solidFill>
              </a:rPr>
              <a:t>freed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76C-7019-6691-127E-1DD3DA9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6A588E8-58BA-99B7-3155-D5A6EA22A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0" y="681037"/>
            <a:ext cx="865894" cy="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885C-DDBF-8155-14CF-0318EB70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F70E-0ADB-BF5A-E2D1-1D440FFD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EVM is a </a:t>
            </a:r>
            <a:r>
              <a:rPr lang="en-US" dirty="0">
                <a:solidFill>
                  <a:srgbClr val="FF0000"/>
                </a:solidFill>
              </a:rPr>
              <a:t>regular</a:t>
            </a:r>
            <a:r>
              <a:rPr lang="en-US" dirty="0"/>
              <a:t> sandboxed </a:t>
            </a:r>
            <a:r>
              <a:rPr lang="en-US" dirty="0">
                <a:solidFill>
                  <a:srgbClr val="0070C0"/>
                </a:solidFill>
              </a:rPr>
              <a:t>execution</a:t>
            </a:r>
            <a:r>
              <a:rPr lang="en-US" dirty="0"/>
              <a:t> environment, which is </a:t>
            </a:r>
            <a:r>
              <a:rPr lang="en-US" dirty="0">
                <a:solidFill>
                  <a:srgbClr val="00B050"/>
                </a:solidFill>
              </a:rPr>
              <a:t>isolated</a:t>
            </a:r>
            <a:r>
              <a:rPr lang="en-US" dirty="0"/>
              <a:t> from the host.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stops</a:t>
            </a:r>
            <a:r>
              <a:rPr lang="en-US" dirty="0"/>
              <a:t> upon an exception including when the gas used exceeds the gas limit</a:t>
            </a:r>
          </a:p>
          <a:p>
            <a:r>
              <a:rPr lang="en-US" dirty="0"/>
              <a:t>Machine state </a:t>
            </a:r>
            <a:r>
              <a:rPr lang="en-US" dirty="0">
                <a:sym typeface="Wingdings" panose="05000000000000000000" pitchFamily="2" charset="2"/>
              </a:rPr>
              <a:t> (gas available, program counter, memory contents, active number of words in memory, stack contents)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755C9-763C-E414-D8E0-20220A5C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3E8C-E3EA-4582-D61D-55C1959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Tree to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5426-4FDA-992A-C1EF-20D7F390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Bitcoin, Ethereum </a:t>
            </a:r>
            <a:r>
              <a:rPr lang="en-US" dirty="0">
                <a:solidFill>
                  <a:srgbClr val="C00000"/>
                </a:solidFill>
              </a:rPr>
              <a:t>maintains</a:t>
            </a:r>
            <a:r>
              <a:rPr lang="en-US" dirty="0"/>
              <a:t> a tree (DAG) of blocks</a:t>
            </a:r>
          </a:p>
          <a:p>
            <a:r>
              <a:rPr lang="en-US" dirty="0"/>
              <a:t>The list of </a:t>
            </a:r>
            <a:r>
              <a:rPr lang="en-US" dirty="0" err="1"/>
              <a:t>ommers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</a:rPr>
              <a:t>maintained</a:t>
            </a:r>
          </a:p>
          <a:p>
            <a:r>
              <a:rPr lang="en-US" dirty="0"/>
              <a:t>There is no </a:t>
            </a:r>
            <a:r>
              <a:rPr lang="en-US" dirty="0">
                <a:solidFill>
                  <a:srgbClr val="00B050"/>
                </a:solidFill>
              </a:rPr>
              <a:t>confusion</a:t>
            </a:r>
            <a:r>
              <a:rPr lang="en-US" dirty="0"/>
              <a:t> about the chain (real block chain)</a:t>
            </a:r>
          </a:p>
          <a:p>
            <a:pPr lvl="1"/>
            <a:r>
              <a:rPr lang="en-US" dirty="0"/>
              <a:t>It is the path with the maximum </a:t>
            </a:r>
            <a:r>
              <a:rPr lang="en-US" dirty="0">
                <a:solidFill>
                  <a:srgbClr val="C00000"/>
                </a:solidFill>
              </a:rPr>
              <a:t>cumulative</a:t>
            </a:r>
            <a:r>
              <a:rPr lang="en-US" dirty="0"/>
              <a:t> difficulty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hardest</a:t>
            </a:r>
            <a:r>
              <a:rPr lang="en-US" dirty="0"/>
              <a:t> to mine</a:t>
            </a:r>
          </a:p>
          <a:p>
            <a:pPr lvl="1"/>
            <a:endParaRPr lang="en-US" dirty="0"/>
          </a:p>
          <a:p>
            <a:r>
              <a:rPr lang="en-US" dirty="0"/>
              <a:t>Rewards</a:t>
            </a:r>
          </a:p>
          <a:p>
            <a:pPr lvl="1"/>
            <a:r>
              <a:rPr lang="en-US" dirty="0"/>
              <a:t>A block’s </a:t>
            </a:r>
            <a:r>
              <a:rPr lang="en-US" dirty="0">
                <a:solidFill>
                  <a:srgbClr val="FF0000"/>
                </a:solidFill>
              </a:rPr>
              <a:t>reward</a:t>
            </a:r>
            <a:r>
              <a:rPr lang="en-US" dirty="0"/>
              <a:t> is 5 Ether (</a:t>
            </a:r>
            <a:r>
              <a:rPr lang="en-US" dirty="0">
                <a:solidFill>
                  <a:srgbClr val="00B050"/>
                </a:solidFill>
              </a:rPr>
              <a:t>credited</a:t>
            </a:r>
            <a:r>
              <a:rPr lang="en-US" dirty="0"/>
              <a:t> to the beneficiary address)</a:t>
            </a:r>
          </a:p>
          <a:p>
            <a:pPr lvl="1"/>
            <a:r>
              <a:rPr lang="en-US" dirty="0"/>
              <a:t>Two </a:t>
            </a:r>
            <a:r>
              <a:rPr lang="en-US" dirty="0" err="1">
                <a:solidFill>
                  <a:srgbClr val="C00000"/>
                </a:solidFill>
              </a:rPr>
              <a:t>ommers</a:t>
            </a:r>
            <a:r>
              <a:rPr lang="en-US" dirty="0"/>
              <a:t> are maintained (</a:t>
            </a:r>
            <a:r>
              <a:rPr lang="en-US" dirty="0">
                <a:solidFill>
                  <a:srgbClr val="00B050"/>
                </a:solidFill>
              </a:rPr>
              <a:t>credited</a:t>
            </a:r>
            <a:r>
              <a:rPr lang="en-US" dirty="0"/>
              <a:t> 1/32th of the block </a:t>
            </a:r>
            <a:r>
              <a:rPr lang="en-US" dirty="0">
                <a:solidFill>
                  <a:srgbClr val="FF0000"/>
                </a:solidFill>
              </a:rPr>
              <a:t>reward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AB76-454A-AD01-C0FF-9199A522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24FBE-234C-599E-A53E-2DA934E6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925" y="4711261"/>
            <a:ext cx="1278062" cy="1278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C10C0-40AA-21DC-8360-E7A7CD007A03}"/>
                  </a:ext>
                </a:extLst>
              </p14:cNvPr>
              <p14:cNvContentPartPr/>
              <p14:nvPr/>
            </p14:nvContentPartPr>
            <p14:xfrm>
              <a:off x="6951720" y="5452160"/>
              <a:ext cx="360" cy="1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C10C0-40AA-21DC-8360-E7A7CD007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3080" y="5443520"/>
                <a:ext cx="180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51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59C-BE52-5258-DBEB-99C2D904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 (</a:t>
            </a:r>
            <a:r>
              <a:rPr lang="en-US" dirty="0" err="1"/>
              <a:t>PoW</a:t>
            </a:r>
            <a:r>
              <a:rPr lang="en-US" dirty="0"/>
              <a:t>) in 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B986-8975-5234-E29A-F2917501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Should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accessible </a:t>
            </a:r>
            <a:r>
              <a:rPr lang="en-US" dirty="0"/>
              <a:t>to as many people as possible</a:t>
            </a:r>
          </a:p>
          <a:p>
            <a:r>
              <a:rPr lang="en-US" dirty="0"/>
              <a:t>Should not be easily </a:t>
            </a:r>
            <a:r>
              <a:rPr lang="en-US" dirty="0">
                <a:solidFill>
                  <a:srgbClr val="0070C0"/>
                </a:solidFill>
              </a:rPr>
              <a:t>solvable </a:t>
            </a:r>
            <a:r>
              <a:rPr lang="en-US" dirty="0"/>
              <a:t>using a custom ASIC</a:t>
            </a:r>
          </a:p>
          <a:p>
            <a:r>
              <a:rPr lang="en-US" dirty="0"/>
              <a:t>Should not be </a:t>
            </a:r>
            <a:r>
              <a:rPr lang="en-US" dirty="0">
                <a:solidFill>
                  <a:srgbClr val="7030A0"/>
                </a:solidFill>
              </a:rPr>
              <a:t>possible </a:t>
            </a:r>
            <a:r>
              <a:rPr lang="en-US" dirty="0"/>
              <a:t>to write an efficient </a:t>
            </a:r>
            <a:r>
              <a:rPr lang="en-US" dirty="0">
                <a:solidFill>
                  <a:srgbClr val="00B050"/>
                </a:solidFill>
              </a:rPr>
              <a:t>parallel program</a:t>
            </a:r>
            <a:r>
              <a:rPr lang="en-US" dirty="0"/>
              <a:t> to compute the </a:t>
            </a:r>
            <a:r>
              <a:rPr lang="en-US" dirty="0" err="1"/>
              <a:t>PoW</a:t>
            </a:r>
            <a:endParaRPr lang="en-US" dirty="0"/>
          </a:p>
          <a:p>
            <a:r>
              <a:rPr lang="en-US" dirty="0"/>
              <a:t>A general-purpose </a:t>
            </a:r>
            <a:r>
              <a:rPr lang="en-US" dirty="0">
                <a:solidFill>
                  <a:srgbClr val="C00000"/>
                </a:solidFill>
              </a:rPr>
              <a:t>computation</a:t>
            </a:r>
            <a:r>
              <a:rPr lang="en-US" dirty="0"/>
              <a:t> is “ASIC hard”</a:t>
            </a:r>
          </a:p>
          <a:p>
            <a:r>
              <a:rPr lang="en-US" dirty="0" err="1">
                <a:cs typeface="Calibri"/>
              </a:rPr>
              <a:t>PoW</a:t>
            </a:r>
            <a:r>
              <a:rPr lang="en-US" dirty="0">
                <a:cs typeface="Calibri"/>
              </a:rPr>
              <a:t> algorithm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281B-7373-C6D6-EA2A-1BD6121F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3F2948-8829-6A63-F2DE-376F505350DB}"/>
              </a:ext>
            </a:extLst>
          </p:cNvPr>
          <p:cNvSpPr/>
          <p:nvPr/>
        </p:nvSpPr>
        <p:spPr>
          <a:xfrm>
            <a:off x="4037162" y="4502989"/>
            <a:ext cx="196682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Ethash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793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CCB-B56D-B0FF-4049-B80D9AE2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Ethash</a:t>
            </a:r>
            <a:r>
              <a:rPr lang="en-IN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59659-A7B0-4E47-5D94-8231B79CE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32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Compute a </a:t>
                </a:r>
                <a:r>
                  <a:rPr lang="en-IN" dirty="0">
                    <a:solidFill>
                      <a:srgbClr val="C00000"/>
                    </a:solidFill>
                  </a:rPr>
                  <a:t>seed</a:t>
                </a:r>
                <a:r>
                  <a:rPr lang="en-IN" dirty="0"/>
                  <a:t> for a block by </a:t>
                </a:r>
                <a:r>
                  <a:rPr lang="en-IN" dirty="0">
                    <a:solidFill>
                      <a:srgbClr val="00B050"/>
                    </a:solidFill>
                  </a:rPr>
                  <a:t>scanning</a:t>
                </a:r>
                <a:r>
                  <a:rPr lang="en-IN" dirty="0"/>
                  <a:t> all the </a:t>
                </a:r>
                <a:r>
                  <a:rPr lang="en-IN" dirty="0">
                    <a:solidFill>
                      <a:srgbClr val="7030A0"/>
                    </a:solidFill>
                  </a:rPr>
                  <a:t>block</a:t>
                </a:r>
                <a:r>
                  <a:rPr lang="en-IN" dirty="0"/>
                  <a:t> headers (can be sped up with </a:t>
                </a:r>
                <a:r>
                  <a:rPr lang="en-IN" dirty="0">
                    <a:solidFill>
                      <a:srgbClr val="FFC000"/>
                    </a:solidFill>
                  </a:rPr>
                  <a:t>checkpoints</a:t>
                </a:r>
                <a:r>
                  <a:rPr lang="en-IN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solidFill>
                      <a:srgbClr val="C00000"/>
                    </a:solidFill>
                  </a:rPr>
                  <a:t>seed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cache</a:t>
                </a:r>
                <a:r>
                  <a:rPr lang="en-IN" dirty="0">
                    <a:sym typeface="Wingdings" panose="05000000000000000000" pitchFamily="2" charset="2"/>
                  </a:rPr>
                  <a:t> (pseudorandom data, 16 MB)  </a:t>
                </a:r>
                <a:r>
                  <a:rPr lang="en-IN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dataset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The </a:t>
                </a:r>
                <a:r>
                  <a:rPr lang="en-IN" dirty="0">
                    <a:solidFill>
                      <a:schemeClr val="accent6"/>
                    </a:solidFill>
                  </a:rPr>
                  <a:t>dataset</a:t>
                </a:r>
                <a:r>
                  <a:rPr lang="en-IN" dirty="0"/>
                  <a:t> is 4-5 GB (updated every 30-100k blocks)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Mix the header, nonce, and a random slice of the dataset (128 bytes at a time)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Compute multiple </a:t>
                </a:r>
                <a:r>
                  <a:rPr lang="en-IN" dirty="0">
                    <a:solidFill>
                      <a:srgbClr val="00B050"/>
                    </a:solidFill>
                  </a:rPr>
                  <a:t>rounds</a:t>
                </a:r>
                <a:r>
                  <a:rPr lang="en-IN" dirty="0"/>
                  <a:t> (step (4) </a:t>
                </a:r>
                <a:r>
                  <a:rPr lang="en-IN" dirty="0">
                    <a:solidFill>
                      <a:srgbClr val="FF0000"/>
                    </a:solidFill>
                  </a:rPr>
                  <a:t>repeated</a:t>
                </a:r>
                <a:r>
                  <a:rPr lang="en-IN" dirty="0"/>
                  <a:t> multiple times).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Final</a:t>
                </a:r>
                <a:r>
                  <a:rPr lang="en-IN" dirty="0"/>
                  <a:t> output: a </a:t>
                </a:r>
                <a:r>
                  <a:rPr lang="en-IN" dirty="0">
                    <a:solidFill>
                      <a:srgbClr val="7030A0"/>
                    </a:solidFill>
                  </a:rPr>
                  <a:t>compressed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digest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Finally, verify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digest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dirty="0"/>
                  <a:t>The </a:t>
                </a:r>
                <a:r>
                  <a:rPr lang="en-IN" dirty="0">
                    <a:solidFill>
                      <a:srgbClr val="FF0000"/>
                    </a:solidFill>
                  </a:rPr>
                  <a:t>threshold</a:t>
                </a:r>
                <a:r>
                  <a:rPr lang="en-IN" dirty="0"/>
                  <a:t> is a function of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IN" dirty="0"/>
                  <a:t> / difficulty)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59659-A7B0-4E47-5D94-8231B79CE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326"/>
                <a:ext cx="10515600" cy="4351338"/>
              </a:xfrm>
              <a:blipFill>
                <a:blip r:embed="rId3"/>
                <a:stretch>
                  <a:fillRect l="-1217" t="-322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6ABE2-82BD-45A5-7396-CE4C84B7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44813-EA86-C1FF-4059-05E8BDCB4BDB}"/>
              </a:ext>
            </a:extLst>
          </p:cNvPr>
          <p:cNvSpPr txBox="1"/>
          <p:nvPr/>
        </p:nvSpPr>
        <p:spPr>
          <a:xfrm>
            <a:off x="2066210" y="5883664"/>
            <a:ext cx="805957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rgbClr val="00B050"/>
                </a:solidFill>
              </a:rPr>
              <a:t>nonce</a:t>
            </a:r>
            <a:r>
              <a:rPr lang="en-IN" sz="2400" dirty="0"/>
              <a:t> that leads to condition (6) getting </a:t>
            </a:r>
            <a:r>
              <a:rPr lang="en-IN" sz="2400" dirty="0">
                <a:solidFill>
                  <a:srgbClr val="7030A0"/>
                </a:solidFill>
              </a:rPr>
              <a:t>satisfied</a:t>
            </a:r>
            <a:r>
              <a:rPr lang="en-IN" sz="2400" dirty="0"/>
              <a:t> is the </a:t>
            </a:r>
            <a:r>
              <a:rPr lang="en-IN" sz="2400" dirty="0" err="1"/>
              <a:t>PoW</a:t>
            </a:r>
            <a:r>
              <a:rPr lang="en-IN" sz="2400" dirty="0"/>
              <a:t>.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2421753-D0D1-B071-22E6-8515F3CB0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9311" y="5779087"/>
            <a:ext cx="580258" cy="5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DEC1-3232-FD34-9AC0-972B77F3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FA32-DA1A-EB0C-3638-BF86C496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>
                <a:solidFill>
                  <a:srgbClr val="00B050"/>
                </a:solidFill>
              </a:rPr>
              <a:t>Feed</a:t>
            </a:r>
          </a:p>
          <a:p>
            <a:pPr lvl="1"/>
            <a:r>
              <a:rPr lang="en-IN" dirty="0"/>
              <a:t>Access to the external world within the Ethereum ecosystem</a:t>
            </a:r>
          </a:p>
          <a:p>
            <a:pPr lvl="1"/>
            <a:r>
              <a:rPr lang="en-IN" dirty="0"/>
              <a:t>News feeds, current time, etc.</a:t>
            </a:r>
          </a:p>
          <a:p>
            <a:r>
              <a:rPr lang="en-IN" dirty="0">
                <a:solidFill>
                  <a:srgbClr val="FF0000"/>
                </a:solidFill>
              </a:rPr>
              <a:t>Random</a:t>
            </a:r>
            <a:r>
              <a:rPr lang="en-IN" dirty="0"/>
              <a:t> Numbers</a:t>
            </a:r>
          </a:p>
          <a:p>
            <a:pPr lvl="1"/>
            <a:r>
              <a:rPr lang="en-IN" dirty="0"/>
              <a:t>Use the internal </a:t>
            </a:r>
            <a:r>
              <a:rPr lang="en-IN" dirty="0" err="1"/>
              <a:t>PoW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mechanisms</a:t>
            </a:r>
            <a:r>
              <a:rPr lang="en-IN" dirty="0"/>
              <a:t> to generate </a:t>
            </a:r>
            <a:r>
              <a:rPr lang="en-IN" dirty="0">
                <a:solidFill>
                  <a:srgbClr val="7030A0"/>
                </a:solidFill>
              </a:rPr>
              <a:t>pseudorandom</a:t>
            </a:r>
            <a:r>
              <a:rPr lang="en-IN" dirty="0"/>
              <a:t> numbers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Cryptocurrency</a:t>
            </a:r>
          </a:p>
          <a:p>
            <a:pPr lvl="1"/>
            <a:r>
              <a:rPr lang="en-IN" dirty="0"/>
              <a:t>Unlike Bitcoin, Ethereum has built-in support for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accounts</a:t>
            </a:r>
          </a:p>
          <a:p>
            <a:pPr lvl="1"/>
            <a:r>
              <a:rPr lang="en-IN" dirty="0"/>
              <a:t>This makes it a </a:t>
            </a:r>
            <a:r>
              <a:rPr lang="en-IN" dirty="0">
                <a:solidFill>
                  <a:srgbClr val="00B050"/>
                </a:solidFill>
              </a:rPr>
              <a:t>default</a:t>
            </a:r>
            <a:r>
              <a:rPr lang="en-IN" dirty="0"/>
              <a:t> choice for cryptocurrency and other kinds of </a:t>
            </a:r>
            <a:r>
              <a:rPr lang="en-IN" dirty="0">
                <a:solidFill>
                  <a:srgbClr val="0070C0"/>
                </a:solidFill>
              </a:rPr>
              <a:t>financial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instruments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B0F6-A85E-7F6F-D106-8C8CD8B7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DDEA-FE1D-4881-C594-08D677D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00D9-60B9-DE10-7DED-CD36ED1F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1213"/>
          </a:xfrm>
        </p:spPr>
        <p:txBody>
          <a:bodyPr/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7030A0"/>
                </a:solidFill>
              </a:rPr>
              <a:t>maintain</a:t>
            </a:r>
            <a:r>
              <a:rPr lang="en-IN" dirty="0"/>
              <a:t> periodic checkpoints </a:t>
            </a:r>
          </a:p>
          <a:p>
            <a:pPr lvl="1"/>
            <a:r>
              <a:rPr lang="en-IN" dirty="0"/>
              <a:t>There is no need to store all the blocks and all the transactions within a block</a:t>
            </a:r>
          </a:p>
          <a:p>
            <a:r>
              <a:rPr lang="en-IN" dirty="0">
                <a:solidFill>
                  <a:srgbClr val="00B050"/>
                </a:solidFill>
              </a:rPr>
              <a:t>Periodically</a:t>
            </a:r>
            <a:r>
              <a:rPr lang="en-IN" dirty="0"/>
              <a:t> checkpoint the world state </a:t>
            </a:r>
            <a:r>
              <a:rPr lang="en-IN" dirty="0" err="1"/>
              <a:t>trie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Inactive</a:t>
            </a:r>
            <a:r>
              <a:rPr lang="en-IN" dirty="0"/>
              <a:t> nodes could be thrown out</a:t>
            </a:r>
          </a:p>
          <a:p>
            <a:r>
              <a:rPr lang="en-IN" dirty="0"/>
              <a:t>Create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structure</a:t>
            </a:r>
          </a:p>
          <a:p>
            <a:pPr lvl="1"/>
            <a:r>
              <a:rPr lang="en-IN" dirty="0"/>
              <a:t>Smaller light-weight chains (</a:t>
            </a:r>
            <a:r>
              <a:rPr lang="en-IN" dirty="0" err="1">
                <a:solidFill>
                  <a:srgbClr val="002060"/>
                </a:solidFill>
              </a:rPr>
              <a:t>sharding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Support </a:t>
            </a:r>
            <a:r>
              <a:rPr lang="en-IN" dirty="0">
                <a:solidFill>
                  <a:srgbClr val="00B050"/>
                </a:solidFill>
              </a:rPr>
              <a:t>parallel</a:t>
            </a:r>
            <a:r>
              <a:rPr lang="en-IN" dirty="0"/>
              <a:t> blockchains (subject to </a:t>
            </a:r>
            <a:r>
              <a:rPr lang="en-IN" dirty="0">
                <a:solidFill>
                  <a:srgbClr val="C00000"/>
                </a:solidFill>
              </a:rPr>
              <a:t>limits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B05B-983C-72EF-8589-382A2189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0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6662-1501-80DF-AB7A-CA3FDAC4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3606-EFE3-4957-B73F-F77F874B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Wood, Gavin. "Ethereum: A secure </a:t>
            </a:r>
            <a:r>
              <a:rPr lang="en-US" dirty="0" err="1"/>
              <a:t>decentralised</a:t>
            </a:r>
            <a:r>
              <a:rPr lang="en-US" dirty="0"/>
              <a:t> </a:t>
            </a:r>
            <a:r>
              <a:rPr lang="en-US" dirty="0" err="1"/>
              <a:t>generalised</a:t>
            </a:r>
            <a:r>
              <a:rPr lang="en-US" dirty="0"/>
              <a:t> transaction ledger." </a:t>
            </a:r>
            <a:r>
              <a:rPr lang="en-US" i="1" dirty="0"/>
              <a:t>Ethereum project yellow paper</a:t>
            </a:r>
            <a:r>
              <a:rPr lang="en-US" dirty="0"/>
              <a:t> 151.2014 (2014): 1-32.</a:t>
            </a:r>
          </a:p>
          <a:p>
            <a:endParaRPr lang="en-US" dirty="0"/>
          </a:p>
          <a:p>
            <a:r>
              <a:rPr lang="en-US" dirty="0" err="1"/>
              <a:t>Dameron</a:t>
            </a:r>
            <a:r>
              <a:rPr lang="en-US" dirty="0"/>
              <a:t>, Micah. "</a:t>
            </a:r>
            <a:r>
              <a:rPr lang="en-US" dirty="0" err="1"/>
              <a:t>Beigepaper</a:t>
            </a:r>
            <a:r>
              <a:rPr lang="en-US" dirty="0"/>
              <a:t>: an </a:t>
            </a:r>
            <a:r>
              <a:rPr lang="en-US" dirty="0" err="1"/>
              <a:t>ethereum</a:t>
            </a:r>
            <a:r>
              <a:rPr lang="en-US" dirty="0"/>
              <a:t> technical specification." Ethereum Project Beige Paper (2018). </a:t>
            </a:r>
            <a:r>
              <a:rPr lang="en-US" dirty="0" err="1"/>
              <a:t>Dameron</a:t>
            </a:r>
            <a:r>
              <a:rPr lang="en-US" dirty="0"/>
              <a:t>, M. (2018). </a:t>
            </a:r>
            <a:r>
              <a:rPr lang="en-US" dirty="0" err="1"/>
              <a:t>Beigepaper</a:t>
            </a:r>
            <a:r>
              <a:rPr lang="en-US" dirty="0"/>
              <a:t>: an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/>
              <a:t>technical report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4723C5-1DAE-9B0F-2478-E6F3408F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448560" y="2105561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6219E1-13F5-49DD-B7E7-AB1F249D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159CB6-C218-4484-B154-207CB673D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5" y="536274"/>
            <a:ext cx="1386749" cy="138212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FDB6A37-D171-4FFB-952A-D2E0CF15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05" y="443555"/>
            <a:ext cx="1379839" cy="137983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D07CE61-029D-444A-958C-A349B060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7" y="443555"/>
            <a:ext cx="1397696" cy="1397696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7513E63D-CA90-49D4-B66A-7ABC9E60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12" y="312711"/>
            <a:ext cx="2404986" cy="2228620"/>
          </a:xfrm>
          <a:prstGeom prst="rect">
            <a:avLst/>
          </a:prstGeom>
        </p:spPr>
      </p:pic>
      <p:pic>
        <p:nvPicPr>
          <p:cNvPr id="15" name="Picture 14" descr="Background pattern, rectangle&#10;&#10;Description automatically generated">
            <a:extLst>
              <a:ext uri="{FF2B5EF4-FFF2-40B4-BE49-F238E27FC236}">
                <a16:creationId xmlns:a16="http://schemas.microsoft.com/office/drawing/2014/main" id="{3439A543-7E88-4240-A7BC-13A1CC8CD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98" y="1179163"/>
            <a:ext cx="2594213" cy="64423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06196C-8D9E-4D96-B09A-AB2EA9F08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1" y="2705100"/>
            <a:ext cx="1956124" cy="1832236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029E4B07-6F2C-4D8F-B991-C1E4948F4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42" y="3180522"/>
            <a:ext cx="2031985" cy="1704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E23F7A-0C4E-4A0B-841D-6C2594DEE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7944" y="2639656"/>
            <a:ext cx="2245058" cy="22450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4A32D7-7ADD-4DCC-AEEB-3B4C7B892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36" y="3296505"/>
            <a:ext cx="1230700" cy="123070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4E0D3339-BF9C-4164-AF56-631C5DD52A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11" y="3306636"/>
            <a:ext cx="1230700" cy="1230700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844CD24E-7466-4F02-B666-20D2FC0FB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8" y="5101995"/>
            <a:ext cx="995541" cy="995541"/>
          </a:xfrm>
          <a:prstGeom prst="rect">
            <a:avLst/>
          </a:prstGeom>
        </p:spPr>
      </p:pic>
      <p:pic>
        <p:nvPicPr>
          <p:cNvPr id="28" name="Picture 27" descr="Shape, icon&#10;&#10;Description automatically generated">
            <a:extLst>
              <a:ext uri="{FF2B5EF4-FFF2-40B4-BE49-F238E27FC236}">
                <a16:creationId xmlns:a16="http://schemas.microsoft.com/office/drawing/2014/main" id="{343D75D8-9542-4989-B1D6-205DDB0AF9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54" y="5155168"/>
            <a:ext cx="995541" cy="995541"/>
          </a:xfrm>
          <a:prstGeom prst="rect">
            <a:avLst/>
          </a:prstGeom>
        </p:spPr>
      </p:pic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5BAED306-8022-47EC-AC69-423B9E8A5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70" y="5509547"/>
            <a:ext cx="1837465" cy="587989"/>
          </a:xfrm>
          <a:prstGeom prst="rect">
            <a:avLst/>
          </a:prstGeom>
        </p:spPr>
      </p:pic>
      <p:pic>
        <p:nvPicPr>
          <p:cNvPr id="32" name="Picture 31" descr="Shape, rectangle&#10;&#10;Description automatically generated">
            <a:extLst>
              <a:ext uri="{FF2B5EF4-FFF2-40B4-BE49-F238E27FC236}">
                <a16:creationId xmlns:a16="http://schemas.microsoft.com/office/drawing/2014/main" id="{8762B177-E222-4C83-AC2B-9BF7B9BE7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5" y="5551122"/>
            <a:ext cx="1837465" cy="5879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5B86517-CB58-4F06-B8A0-E11B60C7E7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1264" y="3668479"/>
            <a:ext cx="3121158" cy="312115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C725B5-145E-45EF-B423-6090EA44C0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49" y="1937536"/>
            <a:ext cx="1404239" cy="1404239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03F5F44-71DD-49EA-BE90-00C3781A3F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74" y="5229058"/>
            <a:ext cx="1074962" cy="15966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2FAE3-D740-6509-746C-B10B5EC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13DA-685F-5E9D-2F77-81B11363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State and World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E5616-BCFA-9AC1-7B47-D9FEF4D1E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1260" y="1357740"/>
            <a:ext cx="4142520" cy="4142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44F0F-DF19-CC87-A7EC-BDCD7316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CA49C-0C22-18E4-3421-3558BBABB28A}"/>
              </a:ext>
            </a:extLst>
          </p:cNvPr>
          <p:cNvSpPr/>
          <p:nvPr/>
        </p:nvSpPr>
        <p:spPr>
          <a:xfrm>
            <a:off x="4737754" y="2083873"/>
            <a:ext cx="2189531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World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4D229-FD82-C255-1C41-AFCAF03F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90" y="2535818"/>
            <a:ext cx="1618950" cy="1616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2A17D-DD1D-B168-3244-003AEE77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85" y="3884045"/>
            <a:ext cx="1618950" cy="161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88C8D-1206-01F6-2647-07786ADC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159" y="2164930"/>
            <a:ext cx="1618950" cy="161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0487A-741D-B020-BCD1-F57612EBA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60" y="3712322"/>
            <a:ext cx="1618950" cy="1616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8D1BA-4EC3-7595-2FE0-919152893E6E}"/>
              </a:ext>
            </a:extLst>
          </p:cNvPr>
          <p:cNvSpPr txBox="1"/>
          <p:nvPr/>
        </p:nvSpPr>
        <p:spPr>
          <a:xfrm>
            <a:off x="2079551" y="2267963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Machines</a:t>
            </a:r>
            <a:endParaRPr lang="en-US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3BF65D4-0ED3-3713-277D-0F3137F0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2" y="5500260"/>
            <a:ext cx="793696" cy="793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E38EBF-5611-C3D1-D058-633ED2347CDD}"/>
              </a:ext>
            </a:extLst>
          </p:cNvPr>
          <p:cNvSpPr txBox="1"/>
          <p:nvPr/>
        </p:nvSpPr>
        <p:spPr>
          <a:xfrm>
            <a:off x="1769142" y="5598668"/>
            <a:ext cx="10316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</a:t>
            </a:r>
            <a:r>
              <a:rPr lang="en-US" sz="2400" dirty="0">
                <a:solidFill>
                  <a:srgbClr val="FF0000"/>
                </a:solidFill>
              </a:rPr>
              <a:t>machines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nodes</a:t>
            </a:r>
            <a:r>
              <a:rPr lang="en-US" sz="2400" dirty="0"/>
              <a:t>) are share a </a:t>
            </a:r>
            <a:r>
              <a:rPr lang="en-US" sz="2400" dirty="0">
                <a:solidFill>
                  <a:srgbClr val="00B050"/>
                </a:solidFill>
              </a:rPr>
              <a:t>common</a:t>
            </a:r>
            <a:r>
              <a:rPr lang="en-US" sz="2400" dirty="0"/>
              <a:t> world state. It is a </a:t>
            </a:r>
            <a:r>
              <a:rPr lang="en-US" sz="2400" dirty="0">
                <a:solidFill>
                  <a:srgbClr val="C00000"/>
                </a:solidFill>
              </a:rPr>
              <a:t>shared</a:t>
            </a:r>
          </a:p>
          <a:p>
            <a:r>
              <a:rPr lang="en-US" sz="2400" dirty="0"/>
              <a:t>state that is modified by transactions. Every machine has a </a:t>
            </a:r>
            <a:r>
              <a:rPr lang="en-US" sz="2400" dirty="0">
                <a:solidFill>
                  <a:srgbClr val="0070C0"/>
                </a:solidFill>
              </a:rPr>
              <a:t>private</a:t>
            </a:r>
            <a:r>
              <a:rPr lang="en-US" sz="2400" dirty="0"/>
              <a:t> machine state.</a:t>
            </a:r>
          </a:p>
        </p:txBody>
      </p:sp>
    </p:spTree>
    <p:extLst>
      <p:ext uri="{BB962C8B-B14F-4D97-AF65-F5344CB8AC3E}">
        <p14:creationId xmlns:p14="http://schemas.microsoft.com/office/powerpoint/2010/main" val="33658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10901-2A3A-4D90-8447-85324F0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" y="117688"/>
            <a:ext cx="2082339" cy="2082339"/>
          </a:xfrm>
          <a:prstGeom prst="rect">
            <a:avLst/>
          </a:prstGeom>
        </p:spPr>
      </p:pic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BFFF4218-237B-42D0-B478-7888C1711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866182" y="636754"/>
            <a:ext cx="946308" cy="946308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269386-E70C-4003-88EC-C8D0E1EA8A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53" y="552240"/>
            <a:ext cx="1266242" cy="1266242"/>
          </a:xfrm>
          <a:prstGeom prst="rect">
            <a:avLst/>
          </a:prstGeom>
        </p:spPr>
      </p:pic>
      <p:pic>
        <p:nvPicPr>
          <p:cNvPr id="3" name="Picture 2" descr="A picture containing seat&#10;&#10;Description automatically generated">
            <a:extLst>
              <a:ext uri="{FF2B5EF4-FFF2-40B4-BE49-F238E27FC236}">
                <a16:creationId xmlns:a16="http://schemas.microsoft.com/office/drawing/2014/main" id="{2499675F-5A51-4DC1-ADB9-5E6478EB5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81" y="304602"/>
            <a:ext cx="2199970" cy="223004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3F10741-CD44-47D7-9DFE-F0A23A74D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64" y="585851"/>
            <a:ext cx="1356290" cy="135629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AC223D1-2BC9-4AA3-9C36-E815648E1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368224"/>
            <a:ext cx="895350" cy="89535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1EDC1034-3C9E-4B28-9465-53BEBDFEB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2226531"/>
            <a:ext cx="1035464" cy="1035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A9DFF-D82C-4728-BA10-520D96A63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025" y="2162758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19F312B-6D52-4A31-83CB-CBA1B9775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33" y="2284595"/>
            <a:ext cx="1266242" cy="126624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5542D9E-AD7C-477C-B3CB-A7F84993F1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6832364" y="2348894"/>
            <a:ext cx="1384522" cy="138452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CC4C31-92B1-4645-9AA9-EFF34BFBF0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1808">
            <a:off x="337681" y="3798415"/>
            <a:ext cx="1004699" cy="100469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B129337A-1681-48FA-A5FC-471CBEAE4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3727330"/>
            <a:ext cx="1192041" cy="119204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85F929-3E4F-4BCF-8140-F6D84BD72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3640102"/>
            <a:ext cx="1256682" cy="125668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460A872-D763-4C76-A082-290EEFC300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0" y="3465220"/>
            <a:ext cx="1716262" cy="171626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86F676FD-CAA9-45D8-B6DA-7021A09D8E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7" y="2014705"/>
            <a:ext cx="3250794" cy="3250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81728C-8144-45FC-8B3D-F4EE0B4846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019" y="5362120"/>
            <a:ext cx="1255208" cy="94140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DE33587-9022-41B8-9796-9E6CCDDBEE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56" y="4777415"/>
            <a:ext cx="1835796" cy="1835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955F45-E8B1-4EDE-96E3-A765644366CC}"/>
              </a:ext>
            </a:extLst>
          </p:cNvPr>
          <p:cNvSpPr txBox="1"/>
          <p:nvPr/>
        </p:nvSpPr>
        <p:spPr>
          <a:xfrm>
            <a:off x="4110674" y="5371158"/>
            <a:ext cx="171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BA211-6C50-0E1D-29A3-80E8E09B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1F02-4C76-1695-3555-06991B59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0"/>
            <a:ext cx="10515600" cy="1325563"/>
          </a:xfrm>
        </p:spPr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4A11-CFA5-4475-FA31-D20FB28A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1"/>
            <a:ext cx="10622280" cy="2026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blockchain </a:t>
            </a:r>
            <a:r>
              <a:rPr lang="en-US" dirty="0">
                <a:solidFill>
                  <a:srgbClr val="0070C0"/>
                </a:solidFill>
              </a:rPr>
              <a:t>starts</a:t>
            </a:r>
            <a:r>
              <a:rPr lang="en-US" dirty="0"/>
              <a:t> with a genesis block.</a:t>
            </a:r>
          </a:p>
          <a:p>
            <a:r>
              <a:rPr lang="en-US" dirty="0"/>
              <a:t>There are two kinds of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 applied to the world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State transition </a:t>
            </a:r>
            <a:r>
              <a:rPr lang="en-US" dirty="0"/>
              <a:t>functions (transfer from account </a:t>
            </a:r>
            <a:r>
              <a:rPr lang="en-US" i="1" dirty="0"/>
              <a:t>A</a:t>
            </a:r>
            <a:r>
              <a:rPr lang="en-US" dirty="0"/>
              <a:t> to account 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Account creation transactions</a:t>
            </a:r>
          </a:p>
          <a:p>
            <a:r>
              <a:rPr lang="en-US" dirty="0"/>
              <a:t>The built-in </a:t>
            </a:r>
            <a:r>
              <a:rPr lang="en-US" dirty="0">
                <a:solidFill>
                  <a:srgbClr val="C00000"/>
                </a:solidFill>
              </a:rPr>
              <a:t>currency</a:t>
            </a:r>
            <a:r>
              <a:rPr lang="en-US" dirty="0"/>
              <a:t> is in Ether (</a:t>
            </a:r>
            <a:r>
              <a:rPr lang="el-GR" b="1" dirty="0"/>
              <a:t>Ξ</a:t>
            </a:r>
            <a:r>
              <a:rPr lang="en-US" dirty="0"/>
              <a:t>). The lowest denomination is a Wei.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8DDD-7017-81EB-DA8A-665256CA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CF08AB-BAE5-3438-5BFE-9607F8351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461779"/>
                  </p:ext>
                </p:extLst>
              </p:nvPr>
            </p:nvGraphicFramePr>
            <p:xfrm>
              <a:off x="2391228" y="3749584"/>
              <a:ext cx="8128000" cy="2290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60970201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21997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Multiplier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331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855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Szabo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450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Finney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728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620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CF08AB-BAE5-3438-5BFE-9607F8351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461779"/>
                  </p:ext>
                </p:extLst>
              </p:nvPr>
            </p:nvGraphicFramePr>
            <p:xfrm>
              <a:off x="2391228" y="3749584"/>
              <a:ext cx="8128000" cy="2290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60970201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219975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Multiplier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3318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855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10667" r="-100600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Szabo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450319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79" r="-10060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Finney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728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12000" r="-1006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620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25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DD59-6097-50A3-BA5D-8B5E04F1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AEC5-D324-15E9-2A20-7C15FC8B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/>
          <a:lstStyle/>
          <a:p>
            <a:r>
              <a:rPr lang="en-US" dirty="0"/>
              <a:t>The account states need to be </a:t>
            </a:r>
            <a:r>
              <a:rPr lang="en-US" dirty="0">
                <a:solidFill>
                  <a:srgbClr val="FF0000"/>
                </a:solidFill>
              </a:rPr>
              <a:t>maintained</a:t>
            </a:r>
            <a:r>
              <a:rPr lang="en-US" dirty="0"/>
              <a:t> by each machine</a:t>
            </a:r>
          </a:p>
          <a:p>
            <a:r>
              <a:rPr lang="en-US" dirty="0">
                <a:solidFill>
                  <a:srgbClr val="00B050"/>
                </a:solidFill>
              </a:rPr>
              <a:t>Preferably</a:t>
            </a:r>
            <a:r>
              <a:rPr lang="en-US" dirty="0"/>
              <a:t> in a </a:t>
            </a:r>
            <a:r>
              <a:rPr lang="en-US" dirty="0">
                <a:solidFill>
                  <a:srgbClr val="7030A0"/>
                </a:solidFill>
              </a:rPr>
              <a:t>Merkle Patricia tree</a:t>
            </a:r>
            <a:r>
              <a:rPr lang="en-US" dirty="0"/>
              <a:t> (MPT)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 database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contents</a:t>
            </a:r>
            <a:r>
              <a:rPr lang="en-US" dirty="0"/>
              <a:t> of the root node are </a:t>
            </a:r>
            <a:r>
              <a:rPr lang="en-US" dirty="0">
                <a:solidFill>
                  <a:srgbClr val="00B050"/>
                </a:solidFill>
              </a:rPr>
              <a:t>dependent</a:t>
            </a:r>
            <a:r>
              <a:rPr lang="en-US" dirty="0"/>
              <a:t> on the state of the entire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9B32-D7B4-EC4E-2597-93E2E61D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238DBE-CD90-E740-D40C-8F7897CCB6DB}"/>
              </a:ext>
            </a:extLst>
          </p:cNvPr>
          <p:cNvSpPr/>
          <p:nvPr/>
        </p:nvSpPr>
        <p:spPr>
          <a:xfrm>
            <a:off x="2209800" y="1883229"/>
            <a:ext cx="229688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Addresses </a:t>
            </a:r>
          </a:p>
          <a:p>
            <a:pPr algn="ctr"/>
            <a:r>
              <a:rPr lang="en-US" sz="2400" dirty="0"/>
              <a:t>(160-bit ids</a:t>
            </a:r>
            <a:r>
              <a:rPr lang="en-US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AE0D8D-4D4C-83E2-6EFF-6E833755F6DF}"/>
              </a:ext>
            </a:extLst>
          </p:cNvPr>
          <p:cNvSpPr/>
          <p:nvPr/>
        </p:nvSpPr>
        <p:spPr>
          <a:xfrm>
            <a:off x="7532916" y="1883229"/>
            <a:ext cx="2296886" cy="816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Account state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F7FB3F-37B2-F1B5-3F5A-A4279FE24B19}"/>
              </a:ext>
            </a:extLst>
          </p:cNvPr>
          <p:cNvSpPr/>
          <p:nvPr/>
        </p:nvSpPr>
        <p:spPr>
          <a:xfrm>
            <a:off x="5540828" y="1997755"/>
            <a:ext cx="1110343" cy="500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EAC8-0C1A-A1E8-E9CE-F1E82C4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Merkle Patricia Tree (or </a:t>
            </a:r>
            <a:r>
              <a:rPr lang="en-US" dirty="0" err="1"/>
              <a:t>Trie</a:t>
            </a:r>
            <a:r>
              <a:rPr lang="en-US" dirty="0"/>
              <a:t>)?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E38B-07D4-9E1F-E1BD-55CC486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F07A99F-013F-C352-008B-C601A2705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6105"/>
            <a:ext cx="727841" cy="727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8B8B5-0AB7-E221-21EB-01B8CD3FA3A2}"/>
              </a:ext>
            </a:extLst>
          </p:cNvPr>
          <p:cNvSpPr txBox="1"/>
          <p:nvPr/>
        </p:nvSpPr>
        <p:spPr>
          <a:xfrm>
            <a:off x="1933903" y="2151203"/>
            <a:ext cx="298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Patricia </a:t>
            </a:r>
            <a:r>
              <a:rPr lang="en-US" sz="2400" dirty="0" err="1"/>
              <a:t>trie</a:t>
            </a:r>
            <a:r>
              <a:rPr lang="en-US" sz="2400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5F2E6D-CBCC-F6F0-603F-B5C7ACEB2AA1}"/>
              </a:ext>
            </a:extLst>
          </p:cNvPr>
          <p:cNvSpPr/>
          <p:nvPr/>
        </p:nvSpPr>
        <p:spPr>
          <a:xfrm>
            <a:off x="5481521" y="2753946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D89DE4-18A4-2BD0-F546-2164A8FB94F9}"/>
              </a:ext>
            </a:extLst>
          </p:cNvPr>
          <p:cNvSpPr/>
          <p:nvPr/>
        </p:nvSpPr>
        <p:spPr>
          <a:xfrm>
            <a:off x="4345278" y="3566358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D6AA67-83AC-D588-6443-0587532F1BA1}"/>
              </a:ext>
            </a:extLst>
          </p:cNvPr>
          <p:cNvSpPr/>
          <p:nvPr/>
        </p:nvSpPr>
        <p:spPr>
          <a:xfrm>
            <a:off x="5722883" y="4152221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132228-9209-2547-5202-11BD6374F355}"/>
              </a:ext>
            </a:extLst>
          </p:cNvPr>
          <p:cNvSpPr/>
          <p:nvPr/>
        </p:nvSpPr>
        <p:spPr>
          <a:xfrm>
            <a:off x="6985626" y="3482187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D5C3A-522D-830D-23DD-B35B02C5F5FD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982229" y="3325856"/>
            <a:ext cx="608575" cy="33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052FA5-98DC-FC10-EB49-B0F482901F8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854638" y="3423980"/>
            <a:ext cx="241362" cy="7282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6AA76-783D-A597-CEA0-2EF521F4A5C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6227755" y="3088963"/>
            <a:ext cx="867154" cy="491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8F55B9F-FF6A-8E5D-DE27-C81967A8598E}"/>
              </a:ext>
            </a:extLst>
          </p:cNvPr>
          <p:cNvSpPr/>
          <p:nvPr/>
        </p:nvSpPr>
        <p:spPr>
          <a:xfrm>
            <a:off x="4791268" y="5299650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A76A17-ACB8-00EC-582E-5D3215C06C38}"/>
              </a:ext>
            </a:extLst>
          </p:cNvPr>
          <p:cNvSpPr/>
          <p:nvPr/>
        </p:nvSpPr>
        <p:spPr>
          <a:xfrm>
            <a:off x="6502901" y="5299650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te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608508-6AD6-2B3A-DB81-A2A2B32750D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6359834" y="4724131"/>
            <a:ext cx="516184" cy="5755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DF2C5-311D-D03B-7823-5B6F6D53575C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5164385" y="4724131"/>
            <a:ext cx="667781" cy="5755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DA5043-6989-16F4-DFD1-0F387A5FCAB9}"/>
              </a:ext>
            </a:extLst>
          </p:cNvPr>
          <p:cNvSpPr txBox="1"/>
          <p:nvPr/>
        </p:nvSpPr>
        <p:spPr>
          <a:xfrm>
            <a:off x="4917861" y="305464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7C01CB-991E-BA4F-E3AF-5E31AC928535}"/>
              </a:ext>
            </a:extLst>
          </p:cNvPr>
          <p:cNvSpPr txBox="1"/>
          <p:nvPr/>
        </p:nvSpPr>
        <p:spPr>
          <a:xfrm>
            <a:off x="6007874" y="334947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1C5AB-E001-B02C-0236-3A34BBFBE5D6}"/>
              </a:ext>
            </a:extLst>
          </p:cNvPr>
          <p:cNvSpPr txBox="1"/>
          <p:nvPr/>
        </p:nvSpPr>
        <p:spPr>
          <a:xfrm>
            <a:off x="6721077" y="283719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0AE3D6-FD7B-7790-BF44-0C17CD4D3E5C}"/>
              </a:ext>
            </a:extLst>
          </p:cNvPr>
          <p:cNvCxnSpPr/>
          <p:nvPr/>
        </p:nvCxnSpPr>
        <p:spPr>
          <a:xfrm flipH="1">
            <a:off x="3761742" y="4075820"/>
            <a:ext cx="608575" cy="33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D4B72F8-342E-935A-D1B8-3E2B24668A42}"/>
              </a:ext>
            </a:extLst>
          </p:cNvPr>
          <p:cNvSpPr/>
          <p:nvPr/>
        </p:nvSpPr>
        <p:spPr>
          <a:xfrm>
            <a:off x="3124791" y="4253874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650E3-2B3E-3E98-92A6-6A8206576910}"/>
              </a:ext>
            </a:extLst>
          </p:cNvPr>
          <p:cNvSpPr txBox="1"/>
          <p:nvPr/>
        </p:nvSpPr>
        <p:spPr>
          <a:xfrm>
            <a:off x="3845986" y="37834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EC6ED-98BE-120B-6793-13E440987944}"/>
              </a:ext>
            </a:extLst>
          </p:cNvPr>
          <p:cNvSpPr txBox="1"/>
          <p:nvPr/>
        </p:nvSpPr>
        <p:spPr>
          <a:xfrm>
            <a:off x="5215115" y="4597483"/>
            <a:ext cx="38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4AECD-37AD-668A-EA33-557DD22430A9}"/>
              </a:ext>
            </a:extLst>
          </p:cNvPr>
          <p:cNvSpPr txBox="1"/>
          <p:nvPr/>
        </p:nvSpPr>
        <p:spPr>
          <a:xfrm>
            <a:off x="6576523" y="4587295"/>
            <a:ext cx="38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107337-EB18-4038-B428-127D343B984D}"/>
              </a:ext>
            </a:extLst>
          </p:cNvPr>
          <p:cNvSpPr/>
          <p:nvPr/>
        </p:nvSpPr>
        <p:spPr>
          <a:xfrm>
            <a:off x="7905927" y="4172732"/>
            <a:ext cx="746234" cy="6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DEF0A-121A-30EF-698E-F0E2EFD6A375}"/>
              </a:ext>
            </a:extLst>
          </p:cNvPr>
          <p:cNvSpPr txBox="1"/>
          <p:nvPr/>
        </p:nvSpPr>
        <p:spPr>
          <a:xfrm>
            <a:off x="7828694" y="371106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952EED-0798-B4AE-224D-224801644C6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642178" y="4003642"/>
            <a:ext cx="373032" cy="2672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8FD52C-6E18-B182-DE87-188CE9856314}"/>
              </a:ext>
            </a:extLst>
          </p:cNvPr>
          <p:cNvSpPr/>
          <p:nvPr/>
        </p:nvSpPr>
        <p:spPr>
          <a:xfrm>
            <a:off x="8860971" y="2151203"/>
            <a:ext cx="2830286" cy="670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 prefix tree</a:t>
            </a:r>
          </a:p>
        </p:txBody>
      </p:sp>
    </p:spTree>
    <p:extLst>
      <p:ext uri="{BB962C8B-B14F-4D97-AF65-F5344CB8AC3E}">
        <p14:creationId xmlns:p14="http://schemas.microsoft.com/office/powerpoint/2010/main" val="25939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B541-41FB-E11D-7FB6-8AC2191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18863"/>
            <a:ext cx="10515600" cy="1325563"/>
          </a:xfrm>
        </p:spPr>
        <p:txBody>
          <a:bodyPr/>
          <a:lstStyle/>
          <a:p>
            <a:r>
              <a:rPr lang="en-US" dirty="0"/>
              <a:t>Merkle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9320-5A81-8068-0104-09E8195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467887"/>
            <a:ext cx="10918371" cy="103582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tree</a:t>
            </a:r>
            <a:r>
              <a:rPr lang="en-US" dirty="0"/>
              <a:t> of hashes</a:t>
            </a:r>
          </a:p>
          <a:p>
            <a:r>
              <a:rPr lang="en-US" dirty="0"/>
              <a:t>The root </a:t>
            </a:r>
            <a:r>
              <a:rPr lang="en-US" dirty="0">
                <a:solidFill>
                  <a:srgbClr val="FF0000"/>
                </a:solidFill>
              </a:rPr>
              <a:t>represents</a:t>
            </a:r>
            <a:r>
              <a:rPr lang="en-US" dirty="0"/>
              <a:t> the state of the entire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9A4F-7C2D-C3B8-1DF3-76011E5B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DF0E88-37A1-4418-F506-D0572C3126EF}"/>
              </a:ext>
            </a:extLst>
          </p:cNvPr>
          <p:cNvSpPr/>
          <p:nvPr/>
        </p:nvSpPr>
        <p:spPr>
          <a:xfrm>
            <a:off x="6749143" y="4176484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 (B,C)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5E9CCC-D0F5-13DB-C2FB-E55FF2AC14C0}"/>
              </a:ext>
            </a:extLst>
          </p:cNvPr>
          <p:cNvSpPr/>
          <p:nvPr/>
        </p:nvSpPr>
        <p:spPr>
          <a:xfrm>
            <a:off x="5366658" y="5440815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E2E688-088A-6AEE-7034-58AC3D6B0C7B}"/>
              </a:ext>
            </a:extLst>
          </p:cNvPr>
          <p:cNvSpPr/>
          <p:nvPr/>
        </p:nvSpPr>
        <p:spPr>
          <a:xfrm>
            <a:off x="8207830" y="5440814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6B8A8-E99C-0812-286A-B44A9DF1DE9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323361" y="3410307"/>
            <a:ext cx="2446068" cy="718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DC57F1-5C74-DFC7-D917-B0903C9275CA}"/>
              </a:ext>
            </a:extLst>
          </p:cNvPr>
          <p:cNvCxnSpPr>
            <a:cxnSpLocks/>
          </p:cNvCxnSpPr>
          <p:nvPr/>
        </p:nvCxnSpPr>
        <p:spPr>
          <a:xfrm flipH="1">
            <a:off x="2993573" y="4713319"/>
            <a:ext cx="231814" cy="7274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5EB71C-F6DF-0043-BFB2-8E3923032708}"/>
              </a:ext>
            </a:extLst>
          </p:cNvPr>
          <p:cNvSpPr/>
          <p:nvPr/>
        </p:nvSpPr>
        <p:spPr>
          <a:xfrm>
            <a:off x="4680857" y="2732218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 (hash(A), hash (B,C))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7C5A55-9B31-CB34-2C2C-99C86C002315}"/>
              </a:ext>
            </a:extLst>
          </p:cNvPr>
          <p:cNvSpPr/>
          <p:nvPr/>
        </p:nvSpPr>
        <p:spPr>
          <a:xfrm>
            <a:off x="2234789" y="4128373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hash(A)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74A4D4-7802-1231-0845-E974A91BAB64}"/>
              </a:ext>
            </a:extLst>
          </p:cNvPr>
          <p:cNvSpPr/>
          <p:nvPr/>
        </p:nvSpPr>
        <p:spPr>
          <a:xfrm>
            <a:off x="1905001" y="5440814"/>
            <a:ext cx="2177143" cy="678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3A047B-10CC-C386-36C4-A1E820243CF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769429" y="3410307"/>
            <a:ext cx="2068286" cy="766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A628BA-6BD0-EB21-85BB-127A4445EBD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455230" y="4854573"/>
            <a:ext cx="1382485" cy="586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C5294D-F5C5-B246-8D35-03436B197E7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837715" y="4854573"/>
            <a:ext cx="1458687" cy="5862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3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8266-F9B3-9771-348A-46EA9FF8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Patricia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F21AB-BA42-D6FA-6C5B-6B8BBABAE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457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leaf</a:t>
                </a:r>
                <a:r>
                  <a:rPr lang="en-US" dirty="0"/>
                  <a:t> nodes are &lt;key, value&gt; pairs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key</a:t>
                </a:r>
                <a:r>
                  <a:rPr lang="en-US" dirty="0"/>
                  <a:t> can be the account id or the transaction id (or hashes of them)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key</a:t>
                </a:r>
                <a:r>
                  <a:rPr lang="en-US" dirty="0"/>
                  <a:t> is used to </a:t>
                </a:r>
                <a:r>
                  <a:rPr lang="en-US" dirty="0">
                    <a:solidFill>
                      <a:srgbClr val="FF0000"/>
                    </a:solidFill>
                  </a:rPr>
                  <a:t>traverse</a:t>
                </a:r>
                <a:r>
                  <a:rPr lang="en-US" dirty="0"/>
                  <a:t> the MPT tree</a:t>
                </a:r>
              </a:p>
              <a:p>
                <a:r>
                  <a:rPr lang="en-US" dirty="0"/>
                  <a:t>There are two </a:t>
                </a:r>
                <a:r>
                  <a:rPr lang="en-US" dirty="0">
                    <a:solidFill>
                      <a:srgbClr val="00B050"/>
                    </a:solidFill>
                  </a:rPr>
                  <a:t>kinds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2060"/>
                    </a:solidFill>
                  </a:rPr>
                  <a:t>internal</a:t>
                </a:r>
                <a:r>
                  <a:rPr lang="en-US" dirty="0"/>
                  <a:t> nodes: branch node and extension node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dirty="0">
                    <a:solidFill>
                      <a:srgbClr val="C00000"/>
                    </a:solidFill>
                  </a:rPr>
                  <a:t>traverse</a:t>
                </a:r>
                <a:r>
                  <a:rPr lang="en-US" dirty="0"/>
                  <a:t> the MPT tree in terms of </a:t>
                </a:r>
                <a:r>
                  <a:rPr lang="en-US" dirty="0">
                    <a:solidFill>
                      <a:srgbClr val="00B050"/>
                    </a:solidFill>
                  </a:rPr>
                  <a:t>nibbles</a:t>
                </a:r>
                <a:r>
                  <a:rPr lang="en-US" dirty="0"/>
                  <a:t> (4-bit quantities)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branch node </a:t>
                </a:r>
                <a:r>
                  <a:rPr lang="en-US" dirty="0"/>
                  <a:t>can have 16 children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MPT </a:t>
                </a:r>
                <a:r>
                  <a:rPr lang="en-US" dirty="0">
                    <a:solidFill>
                      <a:srgbClr val="7030A0"/>
                    </a:solidFill>
                  </a:rPr>
                  <a:t>discourages</a:t>
                </a:r>
                <a:r>
                  <a:rPr lang="en-US" dirty="0"/>
                  <a:t> nodes with a single child. An extension node </a:t>
                </a:r>
                <a:r>
                  <a:rPr lang="en-US" dirty="0">
                    <a:solidFill>
                      <a:srgbClr val="FF0000"/>
                    </a:solidFill>
                  </a:rPr>
                  <a:t>collapses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C00000"/>
                    </a:solidFill>
                  </a:rPr>
                  <a:t>chain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rgbClr val="00B050"/>
                    </a:solidFill>
                  </a:rPr>
                  <a:t>nodes</a:t>
                </a:r>
                <a:r>
                  <a:rPr lang="en-US" dirty="0"/>
                  <a:t> (stores all the </a:t>
                </a:r>
                <a:r>
                  <a:rPr lang="en-US" dirty="0">
                    <a:solidFill>
                      <a:srgbClr val="7030A0"/>
                    </a:solidFill>
                  </a:rPr>
                  <a:t>nibbles</a:t>
                </a:r>
                <a:r>
                  <a:rPr lang="en-US" dirty="0"/>
                  <a:t> beyond the position of the </a:t>
                </a:r>
                <a:r>
                  <a:rPr lang="en-US" dirty="0">
                    <a:solidFill>
                      <a:srgbClr val="C00000"/>
                    </a:solidFill>
                  </a:rPr>
                  <a:t>extension</a:t>
                </a:r>
                <a:r>
                  <a:rPr lang="en-US" dirty="0"/>
                  <a:t> node)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full</a:t>
                </a:r>
                <a:r>
                  <a:rPr lang="en-US" dirty="0"/>
                  <a:t> Merkle tree is traversed (DFS) once to create a </a:t>
                </a:r>
                <a:r>
                  <a:rPr lang="en-US" dirty="0">
                    <a:solidFill>
                      <a:srgbClr val="FF0000"/>
                    </a:solidFill>
                  </a:rPr>
                  <a:t>root hash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and then the root hash is </a:t>
                </a:r>
                <a:r>
                  <a:rPr lang="en-US" dirty="0">
                    <a:solidFill>
                      <a:srgbClr val="0070C0"/>
                    </a:solidFill>
                  </a:rPr>
                  <a:t>updated</a:t>
                </a:r>
                <a:r>
                  <a:rPr lang="en-US" dirty="0"/>
                  <a:t> incrementally.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F21AB-BA42-D6FA-6C5B-6B8BBABAE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4571" cy="4667250"/>
              </a:xfrm>
              <a:blipFill>
                <a:blip r:embed="rId3"/>
                <a:stretch>
                  <a:fillRect l="-94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DD70A-0B8B-6DE7-03A9-54490C7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BB4D-4D5A-5C18-6646-32A590FD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Account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D30F-DF26-E964-D051-1BF63E99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E3D2-31A3-4C2E-8253-15AA95DB15E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17C33-1563-CA61-4A1F-A5EF7D285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631846"/>
              </p:ext>
            </p:extLst>
          </p:nvPr>
        </p:nvGraphicFramePr>
        <p:xfrm>
          <a:off x="1019627" y="1378895"/>
          <a:ext cx="9735457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21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5DCB428-96AA-424D-B8AF-7AAF070BE1EB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75B52CFFCE946AF0125FF2A90D948" ma:contentTypeVersion="12" ma:contentTypeDescription="Create a new document." ma:contentTypeScope="" ma:versionID="e75083cb0b2bcdf7369f69edc5abd2d9">
  <xsd:schema xmlns:xsd="http://www.w3.org/2001/XMLSchema" xmlns:xs="http://www.w3.org/2001/XMLSchema" xmlns:p="http://schemas.microsoft.com/office/2006/metadata/properties" xmlns:ns3="c88737bd-e2f2-432c-bced-1b4ea0827f15" xmlns:ns4="6a79a8fb-7b40-40a8-a390-8f91f472256f" targetNamespace="http://schemas.microsoft.com/office/2006/metadata/properties" ma:root="true" ma:fieldsID="8bc4a511b5c025a5b281f538866122f4" ns3:_="" ns4:_="">
    <xsd:import namespace="c88737bd-e2f2-432c-bced-1b4ea0827f15"/>
    <xsd:import namespace="6a79a8fb-7b40-40a8-a390-8f91f4722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737bd-e2f2-432c-bced-1b4ea0827f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9a8fb-7b40-40a8-a390-8f91f4722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EBD20A-C4C1-4987-BA46-30C7354B0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737bd-e2f2-432c-bced-1b4ea0827f15"/>
    <ds:schemaRef ds:uri="6a79a8fb-7b40-40a8-a390-8f91f4722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68F58D-D0C8-451F-AB2E-D2817D7265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FB2B65-A021-47C1-98EB-B3A2552B9D99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6a79a8fb-7b40-40a8-a390-8f91f472256f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88737bd-e2f2-432c-bced-1b4ea0827f1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1716</Words>
  <Application>Microsoft Office PowerPoint</Application>
  <PresentationFormat>Widescreen</PresentationFormat>
  <Paragraphs>301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Freestyle Script</vt:lpstr>
      <vt:lpstr>Office Theme</vt:lpstr>
      <vt:lpstr>Ethereum</vt:lpstr>
      <vt:lpstr>History of Ethereum</vt:lpstr>
      <vt:lpstr>Machine State and World State</vt:lpstr>
      <vt:lpstr>Basic Concepts</vt:lpstr>
      <vt:lpstr>World State</vt:lpstr>
      <vt:lpstr>What is a Merkle Patricia Tree (or Trie)? </vt:lpstr>
      <vt:lpstr>Merkle Tree</vt:lpstr>
      <vt:lpstr>Merkle Patricia Tree</vt:lpstr>
      <vt:lpstr>Parts of the Account State</vt:lpstr>
      <vt:lpstr>Transactions</vt:lpstr>
      <vt:lpstr>The Block</vt:lpstr>
      <vt:lpstr>List of Fields in a Block</vt:lpstr>
      <vt:lpstr>List of Fields in a Block – II </vt:lpstr>
      <vt:lpstr>Transaction Receipts</vt:lpstr>
      <vt:lpstr>Log Entry</vt:lpstr>
      <vt:lpstr>Gas and Payment</vt:lpstr>
      <vt:lpstr>Transaction Execution</vt:lpstr>
      <vt:lpstr>Message Calls</vt:lpstr>
      <vt:lpstr>Execution Model</vt:lpstr>
      <vt:lpstr>When is Gas Charged?</vt:lpstr>
      <vt:lpstr>Overview of Execution</vt:lpstr>
      <vt:lpstr>Block Tree to Blockchain</vt:lpstr>
      <vt:lpstr>Proof of Work (PoW) in Ethereum</vt:lpstr>
      <vt:lpstr>Ethash algorithm</vt:lpstr>
      <vt:lpstr>Types of Smart Contracts</vt:lpstr>
      <vt:lpstr>Scalability</vt:lpstr>
      <vt:lpstr>References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Smruti Ranjan Sarangi</dc:creator>
  <cp:lastModifiedBy>Smruti Ranjan Sarangi</cp:lastModifiedBy>
  <cp:revision>15</cp:revision>
  <dcterms:created xsi:type="dcterms:W3CDTF">2022-07-06T05:14:23Z</dcterms:created>
  <dcterms:modified xsi:type="dcterms:W3CDTF">2022-07-12T14:03:56Z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0x010100FC575B52CFFCE946AF0125FF2A90D948</vt:lpwstr>
  </property>
</Properties>
</file>