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63" r:id="rId4"/>
    <p:sldId id="264" r:id="rId5"/>
    <p:sldId id="265" r:id="rId6"/>
    <p:sldId id="266" r:id="rId7"/>
    <p:sldId id="257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0" r:id="rId30"/>
    <p:sldId id="288" r:id="rId31"/>
    <p:sldId id="260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4102E-C8F7-4CB7-AD8E-915BB5E8AF80}" v="1617" dt="2022-07-07T19:03:14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F9BCA5-FC4F-4420-BC1A-3CE67F6CDF6F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19C1214-C1F5-4EF5-87AE-F463298542C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The notion of quorums and quorum slices is the most</a:t>
          </a:r>
          <a:br>
            <a:rPr lang="en-US" dirty="0">
              <a:solidFill>
                <a:schemeClr val="tx1"/>
              </a:solidFill>
            </a:rPr>
          </a:br>
          <a:r>
            <a:rPr lang="en-US" dirty="0">
              <a:solidFill>
                <a:schemeClr val="tx1"/>
              </a:solidFill>
            </a:rPr>
            <a:t> important. They need to be constructed wisely. </a:t>
          </a:r>
        </a:p>
      </dgm:t>
    </dgm:pt>
    <dgm:pt modelId="{FEB4605E-1535-433E-AF64-A031758E49AB}" type="parTrans" cxnId="{2B5DC75F-BBB9-4B56-8C7E-6C93298CD494}">
      <dgm:prSet/>
      <dgm:spPr/>
      <dgm:t>
        <a:bodyPr/>
        <a:lstStyle/>
        <a:p>
          <a:endParaRPr lang="en-US"/>
        </a:p>
      </dgm:t>
    </dgm:pt>
    <dgm:pt modelId="{5A9C0954-97F7-4710-9FD4-029DC1CE361E}" type="sibTrans" cxnId="{2B5DC75F-BBB9-4B56-8C7E-6C93298CD494}">
      <dgm:prSet/>
      <dgm:spPr/>
      <dgm:t>
        <a:bodyPr/>
        <a:lstStyle/>
        <a:p>
          <a:endParaRPr lang="en-US"/>
        </a:p>
      </dgm:t>
    </dgm:pt>
    <dgm:pt modelId="{8E8423A0-C162-44DD-8C3E-82146256AF1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Practical implementations are very fast. </a:t>
          </a:r>
        </a:p>
      </dgm:t>
    </dgm:pt>
    <dgm:pt modelId="{FC775DDC-76E4-4D62-870F-AE49A3572CAE}" type="parTrans" cxnId="{9B420F2A-3476-4262-9425-DB74B9B8F9CD}">
      <dgm:prSet/>
      <dgm:spPr/>
      <dgm:t>
        <a:bodyPr/>
        <a:lstStyle/>
        <a:p>
          <a:endParaRPr lang="en-US"/>
        </a:p>
      </dgm:t>
    </dgm:pt>
    <dgm:pt modelId="{573C2F9F-AAD7-4AF1-975A-BD7AAE4F5FA7}" type="sibTrans" cxnId="{9B420F2A-3476-4262-9425-DB74B9B8F9CD}">
      <dgm:prSet/>
      <dgm:spPr/>
      <dgm:t>
        <a:bodyPr/>
        <a:lstStyle/>
        <a:p>
          <a:endParaRPr lang="en-US"/>
        </a:p>
      </dgm:t>
    </dgm:pt>
    <dgm:pt modelId="{8DAF18C1-CE5F-4785-AFB8-B12763F90E95}">
      <dgm:prSet phldrT="[Text]"/>
      <dgm:spPr/>
      <dgm:t>
        <a:bodyPr/>
        <a:lstStyle/>
        <a:p>
          <a:r>
            <a:rPr lang="en-US" dirty="0"/>
            <a:t>Some guarantees regarding the reliability of intersecting</a:t>
          </a:r>
          <a:br>
            <a:rPr lang="en-US" dirty="0"/>
          </a:br>
          <a:r>
            <a:rPr lang="en-US" dirty="0"/>
            <a:t>nodes and partial synchrony need to be made.</a:t>
          </a:r>
        </a:p>
      </dgm:t>
    </dgm:pt>
    <dgm:pt modelId="{BBFF039A-EF60-4034-BB7B-7357427CBD66}" type="parTrans" cxnId="{3040CFE8-F500-464D-A49D-B766D39F42BA}">
      <dgm:prSet/>
      <dgm:spPr/>
      <dgm:t>
        <a:bodyPr/>
        <a:lstStyle/>
        <a:p>
          <a:endParaRPr lang="en-US"/>
        </a:p>
      </dgm:t>
    </dgm:pt>
    <dgm:pt modelId="{279A2B5C-1116-4F0B-916E-570D38A52C10}" type="sibTrans" cxnId="{3040CFE8-F500-464D-A49D-B766D39F42BA}">
      <dgm:prSet/>
      <dgm:spPr/>
      <dgm:t>
        <a:bodyPr/>
        <a:lstStyle/>
        <a:p>
          <a:endParaRPr lang="en-US"/>
        </a:p>
      </dgm:t>
    </dgm:pt>
    <dgm:pt modelId="{C4C36B06-2972-4727-AF87-D4170C6ED69F}" type="pres">
      <dgm:prSet presAssocID="{BEF9BCA5-FC4F-4420-BC1A-3CE67F6CDF6F}" presName="linear" presStyleCnt="0">
        <dgm:presLayoutVars>
          <dgm:dir/>
          <dgm:animLvl val="lvl"/>
          <dgm:resizeHandles val="exact"/>
        </dgm:presLayoutVars>
      </dgm:prSet>
      <dgm:spPr/>
    </dgm:pt>
    <dgm:pt modelId="{9A84A909-802E-48FE-9CF1-C41C79F0EB87}" type="pres">
      <dgm:prSet presAssocID="{519C1214-C1F5-4EF5-87AE-F463298542CE}" presName="parentLin" presStyleCnt="0"/>
      <dgm:spPr/>
    </dgm:pt>
    <dgm:pt modelId="{AD10C8D2-BE28-46B4-93DC-B54CA3D79504}" type="pres">
      <dgm:prSet presAssocID="{519C1214-C1F5-4EF5-87AE-F463298542CE}" presName="parentLeftMargin" presStyleLbl="node1" presStyleIdx="0" presStyleCnt="3"/>
      <dgm:spPr/>
    </dgm:pt>
    <dgm:pt modelId="{8C6893C9-09B2-4CC9-9AC5-11A35C879664}" type="pres">
      <dgm:prSet presAssocID="{519C1214-C1F5-4EF5-87AE-F463298542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794EE0-0CF3-4DE2-882B-875FE0739F9D}" type="pres">
      <dgm:prSet presAssocID="{519C1214-C1F5-4EF5-87AE-F463298542CE}" presName="negativeSpace" presStyleCnt="0"/>
      <dgm:spPr/>
    </dgm:pt>
    <dgm:pt modelId="{61F32C45-597C-4BD1-85CC-5700F2618764}" type="pres">
      <dgm:prSet presAssocID="{519C1214-C1F5-4EF5-87AE-F463298542CE}" presName="childText" presStyleLbl="conFgAcc1" presStyleIdx="0" presStyleCnt="3">
        <dgm:presLayoutVars>
          <dgm:bulletEnabled val="1"/>
        </dgm:presLayoutVars>
      </dgm:prSet>
      <dgm:spPr/>
    </dgm:pt>
    <dgm:pt modelId="{FA97A000-5602-42DC-8171-B08462807AC5}" type="pres">
      <dgm:prSet presAssocID="{5A9C0954-97F7-4710-9FD4-029DC1CE361E}" presName="spaceBetweenRectangles" presStyleCnt="0"/>
      <dgm:spPr/>
    </dgm:pt>
    <dgm:pt modelId="{0D7EC81D-1246-4ADF-BEDC-3DD60321A7E7}" type="pres">
      <dgm:prSet presAssocID="{8E8423A0-C162-44DD-8C3E-82146256AF19}" presName="parentLin" presStyleCnt="0"/>
      <dgm:spPr/>
    </dgm:pt>
    <dgm:pt modelId="{1055659B-CD17-43BF-9CA0-40FF15292417}" type="pres">
      <dgm:prSet presAssocID="{8E8423A0-C162-44DD-8C3E-82146256AF19}" presName="parentLeftMargin" presStyleLbl="node1" presStyleIdx="0" presStyleCnt="3"/>
      <dgm:spPr/>
    </dgm:pt>
    <dgm:pt modelId="{2D3C4F62-4198-4FD7-89B5-BAE17D978A86}" type="pres">
      <dgm:prSet presAssocID="{8E8423A0-C162-44DD-8C3E-82146256AF19}" presName="parentText" presStyleLbl="node1" presStyleIdx="1" presStyleCnt="3" custLinFactNeighborX="6729" custLinFactNeighborY="1676">
        <dgm:presLayoutVars>
          <dgm:chMax val="0"/>
          <dgm:bulletEnabled val="1"/>
        </dgm:presLayoutVars>
      </dgm:prSet>
      <dgm:spPr/>
    </dgm:pt>
    <dgm:pt modelId="{93F73109-DD24-4A13-AFD2-2B1660130518}" type="pres">
      <dgm:prSet presAssocID="{8E8423A0-C162-44DD-8C3E-82146256AF19}" presName="negativeSpace" presStyleCnt="0"/>
      <dgm:spPr/>
    </dgm:pt>
    <dgm:pt modelId="{32F12625-F166-419E-A0DC-475A6EADA446}" type="pres">
      <dgm:prSet presAssocID="{8E8423A0-C162-44DD-8C3E-82146256AF19}" presName="childText" presStyleLbl="conFgAcc1" presStyleIdx="1" presStyleCnt="3">
        <dgm:presLayoutVars>
          <dgm:bulletEnabled val="1"/>
        </dgm:presLayoutVars>
      </dgm:prSet>
      <dgm:spPr/>
    </dgm:pt>
    <dgm:pt modelId="{999B8BC0-4D31-4051-849B-7FFD5FE3B005}" type="pres">
      <dgm:prSet presAssocID="{573C2F9F-AAD7-4AF1-975A-BD7AAE4F5FA7}" presName="spaceBetweenRectangles" presStyleCnt="0"/>
      <dgm:spPr/>
    </dgm:pt>
    <dgm:pt modelId="{88F32B1E-A331-4489-9E68-D460EC778F57}" type="pres">
      <dgm:prSet presAssocID="{8DAF18C1-CE5F-4785-AFB8-B12763F90E95}" presName="parentLin" presStyleCnt="0"/>
      <dgm:spPr/>
    </dgm:pt>
    <dgm:pt modelId="{D119F0B3-6407-4D9E-AEC5-2542BFAA6225}" type="pres">
      <dgm:prSet presAssocID="{8DAF18C1-CE5F-4785-AFB8-B12763F90E95}" presName="parentLeftMargin" presStyleLbl="node1" presStyleIdx="1" presStyleCnt="3"/>
      <dgm:spPr/>
    </dgm:pt>
    <dgm:pt modelId="{66EC87C9-B732-48F6-B4FB-2F205011E5FD}" type="pres">
      <dgm:prSet presAssocID="{8DAF18C1-CE5F-4785-AFB8-B12763F90E9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3EAC215-0256-4794-B1C8-46ADBEBAB2F5}" type="pres">
      <dgm:prSet presAssocID="{8DAF18C1-CE5F-4785-AFB8-B12763F90E95}" presName="negativeSpace" presStyleCnt="0"/>
      <dgm:spPr/>
    </dgm:pt>
    <dgm:pt modelId="{A708BDF4-E052-4D97-98B6-2CC985EFF6A3}" type="pres">
      <dgm:prSet presAssocID="{8DAF18C1-CE5F-4785-AFB8-B12763F90E9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7F63D18-6B2F-47E0-8639-AD7F87F754A1}" type="presOf" srcId="{8E8423A0-C162-44DD-8C3E-82146256AF19}" destId="{1055659B-CD17-43BF-9CA0-40FF15292417}" srcOrd="0" destOrd="0" presId="urn:microsoft.com/office/officeart/2005/8/layout/list1"/>
    <dgm:cxn modelId="{9B420F2A-3476-4262-9425-DB74B9B8F9CD}" srcId="{BEF9BCA5-FC4F-4420-BC1A-3CE67F6CDF6F}" destId="{8E8423A0-C162-44DD-8C3E-82146256AF19}" srcOrd="1" destOrd="0" parTransId="{FC775DDC-76E4-4D62-870F-AE49A3572CAE}" sibTransId="{573C2F9F-AAD7-4AF1-975A-BD7AAE4F5FA7}"/>
    <dgm:cxn modelId="{4E1ECC2F-1FFF-46CC-AD40-766401C3696B}" type="presOf" srcId="{8DAF18C1-CE5F-4785-AFB8-B12763F90E95}" destId="{66EC87C9-B732-48F6-B4FB-2F205011E5FD}" srcOrd="1" destOrd="0" presId="urn:microsoft.com/office/officeart/2005/8/layout/list1"/>
    <dgm:cxn modelId="{2B5DC75F-BBB9-4B56-8C7E-6C93298CD494}" srcId="{BEF9BCA5-FC4F-4420-BC1A-3CE67F6CDF6F}" destId="{519C1214-C1F5-4EF5-87AE-F463298542CE}" srcOrd="0" destOrd="0" parTransId="{FEB4605E-1535-433E-AF64-A031758E49AB}" sibTransId="{5A9C0954-97F7-4710-9FD4-029DC1CE361E}"/>
    <dgm:cxn modelId="{5FEE5844-C4DB-4DD0-9BEC-B9F6F85FB3D3}" type="presOf" srcId="{BEF9BCA5-FC4F-4420-BC1A-3CE67F6CDF6F}" destId="{C4C36B06-2972-4727-AF87-D4170C6ED69F}" srcOrd="0" destOrd="0" presId="urn:microsoft.com/office/officeart/2005/8/layout/list1"/>
    <dgm:cxn modelId="{D34C9769-1A5E-4D31-A7C0-89599B62AE87}" type="presOf" srcId="{519C1214-C1F5-4EF5-87AE-F463298542CE}" destId="{AD10C8D2-BE28-46B4-93DC-B54CA3D79504}" srcOrd="0" destOrd="0" presId="urn:microsoft.com/office/officeart/2005/8/layout/list1"/>
    <dgm:cxn modelId="{5CA6CC49-56CA-4BDD-9580-E3E422536932}" type="presOf" srcId="{8DAF18C1-CE5F-4785-AFB8-B12763F90E95}" destId="{D119F0B3-6407-4D9E-AEC5-2542BFAA6225}" srcOrd="0" destOrd="0" presId="urn:microsoft.com/office/officeart/2005/8/layout/list1"/>
    <dgm:cxn modelId="{BC3BF196-7676-4D47-B193-031EC7E4A6FE}" type="presOf" srcId="{519C1214-C1F5-4EF5-87AE-F463298542CE}" destId="{8C6893C9-09B2-4CC9-9AC5-11A35C879664}" srcOrd="1" destOrd="0" presId="urn:microsoft.com/office/officeart/2005/8/layout/list1"/>
    <dgm:cxn modelId="{705BF8DE-0C2E-4EA6-BAD3-FEE3D7E3AB30}" type="presOf" srcId="{8E8423A0-C162-44DD-8C3E-82146256AF19}" destId="{2D3C4F62-4198-4FD7-89B5-BAE17D978A86}" srcOrd="1" destOrd="0" presId="urn:microsoft.com/office/officeart/2005/8/layout/list1"/>
    <dgm:cxn modelId="{3040CFE8-F500-464D-A49D-B766D39F42BA}" srcId="{BEF9BCA5-FC4F-4420-BC1A-3CE67F6CDF6F}" destId="{8DAF18C1-CE5F-4785-AFB8-B12763F90E95}" srcOrd="2" destOrd="0" parTransId="{BBFF039A-EF60-4034-BB7B-7357427CBD66}" sibTransId="{279A2B5C-1116-4F0B-916E-570D38A52C10}"/>
    <dgm:cxn modelId="{8E5EB53A-5206-4E44-B3A9-12F25DB33F33}" type="presParOf" srcId="{C4C36B06-2972-4727-AF87-D4170C6ED69F}" destId="{9A84A909-802E-48FE-9CF1-C41C79F0EB87}" srcOrd="0" destOrd="0" presId="urn:microsoft.com/office/officeart/2005/8/layout/list1"/>
    <dgm:cxn modelId="{A38CBD1D-2D90-4DB0-93E2-E062E38D6865}" type="presParOf" srcId="{9A84A909-802E-48FE-9CF1-C41C79F0EB87}" destId="{AD10C8D2-BE28-46B4-93DC-B54CA3D79504}" srcOrd="0" destOrd="0" presId="urn:microsoft.com/office/officeart/2005/8/layout/list1"/>
    <dgm:cxn modelId="{2B5A9856-F702-4F15-9D61-CE7B9F153AC2}" type="presParOf" srcId="{9A84A909-802E-48FE-9CF1-C41C79F0EB87}" destId="{8C6893C9-09B2-4CC9-9AC5-11A35C879664}" srcOrd="1" destOrd="0" presId="urn:microsoft.com/office/officeart/2005/8/layout/list1"/>
    <dgm:cxn modelId="{0BE114CF-3FD1-4D79-81B7-6ED99253C058}" type="presParOf" srcId="{C4C36B06-2972-4727-AF87-D4170C6ED69F}" destId="{95794EE0-0CF3-4DE2-882B-875FE0739F9D}" srcOrd="1" destOrd="0" presId="urn:microsoft.com/office/officeart/2005/8/layout/list1"/>
    <dgm:cxn modelId="{06E68E3D-99F5-4E25-9E24-D944C242DC4F}" type="presParOf" srcId="{C4C36B06-2972-4727-AF87-D4170C6ED69F}" destId="{61F32C45-597C-4BD1-85CC-5700F2618764}" srcOrd="2" destOrd="0" presId="urn:microsoft.com/office/officeart/2005/8/layout/list1"/>
    <dgm:cxn modelId="{0146FA22-FA36-4978-AD6B-F46568A6F673}" type="presParOf" srcId="{C4C36B06-2972-4727-AF87-D4170C6ED69F}" destId="{FA97A000-5602-42DC-8171-B08462807AC5}" srcOrd="3" destOrd="0" presId="urn:microsoft.com/office/officeart/2005/8/layout/list1"/>
    <dgm:cxn modelId="{E3CFF9EA-5ADB-45A7-AB6F-2EF174FDF29E}" type="presParOf" srcId="{C4C36B06-2972-4727-AF87-D4170C6ED69F}" destId="{0D7EC81D-1246-4ADF-BEDC-3DD60321A7E7}" srcOrd="4" destOrd="0" presId="urn:microsoft.com/office/officeart/2005/8/layout/list1"/>
    <dgm:cxn modelId="{11BD4C2B-B4AC-4C9A-BE1F-2B6848DE4A8B}" type="presParOf" srcId="{0D7EC81D-1246-4ADF-BEDC-3DD60321A7E7}" destId="{1055659B-CD17-43BF-9CA0-40FF15292417}" srcOrd="0" destOrd="0" presId="urn:microsoft.com/office/officeart/2005/8/layout/list1"/>
    <dgm:cxn modelId="{F6CFF421-A215-4D1F-AF3F-4C81E988AE57}" type="presParOf" srcId="{0D7EC81D-1246-4ADF-BEDC-3DD60321A7E7}" destId="{2D3C4F62-4198-4FD7-89B5-BAE17D978A86}" srcOrd="1" destOrd="0" presId="urn:microsoft.com/office/officeart/2005/8/layout/list1"/>
    <dgm:cxn modelId="{7A81FC7E-54AF-4B28-B5EC-C923A885507D}" type="presParOf" srcId="{C4C36B06-2972-4727-AF87-D4170C6ED69F}" destId="{93F73109-DD24-4A13-AFD2-2B1660130518}" srcOrd="5" destOrd="0" presId="urn:microsoft.com/office/officeart/2005/8/layout/list1"/>
    <dgm:cxn modelId="{3537E69D-7EA4-4428-BB50-CCD4D5EB8F6E}" type="presParOf" srcId="{C4C36B06-2972-4727-AF87-D4170C6ED69F}" destId="{32F12625-F166-419E-A0DC-475A6EADA446}" srcOrd="6" destOrd="0" presId="urn:microsoft.com/office/officeart/2005/8/layout/list1"/>
    <dgm:cxn modelId="{2D91A6F7-86ED-45FA-AB6B-E3CB9B337E80}" type="presParOf" srcId="{C4C36B06-2972-4727-AF87-D4170C6ED69F}" destId="{999B8BC0-4D31-4051-849B-7FFD5FE3B005}" srcOrd="7" destOrd="0" presId="urn:microsoft.com/office/officeart/2005/8/layout/list1"/>
    <dgm:cxn modelId="{3858211D-C4F3-49E1-AEED-8D16760378BB}" type="presParOf" srcId="{C4C36B06-2972-4727-AF87-D4170C6ED69F}" destId="{88F32B1E-A331-4489-9E68-D460EC778F57}" srcOrd="8" destOrd="0" presId="urn:microsoft.com/office/officeart/2005/8/layout/list1"/>
    <dgm:cxn modelId="{ACD5DE0D-D922-42D7-AEC6-BAC20917B391}" type="presParOf" srcId="{88F32B1E-A331-4489-9E68-D460EC778F57}" destId="{D119F0B3-6407-4D9E-AEC5-2542BFAA6225}" srcOrd="0" destOrd="0" presId="urn:microsoft.com/office/officeart/2005/8/layout/list1"/>
    <dgm:cxn modelId="{0911473F-4203-44BD-8148-B7B9DA216235}" type="presParOf" srcId="{88F32B1E-A331-4489-9E68-D460EC778F57}" destId="{66EC87C9-B732-48F6-B4FB-2F205011E5FD}" srcOrd="1" destOrd="0" presId="urn:microsoft.com/office/officeart/2005/8/layout/list1"/>
    <dgm:cxn modelId="{4F7766C2-2823-4CD3-A558-7A4227A4A5A5}" type="presParOf" srcId="{C4C36B06-2972-4727-AF87-D4170C6ED69F}" destId="{F3EAC215-0256-4794-B1C8-46ADBEBAB2F5}" srcOrd="9" destOrd="0" presId="urn:microsoft.com/office/officeart/2005/8/layout/list1"/>
    <dgm:cxn modelId="{157B688F-5E01-47D6-A7C9-78178EF2229A}" type="presParOf" srcId="{C4C36B06-2972-4727-AF87-D4170C6ED69F}" destId="{A708BDF4-E052-4D97-98B6-2CC985EFF6A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32C45-597C-4BD1-85CC-5700F2618764}">
      <dsp:nvSpPr>
        <dsp:cNvPr id="0" name=""/>
        <dsp:cNvSpPr/>
      </dsp:nvSpPr>
      <dsp:spPr>
        <a:xfrm>
          <a:off x="0" y="1655366"/>
          <a:ext cx="1146084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893C9-09B2-4CC9-9AC5-11A35C879664}">
      <dsp:nvSpPr>
        <dsp:cNvPr id="0" name=""/>
        <dsp:cNvSpPr/>
      </dsp:nvSpPr>
      <dsp:spPr>
        <a:xfrm>
          <a:off x="573042" y="1286366"/>
          <a:ext cx="8022590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35" tIns="0" rIns="30323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The notion of quorums and quorum slices is the most</a:t>
          </a:r>
          <a:br>
            <a:rPr lang="en-US" sz="2500" kern="1200" dirty="0">
              <a:solidFill>
                <a:schemeClr val="tx1"/>
              </a:solidFill>
            </a:rPr>
          </a:br>
          <a:r>
            <a:rPr lang="en-US" sz="2500" kern="1200" dirty="0">
              <a:solidFill>
                <a:schemeClr val="tx1"/>
              </a:solidFill>
            </a:rPr>
            <a:t> important. They need to be constructed wisely. </a:t>
          </a:r>
        </a:p>
      </dsp:txBody>
      <dsp:txXfrm>
        <a:off x="609068" y="1322392"/>
        <a:ext cx="7950538" cy="665948"/>
      </dsp:txXfrm>
    </dsp:sp>
    <dsp:sp modelId="{32F12625-F166-419E-A0DC-475A6EADA446}">
      <dsp:nvSpPr>
        <dsp:cNvPr id="0" name=""/>
        <dsp:cNvSpPr/>
      </dsp:nvSpPr>
      <dsp:spPr>
        <a:xfrm>
          <a:off x="0" y="2789366"/>
          <a:ext cx="1146084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C4F62-4198-4FD7-89B5-BAE17D978A86}">
      <dsp:nvSpPr>
        <dsp:cNvPr id="0" name=""/>
        <dsp:cNvSpPr/>
      </dsp:nvSpPr>
      <dsp:spPr>
        <a:xfrm>
          <a:off x="611602" y="2432734"/>
          <a:ext cx="8022590" cy="73800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35" tIns="0" rIns="30323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Practical implementations are very fast. </a:t>
          </a:r>
        </a:p>
      </dsp:txBody>
      <dsp:txXfrm>
        <a:off x="647628" y="2468760"/>
        <a:ext cx="7950538" cy="665948"/>
      </dsp:txXfrm>
    </dsp:sp>
    <dsp:sp modelId="{A708BDF4-E052-4D97-98B6-2CC985EFF6A3}">
      <dsp:nvSpPr>
        <dsp:cNvPr id="0" name=""/>
        <dsp:cNvSpPr/>
      </dsp:nvSpPr>
      <dsp:spPr>
        <a:xfrm>
          <a:off x="0" y="3923366"/>
          <a:ext cx="1146084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C87C9-B732-48F6-B4FB-2F205011E5FD}">
      <dsp:nvSpPr>
        <dsp:cNvPr id="0" name=""/>
        <dsp:cNvSpPr/>
      </dsp:nvSpPr>
      <dsp:spPr>
        <a:xfrm>
          <a:off x="573042" y="3554366"/>
          <a:ext cx="8022590" cy="73800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35" tIns="0" rIns="30323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Some guarantees regarding the reliability of intersecting</a:t>
          </a:r>
          <a:br>
            <a:rPr lang="en-US" sz="2500" kern="1200" dirty="0"/>
          </a:br>
          <a:r>
            <a:rPr lang="en-US" sz="2500" kern="1200" dirty="0"/>
            <a:t>nodes and partial synchrony need to be made.</a:t>
          </a:r>
        </a:p>
      </dsp:txBody>
      <dsp:txXfrm>
        <a:off x="609068" y="3590392"/>
        <a:ext cx="795053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F3AEB-2EC6-418B-9DA3-BE1A3958613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C3D42-D86B-4DEC-AC8A-3719BF1E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5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4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4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52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47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91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21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29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7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0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84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71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76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25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13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6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04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73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88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40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638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72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92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84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696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8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97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74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7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29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26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3D42-D86B-4DEC-AC8A-3719BF1E32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8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852A-ABA7-59E7-F5BD-95D3A13A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4D774-3AA5-A99C-0209-3DF41C3F3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E4CB-6082-D1B4-8E88-C45D7963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B28-3E71-4458-B0DC-47841A921FD5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87490-87B3-4280-D75D-804BC2A0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90E51-6017-A495-A853-F5C2340B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5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CF77-C42B-E685-B1CD-7AB078A3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22BB4-7802-4CBF-26E5-0B5A60767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C03BC-465F-7BE1-DBC2-A5A45931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DF45-09C7-4C4C-9BEB-DB0FC3B26FF7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09EB-B8FF-A125-3B5C-56795CCF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387E7-5489-C440-02DE-9E2D136E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8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5645B-3CCE-276F-99D5-8F9A4C8A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268CB-2D4F-C39F-9439-3C352609D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95ACC-FB2A-5673-CD30-A975DAEB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689A-F698-4C3F-9EB7-58C7B9826603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FB7A-DFD2-B828-D12D-788F14A4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59874-ADA4-2047-4020-746E6491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7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18DC-AE3D-4398-E87B-0A96CF38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BF36B-63E6-9154-C851-6FA3D8697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B12BA-4205-50ED-3592-F6CF7859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46B7-A932-4850-9C15-CB38766CD65B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AA560-4423-DFA2-3457-DC7C5B19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D6DA7-28AC-2EC1-5474-11592B53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3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96AC-68E8-F451-01EC-507BA87C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C6035-4372-D441-EE98-66158E9A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5F22-3163-4DA2-8BC9-0184D45D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1999-DD24-40CE-B160-A1E8EEC6A24B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E9379-B98E-8700-3DC8-D86F950F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E5618-8C5A-894A-5F1D-D02A1F48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8015-C9EC-2A04-6BCD-86411100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3586-730B-BE5D-0550-9CE270314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EFF9B-3C0C-E3AF-817C-07F70F3ED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96C6D-23DC-3220-B821-7B4A7D3C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642D-D7C4-4A90-877B-C6576C8CCF1B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80DBE-CEFF-5DA2-5239-0B3E331A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8A48F-EE8B-F6C0-1B08-5E324545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4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E61B-2646-465A-1E30-A2656E96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862FC-0403-11AE-F660-8C83F655B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63635-50A6-39E1-0EB1-75544840A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8494F-D178-7929-92F1-3AE0BB194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03FED-32E9-7C12-3B18-0361803CA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51DEE-74EF-C8AD-E61C-EB045F50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829F-E5C5-4362-BA5C-3472F4D68F07}" type="datetime1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C3BBA-8BD9-4B71-AD20-522617B2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A17CC-AE6F-3E98-24F0-85018AD7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0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272B-49DE-B753-7098-C627C629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DEB76-4F79-D9F2-553B-D6783101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F418-2F6A-457C-91FB-9510D32D8C29}" type="datetime1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FB3C8-AC05-0749-F70C-79C3A3AC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F9B31-350A-17BB-D0F6-46AACF6F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2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F9A62-4252-5E99-2BB9-421C0A97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0B9-D449-4F7A-8E97-65C6B6798B07}" type="datetime1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C500D-E543-7401-3FC1-1CD983DB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3AD3E-26B8-F7CB-D1BD-BFC460AC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0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BB2A-B2D3-C51C-A793-F4DEE0C7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B9CB-70B5-DAD3-AD82-FF6435DE8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B0F5B-B4B7-FD4D-86E3-FD592C8EE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B737F-50A1-B3B2-9153-2DB81942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271B-C26A-4434-9793-AA97A0E1CA7F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C96B5-FDF3-DB4D-FD92-187B95A1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4B7A2-EC54-B734-98AD-974A8F2D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9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8D14-9AA9-5F53-226B-DF5CBABF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FA894-2F8A-E201-5273-C147D68EB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A03D5-D4D4-D5D3-A8CA-0AF8862C8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9EEEC-442F-8CD2-4F32-1E92536D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0640-BA23-4D0A-9A72-AE83C82F7FDA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8A815-115D-9F1F-1ED0-6C364593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C6829-52BC-469F-BBAE-8080E2E4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8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DE149-C1FE-B3CA-0F41-C52E499B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0FB1D-8054-1782-320C-FD2791FD4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B5526-6D35-6CB3-E327-5C97B857A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21609-0BED-4DE8-85D7-58435AD56226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43CB-7ECE-8842-33FB-ACBDDB1F5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7EE44-D4B2-7833-9570-F8B14B8ED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81299-047B-4CD4-926E-E0F52BE9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2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53313-garbage-photos-hq-image-free-p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79E1-F091-E97F-95FA-BE3C71003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Stellar Consensus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9734C-C7DE-C460-06C9-337621D10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Smruti R. Sarangi</a:t>
            </a:r>
          </a:p>
          <a:p>
            <a:r>
              <a:rPr lang="en-US" dirty="0"/>
              <a:t>IIT Delhi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AF927-7E8F-9B6A-8C9F-AB864583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0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DC8A-6F2E-96E4-6CF8-E39AB698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" y="111662"/>
            <a:ext cx="10515600" cy="1325563"/>
          </a:xfrm>
        </p:spPr>
        <p:txBody>
          <a:bodyPr/>
          <a:lstStyle/>
          <a:p>
            <a:r>
              <a:rPr lang="en-US" dirty="0"/>
              <a:t>Let us understand a little bit more.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F56485-B487-6AEC-9C39-2F1B76E09F41}"/>
              </a:ext>
            </a:extLst>
          </p:cNvPr>
          <p:cNvSpPr/>
          <p:nvPr/>
        </p:nvSpPr>
        <p:spPr>
          <a:xfrm>
            <a:off x="4566920" y="1188720"/>
            <a:ext cx="2743200" cy="23063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I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2C61FC-557D-EE5E-69ED-8A81B1955379}"/>
              </a:ext>
            </a:extLst>
          </p:cNvPr>
          <p:cNvSpPr/>
          <p:nvPr/>
        </p:nvSpPr>
        <p:spPr>
          <a:xfrm rot="2259948">
            <a:off x="3418841" y="2423160"/>
            <a:ext cx="3139440" cy="144272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U1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F341EC-FA85-792D-D1D4-D13773745DBB}"/>
              </a:ext>
            </a:extLst>
          </p:cNvPr>
          <p:cNvSpPr/>
          <p:nvPr/>
        </p:nvSpPr>
        <p:spPr>
          <a:xfrm rot="20828229">
            <a:off x="5360188" y="2773679"/>
            <a:ext cx="3139440" cy="144272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U2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8D7FA13-19EF-4BF1-735F-741BCAF0D4C9}"/>
              </a:ext>
            </a:extLst>
          </p:cNvPr>
          <p:cNvSpPr/>
          <p:nvPr/>
        </p:nvSpPr>
        <p:spPr>
          <a:xfrm rot="16200000">
            <a:off x="5064760" y="4010098"/>
            <a:ext cx="1747520" cy="314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D9A7F0-391D-AC94-806B-4C02E719CCDA}"/>
                  </a:ext>
                </a:extLst>
              </p:cNvPr>
              <p:cNvSpPr txBox="1"/>
              <p:nvPr/>
            </p:nvSpPr>
            <p:spPr>
              <a:xfrm>
                <a:off x="4833699" y="5214565"/>
                <a:ext cx="2524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D9A7F0-391D-AC94-806B-4C02E719C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99" y="5214565"/>
                <a:ext cx="2524601" cy="369332"/>
              </a:xfrm>
              <a:prstGeom prst="rect">
                <a:avLst/>
              </a:prstGeom>
              <a:blipFill>
                <a:blip r:embed="rId3"/>
                <a:stretch>
                  <a:fillRect r="-3382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79FE5FFA-47C7-116F-E083-45CE6C934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0" y="2207915"/>
            <a:ext cx="672241" cy="672241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704BA679-3318-2B8E-62EF-6FA9E265C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9" y="5862319"/>
            <a:ext cx="614477" cy="6144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C5A811-BA79-D144-9753-7A477A3F7B90}"/>
              </a:ext>
            </a:extLst>
          </p:cNvPr>
          <p:cNvSpPr txBox="1"/>
          <p:nvPr/>
        </p:nvSpPr>
        <p:spPr>
          <a:xfrm>
            <a:off x="1493520" y="5938724"/>
            <a:ext cx="647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All </a:t>
            </a:r>
            <a:r>
              <a:rPr lang="en-US" sz="2400" dirty="0">
                <a:solidFill>
                  <a:srgbClr val="0070C0"/>
                </a:solidFill>
              </a:rPr>
              <a:t>intersecting</a:t>
            </a:r>
            <a:r>
              <a:rPr lang="en-US" sz="2400" dirty="0"/>
              <a:t> intact sets are closed under union.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FF54A0-D2A9-23F6-FCA0-655A3A3C111D}"/>
                  </a:ext>
                </a:extLst>
              </p:cNvPr>
              <p:cNvSpPr txBox="1"/>
              <p:nvPr/>
            </p:nvSpPr>
            <p:spPr>
              <a:xfrm>
                <a:off x="7965356" y="6017301"/>
                <a:ext cx="373576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1∩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sz="2400" dirty="0"/>
                  <a:t> is </a:t>
                </a:r>
              </a:p>
              <a:p>
                <a:pPr algn="l"/>
                <a:r>
                  <a:rPr lang="en-US" sz="2400" dirty="0"/>
                  <a:t>an intact set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FF54A0-D2A9-23F6-FCA0-655A3A3C1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6" y="6017301"/>
                <a:ext cx="3735766" cy="738664"/>
              </a:xfrm>
              <a:prstGeom prst="rect">
                <a:avLst/>
              </a:prstGeom>
              <a:blipFill>
                <a:blip r:embed="rId6"/>
                <a:stretch>
                  <a:fillRect l="-5065" t="-12397" r="-4085" b="-24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4F782A0-BA25-9DB4-DA63-C0978653B810}"/>
              </a:ext>
            </a:extLst>
          </p:cNvPr>
          <p:cNvSpPr/>
          <p:nvPr/>
        </p:nvSpPr>
        <p:spPr>
          <a:xfrm>
            <a:off x="9316720" y="1614315"/>
            <a:ext cx="2641600" cy="141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Intact sets can reach a consensus</a:t>
            </a:r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A0E16ECF-69C6-EF0F-00F9-08FB64574C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429" y="774443"/>
            <a:ext cx="990909" cy="9281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6501EF-4AFB-A7F1-C432-EC61EB63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1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C158-C461-F8E2-412C-F080FD69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Byzantine Consensus for Intact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3786C-77DA-3867-086B-DCC2C361B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1975"/>
          </a:xfrm>
        </p:spPr>
        <p:txBody>
          <a:bodyPr/>
          <a:lstStyle/>
          <a:p>
            <a:r>
              <a:rPr lang="en-US" dirty="0"/>
              <a:t>Given a maximal intact set </a:t>
            </a:r>
            <a:r>
              <a:rPr lang="en-US" i="1" dirty="0"/>
              <a:t>I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2DD12-B81E-80DA-358B-8E33C666625D}"/>
              </a:ext>
            </a:extLst>
          </p:cNvPr>
          <p:cNvSpPr txBox="1"/>
          <p:nvPr/>
        </p:nvSpPr>
        <p:spPr>
          <a:xfrm>
            <a:off x="1361440" y="3129280"/>
            <a:ext cx="9469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Integrity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No correct node decides twice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Agreement</a:t>
            </a:r>
            <a:r>
              <a:rPr lang="en-US" sz="2400" dirty="0">
                <a:sym typeface="Wingdings" panose="05000000000000000000" pitchFamily="2" charset="2"/>
              </a:rPr>
              <a:t>  No two nodes decide differently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Weak validity </a:t>
            </a:r>
            <a:r>
              <a:rPr lang="en-US" sz="2400" dirty="0">
                <a:sym typeface="Wingdings" panose="05000000000000000000" pitchFamily="2" charset="2"/>
              </a:rPr>
              <a:t> If all nodes are 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honest</a:t>
            </a:r>
            <a:r>
              <a:rPr lang="en-US" sz="2400" dirty="0">
                <a:sym typeface="Wingdings" panose="05000000000000000000" pitchFamily="2" charset="2"/>
              </a:rPr>
              <a:t>, then the value  that is decided is one of the proposed values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Non-blocking</a:t>
            </a:r>
            <a:r>
              <a:rPr lang="en-US" sz="2400" dirty="0">
                <a:sym typeface="Wingdings" panose="05000000000000000000" pitchFamily="2" charset="2"/>
              </a:rPr>
              <a:t>  If all 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malicious</a:t>
            </a:r>
            <a:r>
              <a:rPr lang="en-US" sz="2400" dirty="0">
                <a:sym typeface="Wingdings" panose="05000000000000000000" pitchFamily="2" charset="2"/>
              </a:rPr>
              <a:t> nodes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stop</a:t>
            </a:r>
            <a:r>
              <a:rPr lang="en-US" sz="2400" dirty="0">
                <a:sym typeface="Wingdings" panose="05000000000000000000" pitchFamily="2" charset="2"/>
              </a:rPr>
              <a:t>, then all the nodes ultimately come to a consensus.</a:t>
            </a:r>
            <a:endParaRPr lang="en-US" sz="2400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2CF91D1B-C198-0AD9-7031-ECF8D69E0AE1}"/>
              </a:ext>
            </a:extLst>
          </p:cNvPr>
          <p:cNvSpPr/>
          <p:nvPr/>
        </p:nvSpPr>
        <p:spPr>
          <a:xfrm>
            <a:off x="2753360" y="5691604"/>
            <a:ext cx="7071360" cy="973356"/>
          </a:xfrm>
          <a:prstGeom prst="wedgeRectCallout">
            <a:avLst>
              <a:gd name="adj1" fmla="val 719"/>
              <a:gd name="adj2" fmla="val -86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By the FLP result, we cannot guarantee termination if malicious/faulty nodes are active.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C5F1-30B2-769D-F791-5C1B6C97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13A9-22FC-6A95-18F2-5848C6EB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part of the algorithm: Federated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FF8E-ACE0-30ED-8A27-ACBB92ECC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3415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3B3D7-09B1-4729-BEED-A3AA30ADC0EE}"/>
              </a:ext>
            </a:extLst>
          </p:cNvPr>
          <p:cNvSpPr txBox="1"/>
          <p:nvPr/>
        </p:nvSpPr>
        <p:spPr>
          <a:xfrm>
            <a:off x="1097280" y="3812857"/>
            <a:ext cx="9469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No duplication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Every correct node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delivers</a:t>
            </a:r>
            <a:r>
              <a:rPr lang="en-US" sz="2400" dirty="0">
                <a:sym typeface="Wingdings" panose="05000000000000000000" pitchFamily="2" charset="2"/>
              </a:rPr>
              <a:t> at most one 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voted</a:t>
            </a:r>
            <a:r>
              <a:rPr lang="en-US" sz="2400" dirty="0">
                <a:sym typeface="Wingdings" panose="05000000000000000000" pitchFamily="2" charset="2"/>
              </a:rPr>
              <a:t> value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Totality</a:t>
            </a:r>
            <a:r>
              <a:rPr lang="en-US" sz="2400" dirty="0">
                <a:sym typeface="Wingdings" panose="05000000000000000000" pitchFamily="2" charset="2"/>
              </a:rPr>
              <a:t>  If a node in </a:t>
            </a:r>
            <a:r>
              <a:rPr lang="en-US" sz="2400" i="1" dirty="0">
                <a:sym typeface="Wingdings" panose="05000000000000000000" pitchFamily="2" charset="2"/>
              </a:rPr>
              <a:t>I </a:t>
            </a:r>
            <a:r>
              <a:rPr lang="en-US" sz="2400" i="1" dirty="0">
                <a:solidFill>
                  <a:srgbClr val="00B050"/>
                </a:solidFill>
                <a:sym typeface="Wingdings" panose="05000000000000000000" pitchFamily="2" charset="2"/>
              </a:rPr>
              <a:t>delivers</a:t>
            </a:r>
            <a:r>
              <a:rPr lang="en-US" sz="2400" i="1" dirty="0">
                <a:sym typeface="Wingdings" panose="05000000000000000000" pitchFamily="2" charset="2"/>
              </a:rPr>
              <a:t> a voted value, every node in I </a:t>
            </a:r>
            <a:r>
              <a:rPr lang="en-US" sz="2400" i="1" dirty="0">
                <a:solidFill>
                  <a:srgbClr val="00B050"/>
                </a:solidFill>
                <a:sym typeface="Wingdings" panose="05000000000000000000" pitchFamily="2" charset="2"/>
              </a:rPr>
              <a:t>delivers</a:t>
            </a:r>
            <a:r>
              <a:rPr lang="en-US" sz="2400" i="1" dirty="0">
                <a:sym typeface="Wingdings" panose="05000000000000000000" pitchFamily="2" charset="2"/>
              </a:rPr>
              <a:t> a voted value</a:t>
            </a:r>
            <a:endParaRPr lang="en-US" sz="2400" dirty="0">
              <a:sym typeface="Wingdings" panose="05000000000000000000" pitchFamily="2" charset="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Consistency </a:t>
            </a:r>
            <a:r>
              <a:rPr lang="en-US" sz="2400" dirty="0">
                <a:sym typeface="Wingdings" panose="05000000000000000000" pitchFamily="2" charset="2"/>
              </a:rPr>
              <a:t> If two intertwined nodes deliver </a:t>
            </a:r>
            <a:r>
              <a:rPr lang="en-US" sz="2400" i="1" dirty="0">
                <a:sym typeface="Wingdings" panose="05000000000000000000" pitchFamily="2" charset="2"/>
              </a:rPr>
              <a:t>a</a:t>
            </a:r>
            <a:r>
              <a:rPr lang="en-US" sz="2400" dirty="0">
                <a:sym typeface="Wingdings" panose="05000000000000000000" pitchFamily="2" charset="2"/>
              </a:rPr>
              <a:t> and </a:t>
            </a:r>
            <a:r>
              <a:rPr lang="en-US" sz="2400" i="1" dirty="0" err="1">
                <a:sym typeface="Wingdings" panose="05000000000000000000" pitchFamily="2" charset="2"/>
              </a:rPr>
              <a:t>a’</a:t>
            </a:r>
            <a:r>
              <a:rPr lang="en-US" sz="2400" dirty="0">
                <a:sym typeface="Wingdings" panose="05000000000000000000" pitchFamily="2" charset="2"/>
              </a:rPr>
              <a:t> resp., </a:t>
            </a:r>
            <a:r>
              <a:rPr lang="en-US" sz="2400" i="1" dirty="0">
                <a:sym typeface="Wingdings" panose="05000000000000000000" pitchFamily="2" charset="2"/>
              </a:rPr>
              <a:t>a = </a:t>
            </a:r>
            <a:r>
              <a:rPr lang="en-US" sz="2400" i="1" dirty="0" err="1">
                <a:sym typeface="Wingdings" panose="05000000000000000000" pitchFamily="2" charset="2"/>
              </a:rPr>
              <a:t>a’</a:t>
            </a:r>
            <a:endParaRPr lang="en-US" sz="2400" i="1" dirty="0">
              <a:sym typeface="Wingdings" panose="05000000000000000000" pitchFamily="2" charset="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Validity</a:t>
            </a:r>
            <a:r>
              <a:rPr lang="en-US" sz="2400" dirty="0">
                <a:sym typeface="Wingdings" panose="05000000000000000000" pitchFamily="2" charset="2"/>
              </a:rPr>
              <a:t>  If all 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nodes </a:t>
            </a:r>
            <a:r>
              <a:rPr lang="en-US" sz="2400" dirty="0">
                <a:sym typeface="Wingdings" panose="05000000000000000000" pitchFamily="2" charset="2"/>
              </a:rPr>
              <a:t>vote for </a:t>
            </a:r>
            <a:r>
              <a:rPr lang="en-US" sz="2400" i="1" dirty="0">
                <a:sym typeface="Wingdings" panose="05000000000000000000" pitchFamily="2" charset="2"/>
              </a:rPr>
              <a:t>a, </a:t>
            </a:r>
            <a:r>
              <a:rPr lang="en-US" sz="2400" dirty="0">
                <a:sym typeface="Wingdings" panose="05000000000000000000" pitchFamily="2" charset="2"/>
              </a:rPr>
              <a:t>they eventually 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deliver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i="1" dirty="0">
                <a:sym typeface="Wingdings" panose="05000000000000000000" pitchFamily="2" charset="2"/>
              </a:rPr>
              <a:t>a 	</a:t>
            </a:r>
            <a:endParaRPr lang="en-US" sz="2400" i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BFF5D0-6F43-A714-A796-1416D8048FA2}"/>
              </a:ext>
            </a:extLst>
          </p:cNvPr>
          <p:cNvSpPr/>
          <p:nvPr/>
        </p:nvSpPr>
        <p:spPr>
          <a:xfrm>
            <a:off x="3942080" y="1930400"/>
            <a:ext cx="2448560" cy="6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Vote (a)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885700-C7AD-85D7-E700-F89DF1F4A503}"/>
              </a:ext>
            </a:extLst>
          </p:cNvPr>
          <p:cNvSpPr/>
          <p:nvPr/>
        </p:nvSpPr>
        <p:spPr>
          <a:xfrm>
            <a:off x="7647940" y="1922463"/>
            <a:ext cx="2448560" cy="6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Deliver (</a:t>
            </a:r>
            <a:r>
              <a:rPr lang="en-US" sz="2400" dirty="0" err="1"/>
              <a:t>a’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8224159-7437-D436-9E1F-C986838279B4}"/>
              </a:ext>
            </a:extLst>
          </p:cNvPr>
          <p:cNvSpPr/>
          <p:nvPr/>
        </p:nvSpPr>
        <p:spPr>
          <a:xfrm>
            <a:off x="6634480" y="2152332"/>
            <a:ext cx="701040" cy="326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5FC2A5-5BB3-94A3-10A8-9C5DAE85F5E7}"/>
              </a:ext>
            </a:extLst>
          </p:cNvPr>
          <p:cNvSpPr/>
          <p:nvPr/>
        </p:nvSpPr>
        <p:spPr>
          <a:xfrm>
            <a:off x="4043680" y="3098165"/>
            <a:ext cx="309626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 correct nodes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D0F60D-D836-8900-46E5-F7D81A8CC03F}"/>
              </a:ext>
            </a:extLst>
          </p:cNvPr>
          <p:cNvSpPr/>
          <p:nvPr/>
        </p:nvSpPr>
        <p:spPr>
          <a:xfrm>
            <a:off x="2895600" y="6018212"/>
            <a:ext cx="5770880" cy="4775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Reliable Byzantine voting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02E398E-BDDD-9A9B-6FAD-6604EEC2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1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E455-6F54-CDA9-CB1D-2C16D00B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Round of the Federated Voting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9F256B-AD1C-6045-F8CB-3918BC6FBF5D}"/>
                  </a:ext>
                </a:extLst>
              </p:cNvPr>
              <p:cNvSpPr txBox="1"/>
              <p:nvPr/>
            </p:nvSpPr>
            <p:spPr>
              <a:xfrm>
                <a:off x="843280" y="1534160"/>
                <a:ext cx="5294078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b="1" dirty="0"/>
                  <a:t>Federated-voting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𝑇𝑎𝑔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pPr algn="l"/>
                <a:r>
                  <a:rPr lang="en-US" sz="2400" dirty="0"/>
                  <a:t>       voted, ready, delivered  </a:t>
                </a:r>
                <a:r>
                  <a:rPr lang="en-US" sz="2400" dirty="0">
                    <a:sym typeface="Wingdings" panose="05000000000000000000" pitchFamily="2" charset="2"/>
                  </a:rPr>
                  <a:t> false</a:t>
                </a:r>
              </a:p>
              <a:p>
                <a:pPr algn="l"/>
                <a:endParaRPr lang="en-US" sz="2400" dirty="0">
                  <a:sym typeface="Wingdings" panose="05000000000000000000" pitchFamily="2" charset="2"/>
                </a:endParaRPr>
              </a:p>
              <a:p>
                <a:pPr algn="l"/>
                <a:r>
                  <a:rPr lang="en-US" sz="2400" b="1" dirty="0">
                    <a:sym typeface="Wingdings" panose="05000000000000000000" pitchFamily="2" charset="2"/>
                  </a:rPr>
                  <a:t>vote</a:t>
                </a:r>
                <a:r>
                  <a:rPr lang="en-US" sz="2400" dirty="0">
                    <a:sym typeface="Wingdings" panose="05000000000000000000" pitchFamily="2" charset="2"/>
                  </a:rPr>
                  <a:t>(a)</a:t>
                </a:r>
              </a:p>
              <a:p>
                <a:pPr algn="l"/>
                <a:r>
                  <a:rPr lang="en-US" sz="2400" dirty="0">
                    <a:sym typeface="Wingdings" panose="05000000000000000000" pitchFamily="2" charset="2"/>
                  </a:rPr>
                  <a:t>     if not voted then</a:t>
                </a:r>
              </a:p>
              <a:p>
                <a:pPr algn="l"/>
                <a:r>
                  <a:rPr lang="en-US" sz="2400" dirty="0">
                    <a:sym typeface="Wingdings" panose="05000000000000000000" pitchFamily="2" charset="2"/>
                  </a:rPr>
                  <a:t>	voted  true</a:t>
                </a:r>
                <a:br>
                  <a:rPr lang="en-US" sz="2400" dirty="0">
                    <a:sym typeface="Wingdings" panose="05000000000000000000" pitchFamily="2" charset="2"/>
                  </a:rPr>
                </a:br>
                <a:r>
                  <a:rPr lang="en-US" sz="2400" dirty="0">
                    <a:sym typeface="Wingdings" panose="05000000000000000000" pitchFamily="2" charset="2"/>
                  </a:rPr>
                  <a:t>  	send </a:t>
                </a:r>
                <a:r>
                  <a:rPr lang="en-US" sz="2400" i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VOTE</a:t>
                </a:r>
                <a:r>
                  <a:rPr lang="en-US" sz="2400" i="1" dirty="0">
                    <a:sym typeface="Wingdings" panose="05000000000000000000" pitchFamily="2" charset="2"/>
                  </a:rPr>
                  <a:t> (t, a) </a:t>
                </a:r>
                <a:r>
                  <a:rPr lang="en-US" sz="2400" dirty="0">
                    <a:sym typeface="Wingdings" panose="05000000000000000000" pitchFamily="2" charset="2"/>
                  </a:rPr>
                  <a:t>to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9F256B-AD1C-6045-F8CB-3918BC6FB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80" y="1534160"/>
                <a:ext cx="5294078" cy="2677656"/>
              </a:xfrm>
              <a:prstGeom prst="rect">
                <a:avLst/>
              </a:prstGeom>
              <a:blipFill>
                <a:blip r:embed="rId3"/>
                <a:stretch>
                  <a:fillRect l="-1726" t="-1822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3D8DBE-5BA7-9DA0-071C-4EADBE41E6EB}"/>
                  </a:ext>
                </a:extLst>
              </p:cNvPr>
              <p:cNvSpPr txBox="1"/>
              <p:nvPr/>
            </p:nvSpPr>
            <p:spPr>
              <a:xfrm>
                <a:off x="914400" y="4714240"/>
                <a:ext cx="896296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i="1" dirty="0"/>
                  <a:t>v </a:t>
                </a:r>
                <a:r>
                  <a:rPr lang="en-US" sz="2400" b="1" dirty="0"/>
                  <a:t>receives</a:t>
                </a:r>
                <a:r>
                  <a:rPr lang="en-US" sz="2400" dirty="0"/>
                  <a:t> VOTE (</a:t>
                </a:r>
                <a:r>
                  <a:rPr lang="en-US" sz="2400" dirty="0" err="1"/>
                  <a:t>t,a</a:t>
                </a:r>
                <a:r>
                  <a:rPr lang="en-US" sz="2400" dirty="0"/>
                  <a:t>) from every </a:t>
                </a:r>
                <a:r>
                  <a:rPr lang="en-US" sz="2400" dirty="0">
                    <a:solidFill>
                      <a:srgbClr val="0070C0"/>
                    </a:solidFill>
                  </a:rPr>
                  <a:t>node</a:t>
                </a:r>
                <a:r>
                  <a:rPr lang="en-US" sz="2400" dirty="0"/>
                  <a:t> of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quorum</a:t>
                </a:r>
                <a:r>
                  <a:rPr lang="en-US" sz="2400" dirty="0"/>
                  <a:t> </a:t>
                </a:r>
                <a:r>
                  <a:rPr lang="en-US" sz="2400" i="1" dirty="0"/>
                  <a:t>U </a:t>
                </a:r>
                <a:r>
                  <a:rPr lang="en-US" sz="2400" dirty="0"/>
                  <a:t>that it is a part of</a:t>
                </a:r>
              </a:p>
              <a:p>
                <a:pPr algn="l"/>
                <a:r>
                  <a:rPr lang="en-US" sz="2400" i="1" dirty="0"/>
                  <a:t>     </a:t>
                </a:r>
                <a:r>
                  <a:rPr lang="en-US" sz="2400" dirty="0"/>
                  <a:t>if not ready then</a:t>
                </a:r>
              </a:p>
              <a:p>
                <a:pPr algn="l"/>
                <a:r>
                  <a:rPr lang="en-US" sz="2400" i="1" dirty="0"/>
                  <a:t>	ready </a:t>
                </a:r>
                <a:r>
                  <a:rPr lang="en-US" sz="2400" dirty="0">
                    <a:sym typeface="Wingdings" panose="05000000000000000000" pitchFamily="2" charset="2"/>
                  </a:rPr>
                  <a:t> true</a:t>
                </a:r>
              </a:p>
              <a:p>
                <a:pPr algn="l"/>
                <a:r>
                  <a:rPr lang="en-US" sz="2400" i="1" dirty="0">
                    <a:sym typeface="Wingdings" panose="05000000000000000000" pitchFamily="2" charset="2"/>
                  </a:rPr>
                  <a:t>	</a:t>
                </a:r>
                <a:r>
                  <a:rPr lang="en-US" sz="2400" dirty="0">
                    <a:sym typeface="Wingdings" panose="05000000000000000000" pitchFamily="2" charset="2"/>
                  </a:rPr>
                  <a:t>send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READY </a:t>
                </a:r>
                <a:r>
                  <a:rPr lang="en-US" sz="2400" dirty="0">
                    <a:sym typeface="Wingdings" panose="05000000000000000000" pitchFamily="2" charset="2"/>
                  </a:rPr>
                  <a:t>(</a:t>
                </a:r>
                <a:r>
                  <a:rPr lang="en-US" sz="2400" dirty="0" err="1">
                    <a:sym typeface="Wingdings" panose="05000000000000000000" pitchFamily="2" charset="2"/>
                  </a:rPr>
                  <a:t>t,a</a:t>
                </a:r>
                <a:r>
                  <a:rPr lang="en-US" sz="2400" dirty="0">
                    <a:sym typeface="Wingdings" panose="05000000000000000000" pitchFamily="2" charset="2"/>
                  </a:rPr>
                  <a:t>) to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3D8DBE-5BA7-9DA0-071C-4EADBE41E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714240"/>
                <a:ext cx="8962966" cy="1569660"/>
              </a:xfrm>
              <a:prstGeom prst="rect">
                <a:avLst/>
              </a:prstGeom>
              <a:blipFill>
                <a:blip r:embed="rId4"/>
                <a:stretch>
                  <a:fillRect l="-1020" t="-3101" r="-272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26A35D-601E-74EE-1C70-32F0F9879875}"/>
              </a:ext>
            </a:extLst>
          </p:cNvPr>
          <p:cNvSpPr/>
          <p:nvPr/>
        </p:nvSpPr>
        <p:spPr>
          <a:xfrm>
            <a:off x="7701280" y="1879600"/>
            <a:ext cx="3464560" cy="115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 tag indicates a round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B2B01-2E22-6CA7-9C98-541975CCD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7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22FA-7B1F-B590-2A9D-B29DC860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FV Protocol (Part 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85A78D-6B83-3013-F34C-0B0856E0E8C3}"/>
                  </a:ext>
                </a:extLst>
              </p:cNvPr>
              <p:cNvSpPr txBox="1"/>
              <p:nvPr/>
            </p:nvSpPr>
            <p:spPr>
              <a:xfrm>
                <a:off x="1097280" y="2001520"/>
                <a:ext cx="5893536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/>
                  <a:t>A </a:t>
                </a:r>
                <a:r>
                  <a:rPr lang="en-US" sz="2400" b="1" dirty="0"/>
                  <a:t>v-blocking set </a:t>
                </a:r>
                <a:r>
                  <a:rPr lang="en-US" sz="2400" dirty="0"/>
                  <a:t>sends a READY (t, a) message</a:t>
                </a:r>
              </a:p>
              <a:p>
                <a:pPr algn="l"/>
                <a:endParaRPr lang="en-US" sz="2400" dirty="0"/>
              </a:p>
              <a:p>
                <a:pPr algn="l"/>
                <a:r>
                  <a:rPr lang="en-US" sz="2400" dirty="0"/>
                  <a:t>       if not ready</a:t>
                </a:r>
              </a:p>
              <a:p>
                <a:pPr algn="l"/>
                <a:r>
                  <a:rPr lang="en-US" sz="2400" dirty="0"/>
                  <a:t>	ready </a:t>
                </a:r>
                <a:r>
                  <a:rPr lang="en-US" sz="2400" dirty="0">
                    <a:sym typeface="Wingdings" panose="05000000000000000000" pitchFamily="2" charset="2"/>
                  </a:rPr>
                  <a:t> true</a:t>
                </a: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              send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READY </a:t>
                </a:r>
                <a:r>
                  <a:rPr lang="en-US" sz="2400" dirty="0">
                    <a:sym typeface="Wingdings" panose="05000000000000000000" pitchFamily="2" charset="2"/>
                  </a:rPr>
                  <a:t>(</a:t>
                </a:r>
                <a:r>
                  <a:rPr lang="en-US" sz="2400" dirty="0" err="1">
                    <a:sym typeface="Wingdings" panose="05000000000000000000" pitchFamily="2" charset="2"/>
                  </a:rPr>
                  <a:t>t,a</a:t>
                </a:r>
                <a:r>
                  <a:rPr lang="en-US" sz="2400" dirty="0">
                    <a:sym typeface="Wingdings" panose="05000000000000000000" pitchFamily="2" charset="2"/>
                  </a:rPr>
                  <a:t>) to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85A78D-6B83-3013-F34C-0B0856E0E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01520"/>
                <a:ext cx="5893536" cy="1938992"/>
              </a:xfrm>
              <a:prstGeom prst="rect">
                <a:avLst/>
              </a:prstGeom>
              <a:blipFill>
                <a:blip r:embed="rId3"/>
                <a:stretch>
                  <a:fillRect l="-1551" t="-2516" r="-827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A9239C-DDC6-0120-6E1E-59CD9B9A6D50}"/>
              </a:ext>
            </a:extLst>
          </p:cNvPr>
          <p:cNvSpPr/>
          <p:nvPr/>
        </p:nvSpPr>
        <p:spPr>
          <a:xfrm>
            <a:off x="8260080" y="1920240"/>
            <a:ext cx="3606800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set is v-blocking if it overlaps with every quorum slice of </a:t>
            </a:r>
            <a:r>
              <a:rPr lang="en-US" sz="2400" i="1" dirty="0"/>
              <a:t>v 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5C533-B389-3E7C-76C7-2C809234F690}"/>
              </a:ext>
            </a:extLst>
          </p:cNvPr>
          <p:cNvSpPr txBox="1"/>
          <p:nvPr/>
        </p:nvSpPr>
        <p:spPr>
          <a:xfrm>
            <a:off x="1097280" y="4328160"/>
            <a:ext cx="7254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/>
              <a:t>Received</a:t>
            </a:r>
            <a:r>
              <a:rPr lang="en-US" sz="2400" dirty="0"/>
              <a:t> READY (t, a) from a </a:t>
            </a:r>
            <a:r>
              <a:rPr lang="en-US" sz="2400" b="1" dirty="0"/>
              <a:t>quorum</a:t>
            </a:r>
            <a:r>
              <a:rPr lang="en-US" sz="2400" dirty="0"/>
              <a:t> </a:t>
            </a:r>
            <a:r>
              <a:rPr lang="en-US" sz="2400" i="1" dirty="0"/>
              <a:t>U</a:t>
            </a:r>
            <a:r>
              <a:rPr lang="en-US" sz="2400" dirty="0"/>
              <a:t> that </a:t>
            </a:r>
            <a:r>
              <a:rPr lang="en-US" sz="2400" i="1" dirty="0"/>
              <a:t>v </a:t>
            </a:r>
            <a:r>
              <a:rPr lang="en-US" sz="2400" dirty="0"/>
              <a:t>is a part of</a:t>
            </a:r>
          </a:p>
          <a:p>
            <a:pPr algn="l"/>
            <a:endParaRPr lang="en-US" sz="2400" i="1" dirty="0"/>
          </a:p>
          <a:p>
            <a:pPr algn="l"/>
            <a:r>
              <a:rPr lang="en-US" sz="2400" i="1" dirty="0"/>
              <a:t>      </a:t>
            </a:r>
            <a:r>
              <a:rPr lang="en-US" sz="2400" dirty="0"/>
              <a:t>if not delivered</a:t>
            </a:r>
          </a:p>
          <a:p>
            <a:pPr algn="l"/>
            <a:r>
              <a:rPr lang="en-US" sz="2400" i="1" dirty="0"/>
              <a:t>	</a:t>
            </a:r>
            <a:r>
              <a:rPr lang="en-US" sz="2400" dirty="0"/>
              <a:t>delivered </a:t>
            </a:r>
            <a:r>
              <a:rPr lang="en-US" sz="2400" dirty="0">
                <a:sym typeface="Wingdings" panose="05000000000000000000" pitchFamily="2" charset="2"/>
              </a:rPr>
              <a:t> true</a:t>
            </a:r>
          </a:p>
          <a:p>
            <a:pPr algn="l"/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deliver</a:t>
            </a:r>
            <a:r>
              <a:rPr lang="en-US" sz="2400" dirty="0">
                <a:sym typeface="Wingdings" panose="05000000000000000000" pitchFamily="2" charset="2"/>
              </a:rPr>
              <a:t> (a)</a:t>
            </a:r>
            <a:endParaRPr lang="en-US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ADBAC5-B6AC-1FCE-2AD3-71D45E2249D8}"/>
              </a:ext>
            </a:extLst>
          </p:cNvPr>
          <p:cNvSpPr/>
          <p:nvPr/>
        </p:nvSpPr>
        <p:spPr>
          <a:xfrm>
            <a:off x="7894320" y="5618480"/>
            <a:ext cx="3810000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Similar to 2-phase commit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EDD6AB-A061-4403-D16E-1A37E3B5639D}"/>
              </a:ext>
            </a:extLst>
          </p:cNvPr>
          <p:cNvSpPr/>
          <p:nvPr/>
        </p:nvSpPr>
        <p:spPr>
          <a:xfrm>
            <a:off x="7894320" y="3429000"/>
            <a:ext cx="4104640" cy="807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Can send a READY message for value that it has not voted for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2D057C-71C1-CA3B-D4EC-057FC6FD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55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C878-8E4B-DCDF-FB08-624F858E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E0929-EA80-A6E0-3CF6-983C669DC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READY message is </a:t>
            </a:r>
            <a:r>
              <a:rPr lang="en-US" dirty="0">
                <a:solidFill>
                  <a:srgbClr val="FF0000"/>
                </a:solidFill>
              </a:rPr>
              <a:t>received</a:t>
            </a:r>
            <a:r>
              <a:rPr lang="en-US" dirty="0"/>
              <a:t>, only after the same VOTE message is received from the entire </a:t>
            </a:r>
            <a:r>
              <a:rPr lang="en-US" dirty="0">
                <a:solidFill>
                  <a:srgbClr val="00B050"/>
                </a:solidFill>
              </a:rPr>
              <a:t>quorum</a:t>
            </a:r>
          </a:p>
          <a:p>
            <a:r>
              <a:rPr lang="en-US" dirty="0"/>
              <a:t>Then it is </a:t>
            </a:r>
            <a:r>
              <a:rPr lang="en-US" dirty="0">
                <a:solidFill>
                  <a:srgbClr val="0070C0"/>
                </a:solidFill>
              </a:rPr>
              <a:t>propagated (</a:t>
            </a:r>
            <a:r>
              <a:rPr lang="en-US" dirty="0"/>
              <a:t>a v-blocking set is enough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/>
              <a:t>Termination is not </a:t>
            </a:r>
            <a:r>
              <a:rPr lang="en-US" dirty="0">
                <a:solidFill>
                  <a:srgbClr val="FF0000"/>
                </a:solidFill>
              </a:rPr>
              <a:t>guaranteed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Otherwise, it will </a:t>
            </a:r>
            <a:r>
              <a:rPr lang="en-US" dirty="0">
                <a:solidFill>
                  <a:srgbClr val="0070C0"/>
                </a:solidFill>
              </a:rPr>
              <a:t>violate</a:t>
            </a:r>
            <a:r>
              <a:rPr lang="en-US" dirty="0"/>
              <a:t> the FLP result</a:t>
            </a:r>
          </a:p>
          <a:p>
            <a:r>
              <a:rPr lang="en-US" dirty="0"/>
              <a:t>However, once one message is </a:t>
            </a:r>
            <a:r>
              <a:rPr lang="en-US" dirty="0">
                <a:solidFill>
                  <a:srgbClr val="00B050"/>
                </a:solidFill>
              </a:rPr>
              <a:t>delivered</a:t>
            </a:r>
          </a:p>
          <a:p>
            <a:pPr lvl="1"/>
            <a:r>
              <a:rPr lang="en-US" dirty="0"/>
              <a:t>The rest get delivered in finite time (for correct nodes), if we assume </a:t>
            </a:r>
            <a:r>
              <a:rPr lang="en-US" dirty="0">
                <a:solidFill>
                  <a:srgbClr val="0070C0"/>
                </a:solidFill>
              </a:rPr>
              <a:t>bounded</a:t>
            </a:r>
            <a:r>
              <a:rPr lang="en-US" dirty="0"/>
              <a:t> clock skew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0C6C2-C1D2-9E2D-21C8-96982FC7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3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02FA-8C7E-3022-E67A-292F508A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FD882E-2958-E5CE-5BAA-CBE905E25D13}"/>
              </a:ext>
            </a:extLst>
          </p:cNvPr>
          <p:cNvSpPr/>
          <p:nvPr/>
        </p:nvSpPr>
        <p:spPr>
          <a:xfrm>
            <a:off x="1808480" y="1889760"/>
            <a:ext cx="270256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Ballot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DFF330-E9D0-E4C3-39BD-19B93BC6176B}"/>
              </a:ext>
            </a:extLst>
          </p:cNvPr>
          <p:cNvSpPr/>
          <p:nvPr/>
        </p:nvSpPr>
        <p:spPr>
          <a:xfrm>
            <a:off x="5852160" y="1889760"/>
            <a:ext cx="1940560" cy="477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&lt;n, x&gt;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19F0D79-0651-CD78-5767-D60A103F9323}"/>
              </a:ext>
            </a:extLst>
          </p:cNvPr>
          <p:cNvSpPr/>
          <p:nvPr/>
        </p:nvSpPr>
        <p:spPr>
          <a:xfrm>
            <a:off x="5191760" y="2702560"/>
            <a:ext cx="2296160" cy="726440"/>
          </a:xfrm>
          <a:prstGeom prst="wedgeRoundRectCallout">
            <a:avLst>
              <a:gd name="adj1" fmla="val 12193"/>
              <a:gd name="adj2" fmla="val -10308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Positive number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491009C-7572-87C9-A28C-D0C7F034C7A7}"/>
              </a:ext>
            </a:extLst>
          </p:cNvPr>
          <p:cNvSpPr/>
          <p:nvPr/>
        </p:nvSpPr>
        <p:spPr>
          <a:xfrm>
            <a:off x="7792720" y="2438400"/>
            <a:ext cx="2296160" cy="726440"/>
          </a:xfrm>
          <a:prstGeom prst="wedgeRoundRectCallout">
            <a:avLst>
              <a:gd name="adj1" fmla="val -81170"/>
              <a:gd name="adj2" fmla="val -6952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C8F6A-A664-B09A-74B6-8388822E2BCB}"/>
              </a:ext>
            </a:extLst>
          </p:cNvPr>
          <p:cNvSpPr txBox="1"/>
          <p:nvPr/>
        </p:nvSpPr>
        <p:spPr>
          <a:xfrm>
            <a:off x="1493520" y="4023360"/>
            <a:ext cx="8396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Total ordering: b &lt; b’  </a:t>
            </a:r>
            <a:r>
              <a:rPr lang="en-US" sz="2400" dirty="0">
                <a:sym typeface="Wingdings" panose="05000000000000000000" pitchFamily="2" charset="2"/>
              </a:rPr>
              <a:t> (</a:t>
            </a:r>
            <a:r>
              <a:rPr lang="en-US" sz="2400" dirty="0" err="1">
                <a:sym typeface="Wingdings" panose="05000000000000000000" pitchFamily="2" charset="2"/>
              </a:rPr>
              <a:t>b.n</a:t>
            </a:r>
            <a:r>
              <a:rPr lang="en-US" sz="2400" dirty="0">
                <a:sym typeface="Wingdings" panose="05000000000000000000" pitchFamily="2" charset="2"/>
              </a:rPr>
              <a:t> &lt; </a:t>
            </a:r>
            <a:r>
              <a:rPr lang="en-US" sz="2400" dirty="0" err="1">
                <a:sym typeface="Wingdings" panose="05000000000000000000" pitchFamily="2" charset="2"/>
              </a:rPr>
              <a:t>b’.n</a:t>
            </a:r>
            <a:r>
              <a:rPr lang="en-US" sz="2400" dirty="0">
                <a:sym typeface="Wingdings" panose="05000000000000000000" pitchFamily="2" charset="2"/>
              </a:rPr>
              <a:t>) or ((</a:t>
            </a:r>
            <a:r>
              <a:rPr lang="en-US" sz="2400" dirty="0" err="1">
                <a:sym typeface="Wingdings" panose="05000000000000000000" pitchFamily="2" charset="2"/>
              </a:rPr>
              <a:t>b.n</a:t>
            </a:r>
            <a:r>
              <a:rPr lang="en-US" sz="2400" dirty="0">
                <a:sym typeface="Wingdings" panose="05000000000000000000" pitchFamily="2" charset="2"/>
              </a:rPr>
              <a:t> = </a:t>
            </a:r>
            <a:r>
              <a:rPr lang="en-US" sz="2400" dirty="0" err="1">
                <a:sym typeface="Wingdings" panose="05000000000000000000" pitchFamily="2" charset="2"/>
              </a:rPr>
              <a:t>b’.n</a:t>
            </a:r>
            <a:r>
              <a:rPr lang="en-US" sz="2400" dirty="0">
                <a:sym typeface="Wingdings" panose="05000000000000000000" pitchFamily="2" charset="2"/>
              </a:rPr>
              <a:t>) and (</a:t>
            </a:r>
            <a:r>
              <a:rPr lang="en-US" sz="2400" dirty="0" err="1">
                <a:sym typeface="Wingdings" panose="05000000000000000000" pitchFamily="2" charset="2"/>
              </a:rPr>
              <a:t>b.x</a:t>
            </a:r>
            <a:r>
              <a:rPr lang="en-US" sz="2400" dirty="0">
                <a:sym typeface="Wingdings" panose="05000000000000000000" pitchFamily="2" charset="2"/>
              </a:rPr>
              <a:t> &lt; </a:t>
            </a:r>
            <a:r>
              <a:rPr lang="en-US" sz="2400" dirty="0" err="1">
                <a:sym typeface="Wingdings" panose="05000000000000000000" pitchFamily="2" charset="2"/>
              </a:rPr>
              <a:t>b’.x</a:t>
            </a:r>
            <a:r>
              <a:rPr lang="en-US" sz="2400" dirty="0">
                <a:sym typeface="Wingdings" panose="05000000000000000000" pitchFamily="2" charset="2"/>
              </a:rPr>
              <a:t>))</a:t>
            </a:r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CA8767-2212-7315-77BE-CC2A1B893374}"/>
              </a:ext>
            </a:extLst>
          </p:cNvPr>
          <p:cNvSpPr/>
          <p:nvPr/>
        </p:nvSpPr>
        <p:spPr>
          <a:xfrm>
            <a:off x="548640" y="4988560"/>
            <a:ext cx="254000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Compatibility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E44DA2-FA27-FF54-831A-9B417C9670B2}"/>
                  </a:ext>
                </a:extLst>
              </p:cNvPr>
              <p:cNvSpPr txBox="1"/>
              <p:nvPr/>
            </p:nvSpPr>
            <p:spPr>
              <a:xfrm>
                <a:off x="3291840" y="6084610"/>
                <a:ext cx="49404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we write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≮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E44DA2-FA27-FF54-831A-9B417C967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0" y="6084610"/>
                <a:ext cx="4940455" cy="461665"/>
              </a:xfrm>
              <a:prstGeom prst="rect">
                <a:avLst/>
              </a:prstGeom>
              <a:blipFill>
                <a:blip r:embed="rId3"/>
                <a:stretch>
                  <a:fillRect l="-185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4D2098-00D5-5DE5-9A18-55FBE379E0F3}"/>
                  </a:ext>
                </a:extLst>
              </p:cNvPr>
              <p:cNvSpPr txBox="1"/>
              <p:nvPr/>
            </p:nvSpPr>
            <p:spPr>
              <a:xfrm>
                <a:off x="3281680" y="5530839"/>
                <a:ext cx="41754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we write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4D2098-00D5-5DE5-9A18-55FBE379E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680" y="5530839"/>
                <a:ext cx="4175438" cy="461665"/>
              </a:xfrm>
              <a:prstGeom prst="rect">
                <a:avLst/>
              </a:prstGeom>
              <a:blipFill>
                <a:blip r:embed="rId4"/>
                <a:stretch>
                  <a:fillRect l="-219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BE82F5-6E17-CD13-AF6F-F2FEC596E416}"/>
                  </a:ext>
                </a:extLst>
              </p:cNvPr>
              <p:cNvSpPr txBox="1"/>
              <p:nvPr/>
            </p:nvSpPr>
            <p:spPr>
              <a:xfrm>
                <a:off x="3291840" y="5033050"/>
                <a:ext cx="4242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we write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≈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BE82F5-6E17-CD13-AF6F-F2FEC596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0" y="5033050"/>
                <a:ext cx="4242765" cy="461665"/>
              </a:xfrm>
              <a:prstGeom prst="rect">
                <a:avLst/>
              </a:prstGeom>
              <a:blipFill>
                <a:blip r:embed="rId5"/>
                <a:stretch>
                  <a:fillRect l="-215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F00D5F-2C46-862A-A80C-CD7D63F3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05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F2FB-FD8B-5475-9E20-F0A3D0FD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Consensus Algorithm for node </a:t>
            </a:r>
            <a:r>
              <a:rPr lang="en-US" i="1" dirty="0"/>
              <a:t>v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E65693-0672-9EE1-D159-8E8539EF7242}"/>
                  </a:ext>
                </a:extLst>
              </p:cNvPr>
              <p:cNvSpPr txBox="1"/>
              <p:nvPr/>
            </p:nvSpPr>
            <p:spPr>
              <a:xfrm>
                <a:off x="1005840" y="1930400"/>
                <a:ext cx="706244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C00000"/>
                    </a:solidFill>
                  </a:rPr>
                  <a:t>ballots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 array of FV processes (specific to each ballot)</a:t>
                </a:r>
              </a:p>
              <a:p>
                <a:pPr algn="l"/>
                <a:r>
                  <a:rPr lang="en-US" sz="2400" dirty="0">
                    <a:sym typeface="Wingdings" panose="05000000000000000000" pitchFamily="2" charset="2"/>
                  </a:rPr>
                  <a:t>candidate, prepared 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⟨0,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⟩</m:t>
                    </m:r>
                  </m:oMath>
                </a14:m>
                <a:endParaRPr lang="en-US" sz="2400" dirty="0"/>
              </a:p>
              <a:p>
                <a:pPr algn="l"/>
                <a:r>
                  <a:rPr lang="en-US" sz="2400" dirty="0">
                    <a:solidFill>
                      <a:srgbClr val="FF0000"/>
                    </a:solidFill>
                  </a:rPr>
                  <a:t>round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 0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E65693-0672-9EE1-D159-8E8539EF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1930400"/>
                <a:ext cx="7062446" cy="1200329"/>
              </a:xfrm>
              <a:prstGeom prst="rect">
                <a:avLst/>
              </a:prstGeom>
              <a:blipFill>
                <a:blip r:embed="rId3"/>
                <a:stretch>
                  <a:fillRect l="-1294" t="-4569" r="-173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71B881-07C0-326B-14D9-82DB56544069}"/>
                  </a:ext>
                </a:extLst>
              </p:cNvPr>
              <p:cNvSpPr txBox="1"/>
              <p:nvPr/>
            </p:nvSpPr>
            <p:spPr>
              <a:xfrm>
                <a:off x="1005840" y="3370441"/>
                <a:ext cx="70647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b="1" dirty="0"/>
                  <a:t>propose(x)</a:t>
                </a:r>
              </a:p>
              <a:p>
                <a:pPr algn="l"/>
                <a:r>
                  <a:rPr lang="en-US" sz="2400" dirty="0"/>
                  <a:t>	candidate </a:t>
                </a:r>
                <a:r>
                  <a:rPr lang="en-US" sz="2400" dirty="0">
                    <a:sym typeface="Wingdings" panose="05000000000000000000" pitchFamily="2" charset="2"/>
                  </a:rPr>
                  <a:t> &lt;1,x&gt;</a:t>
                </a: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	</a:t>
                </a:r>
                <a:r>
                  <a:rPr lang="en-US" sz="2400" b="1" dirty="0">
                    <a:sym typeface="Wingdings" panose="05000000000000000000" pitchFamily="2" charset="2"/>
                  </a:rPr>
                  <a:t>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𝑐𝑎𝑛𝑑𝑖𝑑𝑎𝑡𝑒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do</a:t>
                </a:r>
                <a:r>
                  <a:rPr lang="en-US" sz="2400" dirty="0"/>
                  <a:t> ballots[b’].vote(false)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71B881-07C0-326B-14D9-82DB56544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3370441"/>
                <a:ext cx="7064755" cy="1200329"/>
              </a:xfrm>
              <a:prstGeom prst="rect">
                <a:avLst/>
              </a:prstGeom>
              <a:blipFill>
                <a:blip r:embed="rId4"/>
                <a:stretch>
                  <a:fillRect l="-1294" t="-4061" r="-518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7A2C20-0F2B-B792-EEE5-6BEC063B27E3}"/>
              </a:ext>
            </a:extLst>
          </p:cNvPr>
          <p:cNvSpPr/>
          <p:nvPr/>
        </p:nvSpPr>
        <p:spPr>
          <a:xfrm>
            <a:off x="8585200" y="3478292"/>
            <a:ext cx="3302000" cy="1079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Ensure all incompatible ballots with a lower number are voted 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FEC866-DD36-60E5-3D0D-A4485C9713E3}"/>
                  </a:ext>
                </a:extLst>
              </p:cNvPr>
              <p:cNvSpPr txBox="1"/>
              <p:nvPr/>
            </p:nvSpPr>
            <p:spPr>
              <a:xfrm>
                <a:off x="1005840" y="4975721"/>
                <a:ext cx="8514895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when for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ballots[b’].delivered(false) and </a:t>
                </a:r>
                <a:r>
                  <a:rPr lang="en-US" sz="2400" i="1" dirty="0"/>
                  <a:t>prepared &lt; b</a:t>
                </a:r>
                <a:endParaRPr lang="en-US" sz="2400" b="1" i="1" dirty="0"/>
              </a:p>
              <a:p>
                <a:pPr algn="l"/>
                <a:r>
                  <a:rPr lang="en-US" sz="2400" dirty="0"/>
                  <a:t>	prepared </a:t>
                </a:r>
                <a:r>
                  <a:rPr lang="en-US" sz="2400" dirty="0">
                    <a:sym typeface="Wingdings" panose="05000000000000000000" pitchFamily="2" charset="2"/>
                  </a:rPr>
                  <a:t> b</a:t>
                </a:r>
              </a:p>
              <a:p>
                <a:pPr algn="l"/>
                <a:r>
                  <a:rPr lang="en-US" sz="2400" dirty="0">
                    <a:sym typeface="Wingdings" panose="05000000000000000000" pitchFamily="2" charset="2"/>
                  </a:rPr>
                  <a:t>	if candidate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</m:oMath>
                </a14:m>
                <a:r>
                  <a:rPr lang="en-US" sz="2400" dirty="0"/>
                  <a:t> prepared</a:t>
                </a:r>
              </a:p>
              <a:p>
                <a:pPr algn="l"/>
                <a:r>
                  <a:rPr lang="en-US" sz="2400" dirty="0"/>
                  <a:t>		candidate </a:t>
                </a:r>
                <a:r>
                  <a:rPr lang="en-US" sz="2400" dirty="0">
                    <a:sym typeface="Wingdings" panose="05000000000000000000" pitchFamily="2" charset="2"/>
                  </a:rPr>
                  <a:t> prepared</a:t>
                </a:r>
              </a:p>
              <a:p>
                <a:pPr algn="l"/>
                <a:r>
                  <a:rPr lang="en-US" sz="2400" dirty="0">
                    <a:sym typeface="Wingdings" panose="05000000000000000000" pitchFamily="2" charset="2"/>
                  </a:rPr>
                  <a:t>		ballots[candidate].vote(true)</a:t>
                </a:r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FEC866-DD36-60E5-3D0D-A4485C971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4975721"/>
                <a:ext cx="8514895" cy="1938992"/>
              </a:xfrm>
              <a:prstGeom prst="rect">
                <a:avLst/>
              </a:prstGeom>
              <a:blipFill>
                <a:blip r:embed="rId5"/>
                <a:stretch>
                  <a:fillRect l="-1074" t="-2516" r="-1002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A3D933-1A58-D529-D75F-EB003F98AE80}"/>
              </a:ext>
            </a:extLst>
          </p:cNvPr>
          <p:cNvSpPr/>
          <p:nvPr/>
        </p:nvSpPr>
        <p:spPr>
          <a:xfrm>
            <a:off x="8676640" y="5571252"/>
            <a:ext cx="3302000" cy="1079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Ensure that the candidate ballot is accepted by all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E70C4D-2859-32D3-1AFE-BCFC056C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7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D023-0FEE-241A-A385-AC565293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– II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04CEB-51A8-9AA6-C09F-D71C7574FADB}"/>
              </a:ext>
            </a:extLst>
          </p:cNvPr>
          <p:cNvSpPr txBox="1"/>
          <p:nvPr/>
        </p:nvSpPr>
        <p:spPr>
          <a:xfrm>
            <a:off x="975360" y="1991360"/>
            <a:ext cx="4161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/>
              <a:t>when</a:t>
            </a:r>
            <a:r>
              <a:rPr lang="en-US" sz="2400" dirty="0"/>
              <a:t> ballots[b].</a:t>
            </a:r>
            <a:r>
              <a:rPr lang="en-US" sz="2400" dirty="0">
                <a:solidFill>
                  <a:srgbClr val="00B050"/>
                </a:solidFill>
              </a:rPr>
              <a:t>delivered</a:t>
            </a:r>
            <a:r>
              <a:rPr lang="en-US" sz="2400" dirty="0"/>
              <a:t> (true)</a:t>
            </a:r>
          </a:p>
          <a:p>
            <a:pPr algn="l"/>
            <a:r>
              <a:rPr lang="en-US" sz="2400" dirty="0"/>
              <a:t>	</a:t>
            </a:r>
            <a:r>
              <a:rPr lang="en-US" sz="2400" dirty="0">
                <a:solidFill>
                  <a:schemeClr val="accent1"/>
                </a:solidFill>
              </a:rPr>
              <a:t>decide</a:t>
            </a:r>
            <a:r>
              <a:rPr lang="en-US" sz="2400" dirty="0"/>
              <a:t> (true)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689763-4694-7923-4726-42A81F73C146}"/>
              </a:ext>
            </a:extLst>
          </p:cNvPr>
          <p:cNvSpPr/>
          <p:nvPr/>
        </p:nvSpPr>
        <p:spPr>
          <a:xfrm>
            <a:off x="5933440" y="1991360"/>
            <a:ext cx="5831840" cy="1198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Once, one true message is delivered, we know that the rest will also be delivered (property of intact sets). Declare victory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6C43A4-DFB7-0693-DB79-001B54DC8165}"/>
              </a:ext>
            </a:extLst>
          </p:cNvPr>
          <p:cNvCxnSpPr/>
          <p:nvPr/>
        </p:nvCxnSpPr>
        <p:spPr>
          <a:xfrm>
            <a:off x="579120" y="3429000"/>
            <a:ext cx="113487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2D7987-EF5B-2428-6DE1-DB33831C4397}"/>
                  </a:ext>
                </a:extLst>
              </p:cNvPr>
              <p:cNvSpPr txBox="1"/>
              <p:nvPr/>
            </p:nvSpPr>
            <p:spPr>
              <a:xfrm>
                <a:off x="370840" y="3796884"/>
                <a:ext cx="10326738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b="1" dirty="0"/>
                  <a:t>There exists </a:t>
                </a:r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quorum</a:t>
                </a:r>
                <a:r>
                  <a:rPr lang="en-US" sz="2400" dirty="0"/>
                  <a:t> </a:t>
                </a:r>
                <a:r>
                  <a:rPr lang="en-US" sz="2400" i="1" dirty="0"/>
                  <a:t>U </a:t>
                </a:r>
                <a:r>
                  <a:rPr lang="en-US" sz="2400" dirty="0"/>
                  <a:t>(</a:t>
                </a:r>
                <a:r>
                  <a:rPr lang="en-US" sz="2400" i="1" dirty="0"/>
                  <a:t>v </a:t>
                </a:r>
                <a:r>
                  <a:rPr lang="en-US" sz="2400" dirty="0"/>
                  <a:t>is a part of it)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400" b="0" dirty="0"/>
              </a:p>
              <a:p>
                <a:pPr algn="l"/>
                <a:r>
                  <a:rPr lang="en-US" sz="2400" dirty="0"/>
                  <a:t> 	There is a ballot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en-US" sz="2400" dirty="0"/>
                  <a:t> (associated with </a:t>
                </a:r>
                <a:r>
                  <a:rPr lang="en-US" sz="2400" i="1" dirty="0"/>
                  <a:t>u</a:t>
                </a:r>
                <a:r>
                  <a:rPr lang="en-US" sz="2400" dirty="0"/>
                  <a:t>) </a:t>
                </a:r>
                <a:r>
                  <a:rPr lang="en-US" sz="2400" dirty="0" err="1"/>
                  <a:t>s.t.</a:t>
                </a:r>
                <a:endParaRPr lang="en-US" sz="2400" dirty="0"/>
              </a:p>
              <a:p>
                <a:pPr algn="l"/>
                <a:r>
                  <a:rPr lang="en-US" sz="2400" dirty="0"/>
                  <a:t>	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round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&lt;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algn="l"/>
                <a:r>
                  <a:rPr lang="en-US" sz="2400" dirty="0"/>
                  <a:t>	2. </a:t>
                </a:r>
                <a:r>
                  <a:rPr lang="en-US" sz="2400" dirty="0">
                    <a:solidFill>
                      <a:srgbClr val="0070C0"/>
                    </a:solidFill>
                  </a:rPr>
                  <a:t>Either</a:t>
                </a:r>
                <a:r>
                  <a:rPr lang="en-US" sz="2400" dirty="0"/>
                  <a:t>, {VOTE,READY} (</a:t>
                </a:r>
                <a:r>
                  <a:rPr lang="en-US" sz="2400" dirty="0" err="1"/>
                  <a:t>b</a:t>
                </a:r>
                <a:r>
                  <a:rPr lang="en-US" sz="2400" baseline="-25000" dirty="0" err="1"/>
                  <a:t>u</a:t>
                </a:r>
                <a:r>
                  <a:rPr lang="en-US" sz="2400" dirty="0"/>
                  <a:t>, true) has been </a:t>
                </a:r>
                <a:r>
                  <a:rPr lang="en-US" sz="2400" dirty="0">
                    <a:solidFill>
                      <a:srgbClr val="00B050"/>
                    </a:solidFill>
                  </a:rPr>
                  <a:t>received</a:t>
                </a:r>
                <a:r>
                  <a:rPr lang="en-US" sz="2400" dirty="0"/>
                  <a:t> from </a:t>
                </a:r>
                <a:r>
                  <a:rPr lang="en-US" sz="2400" i="1" dirty="0"/>
                  <a:t>u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OR</a:t>
                </a:r>
              </a:p>
              <a:p>
                <a:pPr algn="l"/>
                <a:r>
                  <a:rPr lang="en-US" sz="2400" dirty="0">
                    <a:solidFill>
                      <a:srgbClr val="FF0000"/>
                    </a:solidFill>
                  </a:rPr>
                  <a:t>	 </a:t>
                </a:r>
                <a:r>
                  <a:rPr lang="en-US" sz="2400" dirty="0">
                    <a:solidFill>
                      <a:srgbClr val="00B050"/>
                    </a:solidFill>
                  </a:rPr>
                  <a:t>received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{VOTE, READY} (b’, false) from </a:t>
                </a:r>
                <a:r>
                  <a:rPr lang="en-US" sz="2400" i="1" dirty="0"/>
                  <a:t>u </a:t>
                </a:r>
                <a:r>
                  <a:rPr lang="en-US" sz="2400" dirty="0"/>
                  <a:t>for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2D7987-EF5B-2428-6DE1-DB33831C4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40" y="3796884"/>
                <a:ext cx="10326738" cy="1938992"/>
              </a:xfrm>
              <a:prstGeom prst="rect">
                <a:avLst/>
              </a:prstGeom>
              <a:blipFill>
                <a:blip r:embed="rId3"/>
                <a:stretch>
                  <a:fillRect l="-945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120AE0-BF8E-BB26-58AC-175D0572B640}"/>
              </a:ext>
            </a:extLst>
          </p:cNvPr>
          <p:cNvSpPr/>
          <p:nvPr/>
        </p:nvSpPr>
        <p:spPr>
          <a:xfrm>
            <a:off x="8249920" y="3634721"/>
            <a:ext cx="3677920" cy="1131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quorum is pretty much deciding for another round.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391F05-55EC-A078-5ED3-B0A67BA15CDA}"/>
                  </a:ext>
                </a:extLst>
              </p:cNvPr>
              <p:cNvSpPr txBox="1"/>
              <p:nvPr/>
            </p:nvSpPr>
            <p:spPr>
              <a:xfrm>
                <a:off x="2082800" y="5895638"/>
                <a:ext cx="37144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/>
                  <a:t>round </a:t>
                </a:r>
                <a:r>
                  <a:rPr lang="en-US" sz="2400" dirty="0">
                    <a:sym typeface="Wingdings" panose="05000000000000000000" pitchFamily="2" charset="2"/>
                  </a:rPr>
                  <a:t>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min</a:t>
                </a:r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b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algn="l"/>
                <a:r>
                  <a:rPr lang="en-US" sz="2400" dirty="0" err="1">
                    <a:solidFill>
                      <a:srgbClr val="7030A0"/>
                    </a:solidFill>
                  </a:rPr>
                  <a:t>start_timer</a:t>
                </a:r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391F05-55EC-A078-5ED3-B0A67BA15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800" y="5895638"/>
                <a:ext cx="3714415" cy="830997"/>
              </a:xfrm>
              <a:prstGeom prst="rect">
                <a:avLst/>
              </a:prstGeom>
              <a:blipFill>
                <a:blip r:embed="rId4"/>
                <a:stretch>
                  <a:fillRect l="-2627" t="-6618" r="-328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3D976E-CD60-7313-5E16-CD854914593A}"/>
              </a:ext>
            </a:extLst>
          </p:cNvPr>
          <p:cNvSpPr/>
          <p:nvPr/>
        </p:nvSpPr>
        <p:spPr>
          <a:xfrm>
            <a:off x="7111999" y="6004560"/>
            <a:ext cx="3677919" cy="78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Upgrade the round to be in sync with the quorum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2AB07D-6851-8FBD-2338-9B6E02FAC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531" y="5735876"/>
            <a:ext cx="831669" cy="11088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EB3653-C364-5C5F-F9A4-88CA7FDF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23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193B-D25F-F146-ED95-AEB76956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– III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69D972-3085-0126-E17C-4C1F50057FEE}"/>
                  </a:ext>
                </a:extLst>
              </p:cNvPr>
              <p:cNvSpPr txBox="1"/>
              <p:nvPr/>
            </p:nvSpPr>
            <p:spPr>
              <a:xfrm>
                <a:off x="1351280" y="2306320"/>
                <a:ext cx="860940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b="1" dirty="0"/>
                  <a:t>At a timeout: </a:t>
                </a:r>
              </a:p>
              <a:p>
                <a:pPr algn="l"/>
                <a:endParaRPr lang="en-US" sz="2400" b="1" dirty="0"/>
              </a:p>
              <a:p>
                <a:pPr algn="l"/>
                <a:r>
                  <a:rPr lang="en-US" sz="2400" dirty="0"/>
                  <a:t>     </a:t>
                </a:r>
                <a:r>
                  <a:rPr lang="en-US" sz="2400" b="1" dirty="0"/>
                  <a:t>if</a:t>
                </a:r>
                <a:r>
                  <a:rPr lang="en-US" sz="2400" dirty="0"/>
                  <a:t> prepared is uninitialized, candidate </a:t>
                </a:r>
                <a:r>
                  <a:rPr lang="en-US" sz="2400" dirty="0">
                    <a:sym typeface="Wingdings" panose="05000000000000000000" pitchFamily="2" charset="2"/>
                  </a:rPr>
                  <a:t> &lt;round + 1, </a:t>
                </a:r>
                <a:r>
                  <a:rPr lang="en-US" sz="2400" dirty="0" err="1">
                    <a:sym typeface="Wingdings" panose="05000000000000000000" pitchFamily="2" charset="2"/>
                  </a:rPr>
                  <a:t>candidate.x</a:t>
                </a:r>
                <a:r>
                  <a:rPr lang="en-US" sz="2400" dirty="0">
                    <a:sym typeface="Wingdings" panose="05000000000000000000" pitchFamily="2" charset="2"/>
                  </a:rPr>
                  <a:t>)</a:t>
                </a:r>
                <a:br>
                  <a:rPr lang="en-US" sz="2400" dirty="0">
                    <a:sym typeface="Wingdings" panose="05000000000000000000" pitchFamily="2" charset="2"/>
                  </a:rPr>
                </a:br>
                <a:r>
                  <a:rPr lang="en-US" sz="2400" dirty="0">
                    <a:sym typeface="Wingdings" panose="05000000000000000000" pitchFamily="2" charset="2"/>
                  </a:rPr>
                  <a:t>     </a:t>
                </a:r>
                <a:r>
                  <a:rPr lang="en-US" sz="2400" b="1" dirty="0">
                    <a:sym typeface="Wingdings" panose="05000000000000000000" pitchFamily="2" charset="2"/>
                  </a:rPr>
                  <a:t>else</a:t>
                </a:r>
                <a:r>
                  <a:rPr lang="en-US" sz="2400" dirty="0">
                    <a:sym typeface="Wingdings" panose="05000000000000000000" pitchFamily="2" charset="2"/>
                  </a:rPr>
                  <a:t> candidate  &lt;round+1, </a:t>
                </a:r>
                <a:r>
                  <a:rPr lang="en-US" sz="2400" dirty="0" err="1">
                    <a:sym typeface="Wingdings" panose="05000000000000000000" pitchFamily="2" charset="2"/>
                  </a:rPr>
                  <a:t>prepared.x</a:t>
                </a:r>
                <a:r>
                  <a:rPr lang="en-US" sz="2400" dirty="0">
                    <a:sym typeface="Wingdings" panose="05000000000000000000" pitchFamily="2" charset="2"/>
                  </a:rPr>
                  <a:t>&gt;</a:t>
                </a:r>
              </a:p>
              <a:p>
                <a:pPr algn="l"/>
                <a:endParaRPr lang="en-US" sz="2400" dirty="0">
                  <a:sym typeface="Wingdings" panose="05000000000000000000" pitchFamily="2" charset="2"/>
                </a:endParaRPr>
              </a:p>
              <a:p>
                <a:pPr algn="l"/>
                <a:r>
                  <a:rPr lang="en-US" sz="2400" dirty="0">
                    <a:sym typeface="Wingdings" panose="05000000000000000000" pitchFamily="2" charset="2"/>
                  </a:rPr>
                  <a:t>      </a:t>
                </a:r>
                <a:r>
                  <a:rPr lang="en-US" sz="2400" b="1" dirty="0">
                    <a:sym typeface="Wingdings" panose="05000000000000000000" pitchFamily="2" charset="2"/>
                  </a:rPr>
                  <a:t>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𝑐𝑎𝑛𝑑𝑖𝑑𝑎𝑡𝑒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do</a:t>
                </a:r>
                <a:r>
                  <a:rPr lang="en-US" sz="2400" dirty="0"/>
                  <a:t> ballots[b’].vote(false)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69D972-3085-0126-E17C-4C1F50057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80" y="2306320"/>
                <a:ext cx="8609408" cy="2308324"/>
              </a:xfrm>
              <a:prstGeom prst="rect">
                <a:avLst/>
              </a:prstGeom>
              <a:blipFill>
                <a:blip r:embed="rId3"/>
                <a:stretch>
                  <a:fillRect l="-1133" t="-2111" r="-142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E05E7-D846-0C24-B7AB-9C84F336906F}"/>
              </a:ext>
            </a:extLst>
          </p:cNvPr>
          <p:cNvSpPr/>
          <p:nvPr/>
        </p:nvSpPr>
        <p:spPr>
          <a:xfrm>
            <a:off x="9286240" y="1554480"/>
            <a:ext cx="2438400" cy="11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Quite similar to propose(x)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AAC89-E417-EA30-C601-B952DCF7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D136-006F-A94B-6405-EAA0286F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Blockchains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0B06-E994-4B9A-79AE-278E96F32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3735"/>
          </a:xfrm>
        </p:spPr>
        <p:txBody>
          <a:bodyPr/>
          <a:lstStyle/>
          <a:p>
            <a:r>
              <a:rPr lang="en-US" dirty="0"/>
              <a:t>There are two kinds of blockchains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9D2FCE-A30A-95E0-7B9A-7B738F1F86D4}"/>
              </a:ext>
            </a:extLst>
          </p:cNvPr>
          <p:cNvSpPr/>
          <p:nvPr/>
        </p:nvSpPr>
        <p:spPr>
          <a:xfrm>
            <a:off x="1869440" y="2570480"/>
            <a:ext cx="3982720" cy="858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Permissioned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5DD139-BACF-0875-AB95-70BFB7C7B63D}"/>
              </a:ext>
            </a:extLst>
          </p:cNvPr>
          <p:cNvSpPr/>
          <p:nvPr/>
        </p:nvSpPr>
        <p:spPr>
          <a:xfrm>
            <a:off x="7371080" y="2570480"/>
            <a:ext cx="3982720" cy="858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Permissionless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FBD7BD-F91C-3D13-268A-30804E96B54F}"/>
              </a:ext>
            </a:extLst>
          </p:cNvPr>
          <p:cNvSpPr txBox="1">
            <a:spLocks/>
          </p:cNvSpPr>
          <p:nvPr/>
        </p:nvSpPr>
        <p:spPr>
          <a:xfrm>
            <a:off x="746760" y="3908424"/>
            <a:ext cx="10515600" cy="2847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Permissioned</a:t>
            </a:r>
            <a:r>
              <a:rPr lang="en-US" dirty="0"/>
              <a:t> systems like Hyperledger</a:t>
            </a:r>
          </a:p>
          <a:p>
            <a:pPr lvl="1"/>
            <a:r>
              <a:rPr lang="en-US" dirty="0"/>
              <a:t>All the participants are known. </a:t>
            </a:r>
          </a:p>
          <a:p>
            <a:pPr lvl="1"/>
            <a:r>
              <a:rPr lang="en-US" dirty="0"/>
              <a:t>They can all be authenticated.</a:t>
            </a:r>
          </a:p>
          <a:p>
            <a:pPr lvl="1"/>
            <a:r>
              <a:rPr lang="en-US" dirty="0"/>
              <a:t>Not suitable for open membership (any body can join)</a:t>
            </a:r>
          </a:p>
          <a:p>
            <a:r>
              <a:rPr lang="en-US" dirty="0">
                <a:solidFill>
                  <a:srgbClr val="FF0000"/>
                </a:solidFill>
              </a:rPr>
              <a:t>Permissionless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Bitcoin and Ethereum</a:t>
            </a:r>
          </a:p>
          <a:p>
            <a:pPr lvl="1"/>
            <a:r>
              <a:rPr lang="en-US" dirty="0"/>
              <a:t>Can implement cryptocurrencies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DBF5D-5E6B-030C-1DCF-4E06A583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10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2B7D-C21A-49EE-BCDD-1CE4287A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Properties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091F-3DD5-FD40-2692-3EF74834B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1432"/>
          </a:xfrm>
        </p:spPr>
        <p:txBody>
          <a:bodyPr/>
          <a:lstStyle/>
          <a:p>
            <a:r>
              <a:rPr lang="en-US" dirty="0"/>
              <a:t>If some node </a:t>
            </a:r>
            <a:r>
              <a:rPr lang="en-US" dirty="0">
                <a:solidFill>
                  <a:srgbClr val="00B050"/>
                </a:solidFill>
              </a:rPr>
              <a:t>decided</a:t>
            </a:r>
            <a:r>
              <a:rPr lang="en-US" dirty="0"/>
              <a:t> on a ballot, some node must have </a:t>
            </a:r>
            <a:r>
              <a:rPr lang="en-US" dirty="0">
                <a:solidFill>
                  <a:srgbClr val="0070C0"/>
                </a:solidFill>
              </a:rPr>
              <a:t>prepared</a:t>
            </a:r>
            <a:r>
              <a:rPr lang="en-US" dirty="0"/>
              <a:t> it</a:t>
            </a:r>
          </a:p>
          <a:p>
            <a:r>
              <a:rPr lang="en-US" dirty="0"/>
              <a:t>If a node has </a:t>
            </a:r>
            <a:r>
              <a:rPr lang="en-US" dirty="0">
                <a:solidFill>
                  <a:srgbClr val="0070C0"/>
                </a:solidFill>
              </a:rPr>
              <a:t>prepared</a:t>
            </a:r>
            <a:r>
              <a:rPr lang="en-US" dirty="0"/>
              <a:t> a ballot, some node must have </a:t>
            </a:r>
            <a:r>
              <a:rPr lang="en-US" dirty="0">
                <a:solidFill>
                  <a:srgbClr val="C00000"/>
                </a:solidFill>
              </a:rPr>
              <a:t>proposed</a:t>
            </a:r>
            <a:r>
              <a:rPr lang="en-US" dirty="0"/>
              <a:t> the value</a:t>
            </a:r>
          </a:p>
          <a:p>
            <a:r>
              <a:rPr lang="en-US" dirty="0"/>
              <a:t>All nodes in the intact set </a:t>
            </a:r>
            <a:r>
              <a:rPr lang="en-US" dirty="0">
                <a:solidFill>
                  <a:srgbClr val="0070C0"/>
                </a:solidFill>
              </a:rPr>
              <a:t>decide</a:t>
            </a:r>
            <a:r>
              <a:rPr lang="en-US" dirty="0"/>
              <a:t> the same value (if the protocol terminates)</a:t>
            </a:r>
          </a:p>
          <a:p>
            <a:r>
              <a:rPr lang="en-US" dirty="0"/>
              <a:t>If quorum </a:t>
            </a:r>
            <a:r>
              <a:rPr lang="en-US" dirty="0">
                <a:solidFill>
                  <a:srgbClr val="FF0000"/>
                </a:solidFill>
              </a:rPr>
              <a:t>intersection</a:t>
            </a:r>
            <a:r>
              <a:rPr lang="en-US" dirty="0"/>
              <a:t> holds, this is obvious. </a:t>
            </a:r>
          </a:p>
          <a:p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751481F-EB43-D733-58BB-F87EBECE1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75" y="5192498"/>
            <a:ext cx="632173" cy="632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F4640B-60A3-7D42-94A2-1E063C98027F}"/>
              </a:ext>
            </a:extLst>
          </p:cNvPr>
          <p:cNvSpPr txBox="1"/>
          <p:nvPr/>
        </p:nvSpPr>
        <p:spPr>
          <a:xfrm>
            <a:off x="2666069" y="5192498"/>
            <a:ext cx="839364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/>
              <a:t>We need </a:t>
            </a:r>
            <a:r>
              <a:rPr lang="en-US" sz="2400" dirty="0">
                <a:solidFill>
                  <a:srgbClr val="FF0000"/>
                </a:solidFill>
              </a:rPr>
              <a:t>infinite</a:t>
            </a:r>
            <a:r>
              <a:rPr lang="en-US" sz="2400" dirty="0"/>
              <a:t> state because the state of all the ballots and </a:t>
            </a:r>
            <a:r>
              <a:rPr lang="en-US" sz="2400" dirty="0">
                <a:solidFill>
                  <a:srgbClr val="00B050"/>
                </a:solidFill>
              </a:rPr>
              <a:t>tags</a:t>
            </a:r>
            <a:br>
              <a:rPr lang="en-US" sz="2400" dirty="0"/>
            </a:br>
            <a:r>
              <a:rPr lang="en-US" sz="2400" dirty="0"/>
              <a:t>(rounds) has to be maintained.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3C32F-EF91-71AF-A499-0B9CD381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8273-7DE6-F48E-402D-77C29259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Version of the Protocol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D420-A8A0-09A7-47B4-1C389332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621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 idea is that we cannot </a:t>
            </a:r>
            <a:r>
              <a:rPr lang="en-US" dirty="0">
                <a:solidFill>
                  <a:srgbClr val="7030A0"/>
                </a:solidFill>
              </a:rPr>
              <a:t>maintain</a:t>
            </a:r>
            <a:r>
              <a:rPr lang="en-US" dirty="0"/>
              <a:t> an unbounded amount of state: all </a:t>
            </a:r>
            <a:r>
              <a:rPr lang="en-US" dirty="0">
                <a:solidFill>
                  <a:srgbClr val="C00000"/>
                </a:solidFill>
              </a:rPr>
              <a:t>tags</a:t>
            </a:r>
            <a:r>
              <a:rPr lang="en-US" dirty="0"/>
              <a:t> (rounds) and all </a:t>
            </a:r>
            <a:r>
              <a:rPr lang="en-US" b="1" dirty="0">
                <a:solidFill>
                  <a:srgbClr val="002060"/>
                </a:solidFill>
              </a:rPr>
              <a:t>ballots</a:t>
            </a:r>
          </a:p>
          <a:p>
            <a:r>
              <a:rPr lang="en-US" dirty="0"/>
              <a:t>We need to do some </a:t>
            </a:r>
            <a:r>
              <a:rPr lang="en-US" dirty="0">
                <a:solidFill>
                  <a:srgbClr val="C00000"/>
                </a:solidFill>
              </a:rPr>
              <a:t>garbage</a:t>
            </a:r>
            <a:r>
              <a:rPr lang="en-US" dirty="0"/>
              <a:t> collection (</a:t>
            </a:r>
            <a:r>
              <a:rPr lang="en-US" dirty="0">
                <a:solidFill>
                  <a:srgbClr val="00B050"/>
                </a:solidFill>
              </a:rPr>
              <a:t>dynamic</a:t>
            </a:r>
            <a:r>
              <a:rPr lang="en-US" dirty="0"/>
              <a:t> removal basically)</a:t>
            </a:r>
          </a:p>
          <a:p>
            <a:r>
              <a:rPr lang="en-US" dirty="0"/>
              <a:t>We need to maintain a </a:t>
            </a:r>
            <a:r>
              <a:rPr lang="en-US" dirty="0">
                <a:solidFill>
                  <a:schemeClr val="accent1"/>
                </a:solidFill>
              </a:rPr>
              <a:t>subset</a:t>
            </a:r>
            <a:r>
              <a:rPr lang="en-US" dirty="0"/>
              <a:t> of all messages (and throw out of messages that are beyond the </a:t>
            </a:r>
            <a:r>
              <a:rPr lang="en-US" dirty="0">
                <a:solidFill>
                  <a:srgbClr val="FF0000"/>
                </a:solidFill>
              </a:rPr>
              <a:t>range</a:t>
            </a:r>
            <a:r>
              <a:rPr lang="en-US" dirty="0"/>
              <a:t>)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D3CDA7D-C44C-60B0-9850-CEE9CF6E8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54870" y="-96520"/>
            <a:ext cx="2000250" cy="20002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E77791-482F-D8BE-E932-4F4817CF976B}"/>
              </a:ext>
            </a:extLst>
          </p:cNvPr>
          <p:cNvSpPr/>
          <p:nvPr/>
        </p:nvSpPr>
        <p:spPr>
          <a:xfrm>
            <a:off x="838200" y="4267200"/>
            <a:ext cx="42214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 Terminology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A5A3AE-1559-40FC-20E9-DAAC689DBFDF}"/>
              </a:ext>
            </a:extLst>
          </p:cNvPr>
          <p:cNvSpPr/>
          <p:nvPr/>
        </p:nvSpPr>
        <p:spPr>
          <a:xfrm>
            <a:off x="3484880" y="5435600"/>
            <a:ext cx="2214880" cy="6299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prepare</a:t>
            </a:r>
            <a:endParaRPr lang="en-US" i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80F98F-DB81-A6BA-D549-982BA506E117}"/>
              </a:ext>
            </a:extLst>
          </p:cNvPr>
          <p:cNvSpPr/>
          <p:nvPr/>
        </p:nvSpPr>
        <p:spPr>
          <a:xfrm>
            <a:off x="6339842" y="5435600"/>
            <a:ext cx="2214880" cy="6299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commit</a:t>
            </a:r>
            <a:endParaRPr lang="en-US" i="1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EBECFEC3-7383-B4EF-8E54-AE0EE3E7D75B}"/>
              </a:ext>
            </a:extLst>
          </p:cNvPr>
          <p:cNvSpPr/>
          <p:nvPr/>
        </p:nvSpPr>
        <p:spPr>
          <a:xfrm>
            <a:off x="7244080" y="4267200"/>
            <a:ext cx="3778250" cy="429577"/>
          </a:xfrm>
          <a:prstGeom prst="wedgeRoundRectCallout">
            <a:avLst>
              <a:gd name="adj1" fmla="val -77453"/>
              <a:gd name="adj2" fmla="val 192582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instead of vote and deliver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0DBE5-8657-8050-0E02-D7511576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5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606B-F196-3438-66AB-CDE32D3E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FV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0EBB9-FF0F-1FEC-70F3-00950A28E5D8}"/>
              </a:ext>
            </a:extLst>
          </p:cNvPr>
          <p:cNvSpPr txBox="1"/>
          <p:nvPr/>
        </p:nvSpPr>
        <p:spPr>
          <a:xfrm>
            <a:off x="579120" y="1859340"/>
            <a:ext cx="83347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/>
              <a:t>prepare</a:t>
            </a:r>
            <a:r>
              <a:rPr lang="en-US" sz="2400" dirty="0"/>
              <a:t> (b)</a:t>
            </a:r>
          </a:p>
          <a:p>
            <a:pPr algn="l"/>
            <a:r>
              <a:rPr lang="en-US" sz="2400" dirty="0"/>
              <a:t>	</a:t>
            </a:r>
            <a:r>
              <a:rPr lang="en-US" sz="2400" b="1" dirty="0"/>
              <a:t>if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max-voted-prep</a:t>
            </a:r>
            <a:r>
              <a:rPr lang="en-US" sz="2400" dirty="0"/>
              <a:t> &lt; b) then</a:t>
            </a:r>
          </a:p>
          <a:p>
            <a:pPr algn="l"/>
            <a:r>
              <a:rPr lang="en-US" sz="2400" dirty="0"/>
              <a:t>		max-voted-prep </a:t>
            </a:r>
            <a:r>
              <a:rPr lang="en-US" sz="2400" dirty="0">
                <a:sym typeface="Wingdings" panose="05000000000000000000" pitchFamily="2" charset="2"/>
              </a:rPr>
              <a:t> b</a:t>
            </a:r>
          </a:p>
          <a:p>
            <a:pPr algn="l"/>
            <a:r>
              <a:rPr lang="en-US" sz="2400" dirty="0">
                <a:sym typeface="Wingdings" panose="05000000000000000000" pitchFamily="2" charset="2"/>
              </a:rPr>
              <a:t>		</a:t>
            </a:r>
            <a:r>
              <a:rPr lang="en-US" sz="2400" b="1" dirty="0">
                <a:sym typeface="Wingdings" panose="05000000000000000000" pitchFamily="2" charset="2"/>
              </a:rPr>
              <a:t>send</a:t>
            </a:r>
            <a:r>
              <a:rPr lang="en-US" sz="2400" dirty="0">
                <a:sym typeface="Wingdings" panose="05000000000000000000" pitchFamily="2" charset="2"/>
              </a:rPr>
              <a:t> VOTE (PREP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max-voted-prep</a:t>
            </a:r>
            <a:r>
              <a:rPr lang="en-US" sz="2400" dirty="0">
                <a:sym typeface="Wingdings" panose="05000000000000000000" pitchFamily="2" charset="2"/>
              </a:rPr>
              <a:t>) to all the nodes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27606F-38D5-0613-6F93-DED06CB96DA2}"/>
              </a:ext>
            </a:extLst>
          </p:cNvPr>
          <p:cNvSpPr/>
          <p:nvPr/>
        </p:nvSpPr>
        <p:spPr>
          <a:xfrm>
            <a:off x="7802880" y="1859340"/>
            <a:ext cx="4257040" cy="8737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If not voted for the current ballot (or later ones), then vote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EFF21C-2B2B-75E9-A8A8-8BA64998C140}"/>
                  </a:ext>
                </a:extLst>
              </p:cNvPr>
              <p:cNvSpPr txBox="1"/>
              <p:nvPr/>
            </p:nvSpPr>
            <p:spPr>
              <a:xfrm>
                <a:off x="579120" y="3904645"/>
                <a:ext cx="1141498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if there exists </a:t>
                </a:r>
                <a:r>
                  <a:rPr lang="en-US" sz="2400" dirty="0"/>
                  <a:t>a maximum ballot b (&gt; </a:t>
                </a:r>
                <a:r>
                  <a:rPr lang="en-US" sz="2400" dirty="0">
                    <a:solidFill>
                      <a:srgbClr val="0070C0"/>
                    </a:solidFill>
                  </a:rPr>
                  <a:t>max-voted-prep</a:t>
                </a:r>
                <a:r>
                  <a:rPr lang="en-US" sz="2400" dirty="0"/>
                  <a:t>) and if every node, </a:t>
                </a:r>
                <a:r>
                  <a:rPr lang="en-US" sz="2400" i="1" dirty="0"/>
                  <a:t>u</a:t>
                </a:r>
                <a:r>
                  <a:rPr lang="en-US" sz="2400" dirty="0"/>
                  <a:t>, in the quorum</a:t>
                </a:r>
                <a:br>
                  <a:rPr lang="en-US" sz="2400" dirty="0"/>
                </a:br>
                <a:r>
                  <a:rPr lang="en-US" sz="2400" dirty="0"/>
                  <a:t> (containing </a:t>
                </a:r>
                <a:r>
                  <a:rPr lang="en-US" sz="2400" i="1" dirty="0"/>
                  <a:t>v) </a:t>
                </a:r>
                <a:r>
                  <a:rPr lang="en-US" sz="2400" b="1" i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sends VOTE (PREP </a:t>
                </a:r>
                <a:r>
                  <a:rPr lang="en-US" sz="2400" dirty="0" err="1"/>
                  <a:t>b</a:t>
                </a:r>
                <a:r>
                  <a:rPr lang="en-US" sz="2400" baseline="-25000" dirty="0" err="1"/>
                  <a:t>u</a:t>
                </a:r>
                <a:r>
                  <a:rPr lang="en-US" sz="2400" dirty="0"/>
                  <a:t>)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l"/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max-readied-prep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 b</a:t>
                </a:r>
              </a:p>
              <a:p>
                <a:pPr algn="l"/>
                <a:r>
                  <a:rPr lang="en-US" sz="2400" dirty="0">
                    <a:sym typeface="Wingdings" panose="05000000000000000000" pitchFamily="2" charset="2"/>
                  </a:rPr>
                  <a:t>	</a:t>
                </a:r>
                <a:r>
                  <a:rPr lang="en-US" sz="2400" b="1" dirty="0">
                    <a:sym typeface="Wingdings" panose="05000000000000000000" pitchFamily="2" charset="2"/>
                  </a:rPr>
                  <a:t>send</a:t>
                </a:r>
                <a:r>
                  <a:rPr lang="en-US" sz="2400" dirty="0">
                    <a:sym typeface="Wingdings" panose="05000000000000000000" pitchFamily="2" charset="2"/>
                  </a:rPr>
                  <a:t> READY (PREP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max-readied-prep</a:t>
                </a:r>
                <a:r>
                  <a:rPr lang="en-US" sz="2400" dirty="0">
                    <a:sym typeface="Wingdings" panose="05000000000000000000" pitchFamily="2" charset="2"/>
                  </a:rPr>
                  <a:t>) to every node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EFF21C-2B2B-75E9-A8A8-8BA64998C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3904645"/>
                <a:ext cx="11414984" cy="1569660"/>
              </a:xfrm>
              <a:prstGeom prst="rect">
                <a:avLst/>
              </a:prstGeom>
              <a:blipFill>
                <a:blip r:embed="rId3"/>
                <a:stretch>
                  <a:fillRect l="-801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B5CD82-DD26-44DF-D233-0EB20782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9735C8-9580-A31A-2471-DCA8D4F658E0}"/>
              </a:ext>
            </a:extLst>
          </p:cNvPr>
          <p:cNvSpPr/>
          <p:nvPr/>
        </p:nvSpPr>
        <p:spPr>
          <a:xfrm>
            <a:off x="1662919" y="5772090"/>
            <a:ext cx="3183401" cy="8737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Always consider the maximum ballot</a:t>
            </a:r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29D7A1BE-01DA-E1E5-F27B-A91487919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20634"/>
            <a:ext cx="672241" cy="672241"/>
          </a:xfrm>
          <a:prstGeom prst="rect">
            <a:avLst/>
          </a:prstGeom>
        </p:spPr>
      </p:pic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A54360F5-58A2-159F-0B5C-954C14D8C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839" y="5741873"/>
            <a:ext cx="614477" cy="61447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A5B6823-3F87-C648-DC9A-66F730DDE6CE}"/>
              </a:ext>
            </a:extLst>
          </p:cNvPr>
          <p:cNvSpPr/>
          <p:nvPr/>
        </p:nvSpPr>
        <p:spPr>
          <a:xfrm>
            <a:off x="6865604" y="5598160"/>
            <a:ext cx="3489992" cy="10476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If it receives a </a:t>
            </a:r>
            <a:r>
              <a:rPr lang="en-US" sz="2400" dirty="0" err="1"/>
              <a:t>b</a:t>
            </a:r>
            <a:r>
              <a:rPr lang="en-US" sz="2400" baseline="-25000" dirty="0" err="1"/>
              <a:t>u</a:t>
            </a:r>
            <a:r>
              <a:rPr lang="en-US" sz="2400" dirty="0"/>
              <a:t> where lower and incompatible ballots are alive, it waits</a:t>
            </a:r>
          </a:p>
        </p:txBody>
      </p:sp>
    </p:spTree>
    <p:extLst>
      <p:ext uri="{BB962C8B-B14F-4D97-AF65-F5344CB8AC3E}">
        <p14:creationId xmlns:p14="http://schemas.microsoft.com/office/powerpoint/2010/main" val="2978935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74B7-85A2-D23A-A367-501435DA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385445"/>
            <a:ext cx="10515600" cy="1325563"/>
          </a:xfrm>
        </p:spPr>
        <p:txBody>
          <a:bodyPr/>
          <a:lstStyle/>
          <a:p>
            <a:r>
              <a:rPr lang="en-US" dirty="0"/>
              <a:t>Finite Version of the FV Algorithm – II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CF4C4-C130-44B9-F63F-A875E067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788DC5-4C27-BA15-11FE-EC0E57D0E6F0}"/>
                  </a:ext>
                </a:extLst>
              </p:cNvPr>
              <p:cNvSpPr txBox="1"/>
              <p:nvPr/>
            </p:nvSpPr>
            <p:spPr>
              <a:xfrm>
                <a:off x="324199" y="4057045"/>
                <a:ext cx="1186780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if there exists </a:t>
                </a:r>
                <a:r>
                  <a:rPr lang="en-US" sz="2400" dirty="0"/>
                  <a:t>a maximum ballot b (&gt; </a:t>
                </a:r>
                <a:r>
                  <a:rPr lang="en-US" sz="2400" dirty="0">
                    <a:solidFill>
                      <a:srgbClr val="0070C0"/>
                    </a:solidFill>
                  </a:rPr>
                  <a:t>max-delivered-prep</a:t>
                </a:r>
                <a:r>
                  <a:rPr lang="en-US" sz="2400" dirty="0"/>
                  <a:t>) and if every node, </a:t>
                </a:r>
                <a:r>
                  <a:rPr lang="en-US" sz="2400" i="1" dirty="0"/>
                  <a:t>u</a:t>
                </a:r>
                <a:r>
                  <a:rPr lang="en-US" sz="2400" dirty="0"/>
                  <a:t>, in the quorum</a:t>
                </a:r>
                <a:br>
                  <a:rPr lang="en-US" sz="2400" dirty="0"/>
                </a:br>
                <a:r>
                  <a:rPr lang="en-US" sz="2400" dirty="0"/>
                  <a:t> (containing </a:t>
                </a:r>
                <a:r>
                  <a:rPr lang="en-US" sz="2400" i="1" dirty="0"/>
                  <a:t>v) </a:t>
                </a:r>
                <a:r>
                  <a:rPr lang="en-US" sz="2400" b="1" i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sends READY (PREP </a:t>
                </a:r>
                <a:r>
                  <a:rPr lang="en-US" sz="2400" dirty="0" err="1"/>
                  <a:t>b</a:t>
                </a:r>
                <a:r>
                  <a:rPr lang="en-US" sz="2400" baseline="-25000" dirty="0" err="1"/>
                  <a:t>u</a:t>
                </a:r>
                <a:r>
                  <a:rPr lang="en-US" sz="2400" dirty="0"/>
                  <a:t>)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l"/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0070C0"/>
                    </a:solidFill>
                  </a:rPr>
                  <a:t>max-delivered-prep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 b</a:t>
                </a:r>
              </a:p>
              <a:p>
                <a:pPr algn="l"/>
                <a:r>
                  <a:rPr lang="en-US" sz="2400" dirty="0">
                    <a:sym typeface="Wingdings" panose="05000000000000000000" pitchFamily="2" charset="2"/>
                  </a:rPr>
                  <a:t>	</a:t>
                </a:r>
                <a:r>
                  <a:rPr lang="en-US" sz="2400" b="1" dirty="0">
                    <a:sym typeface="Wingdings" panose="05000000000000000000" pitchFamily="2" charset="2"/>
                  </a:rPr>
                  <a:t>prepared </a:t>
                </a:r>
                <a:r>
                  <a:rPr lang="en-US" sz="2400" dirty="0">
                    <a:sym typeface="Wingdings" panose="05000000000000000000" pitchFamily="2" charset="2"/>
                  </a:rPr>
                  <a:t>(</a:t>
                </a:r>
                <a:r>
                  <a:rPr lang="en-US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max-delivered-prep</a:t>
                </a:r>
                <a:r>
                  <a:rPr lang="en-US" sz="2400" dirty="0">
                    <a:sym typeface="Wingdings" panose="05000000000000000000" pitchFamily="2" charset="2"/>
                  </a:rPr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788DC5-4C27-BA15-11FE-EC0E57D0E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9" y="4057045"/>
                <a:ext cx="11867801" cy="1569660"/>
              </a:xfrm>
              <a:prstGeom prst="rect">
                <a:avLst/>
              </a:prstGeom>
              <a:blipFill>
                <a:blip r:embed="rId3"/>
                <a:stretch>
                  <a:fillRect l="-770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D0AC88-CB57-30D9-9DD9-FA65E8639687}"/>
                  </a:ext>
                </a:extLst>
              </p:cNvPr>
              <p:cNvSpPr txBox="1"/>
              <p:nvPr/>
            </p:nvSpPr>
            <p:spPr>
              <a:xfrm>
                <a:off x="324199" y="1859340"/>
                <a:ext cx="1165761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if there exists </a:t>
                </a:r>
                <a:r>
                  <a:rPr lang="en-US" sz="2400" dirty="0"/>
                  <a:t>a maximum ballot b (&gt;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max-readied-prep</a:t>
                </a:r>
                <a:r>
                  <a:rPr lang="en-US" sz="2400" dirty="0"/>
                  <a:t>) and if every node, </a:t>
                </a:r>
                <a:r>
                  <a:rPr lang="en-US" sz="2400" i="1" dirty="0"/>
                  <a:t>u</a:t>
                </a:r>
                <a:r>
                  <a:rPr lang="en-US" sz="2400" dirty="0"/>
                  <a:t>, in a v-blocking</a:t>
                </a:r>
                <a:br>
                  <a:rPr lang="en-US" sz="2400" dirty="0"/>
                </a:br>
                <a:r>
                  <a:rPr lang="en-US" sz="2400" dirty="0"/>
                  <a:t>        set sends READY (PREP </a:t>
                </a:r>
                <a:r>
                  <a:rPr lang="en-US" sz="2400" dirty="0" err="1"/>
                  <a:t>b</a:t>
                </a:r>
                <a:r>
                  <a:rPr lang="en-US" sz="2400" baseline="-25000" dirty="0" err="1"/>
                  <a:t>u</a:t>
                </a:r>
                <a:r>
                  <a:rPr lang="en-US" sz="2400" dirty="0"/>
                  <a:t>)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l"/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max-readied-prep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 b</a:t>
                </a:r>
              </a:p>
              <a:p>
                <a:pPr algn="l"/>
                <a:r>
                  <a:rPr lang="en-US" sz="2400" dirty="0">
                    <a:sym typeface="Wingdings" panose="05000000000000000000" pitchFamily="2" charset="2"/>
                  </a:rPr>
                  <a:t>	</a:t>
                </a:r>
                <a:r>
                  <a:rPr lang="en-US" sz="2400" b="1" dirty="0">
                    <a:sym typeface="Wingdings" panose="05000000000000000000" pitchFamily="2" charset="2"/>
                  </a:rPr>
                  <a:t>send</a:t>
                </a:r>
                <a:r>
                  <a:rPr lang="en-US" sz="2400" dirty="0">
                    <a:sym typeface="Wingdings" panose="05000000000000000000" pitchFamily="2" charset="2"/>
                  </a:rPr>
                  <a:t> READY (PREP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max-readied-prep</a:t>
                </a:r>
                <a:r>
                  <a:rPr lang="en-US" sz="2400" dirty="0">
                    <a:sym typeface="Wingdings" panose="05000000000000000000" pitchFamily="2" charset="2"/>
                  </a:rPr>
                  <a:t>) to every node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D0AC88-CB57-30D9-9DD9-FA65E8639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9" y="1859340"/>
                <a:ext cx="11657615" cy="1569660"/>
              </a:xfrm>
              <a:prstGeom prst="rect">
                <a:avLst/>
              </a:prstGeom>
              <a:blipFill>
                <a:blip r:embed="rId4"/>
                <a:stretch>
                  <a:fillRect l="-784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DB187D2-A87F-0696-CC20-EEF486E85C55}"/>
              </a:ext>
            </a:extLst>
          </p:cNvPr>
          <p:cNvSpPr/>
          <p:nvPr/>
        </p:nvSpPr>
        <p:spPr>
          <a:xfrm>
            <a:off x="8702566" y="2522483"/>
            <a:ext cx="2953406" cy="9065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Just propagate READY messages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C6E686-EB96-2176-B292-6A8C3988A7B0}"/>
              </a:ext>
            </a:extLst>
          </p:cNvPr>
          <p:cNvSpPr/>
          <p:nvPr/>
        </p:nvSpPr>
        <p:spPr>
          <a:xfrm>
            <a:off x="7378263" y="5348233"/>
            <a:ext cx="2953406" cy="9065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Finally deliver the </a:t>
            </a:r>
            <a:r>
              <a:rPr lang="en-US" sz="2400" i="1" dirty="0"/>
              <a:t>prepare </a:t>
            </a:r>
            <a:r>
              <a:rPr lang="en-US" sz="2400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978681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3915-BA6A-FD83-5F3B-B5A3025C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Commit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8B8DD-01DE-FA3B-CE0C-7369585D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EC2ED7-D14C-85CB-3470-DBE0AFCC7E25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768563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b="1" dirty="0"/>
                  <a:t>commit (b)</a:t>
                </a:r>
                <a:r>
                  <a:rPr lang="en-US" sz="2400" dirty="0"/>
                  <a:t>: </a:t>
                </a:r>
              </a:p>
              <a:p>
                <a:pPr algn="l"/>
                <a:r>
                  <a:rPr lang="en-US" sz="2400" b="1" dirty="0"/>
                  <a:t>      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𝑏𝑎𝑙𝑙𝑜𝑡𝑠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𝑣𝑜𝑡𝑒𝑑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𝑐𝑚𝑡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and </a:t>
                </a:r>
                <a:r>
                  <a:rPr lang="en-US" sz="2400" dirty="0">
                    <a:solidFill>
                      <a:srgbClr val="0070C0"/>
                    </a:solidFill>
                  </a:rPr>
                  <a:t>max-voted-prep</a:t>
                </a:r>
                <a:r>
                  <a:rPr lang="en-US" sz="2400" dirty="0"/>
                  <a:t> = b then</a:t>
                </a:r>
              </a:p>
              <a:p>
                <a:pPr algn="l"/>
                <a:r>
                  <a:rPr lang="en-US" sz="2400" i="1" dirty="0"/>
                  <a:t>	</a:t>
                </a:r>
                <a:r>
                  <a:rPr lang="en-US" sz="2400" dirty="0" err="1"/>
                  <a:t>ballots_voted_cmt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 </a:t>
                </a:r>
                <a:r>
                  <a:rPr lang="en-US" sz="2400" dirty="0" err="1">
                    <a:sym typeface="Wingdings" panose="05000000000000000000" pitchFamily="2" charset="2"/>
                  </a:rPr>
                  <a:t>ballots_voted_cmt</a:t>
                </a:r>
                <a:r>
                  <a:rPr lang="en-US" sz="2400" dirty="0"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∪ </m:t>
                    </m:r>
                  </m:oMath>
                </a14:m>
                <a:r>
                  <a:rPr lang="en-US" sz="2400" dirty="0"/>
                  <a:t>b</a:t>
                </a:r>
              </a:p>
              <a:p>
                <a:pPr algn="l"/>
                <a:r>
                  <a:rPr lang="en-US" sz="2400" dirty="0"/>
                  <a:t>	</a:t>
                </a:r>
                <a:r>
                  <a:rPr lang="en-US" sz="2400" b="1" dirty="0"/>
                  <a:t>send</a:t>
                </a:r>
                <a:r>
                  <a:rPr lang="en-US" sz="2400" dirty="0"/>
                  <a:t> VOTE (CMT b) to every node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EC2ED7-D14C-85CB-3470-DBE0AFCC7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7685630" cy="1569660"/>
              </a:xfrm>
              <a:prstGeom prst="rect">
                <a:avLst/>
              </a:prstGeom>
              <a:blipFill>
                <a:blip r:embed="rId3"/>
                <a:stretch>
                  <a:fillRect l="-1270" t="-3101" r="-317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715BD6-B653-9D26-3EA1-4745DEE71C0B}"/>
                  </a:ext>
                </a:extLst>
              </p:cNvPr>
              <p:cNvSpPr txBox="1"/>
              <p:nvPr/>
            </p:nvSpPr>
            <p:spPr>
              <a:xfrm>
                <a:off x="614680" y="3735387"/>
                <a:ext cx="10388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b="1" dirty="0"/>
                  <a:t>when received </a:t>
                </a:r>
                <a:r>
                  <a:rPr lang="en-US" sz="2400" dirty="0"/>
                  <a:t>VOTE (CMT b) from a quorum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𝑏𝑎𝑙𝑙𝑜𝑡𝑠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𝑟𝑒𝑎𝑑𝑖𝑒𝑑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𝑐𝑚𝑡</m:t>
                    </m:r>
                  </m:oMath>
                </a14:m>
                <a:endParaRPr lang="en-US" sz="2400" b="0" dirty="0"/>
              </a:p>
              <a:p>
                <a:pPr algn="l"/>
                <a:r>
                  <a:rPr lang="en-US" sz="2400" b="1" dirty="0"/>
                  <a:t>	</a:t>
                </a:r>
                <a:r>
                  <a:rPr lang="en-US" sz="2400" dirty="0" err="1"/>
                  <a:t>ballots_readied_cmt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 </a:t>
                </a:r>
                <a:r>
                  <a:rPr lang="en-US" sz="2400" dirty="0" err="1">
                    <a:sym typeface="Wingdings" panose="05000000000000000000" pitchFamily="2" charset="2"/>
                  </a:rPr>
                  <a:t>ballots_readied_cmt</a:t>
                </a:r>
                <a:r>
                  <a:rPr lang="en-US" sz="2400" dirty="0"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∪ </m:t>
                    </m:r>
                  </m:oMath>
                </a14:m>
                <a:r>
                  <a:rPr lang="en-US" sz="2400" dirty="0"/>
                  <a:t>b</a:t>
                </a:r>
              </a:p>
              <a:p>
                <a:pPr algn="l"/>
                <a:r>
                  <a:rPr lang="en-US" sz="2400" dirty="0"/>
                  <a:t>	</a:t>
                </a:r>
                <a:r>
                  <a:rPr lang="en-US" sz="2400" b="1" dirty="0"/>
                  <a:t>send</a:t>
                </a:r>
                <a:r>
                  <a:rPr lang="en-US" sz="2400" dirty="0"/>
                  <a:t> READY (CMT b) to every node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715BD6-B653-9D26-3EA1-4745DEE71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0" y="3735387"/>
                <a:ext cx="10388600" cy="1200329"/>
              </a:xfrm>
              <a:prstGeom prst="rect">
                <a:avLst/>
              </a:prstGeom>
              <a:blipFill>
                <a:blip r:embed="rId4"/>
                <a:stretch>
                  <a:fillRect l="-939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361D24-251E-90AB-3AD4-4A007686AD67}"/>
              </a:ext>
            </a:extLst>
          </p:cNvPr>
          <p:cNvSpPr/>
          <p:nvPr/>
        </p:nvSpPr>
        <p:spPr>
          <a:xfrm>
            <a:off x="8523830" y="2225674"/>
            <a:ext cx="3556410" cy="12033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prepared ballot is committed (done only once)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3605C7-02C3-8C35-8251-98DDA62FA513}"/>
              </a:ext>
            </a:extLst>
          </p:cNvPr>
          <p:cNvSpPr/>
          <p:nvPr/>
        </p:nvSpPr>
        <p:spPr>
          <a:xfrm>
            <a:off x="7797390" y="4565649"/>
            <a:ext cx="3556410" cy="12033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Send READY messages after a quorum votes</a:t>
            </a:r>
          </a:p>
        </p:txBody>
      </p:sp>
    </p:spTree>
    <p:extLst>
      <p:ext uri="{BB962C8B-B14F-4D97-AF65-F5344CB8AC3E}">
        <p14:creationId xmlns:p14="http://schemas.microsoft.com/office/powerpoint/2010/main" val="227897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356F-C404-295A-512B-A957F933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Function – II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1C068-3D24-4A04-81D0-8BF8A7A2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E07069-57E6-1A53-A36B-7F555941E5E3}"/>
                  </a:ext>
                </a:extLst>
              </p:cNvPr>
              <p:cNvSpPr txBox="1"/>
              <p:nvPr/>
            </p:nvSpPr>
            <p:spPr>
              <a:xfrm>
                <a:off x="838200" y="1806396"/>
                <a:ext cx="111912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b="1" dirty="0"/>
                  <a:t>when received </a:t>
                </a:r>
                <a:r>
                  <a:rPr lang="en-US" sz="2400" dirty="0"/>
                  <a:t>READY (CMT b) from a v-blocking set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𝑏𝑎𝑙𝑙𝑜𝑡𝑠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𝑟𝑒𝑎𝑑𝑖𝑒𝑑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𝑐𝑚𝑡</m:t>
                    </m:r>
                  </m:oMath>
                </a14:m>
                <a:endParaRPr lang="en-US" sz="2400" b="0" dirty="0"/>
              </a:p>
              <a:p>
                <a:pPr algn="l"/>
                <a:r>
                  <a:rPr lang="en-US" sz="2400" b="1" dirty="0"/>
                  <a:t>	</a:t>
                </a:r>
                <a:r>
                  <a:rPr lang="en-US" sz="2400" dirty="0" err="1"/>
                  <a:t>ballots_readied_cmt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 </a:t>
                </a:r>
                <a:r>
                  <a:rPr lang="en-US" sz="2400" dirty="0" err="1">
                    <a:sym typeface="Wingdings" panose="05000000000000000000" pitchFamily="2" charset="2"/>
                  </a:rPr>
                  <a:t>ballots_readied_cmt</a:t>
                </a:r>
                <a:r>
                  <a:rPr lang="en-US" sz="2400" dirty="0"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∪ </m:t>
                    </m:r>
                  </m:oMath>
                </a14:m>
                <a:r>
                  <a:rPr lang="en-US" sz="2400" dirty="0"/>
                  <a:t>b</a:t>
                </a:r>
              </a:p>
              <a:p>
                <a:pPr algn="l"/>
                <a:r>
                  <a:rPr lang="en-US" sz="2400" dirty="0"/>
                  <a:t>	</a:t>
                </a:r>
                <a:r>
                  <a:rPr lang="en-US" sz="2400" b="1" dirty="0"/>
                  <a:t>send</a:t>
                </a:r>
                <a:r>
                  <a:rPr lang="en-US" sz="2400" dirty="0"/>
                  <a:t> READY (CMT b) to every node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E07069-57E6-1A53-A36B-7F555941E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06396"/>
                <a:ext cx="11191240" cy="1200329"/>
              </a:xfrm>
              <a:prstGeom prst="rect">
                <a:avLst/>
              </a:prstGeom>
              <a:blipFill>
                <a:blip r:embed="rId3"/>
                <a:stretch>
                  <a:fillRect l="-87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08EA75-20D5-B2F2-E4EE-FBF063121014}"/>
              </a:ext>
            </a:extLst>
          </p:cNvPr>
          <p:cNvSpPr/>
          <p:nvPr/>
        </p:nvSpPr>
        <p:spPr>
          <a:xfrm>
            <a:off x="8051390" y="2647950"/>
            <a:ext cx="3556410" cy="12033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Propagate READY messages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214B79-2F94-8FEF-ADC7-E3289426FF3E}"/>
                  </a:ext>
                </a:extLst>
              </p:cNvPr>
              <p:cNvSpPr txBox="1"/>
              <p:nvPr/>
            </p:nvSpPr>
            <p:spPr>
              <a:xfrm>
                <a:off x="716280" y="4186099"/>
                <a:ext cx="111912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b="1" dirty="0"/>
                  <a:t>when received </a:t>
                </a:r>
                <a:r>
                  <a:rPr lang="en-US" sz="2400" dirty="0"/>
                  <a:t>READY (CMT b) from a quorum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𝑏𝑎𝑙𝑙𝑜𝑡𝑠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𝑑𝑒𝑙𝑖𝑣𝑒𝑟𝑒𝑑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𝑐𝑚𝑡</m:t>
                    </m:r>
                  </m:oMath>
                </a14:m>
                <a:endParaRPr lang="en-US" sz="2400" b="0" dirty="0"/>
              </a:p>
              <a:p>
                <a:pPr algn="l"/>
                <a:r>
                  <a:rPr lang="en-US" sz="2400" b="1" dirty="0"/>
                  <a:t>	</a:t>
                </a:r>
                <a:r>
                  <a:rPr lang="en-US" sz="2400" dirty="0" err="1"/>
                  <a:t>ballots_delivered_cmt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 </a:t>
                </a:r>
                <a:r>
                  <a:rPr lang="en-US" sz="2400" dirty="0" err="1">
                    <a:sym typeface="Wingdings" panose="05000000000000000000" pitchFamily="2" charset="2"/>
                  </a:rPr>
                  <a:t>ballots_delivered_cmt</a:t>
                </a:r>
                <a:r>
                  <a:rPr lang="en-US" sz="2400" dirty="0"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∪ </m:t>
                    </m:r>
                  </m:oMath>
                </a14:m>
                <a:r>
                  <a:rPr lang="en-US" sz="2400" dirty="0"/>
                  <a:t>b</a:t>
                </a:r>
              </a:p>
              <a:p>
                <a:pPr algn="l"/>
                <a:r>
                  <a:rPr lang="en-US" sz="2400" dirty="0"/>
                  <a:t>	</a:t>
                </a:r>
                <a:r>
                  <a:rPr lang="en-US" sz="2400" b="1" dirty="0"/>
                  <a:t>committed (b)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214B79-2F94-8FEF-ADC7-E3289426F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" y="4186099"/>
                <a:ext cx="11191240" cy="1200329"/>
              </a:xfrm>
              <a:prstGeom prst="rect">
                <a:avLst/>
              </a:prstGeom>
              <a:blipFill>
                <a:blip r:embed="rId4"/>
                <a:stretch>
                  <a:fillRect l="-87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FEC9BE-1281-AE83-B966-1F47D2664C42}"/>
              </a:ext>
            </a:extLst>
          </p:cNvPr>
          <p:cNvSpPr/>
          <p:nvPr/>
        </p:nvSpPr>
        <p:spPr>
          <a:xfrm>
            <a:off x="5968590" y="5337988"/>
            <a:ext cx="3556410" cy="12033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Finally commit the message (like prepare)</a:t>
            </a:r>
          </a:p>
        </p:txBody>
      </p:sp>
    </p:spTree>
    <p:extLst>
      <p:ext uri="{BB962C8B-B14F-4D97-AF65-F5344CB8AC3E}">
        <p14:creationId xmlns:p14="http://schemas.microsoft.com/office/powerpoint/2010/main" val="2296252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669D-A762-4E11-D18F-D6AC14D0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38C6E-045B-B086-6BCC-D0A1B80C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1099" y="6386988"/>
            <a:ext cx="2743200" cy="365125"/>
          </a:xfrm>
        </p:spPr>
        <p:txBody>
          <a:bodyPr/>
          <a:lstStyle/>
          <a:p>
            <a:fld id="{EDA81299-047B-4CD4-926E-E0F52BE9D934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53177-45B8-4E72-5B29-16FB41FAB4EB}"/>
              </a:ext>
            </a:extLst>
          </p:cNvPr>
          <p:cNvSpPr txBox="1"/>
          <p:nvPr/>
        </p:nvSpPr>
        <p:spPr>
          <a:xfrm>
            <a:off x="985520" y="1544320"/>
            <a:ext cx="5881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candidate, prepared, and round are </a:t>
            </a:r>
            <a:r>
              <a:rPr lang="en-US" sz="2400" dirty="0">
                <a:solidFill>
                  <a:srgbClr val="00B050"/>
                </a:solidFill>
              </a:rPr>
              <a:t>initialized</a:t>
            </a:r>
          </a:p>
          <a:p>
            <a:pPr algn="l"/>
            <a:r>
              <a:rPr lang="en-US" sz="2400" b="1" dirty="0"/>
              <a:t>P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 voting process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3875C-5686-9D47-2A99-EA4FDFF7B312}"/>
              </a:ext>
            </a:extLst>
          </p:cNvPr>
          <p:cNvSpPr txBox="1"/>
          <p:nvPr/>
        </p:nvSpPr>
        <p:spPr>
          <a:xfrm>
            <a:off x="1097280" y="2672080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/>
              <a:t>propose (x)</a:t>
            </a:r>
          </a:p>
          <a:p>
            <a:pPr algn="l"/>
            <a:r>
              <a:rPr lang="en-US" sz="2400" b="1" dirty="0"/>
              <a:t>	</a:t>
            </a:r>
            <a:r>
              <a:rPr lang="en-US" sz="2400" dirty="0"/>
              <a:t>candidate </a:t>
            </a:r>
            <a:r>
              <a:rPr lang="en-US" sz="2400" dirty="0">
                <a:sym typeface="Wingdings" panose="05000000000000000000" pitchFamily="2" charset="2"/>
              </a:rPr>
              <a:t> &lt;1, x&gt;</a:t>
            </a:r>
          </a:p>
          <a:p>
            <a:pPr algn="l"/>
            <a:r>
              <a:rPr lang="en-US" sz="2400" b="1" dirty="0">
                <a:sym typeface="Wingdings" panose="05000000000000000000" pitchFamily="2" charset="2"/>
              </a:rPr>
              <a:t>	</a:t>
            </a:r>
            <a:r>
              <a:rPr lang="en-US" sz="2400" b="1" dirty="0" err="1">
                <a:sym typeface="Wingdings" panose="05000000000000000000" pitchFamily="2" charset="2"/>
              </a:rPr>
              <a:t>P.prepare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(candidate)</a:t>
            </a:r>
            <a:endParaRPr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084E9E-9C9A-07E0-F598-6EBDA2EBC9A8}"/>
              </a:ext>
            </a:extLst>
          </p:cNvPr>
          <p:cNvSpPr/>
          <p:nvPr/>
        </p:nvSpPr>
        <p:spPr>
          <a:xfrm>
            <a:off x="6854325" y="2803525"/>
            <a:ext cx="4055446" cy="955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Prepare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3EF1FA-2961-7304-C33B-084A9AD7490B}"/>
                  </a:ext>
                </a:extLst>
              </p:cNvPr>
              <p:cNvSpPr txBox="1"/>
              <p:nvPr/>
            </p:nvSpPr>
            <p:spPr>
              <a:xfrm>
                <a:off x="1097280" y="4300617"/>
                <a:ext cx="647192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b="1" dirty="0"/>
                  <a:t>when triggered </a:t>
                </a:r>
                <a:r>
                  <a:rPr lang="en-US" sz="2400" dirty="0" err="1"/>
                  <a:t>P.prepared</a:t>
                </a:r>
                <a:r>
                  <a:rPr lang="en-US" sz="2400" dirty="0"/>
                  <a:t> (b) </a:t>
                </a:r>
                <a:r>
                  <a:rPr lang="en-US" sz="2400" b="1" dirty="0"/>
                  <a:t>and </a:t>
                </a:r>
                <a:r>
                  <a:rPr lang="en-US" sz="2400" dirty="0"/>
                  <a:t>prepared &lt; b</a:t>
                </a:r>
              </a:p>
              <a:p>
                <a:pPr algn="l"/>
                <a:r>
                  <a:rPr lang="en-US" sz="2400" b="1" dirty="0"/>
                  <a:t>	</a:t>
                </a:r>
                <a:r>
                  <a:rPr lang="en-US" sz="2400" dirty="0"/>
                  <a:t>prepared </a:t>
                </a:r>
                <a:r>
                  <a:rPr lang="en-US" sz="2400" dirty="0">
                    <a:sym typeface="Wingdings" panose="05000000000000000000" pitchFamily="2" charset="2"/>
                  </a:rPr>
                  <a:t> b</a:t>
                </a:r>
              </a:p>
              <a:p>
                <a:pPr algn="l"/>
                <a:r>
                  <a:rPr lang="en-US" sz="2400" b="1" dirty="0">
                    <a:sym typeface="Wingdings" panose="05000000000000000000" pitchFamily="2" charset="2"/>
                  </a:rPr>
                  <a:t> 	if</a:t>
                </a:r>
                <a:r>
                  <a:rPr lang="en-US" sz="2400" dirty="0">
                    <a:sym typeface="Wingdings" panose="05000000000000000000" pitchFamily="2" charset="2"/>
                  </a:rPr>
                  <a:t> candidate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prepared</a:t>
                </a:r>
              </a:p>
              <a:p>
                <a:pPr algn="l"/>
                <a:r>
                  <a:rPr lang="en-US" sz="2400" b="1" dirty="0"/>
                  <a:t>		</a:t>
                </a:r>
                <a:r>
                  <a:rPr lang="en-US" sz="2400" dirty="0"/>
                  <a:t>candidate </a:t>
                </a:r>
                <a:r>
                  <a:rPr lang="en-US" sz="2400" dirty="0">
                    <a:sym typeface="Wingdings" panose="05000000000000000000" pitchFamily="2" charset="2"/>
                  </a:rPr>
                  <a:t> prepared</a:t>
                </a:r>
              </a:p>
              <a:p>
                <a:pPr algn="l"/>
                <a:r>
                  <a:rPr lang="en-US" sz="2400" b="1" dirty="0">
                    <a:sym typeface="Wingdings" panose="05000000000000000000" pitchFamily="2" charset="2"/>
                  </a:rPr>
                  <a:t>		</a:t>
                </a:r>
                <a:r>
                  <a:rPr lang="en-US" sz="2400" b="1" dirty="0" err="1">
                    <a:sym typeface="Wingdings" panose="05000000000000000000" pitchFamily="2" charset="2"/>
                  </a:rPr>
                  <a:t>P.commit</a:t>
                </a:r>
                <a:r>
                  <a:rPr lang="en-US" sz="2400" b="1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(candidate)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3EF1FA-2961-7304-C33B-084A9AD74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300617"/>
                <a:ext cx="6471920" cy="1938992"/>
              </a:xfrm>
              <a:prstGeom prst="rect">
                <a:avLst/>
              </a:prstGeom>
              <a:blipFill>
                <a:blip r:embed="rId3"/>
                <a:stretch>
                  <a:fillRect l="-1412" t="-2508" b="-5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63C01A5-25DA-F52D-621C-A37F64BEE66A}"/>
              </a:ext>
            </a:extLst>
          </p:cNvPr>
          <p:cNvSpPr/>
          <p:nvPr/>
        </p:nvSpPr>
        <p:spPr>
          <a:xfrm>
            <a:off x="6866554" y="4957564"/>
            <a:ext cx="4055446" cy="955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Commit phase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115020-F365-5F98-5C29-1E7320F3C975}"/>
              </a:ext>
            </a:extLst>
          </p:cNvPr>
          <p:cNvSpPr/>
          <p:nvPr/>
        </p:nvSpPr>
        <p:spPr>
          <a:xfrm>
            <a:off x="1513840" y="6299200"/>
            <a:ext cx="5352714" cy="45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When committed, decide (</a:t>
            </a:r>
            <a:r>
              <a:rPr lang="en-US" sz="2400" dirty="0" err="1"/>
              <a:t>b.x</a:t>
            </a:r>
            <a:r>
              <a:rPr lang="en-US" sz="2400" dirty="0"/>
              <a:t>)</a:t>
            </a:r>
          </a:p>
        </p:txBody>
      </p:sp>
      <p:pic>
        <p:nvPicPr>
          <p:cNvPr id="11" name="Picture 10" descr="A picture containing airplane&#10;&#10;Description automatically generated">
            <a:extLst>
              <a:ext uri="{FF2B5EF4-FFF2-40B4-BE49-F238E27FC236}">
                <a16:creationId xmlns:a16="http://schemas.microsoft.com/office/drawing/2014/main" id="{004E9005-2EF6-F737-98ED-38D961B610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6464">
            <a:off x="594313" y="5953004"/>
            <a:ext cx="782414" cy="86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9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5AA0-5698-7E77-A94E-A5581A1E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F263-60B8-5186-58BA-79F7658E7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215"/>
          </a:xfrm>
        </p:spPr>
        <p:txBody>
          <a:bodyPr/>
          <a:lstStyle/>
          <a:p>
            <a:r>
              <a:rPr lang="en-US" dirty="0"/>
              <a:t>Same as the algorithm with infinite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1CC96-B279-E76E-B1A9-2CE05A7D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683ADD-747E-B6F1-D6A4-5B37CC256409}"/>
              </a:ext>
            </a:extLst>
          </p:cNvPr>
          <p:cNvSpPr/>
          <p:nvPr/>
        </p:nvSpPr>
        <p:spPr>
          <a:xfrm>
            <a:off x="1219200" y="2875280"/>
            <a:ext cx="7061200" cy="704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If a node receive messages for later rounds (from the entire quorum)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6E0C10-DEAF-36D4-6437-CA70B0252BF9}"/>
              </a:ext>
            </a:extLst>
          </p:cNvPr>
          <p:cNvCxnSpPr/>
          <p:nvPr/>
        </p:nvCxnSpPr>
        <p:spPr>
          <a:xfrm>
            <a:off x="3545840" y="3579495"/>
            <a:ext cx="0" cy="1209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B43E6-B307-4680-AB1D-3944091E2713}"/>
              </a:ext>
            </a:extLst>
          </p:cNvPr>
          <p:cNvCxnSpPr>
            <a:cxnSpLocks/>
          </p:cNvCxnSpPr>
          <p:nvPr/>
        </p:nvCxnSpPr>
        <p:spPr>
          <a:xfrm>
            <a:off x="3545840" y="3962400"/>
            <a:ext cx="10769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326074-81CF-C0BB-9FBD-E0D6D08C1B73}"/>
              </a:ext>
            </a:extLst>
          </p:cNvPr>
          <p:cNvSpPr txBox="1"/>
          <p:nvPr/>
        </p:nvSpPr>
        <p:spPr>
          <a:xfrm>
            <a:off x="4836159" y="3737192"/>
            <a:ext cx="5737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Set the round to the </a:t>
            </a:r>
            <a:r>
              <a:rPr lang="en-US" sz="2400" dirty="0">
                <a:solidFill>
                  <a:srgbClr val="FF0000"/>
                </a:solidFill>
              </a:rPr>
              <a:t>minimum</a:t>
            </a:r>
            <a:r>
              <a:rPr lang="en-US" sz="2400" dirty="0"/>
              <a:t> value of </a:t>
            </a:r>
            <a:r>
              <a:rPr lang="en-US" sz="2400" dirty="0" err="1"/>
              <a:t>b</a:t>
            </a:r>
            <a:r>
              <a:rPr lang="en-US" sz="2400" baseline="-25000" dirty="0" err="1"/>
              <a:t>u</a:t>
            </a:r>
            <a:r>
              <a:rPr lang="en-US" sz="2400" dirty="0" err="1"/>
              <a:t>.n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in the </a:t>
            </a:r>
            <a:r>
              <a:rPr lang="en-US" sz="2400" dirty="0">
                <a:solidFill>
                  <a:srgbClr val="0070C0"/>
                </a:solidFill>
              </a:rPr>
              <a:t>quorum</a:t>
            </a:r>
            <a:r>
              <a:rPr lang="en-US" sz="2400" dirty="0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34B785-581F-7CF1-B276-76DBCFE90F88}"/>
              </a:ext>
            </a:extLst>
          </p:cNvPr>
          <p:cNvCxnSpPr>
            <a:cxnSpLocks/>
          </p:cNvCxnSpPr>
          <p:nvPr/>
        </p:nvCxnSpPr>
        <p:spPr>
          <a:xfrm>
            <a:off x="3545840" y="4771390"/>
            <a:ext cx="10769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146B07-F1A8-C2B8-B4E1-D68BE250C4EA}"/>
              </a:ext>
            </a:extLst>
          </p:cNvPr>
          <p:cNvSpPr txBox="1"/>
          <p:nvPr/>
        </p:nvSpPr>
        <p:spPr>
          <a:xfrm>
            <a:off x="4836159" y="4568189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</a:rPr>
              <a:t>Start</a:t>
            </a:r>
            <a:r>
              <a:rPr lang="en-US" sz="2400" dirty="0"/>
              <a:t> a timer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CEAFDB-02AD-AD41-02AF-1520F3F9A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313" y="3907629"/>
            <a:ext cx="940526" cy="12540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FECD64A-F2ED-9206-1AF2-9306B6FB62BE}"/>
              </a:ext>
            </a:extLst>
          </p:cNvPr>
          <p:cNvSpPr/>
          <p:nvPr/>
        </p:nvSpPr>
        <p:spPr>
          <a:xfrm>
            <a:off x="1173624" y="5330508"/>
            <a:ext cx="7061200" cy="704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After a timeout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6184D0-5D55-AFCA-EB66-82117A16B8F1}"/>
              </a:ext>
            </a:extLst>
          </p:cNvPr>
          <p:cNvCxnSpPr>
            <a:cxnSpLocks/>
          </p:cNvCxnSpPr>
          <p:nvPr/>
        </p:nvCxnSpPr>
        <p:spPr>
          <a:xfrm>
            <a:off x="3672840" y="5973445"/>
            <a:ext cx="0" cy="442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0035E6-EAD3-EBB5-0D56-1DEEDF4D0553}"/>
              </a:ext>
            </a:extLst>
          </p:cNvPr>
          <p:cNvCxnSpPr>
            <a:cxnSpLocks/>
          </p:cNvCxnSpPr>
          <p:nvPr/>
        </p:nvCxnSpPr>
        <p:spPr>
          <a:xfrm>
            <a:off x="3672840" y="6415722"/>
            <a:ext cx="10769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4882B5-FAE9-585B-7CF3-9CC9B7B760FC}"/>
              </a:ext>
            </a:extLst>
          </p:cNvPr>
          <p:cNvSpPr txBox="1"/>
          <p:nvPr/>
        </p:nvSpPr>
        <p:spPr>
          <a:xfrm>
            <a:off x="4981302" y="6104544"/>
            <a:ext cx="4180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Increment</a:t>
            </a:r>
            <a:r>
              <a:rPr lang="en-US" sz="2400" dirty="0"/>
              <a:t> the round and </a:t>
            </a:r>
            <a:r>
              <a:rPr lang="en-US" sz="2400" dirty="0">
                <a:solidFill>
                  <a:srgbClr val="0070C0"/>
                </a:solidFill>
              </a:rPr>
              <a:t>prepare</a:t>
            </a:r>
            <a:r>
              <a:rPr lang="en-US" sz="2400" dirty="0"/>
              <a:t> again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E34BE9E-1412-5ACD-6067-72275B02FF3E}"/>
              </a:ext>
            </a:extLst>
          </p:cNvPr>
          <p:cNvSpPr/>
          <p:nvPr/>
        </p:nvSpPr>
        <p:spPr>
          <a:xfrm>
            <a:off x="8861620" y="237055"/>
            <a:ext cx="3037114" cy="12721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Both the algorithms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3866411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F562-6562-B984-336D-05F4B177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Lying about Quorum Slices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8FE5-1EEF-F9AD-EB43-D51EAAFA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 not make any </a:t>
            </a:r>
            <a:r>
              <a:rPr lang="en-US" dirty="0">
                <a:solidFill>
                  <a:srgbClr val="FF0000"/>
                </a:solidFill>
              </a:rPr>
              <a:t>assumptions</a:t>
            </a:r>
            <a:r>
              <a:rPr lang="en-US" dirty="0"/>
              <a:t> about </a:t>
            </a:r>
            <a:r>
              <a:rPr lang="en-US" dirty="0">
                <a:solidFill>
                  <a:srgbClr val="00B050"/>
                </a:solidFill>
              </a:rPr>
              <a:t>faulty</a:t>
            </a:r>
            <a:r>
              <a:rPr lang="en-US" dirty="0"/>
              <a:t> nodes</a:t>
            </a:r>
          </a:p>
          <a:p>
            <a:r>
              <a:rPr lang="en-US" dirty="0"/>
              <a:t>As long as we have an intact set that guarantees a non-empty quorum intersection comprising </a:t>
            </a:r>
            <a:r>
              <a:rPr lang="en-US" dirty="0">
                <a:solidFill>
                  <a:srgbClr val="C00000"/>
                </a:solidFill>
              </a:rPr>
              <a:t>correct</a:t>
            </a:r>
            <a:r>
              <a:rPr lang="en-US" dirty="0"/>
              <a:t> nodes, there is no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</a:p>
          <a:p>
            <a:r>
              <a:rPr lang="en-US" dirty="0"/>
              <a:t>All these protocols are </a:t>
            </a:r>
            <a:r>
              <a:rPr lang="en-US" b="1" dirty="0">
                <a:solidFill>
                  <a:srgbClr val="FFC000"/>
                </a:solidFill>
              </a:rPr>
              <a:t>obstruction</a:t>
            </a:r>
            <a:r>
              <a:rPr lang="en-US" dirty="0"/>
              <a:t> free </a:t>
            </a:r>
          </a:p>
          <a:p>
            <a:pPr lvl="1"/>
            <a:r>
              <a:rPr lang="en-US" dirty="0"/>
              <a:t>This means that if the </a:t>
            </a:r>
            <a:r>
              <a:rPr lang="en-US" dirty="0">
                <a:solidFill>
                  <a:srgbClr val="00B050"/>
                </a:solidFill>
              </a:rPr>
              <a:t>faulty</a:t>
            </a:r>
            <a:r>
              <a:rPr lang="en-US" dirty="0"/>
              <a:t> nodes stop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Consensus</a:t>
            </a:r>
            <a:r>
              <a:rPr lang="en-US" dirty="0"/>
              <a:t> is achieved (subject to bounded clock skew)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C70E8-5DD6-34F5-7861-E07750AE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6F38-E2FE-CD6D-7C84-BE0E88E4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Lemmas in the 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327C3B-2F5C-1DE8-6D0D-871F11F998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two </a:t>
                </a:r>
                <a:r>
                  <a:rPr lang="en-US" dirty="0">
                    <a:solidFill>
                      <a:srgbClr val="00B050"/>
                    </a:solidFill>
                  </a:rPr>
                  <a:t>nodes</a:t>
                </a:r>
                <a:r>
                  <a:rPr lang="en-US" dirty="0"/>
                  <a:t> in an intact set send READY (t, a) and READY (t, </a:t>
                </a:r>
                <a:r>
                  <a:rPr lang="en-US" dirty="0" err="1"/>
                  <a:t>a’</a:t>
                </a:r>
                <a:r>
                  <a:rPr lang="en-US" dirty="0"/>
                  <a:t>) messages, then (a=</a:t>
                </a:r>
                <a:r>
                  <a:rPr lang="en-US" dirty="0" err="1"/>
                  <a:t>a’</a:t>
                </a:r>
                <a:r>
                  <a:rPr lang="en-US" dirty="0"/>
                  <a:t>).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a node v1 </a:t>
                </a:r>
                <a:r>
                  <a:rPr lang="en-US" dirty="0">
                    <a:solidFill>
                      <a:srgbClr val="FF0000"/>
                    </a:solidFill>
                  </a:rPr>
                  <a:t>commits</a:t>
                </a:r>
                <a:r>
                  <a:rPr lang="en-US" dirty="0"/>
                  <a:t> a ballot b1, then the </a:t>
                </a:r>
                <a:r>
                  <a:rPr lang="en-US" dirty="0">
                    <a:solidFill>
                      <a:srgbClr val="C00000"/>
                    </a:solidFill>
                  </a:rPr>
                  <a:t>largest</a:t>
                </a:r>
                <a:r>
                  <a:rPr lang="en-US" dirty="0"/>
                  <a:t> ballot b2 </a:t>
                </a:r>
                <a:r>
                  <a:rPr lang="en-US" dirty="0">
                    <a:solidFill>
                      <a:srgbClr val="0070C0"/>
                    </a:solidFill>
                  </a:rPr>
                  <a:t>prepared</a:t>
                </a:r>
                <a:r>
                  <a:rPr lang="en-US" dirty="0"/>
                  <a:t> by any other node in the </a:t>
                </a:r>
                <a:r>
                  <a:rPr lang="en-US" dirty="0">
                    <a:solidFill>
                      <a:srgbClr val="00B050"/>
                    </a:solidFill>
                  </a:rPr>
                  <a:t>same</a:t>
                </a:r>
                <a:r>
                  <a:rPr lang="en-US" dirty="0"/>
                  <a:t> intact set (before the commit) is such that b1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dirty="0"/>
                  <a:t>b2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All correct nodes in an intact set ultimately </a:t>
                </a:r>
                <a:r>
                  <a:rPr lang="en-US" dirty="0">
                    <a:solidFill>
                      <a:srgbClr val="FF0000"/>
                    </a:solidFill>
                  </a:rPr>
                  <a:t>decide</a:t>
                </a:r>
                <a:r>
                  <a:rPr lang="en-US" dirty="0"/>
                  <a:t> the same value (if the algorithm </a:t>
                </a:r>
                <a:r>
                  <a:rPr lang="en-US" dirty="0">
                    <a:solidFill>
                      <a:srgbClr val="FF0000"/>
                    </a:solidFill>
                  </a:rPr>
                  <a:t>terminates</a:t>
                </a:r>
                <a:r>
                  <a:rPr lang="en-US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It is a </a:t>
                </a:r>
                <a:r>
                  <a:rPr lang="en-US" dirty="0">
                    <a:solidFill>
                      <a:srgbClr val="0070C0"/>
                    </a:solidFill>
                  </a:rPr>
                  <a:t>proposed</a:t>
                </a:r>
                <a:r>
                  <a:rPr lang="en-US" dirty="0"/>
                  <a:t> value.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327C3B-2F5C-1DE8-6D0D-871F11F99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27F3E-C904-D72C-8D23-D9B56A7A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3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D389-ACDD-E91A-5382-4EAA0107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 of Quorums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CFDD-E732-28C7-0864-FDFA05001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3015"/>
          </a:xfrm>
        </p:spPr>
        <p:txBody>
          <a:bodyPr/>
          <a:lstStyle/>
          <a:p>
            <a:r>
              <a:rPr lang="en-US" dirty="0"/>
              <a:t>Fault model</a:t>
            </a:r>
          </a:p>
          <a:p>
            <a:r>
              <a:rPr lang="en-US" dirty="0"/>
              <a:t>Byzantine faults</a:t>
            </a:r>
          </a:p>
          <a:p>
            <a:pPr lvl="1"/>
            <a:r>
              <a:rPr lang="en-US" dirty="0"/>
              <a:t>Nodes can </a:t>
            </a:r>
            <a:r>
              <a:rPr lang="en-US" dirty="0">
                <a:solidFill>
                  <a:srgbClr val="FF0000"/>
                </a:solidFill>
              </a:rPr>
              <a:t>behave</a:t>
            </a:r>
            <a:r>
              <a:rPr lang="en-US" dirty="0"/>
              <a:t> arbitrarily and maliciously </a:t>
            </a:r>
          </a:p>
          <a:p>
            <a:pPr lvl="1"/>
            <a:r>
              <a:rPr lang="en-US" dirty="0"/>
              <a:t>Malicious nodes can also </a:t>
            </a:r>
            <a:r>
              <a:rPr lang="en-US" dirty="0">
                <a:solidFill>
                  <a:srgbClr val="C00000"/>
                </a:solidFill>
              </a:rPr>
              <a:t>collaborate</a:t>
            </a:r>
            <a:r>
              <a:rPr lang="en-US" dirty="0"/>
              <a:t> with each other</a:t>
            </a:r>
          </a:p>
          <a:p>
            <a:r>
              <a:rPr lang="en-US" dirty="0"/>
              <a:t>Classic fault tolerance result with Byzantine </a:t>
            </a:r>
            <a:r>
              <a:rPr lang="en-US" dirty="0">
                <a:solidFill>
                  <a:srgbClr val="00B050"/>
                </a:solidFill>
              </a:rPr>
              <a:t>faults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D9AD10-ECDB-233C-2C77-B7D6923BB913}"/>
              </a:ext>
            </a:extLst>
          </p:cNvPr>
          <p:cNvSpPr/>
          <p:nvPr/>
        </p:nvSpPr>
        <p:spPr>
          <a:xfrm>
            <a:off x="2458720" y="4632960"/>
            <a:ext cx="7731760" cy="127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With </a:t>
            </a:r>
            <a:r>
              <a:rPr lang="en-US" sz="2400" i="1" dirty="0"/>
              <a:t>3f+1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nodes</a:t>
            </a:r>
            <a:r>
              <a:rPr lang="en-US" sz="2400" dirty="0"/>
              <a:t>, we can tolerate at the most </a:t>
            </a:r>
            <a:r>
              <a:rPr lang="en-US" sz="2400" i="1" dirty="0"/>
              <a:t>f</a:t>
            </a:r>
            <a:r>
              <a:rPr lang="en-US" sz="2400" dirty="0"/>
              <a:t> Byzantine </a:t>
            </a:r>
            <a:r>
              <a:rPr lang="en-US" sz="2400" dirty="0">
                <a:solidFill>
                  <a:srgbClr val="FF0000"/>
                </a:solidFill>
              </a:rPr>
              <a:t>failures</a:t>
            </a:r>
            <a:r>
              <a:rPr lang="en-US" sz="2400" dirty="0"/>
              <a:t>.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18D8CF9-5D26-ABF3-C6A8-53FCB19F9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87" y="6045237"/>
            <a:ext cx="561053" cy="561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B19ADC-CC6C-A694-8B54-67712B8B4C45}"/>
              </a:ext>
            </a:extLst>
          </p:cNvPr>
          <p:cNvSpPr txBox="1"/>
          <p:nvPr/>
        </p:nvSpPr>
        <p:spPr>
          <a:xfrm>
            <a:off x="2641600" y="6122563"/>
            <a:ext cx="9020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this case, at least </a:t>
            </a:r>
            <a:r>
              <a:rPr lang="en-US" sz="2400" i="1" dirty="0"/>
              <a:t>2f+1 </a:t>
            </a:r>
            <a:r>
              <a:rPr lang="en-US" sz="2400" dirty="0"/>
              <a:t>nodes make a </a:t>
            </a:r>
            <a:r>
              <a:rPr lang="en-US" sz="2400" dirty="0">
                <a:solidFill>
                  <a:srgbClr val="C00000"/>
                </a:solidFill>
              </a:rPr>
              <a:t>quorum</a:t>
            </a:r>
            <a:r>
              <a:rPr lang="en-US" sz="2400" dirty="0"/>
              <a:t> (all need to be correct)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A58E0-4706-101A-7CC3-F114D4D3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3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304E-D67E-B34F-F76E-FB7861E8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D8CEE-95EA-4D5D-AA7E-164BD0CA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2358DD-1795-1A0E-8FBA-FE733D4C4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1133419"/>
              </p:ext>
            </p:extLst>
          </p:nvPr>
        </p:nvGraphicFramePr>
        <p:xfrm>
          <a:off x="273956" y="881744"/>
          <a:ext cx="11460844" cy="5839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5677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B681-A627-2E1C-093D-29D9F861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8501C-44EF-F9A7-C7FD-7434E17E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 reference] García-Pérez, Álvaro, and Maria A. </a:t>
            </a:r>
            <a:r>
              <a:rPr lang="en-US" dirty="0" err="1"/>
              <a:t>Schett</a:t>
            </a:r>
            <a:r>
              <a:rPr lang="en-US" dirty="0"/>
              <a:t>. "Deconstructing stellar consensus (extended version)." </a:t>
            </a:r>
            <a:r>
              <a:rPr lang="en-US" i="1" dirty="0" err="1"/>
              <a:t>arXiv</a:t>
            </a:r>
            <a:r>
              <a:rPr lang="en-US" i="1" dirty="0"/>
              <a:t> preprint arXiv:1911.05145</a:t>
            </a:r>
            <a:r>
              <a:rPr lang="en-US" dirty="0"/>
              <a:t> (2019).</a:t>
            </a:r>
          </a:p>
          <a:p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Original</a:t>
            </a:r>
            <a:r>
              <a:rPr lang="en-US" dirty="0"/>
              <a:t> paper] </a:t>
            </a:r>
            <a:r>
              <a:rPr lang="en-US" dirty="0" err="1"/>
              <a:t>Mazieres</a:t>
            </a:r>
            <a:r>
              <a:rPr lang="en-US" dirty="0"/>
              <a:t>, David. "The stellar consensus protocol: A federated model for internet-level consensus." </a:t>
            </a:r>
            <a:r>
              <a:rPr lang="en-US" i="1" dirty="0"/>
              <a:t>Stellar Development Foundation</a:t>
            </a:r>
            <a:r>
              <a:rPr lang="en-US" dirty="0"/>
              <a:t> 32 (2015): 1-45.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43653-334A-B09A-7566-612CA688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24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3D5D5-C1CE-4919-9F31-576A94EB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5152F-0B59-4897-90B5-01E35B26472A}"/>
              </a:ext>
            </a:extLst>
          </p:cNvPr>
          <p:cNvSpPr/>
          <p:nvPr/>
        </p:nvSpPr>
        <p:spPr>
          <a:xfrm>
            <a:off x="2448560" y="2105561"/>
            <a:ext cx="765048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6219E1-13F5-49DD-B7E7-AB1F249D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5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C324-1870-AFCC-D9DE-EE41398A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485"/>
            <a:ext cx="10515600" cy="1325563"/>
          </a:xfrm>
        </p:spPr>
        <p:txBody>
          <a:bodyPr/>
          <a:lstStyle/>
          <a:p>
            <a:r>
              <a:rPr lang="en-US" dirty="0"/>
              <a:t>New Ideas: Stellar and Ripple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C28A-A9A5-AB19-78D3-8D95901E0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3465"/>
            <a:ext cx="10876280" cy="2337912"/>
          </a:xfrm>
        </p:spPr>
        <p:txBody>
          <a:bodyPr/>
          <a:lstStyle/>
          <a:p>
            <a:r>
              <a:rPr lang="en-US" dirty="0"/>
              <a:t>The participants are not known </a:t>
            </a:r>
          </a:p>
          <a:p>
            <a:r>
              <a:rPr lang="en-US" dirty="0"/>
              <a:t>There is no </a:t>
            </a:r>
            <a:r>
              <a:rPr lang="en-US" dirty="0">
                <a:solidFill>
                  <a:srgbClr val="0070C0"/>
                </a:solidFill>
              </a:rPr>
              <a:t>need</a:t>
            </a:r>
            <a:r>
              <a:rPr lang="en-US" dirty="0"/>
              <a:t> for all the nodes to participate in a consensus protocol</a:t>
            </a:r>
          </a:p>
          <a:p>
            <a:r>
              <a:rPr lang="en-US" dirty="0"/>
              <a:t>Every node chooses whom to </a:t>
            </a:r>
            <a:r>
              <a:rPr lang="en-US" dirty="0">
                <a:solidFill>
                  <a:srgbClr val="FF0000"/>
                </a:solidFill>
              </a:rPr>
              <a:t>trust</a:t>
            </a:r>
            <a:r>
              <a:rPr lang="en-US" dirty="0"/>
              <a:t> (think of it as a </a:t>
            </a:r>
            <a:r>
              <a:rPr lang="en-US" dirty="0">
                <a:solidFill>
                  <a:srgbClr val="00B050"/>
                </a:solidFill>
              </a:rPr>
              <a:t>private</a:t>
            </a:r>
            <a:r>
              <a:rPr lang="en-US" dirty="0"/>
              <a:t> quorum)</a:t>
            </a:r>
          </a:p>
          <a:p>
            <a:r>
              <a:rPr lang="en-US" dirty="0"/>
              <a:t>Such protocols are very </a:t>
            </a:r>
            <a:r>
              <a:rPr lang="en-US" dirty="0">
                <a:solidFill>
                  <a:srgbClr val="7030A0"/>
                </a:solidFill>
              </a:rPr>
              <a:t>modular</a:t>
            </a:r>
            <a:r>
              <a:rPr lang="en-US" dirty="0"/>
              <a:t> and scalable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B052BD-CCCD-CFDD-E2BE-BA1B9A2DEEAE}"/>
              </a:ext>
            </a:extLst>
          </p:cNvPr>
          <p:cNvSpPr/>
          <p:nvPr/>
        </p:nvSpPr>
        <p:spPr>
          <a:xfrm>
            <a:off x="3050540" y="1576864"/>
            <a:ext cx="6451600" cy="61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Federated Byzantine Quorum System (FBQS)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B7C87-E8A7-1D0F-FC71-7B61F8A6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6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E66A-A6C9-629E-ABD7-3207097D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FCBBD-D544-9A78-5E05-5D8644FBB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universe of nodes: </a:t>
            </a:r>
            <a:r>
              <a:rPr lang="en-US" b="1" i="1" dirty="0"/>
              <a:t>V</a:t>
            </a:r>
          </a:p>
          <a:p>
            <a:r>
              <a:rPr lang="en-US" dirty="0"/>
              <a:t>A correct node </a:t>
            </a:r>
            <a:r>
              <a:rPr lang="en-US" dirty="0">
                <a:solidFill>
                  <a:srgbClr val="0070C0"/>
                </a:solidFill>
              </a:rPr>
              <a:t>executes</a:t>
            </a:r>
            <a:r>
              <a:rPr lang="en-US" dirty="0"/>
              <a:t> as per specifications</a:t>
            </a:r>
          </a:p>
          <a:p>
            <a:r>
              <a:rPr lang="en-US" dirty="0"/>
              <a:t>If a node is either </a:t>
            </a:r>
            <a:r>
              <a:rPr lang="en-US" dirty="0">
                <a:solidFill>
                  <a:srgbClr val="FF0000"/>
                </a:solidFill>
              </a:rPr>
              <a:t>correct</a:t>
            </a:r>
            <a:r>
              <a:rPr lang="en-US" dirty="0"/>
              <a:t> or just fails (without sending any malicious messages), then it is dubbed as </a:t>
            </a:r>
            <a:r>
              <a:rPr lang="en-US" dirty="0">
                <a:solidFill>
                  <a:srgbClr val="C00000"/>
                </a:solidFill>
              </a:rPr>
              <a:t>honest</a:t>
            </a:r>
          </a:p>
          <a:p>
            <a:r>
              <a:rPr lang="en-US" dirty="0"/>
              <a:t>The rest of the nodes are </a:t>
            </a:r>
            <a:r>
              <a:rPr lang="en-US" dirty="0">
                <a:solidFill>
                  <a:srgbClr val="00B050"/>
                </a:solidFill>
              </a:rPr>
              <a:t>faulty 	</a:t>
            </a:r>
          </a:p>
          <a:p>
            <a:r>
              <a:rPr lang="en-US" dirty="0"/>
              <a:t>Partially Synchronous Network: </a:t>
            </a:r>
          </a:p>
          <a:p>
            <a:pPr lvl="1"/>
            <a:r>
              <a:rPr lang="en-US" dirty="0"/>
              <a:t>After a global stabilization time (GST), all </a:t>
            </a:r>
            <a:r>
              <a:rPr lang="en-US" dirty="0">
                <a:solidFill>
                  <a:srgbClr val="0070C0"/>
                </a:solidFill>
              </a:rPr>
              <a:t>messages</a:t>
            </a:r>
            <a:r>
              <a:rPr lang="en-US" dirty="0"/>
              <a:t> have a bounded </a:t>
            </a:r>
            <a:r>
              <a:rPr lang="en-US" dirty="0">
                <a:solidFill>
                  <a:srgbClr val="FF0000"/>
                </a:solidFill>
              </a:rPr>
              <a:t>delay</a:t>
            </a:r>
          </a:p>
          <a:p>
            <a:pPr lvl="1"/>
            <a:r>
              <a:rPr lang="en-US" dirty="0"/>
              <a:t>The clock </a:t>
            </a:r>
            <a:r>
              <a:rPr lang="en-US" dirty="0">
                <a:solidFill>
                  <a:srgbClr val="C00000"/>
                </a:solidFill>
              </a:rPr>
              <a:t>skew</a:t>
            </a:r>
            <a:r>
              <a:rPr lang="en-US" dirty="0"/>
              <a:t> is </a:t>
            </a:r>
            <a:r>
              <a:rPr lang="en-US" dirty="0">
                <a:solidFill>
                  <a:srgbClr val="0070C0"/>
                </a:solidFill>
              </a:rPr>
              <a:t>bounded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8A039-8AE5-CFD5-4D2B-21FB4C38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2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03A3-1737-C5ED-7501-0BE0DD5B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idea: Quorum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79FF-D773-54A3-9A69-39769EEC5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0215"/>
          </a:xfrm>
        </p:spPr>
        <p:txBody>
          <a:bodyPr/>
          <a:lstStyle/>
          <a:p>
            <a:r>
              <a:rPr lang="en-US" dirty="0"/>
              <a:t>Every </a:t>
            </a:r>
            <a:r>
              <a:rPr lang="en-US" dirty="0">
                <a:solidFill>
                  <a:srgbClr val="00B050"/>
                </a:solidFill>
              </a:rPr>
              <a:t>node</a:t>
            </a:r>
            <a:r>
              <a:rPr lang="en-US" dirty="0"/>
              <a:t> has a set of </a:t>
            </a:r>
            <a:r>
              <a:rPr lang="en-US" dirty="0">
                <a:solidFill>
                  <a:srgbClr val="7030A0"/>
                </a:solidFill>
              </a:rPr>
              <a:t>quorum slices </a:t>
            </a:r>
            <a:r>
              <a:rPr lang="en-US" dirty="0"/>
              <a:t>(associated with it)</a:t>
            </a:r>
          </a:p>
          <a:p>
            <a:r>
              <a:rPr lang="en-US" dirty="0"/>
              <a:t>A quorum slice is a set of nodes that the node trusts</a:t>
            </a:r>
          </a:p>
          <a:p>
            <a:r>
              <a:rPr lang="en-US" dirty="0"/>
              <a:t>A node is a member of all of its quorum slices. 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F5F886-F9E7-A449-3266-01487EDD3EBE}"/>
              </a:ext>
            </a:extLst>
          </p:cNvPr>
          <p:cNvSpPr/>
          <p:nvPr/>
        </p:nvSpPr>
        <p:spPr>
          <a:xfrm>
            <a:off x="1229360" y="3779520"/>
            <a:ext cx="947928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 quorum is a set of nodes. Every node that is a part of a quorum also has at least one quorum slice in it (in the quorum).</a:t>
            </a:r>
          </a:p>
        </p:txBody>
      </p:sp>
      <p:pic>
        <p:nvPicPr>
          <p:cNvPr id="5" name="Picture 4" descr="A picture containing airplane&#10;&#10;Description automatically generated">
            <a:extLst>
              <a:ext uri="{FF2B5EF4-FFF2-40B4-BE49-F238E27FC236}">
                <a16:creationId xmlns:a16="http://schemas.microsoft.com/office/drawing/2014/main" id="{A44E1E48-8BB8-1C6A-9531-F7F03EC90A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35490" y="3816268"/>
            <a:ext cx="946308" cy="94630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8F3081-510E-71B1-61CC-96ED19E5D2E7}"/>
              </a:ext>
            </a:extLst>
          </p:cNvPr>
          <p:cNvSpPr/>
          <p:nvPr/>
        </p:nvSpPr>
        <p:spPr>
          <a:xfrm>
            <a:off x="1381760" y="5283200"/>
            <a:ext cx="891032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Assume that for the time being all the faulty nodes do not lie about their quorum slices.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5041E-7312-21C6-5AF1-25E674A3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1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E489-CC97-9DE5-8017-2F921B70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Quorums and Quorum Slices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8F77D0B-3B9B-CA34-2835-C548764BD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69335"/>
              </p:ext>
            </p:extLst>
          </p:nvPr>
        </p:nvGraphicFramePr>
        <p:xfrm>
          <a:off x="3749040" y="1796626"/>
          <a:ext cx="439928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763363014"/>
                    </a:ext>
                  </a:extLst>
                </a:gridCol>
                <a:gridCol w="2174240">
                  <a:extLst>
                    <a:ext uri="{9D8B030D-6E8A-4147-A177-3AD203B41FA5}">
                      <a16:colId xmlns:a16="http://schemas.microsoft.com/office/drawing/2014/main" val="506822320"/>
                    </a:ext>
                  </a:extLst>
                </a:gridCol>
              </a:tblGrid>
              <a:tr h="405897">
                <a:tc>
                  <a:txBody>
                    <a:bodyPr/>
                    <a:lstStyle/>
                    <a:p>
                      <a:r>
                        <a:rPr lang="en-US" sz="24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Quorum Slices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53701"/>
                  </a:ext>
                </a:extLst>
              </a:tr>
              <a:tr h="289926">
                <a:tc>
                  <a:txBody>
                    <a:bodyPr/>
                    <a:lstStyle/>
                    <a:p>
                      <a:r>
                        <a:rPr lang="en-US" sz="2400" dirty="0"/>
                        <a:t>v1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{v1, v2}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31491"/>
                  </a:ext>
                </a:extLst>
              </a:tr>
              <a:tr h="289926">
                <a:tc>
                  <a:txBody>
                    <a:bodyPr/>
                    <a:lstStyle/>
                    <a:p>
                      <a:r>
                        <a:rPr lang="en-US" sz="2400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{v1,v2}, {v2,v3}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83296"/>
                  </a:ext>
                </a:extLst>
              </a:tr>
              <a:tr h="289926">
                <a:tc>
                  <a:txBody>
                    <a:bodyPr/>
                    <a:lstStyle/>
                    <a:p>
                      <a:r>
                        <a:rPr lang="en-US" sz="2400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40253"/>
                  </a:ext>
                </a:extLst>
              </a:tr>
              <a:tr h="289926">
                <a:tc>
                  <a:txBody>
                    <a:bodyPr/>
                    <a:lstStyle/>
                    <a:p>
                      <a:r>
                        <a:rPr lang="en-US" sz="2400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10676"/>
                  </a:ext>
                </a:extLst>
              </a:tr>
            </a:tbl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43CA2A0-99BE-8BFE-FCF6-EA98A524F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07" y="4297717"/>
            <a:ext cx="581373" cy="581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619626-8C11-C66B-FC97-8D7EF24F7EC4}"/>
              </a:ext>
            </a:extLst>
          </p:cNvPr>
          <p:cNvSpPr txBox="1"/>
          <p:nvPr/>
        </p:nvSpPr>
        <p:spPr>
          <a:xfrm>
            <a:off x="3749040" y="4357570"/>
            <a:ext cx="3717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have many quorums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DF201-C4A8-A580-F14F-577078C93FC9}"/>
              </a:ext>
            </a:extLst>
          </p:cNvPr>
          <p:cNvSpPr txBox="1"/>
          <p:nvPr/>
        </p:nvSpPr>
        <p:spPr>
          <a:xfrm>
            <a:off x="3749040" y="4879090"/>
            <a:ext cx="458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{v1, v2}, {v3}, {v4}, {v1,v2,v3,v4}, ....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EF42BF-3674-92A5-2C92-42576DDC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3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F16D-993E-FE67-9E67-2E93B84A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37D1-01C8-445D-FB51-C90C6B5C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140" y="1917065"/>
            <a:ext cx="8681720" cy="683895"/>
          </a:xfrm>
        </p:spPr>
        <p:txBody>
          <a:bodyPr>
            <a:normAutofit/>
          </a:bodyPr>
          <a:lstStyle/>
          <a:p>
            <a:r>
              <a:rPr lang="en-US" sz="2400" dirty="0"/>
              <a:t>Every two quorums must intersect at a </a:t>
            </a:r>
            <a:r>
              <a:rPr lang="en-US" sz="2400" dirty="0">
                <a:solidFill>
                  <a:srgbClr val="FF0000"/>
                </a:solidFill>
              </a:rPr>
              <a:t>correct</a:t>
            </a:r>
            <a:r>
              <a:rPr lang="en-US" sz="2400" dirty="0"/>
              <a:t> node.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CBEC6-7D83-0FC2-3BBD-EC3B134FB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" y="1596230"/>
            <a:ext cx="1325563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5D449D-E0BD-FFE6-F200-FB2243EF81BF}"/>
              </a:ext>
            </a:extLst>
          </p:cNvPr>
          <p:cNvSpPr txBox="1"/>
          <p:nvPr/>
        </p:nvSpPr>
        <p:spPr>
          <a:xfrm>
            <a:off x="2049780" y="2650330"/>
            <a:ext cx="9510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</a:t>
            </a:r>
            <a:r>
              <a:rPr lang="en-US" sz="2400" dirty="0">
                <a:solidFill>
                  <a:srgbClr val="FF0000"/>
                </a:solidFill>
              </a:rPr>
              <a:t>correct</a:t>
            </a:r>
            <a:r>
              <a:rPr lang="en-US" sz="2400" dirty="0"/>
              <a:t> node will ensure that there is </a:t>
            </a:r>
            <a:r>
              <a:rPr lang="en-US" sz="2400" dirty="0">
                <a:solidFill>
                  <a:srgbClr val="00B050"/>
                </a:solidFill>
              </a:rPr>
              <a:t>common</a:t>
            </a:r>
            <a:r>
              <a:rPr lang="en-US" sz="2400" dirty="0"/>
              <a:t> agreement (consensus)</a:t>
            </a:r>
            <a:br>
              <a:rPr lang="en-US" sz="2400" dirty="0"/>
            </a:br>
            <a:r>
              <a:rPr lang="en-US" sz="2400" dirty="0"/>
              <a:t>across all </a:t>
            </a:r>
            <a:r>
              <a:rPr lang="en-US" sz="2400" dirty="0" err="1"/>
              <a:t>quora</a:t>
            </a:r>
            <a:r>
              <a:rPr lang="en-US" sz="2400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16797-FFCC-0331-2490-458B9B6CDD6D}"/>
              </a:ext>
            </a:extLst>
          </p:cNvPr>
          <p:cNvSpPr txBox="1"/>
          <p:nvPr/>
        </p:nvSpPr>
        <p:spPr>
          <a:xfrm>
            <a:off x="660400" y="3911600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Few more definitions: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513DE-3701-1A84-5C3E-BC01CF558F3A}"/>
              </a:ext>
            </a:extLst>
          </p:cNvPr>
          <p:cNvSpPr txBox="1"/>
          <p:nvPr/>
        </p:nvSpPr>
        <p:spPr>
          <a:xfrm>
            <a:off x="1639019" y="4727275"/>
            <a:ext cx="926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Two nodes, v1 and v2, are said to be </a:t>
            </a:r>
            <a:r>
              <a:rPr lang="en-IN" sz="2400" dirty="0">
                <a:solidFill>
                  <a:srgbClr val="00B050"/>
                </a:solidFill>
              </a:rPr>
              <a:t>intertwined</a:t>
            </a:r>
            <a:r>
              <a:rPr lang="en-IN" sz="2400" dirty="0"/>
              <a:t>, if they are both </a:t>
            </a:r>
            <a:r>
              <a:rPr lang="en-IN" sz="2400" dirty="0">
                <a:solidFill>
                  <a:srgbClr val="FF0000"/>
                </a:solidFill>
              </a:rPr>
              <a:t>correct</a:t>
            </a:r>
          </a:p>
          <a:p>
            <a:pPr algn="l"/>
            <a:r>
              <a:rPr lang="en-IN" sz="2400" dirty="0"/>
              <a:t>and every </a:t>
            </a:r>
            <a:r>
              <a:rPr lang="en-IN" sz="2400" dirty="0">
                <a:solidFill>
                  <a:srgbClr val="0070C0"/>
                </a:solidFill>
              </a:rPr>
              <a:t>quorum</a:t>
            </a:r>
            <a:r>
              <a:rPr lang="en-IN" sz="2400" dirty="0"/>
              <a:t> containing v1 intersects every quorum containing v2</a:t>
            </a:r>
            <a:br>
              <a:rPr lang="en-IN" sz="2400" dirty="0"/>
            </a:br>
            <a:r>
              <a:rPr lang="en-IN" sz="2400" dirty="0"/>
              <a:t>in at least one </a:t>
            </a:r>
            <a:r>
              <a:rPr lang="en-IN" sz="2400" dirty="0">
                <a:solidFill>
                  <a:srgbClr val="FF0000"/>
                </a:solidFill>
              </a:rPr>
              <a:t>correct</a:t>
            </a:r>
            <a:r>
              <a:rPr lang="en-IN" sz="2400" dirty="0"/>
              <a:t> node.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C84E5B-F337-E6B0-132F-742360C0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8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976B-2F9A-E0C7-3A0D-6CA7D0C0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Intact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0E8F-716C-9519-335C-2909C811C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933" y="1825625"/>
            <a:ext cx="6916707" cy="521335"/>
          </a:xfrm>
        </p:spPr>
        <p:txBody>
          <a:bodyPr/>
          <a:lstStyle/>
          <a:p>
            <a:r>
              <a:rPr lang="en-US" dirty="0"/>
              <a:t>Projection of the FBQS S to set I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23EBDD8-9DE3-4F92-A6D0-2E1175EAD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80" y="757539"/>
            <a:ext cx="540733" cy="540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C1B5E-8A07-1260-B8FD-B4EF5E5A4CF8}"/>
                  </a:ext>
                </a:extLst>
              </p:cNvPr>
              <p:cNvSpPr txBox="1"/>
              <p:nvPr/>
            </p:nvSpPr>
            <p:spPr>
              <a:xfrm>
                <a:off x="3651917" y="2940228"/>
                <a:ext cx="51975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⇒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C1B5E-8A07-1260-B8FD-B4EF5E5A4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917" y="2940228"/>
                <a:ext cx="519757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ABF92F-0383-1845-10A5-C9A84A2323AD}"/>
              </a:ext>
            </a:extLst>
          </p:cNvPr>
          <p:cNvSpPr/>
          <p:nvPr/>
        </p:nvSpPr>
        <p:spPr>
          <a:xfrm>
            <a:off x="3088640" y="3657600"/>
            <a:ext cx="6664960" cy="853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Projects all the slices to a given set 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BCE24-E7F1-A8C5-5B88-D7697AD157BC}"/>
              </a:ext>
            </a:extLst>
          </p:cNvPr>
          <p:cNvSpPr txBox="1"/>
          <p:nvPr/>
        </p:nvSpPr>
        <p:spPr>
          <a:xfrm>
            <a:off x="699913" y="4856042"/>
            <a:ext cx="304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A set </a:t>
            </a:r>
            <a:r>
              <a:rPr lang="en-US" sz="2400" i="1" dirty="0"/>
              <a:t>I </a:t>
            </a:r>
            <a:r>
              <a:rPr lang="en-US" sz="2400" dirty="0"/>
              <a:t>is an </a:t>
            </a:r>
            <a:r>
              <a:rPr lang="en-US" sz="2400" dirty="0">
                <a:solidFill>
                  <a:srgbClr val="0070C0"/>
                </a:solidFill>
              </a:rPr>
              <a:t>intact</a:t>
            </a:r>
            <a:r>
              <a:rPr lang="en-US" sz="2400" dirty="0"/>
              <a:t> set if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5EB73-D69D-CB49-6F19-7905E1FCE2CD}"/>
              </a:ext>
            </a:extLst>
          </p:cNvPr>
          <p:cNvSpPr txBox="1"/>
          <p:nvPr/>
        </p:nvSpPr>
        <p:spPr>
          <a:xfrm>
            <a:off x="2456414" y="5464698"/>
            <a:ext cx="4962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sz="2400" i="1" dirty="0"/>
              <a:t>I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0070C0"/>
                </a:solidFill>
              </a:rPr>
              <a:t>quorum</a:t>
            </a:r>
            <a:r>
              <a:rPr lang="en-US" sz="2400" dirty="0"/>
              <a:t> in </a:t>
            </a:r>
            <a:r>
              <a:rPr lang="en-US" sz="2400" i="1" dirty="0"/>
              <a:t>S </a:t>
            </a:r>
          </a:p>
          <a:p>
            <a:pPr marL="457200" indent="-457200" algn="l">
              <a:buAutoNum type="arabicPeriod"/>
            </a:pPr>
            <a:r>
              <a:rPr lang="en-US" sz="2400" dirty="0"/>
              <a:t>All pairs in </a:t>
            </a:r>
            <a:r>
              <a:rPr lang="en-US" sz="2400" i="1" dirty="0"/>
              <a:t>I </a:t>
            </a:r>
            <a:r>
              <a:rPr lang="en-US" sz="2400" dirty="0"/>
              <a:t>are </a:t>
            </a:r>
            <a:r>
              <a:rPr lang="en-US" sz="2400" dirty="0">
                <a:solidFill>
                  <a:srgbClr val="00B050"/>
                </a:solidFill>
              </a:rPr>
              <a:t>intertwined</a:t>
            </a:r>
            <a:r>
              <a:rPr lang="en-US" sz="2400" dirty="0"/>
              <a:t> in S|I.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B3871-0E81-514A-FED3-FC6219F0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1299-047B-4CD4-926E-E0F52BE9D9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B6A77F-9B71-4062-9D94-9782C1D16EC4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2500</Words>
  <Application>Microsoft Office PowerPoint</Application>
  <PresentationFormat>Widescreen</PresentationFormat>
  <Paragraphs>330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Comic Sans MS</vt:lpstr>
      <vt:lpstr>Freestyle Script</vt:lpstr>
      <vt:lpstr>Office Theme</vt:lpstr>
      <vt:lpstr>Stellar Consensus Protocol</vt:lpstr>
      <vt:lpstr>Types of Blockchains</vt:lpstr>
      <vt:lpstr>Notion of Quorums</vt:lpstr>
      <vt:lpstr>New Ideas: Stellar and Ripple</vt:lpstr>
      <vt:lpstr>Background and Assumptions</vt:lpstr>
      <vt:lpstr>The key idea: Quorum slice</vt:lpstr>
      <vt:lpstr>Example of Quorums and Quorum Slices</vt:lpstr>
      <vt:lpstr>Some Basic Requirements</vt:lpstr>
      <vt:lpstr>Intact Set</vt:lpstr>
      <vt:lpstr>Let us understand a little bit more. </vt:lpstr>
      <vt:lpstr>Non-Blocking Byzantine Consensus for Intact Sets</vt:lpstr>
      <vt:lpstr>Key part of the algorithm: Federated Voting</vt:lpstr>
      <vt:lpstr>One Round of the Federated Voting Protocol</vt:lpstr>
      <vt:lpstr>FV Protocol (Part II)</vt:lpstr>
      <vt:lpstr>Insights</vt:lpstr>
      <vt:lpstr>Some More Terminology</vt:lpstr>
      <vt:lpstr>Abstract Consensus Algorithm for node v </vt:lpstr>
      <vt:lpstr>Consensus Algorithm – II </vt:lpstr>
      <vt:lpstr>Consensus Algorithm – III </vt:lpstr>
      <vt:lpstr>Some Basic Properties </vt:lpstr>
      <vt:lpstr>Finite Version of the Protocol </vt:lpstr>
      <vt:lpstr>New FV Algorithm</vt:lpstr>
      <vt:lpstr>Finite Version of the FV Algorithm – II </vt:lpstr>
      <vt:lpstr>The Commit Function</vt:lpstr>
      <vt:lpstr>Commit Function – II </vt:lpstr>
      <vt:lpstr>Consensus Protocol</vt:lpstr>
      <vt:lpstr>Timeout</vt:lpstr>
      <vt:lpstr>Lying about Quorum Slices </vt:lpstr>
      <vt:lpstr>Key Lemmas in the Proof Sketch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Stellar Consensus Protocol</dc:title>
  <dc:creator>Smruti Ranjan Sarangi</dc:creator>
  <cp:lastModifiedBy>Smruti Ranjan Sarangi</cp:lastModifiedBy>
  <cp:revision>5</cp:revision>
  <dcterms:created xsi:type="dcterms:W3CDTF">2022-07-04T05:43:37Z</dcterms:created>
  <dcterms:modified xsi:type="dcterms:W3CDTF">2022-07-13T07:38:01Z</dcterms:modified>
</cp:coreProperties>
</file>