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8"/>
  </p:notesMasterIdLst>
  <p:sldIdLst>
    <p:sldId id="256" r:id="rId2"/>
    <p:sldId id="258" r:id="rId3"/>
    <p:sldId id="259" r:id="rId4"/>
    <p:sldId id="262" r:id="rId5"/>
    <p:sldId id="341" r:id="rId6"/>
    <p:sldId id="263" r:id="rId7"/>
    <p:sldId id="265" r:id="rId8"/>
    <p:sldId id="266" r:id="rId9"/>
    <p:sldId id="268" r:id="rId10"/>
    <p:sldId id="269" r:id="rId11"/>
    <p:sldId id="272" r:id="rId12"/>
    <p:sldId id="273" r:id="rId13"/>
    <p:sldId id="274" r:id="rId14"/>
    <p:sldId id="270" r:id="rId15"/>
    <p:sldId id="271" r:id="rId16"/>
    <p:sldId id="276" r:id="rId17"/>
    <p:sldId id="277" r:id="rId18"/>
    <p:sldId id="279" r:id="rId19"/>
    <p:sldId id="298" r:id="rId20"/>
    <p:sldId id="275" r:id="rId21"/>
    <p:sldId id="278" r:id="rId22"/>
    <p:sldId id="280" r:id="rId23"/>
    <p:sldId id="281" r:id="rId24"/>
    <p:sldId id="344" r:id="rId25"/>
    <p:sldId id="282" r:id="rId26"/>
    <p:sldId id="343" r:id="rId27"/>
    <p:sldId id="283" r:id="rId28"/>
    <p:sldId id="293" r:id="rId29"/>
    <p:sldId id="286" r:id="rId30"/>
    <p:sldId id="297" r:id="rId31"/>
    <p:sldId id="345" r:id="rId32"/>
    <p:sldId id="292" r:id="rId33"/>
    <p:sldId id="346" r:id="rId34"/>
    <p:sldId id="291" r:id="rId35"/>
    <p:sldId id="294" r:id="rId36"/>
    <p:sldId id="287" r:id="rId37"/>
    <p:sldId id="309" r:id="rId38"/>
    <p:sldId id="288" r:id="rId39"/>
    <p:sldId id="295" r:id="rId40"/>
    <p:sldId id="300" r:id="rId41"/>
    <p:sldId id="301" r:id="rId42"/>
    <p:sldId id="304" r:id="rId43"/>
    <p:sldId id="305" r:id="rId44"/>
    <p:sldId id="310" r:id="rId45"/>
    <p:sldId id="338" r:id="rId46"/>
    <p:sldId id="311" r:id="rId47"/>
    <p:sldId id="337" r:id="rId48"/>
    <p:sldId id="342" r:id="rId49"/>
    <p:sldId id="299" r:id="rId50"/>
    <p:sldId id="296" r:id="rId51"/>
    <p:sldId id="302" r:id="rId52"/>
    <p:sldId id="303" r:id="rId53"/>
    <p:sldId id="264" r:id="rId54"/>
    <p:sldId id="284" r:id="rId55"/>
    <p:sldId id="289" r:id="rId56"/>
    <p:sldId id="290" r:id="rId57"/>
    <p:sldId id="313" r:id="rId58"/>
    <p:sldId id="314" r:id="rId59"/>
    <p:sldId id="315" r:id="rId60"/>
    <p:sldId id="339" r:id="rId61"/>
    <p:sldId id="307" r:id="rId62"/>
    <p:sldId id="316" r:id="rId63"/>
    <p:sldId id="327" r:id="rId64"/>
    <p:sldId id="334" r:id="rId65"/>
    <p:sldId id="320" r:id="rId66"/>
    <p:sldId id="308" r:id="rId67"/>
    <p:sldId id="321" r:id="rId68"/>
    <p:sldId id="312" r:id="rId69"/>
    <p:sldId id="336" r:id="rId70"/>
    <p:sldId id="317" r:id="rId71"/>
    <p:sldId id="318" r:id="rId72"/>
    <p:sldId id="319" r:id="rId73"/>
    <p:sldId id="324" r:id="rId74"/>
    <p:sldId id="322" r:id="rId75"/>
    <p:sldId id="326" r:id="rId76"/>
    <p:sldId id="328" r:id="rId77"/>
    <p:sldId id="340" r:id="rId78"/>
    <p:sldId id="329" r:id="rId79"/>
    <p:sldId id="331" r:id="rId80"/>
    <p:sldId id="330" r:id="rId81"/>
    <p:sldId id="323" r:id="rId82"/>
    <p:sldId id="325" r:id="rId83"/>
    <p:sldId id="332" r:id="rId84"/>
    <p:sldId id="333" r:id="rId85"/>
    <p:sldId id="335" r:id="rId86"/>
    <p:sldId id="257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41828C-9798-4ACB-86EE-2C95C9293999}" v="330" dt="2025-01-23T11:43:20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Process</a:t>
          </a:r>
        </a:p>
        <a:p>
          <a:pPr rtl="0"/>
          <a:r>
            <a:rPr lang="en-US" dirty="0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Creation &amp;</a:t>
          </a:r>
        </a:p>
        <a:p>
          <a:pPr rtl="0"/>
          <a:r>
            <a:rPr lang="en-US" dirty="0">
              <a:latin typeface="Calibri Light" panose="020F0302020204030204"/>
            </a:rPr>
            <a:t>Destruction</a:t>
          </a:r>
          <a:endParaRPr lang="en-US" dirty="0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ScaleY="33376" custLinFactX="14093" custLinFactNeighborX="100000" custLinFactNeighborY="-4921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56575" custLinFactX="-27659" custLinFactNeighborX="-100000" custLinFactNeighborY="-1501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02BB907-9E03-4E46-87E2-23F7ABC1189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7EC2C4C6-A1D2-437B-8EC4-AEB66B48ADCC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Process Context Switch</a:t>
          </a:r>
        </a:p>
      </dgm:t>
    </dgm:pt>
    <dgm:pt modelId="{A6D3AFA9-87D5-4A80-A84C-810A4287821B}" type="parTrans" cxnId="{ADC8161F-3B4B-4084-B4C8-430014EBAF98}">
      <dgm:prSet/>
      <dgm:spPr/>
      <dgm:t>
        <a:bodyPr/>
        <a:lstStyle/>
        <a:p>
          <a:endParaRPr lang="en-IN"/>
        </a:p>
      </dgm:t>
    </dgm:pt>
    <dgm:pt modelId="{B08C9C65-4689-43E9-A700-1395122247DA}" type="sibTrans" cxnId="{ADC8161F-3B4B-4084-B4C8-430014EBAF98}">
      <dgm:prSet/>
      <dgm:spPr/>
      <dgm:t>
        <a:bodyPr/>
        <a:lstStyle/>
        <a:p>
          <a:endParaRPr lang="en-IN"/>
        </a:p>
      </dgm:t>
    </dgm:pt>
    <dgm:pt modelId="{D12FC2C1-50D0-4B15-833B-49D298C2E5B3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Thread Context Switch</a:t>
          </a:r>
        </a:p>
      </dgm:t>
    </dgm:pt>
    <dgm:pt modelId="{CF7F1ACD-A4F7-4847-B016-9732A4C30BCE}" type="parTrans" cxnId="{D818CE7F-BFFA-40C7-9D42-50A7C760FDFE}">
      <dgm:prSet/>
      <dgm:spPr/>
      <dgm:t>
        <a:bodyPr/>
        <a:lstStyle/>
        <a:p>
          <a:endParaRPr lang="en-IN"/>
        </a:p>
      </dgm:t>
    </dgm:pt>
    <dgm:pt modelId="{E70E05DC-3C69-4F7A-9D25-32D44941E949}" type="sibTrans" cxnId="{D818CE7F-BFFA-40C7-9D42-50A7C760FDFE}">
      <dgm:prSet/>
      <dgm:spPr/>
      <dgm:t>
        <a:bodyPr/>
        <a:lstStyle/>
        <a:p>
          <a:endParaRPr lang="en-IN"/>
        </a:p>
      </dgm:t>
    </dgm:pt>
    <dgm:pt modelId="{80EB1D70-0A0B-4F42-BB3A-0BAFFA37242E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Interrupt Context Switch</a:t>
          </a:r>
        </a:p>
      </dgm:t>
    </dgm:pt>
    <dgm:pt modelId="{76ED5961-1B10-42D0-83ED-8DB01409DDC3}" type="parTrans" cxnId="{18DB58CD-2752-44D3-BE12-7BDB07C94C1D}">
      <dgm:prSet/>
      <dgm:spPr/>
      <dgm:t>
        <a:bodyPr/>
        <a:lstStyle/>
        <a:p>
          <a:endParaRPr lang="en-IN"/>
        </a:p>
      </dgm:t>
    </dgm:pt>
    <dgm:pt modelId="{5CDE5A89-6627-44E9-9F9B-12C49C2432C5}" type="sibTrans" cxnId="{18DB58CD-2752-44D3-BE12-7BDB07C94C1D}">
      <dgm:prSet/>
      <dgm:spPr/>
      <dgm:t>
        <a:bodyPr/>
        <a:lstStyle/>
        <a:p>
          <a:endParaRPr lang="en-IN"/>
        </a:p>
      </dgm:t>
    </dgm:pt>
    <dgm:pt modelId="{821FDA26-CC5E-4D25-B0CD-EE419CBB03D7}" type="pres">
      <dgm:prSet presAssocID="{A02BB907-9E03-4E46-87E2-23F7ABC1189A}" presName="Name0" presStyleCnt="0">
        <dgm:presLayoutVars>
          <dgm:chMax val="7"/>
          <dgm:chPref val="7"/>
          <dgm:dir/>
        </dgm:presLayoutVars>
      </dgm:prSet>
      <dgm:spPr/>
    </dgm:pt>
    <dgm:pt modelId="{5EAA0656-30D5-4C9D-AA50-58AE20C7FD7A}" type="pres">
      <dgm:prSet presAssocID="{A02BB907-9E03-4E46-87E2-23F7ABC1189A}" presName="Name1" presStyleCnt="0"/>
      <dgm:spPr/>
    </dgm:pt>
    <dgm:pt modelId="{6CA19C92-9C44-439D-9848-AA58A251EBBC}" type="pres">
      <dgm:prSet presAssocID="{A02BB907-9E03-4E46-87E2-23F7ABC1189A}" presName="cycle" presStyleCnt="0"/>
      <dgm:spPr/>
    </dgm:pt>
    <dgm:pt modelId="{81C6BC60-9B36-4E1C-9E84-7028D52AABE4}" type="pres">
      <dgm:prSet presAssocID="{A02BB907-9E03-4E46-87E2-23F7ABC1189A}" presName="srcNode" presStyleLbl="node1" presStyleIdx="0" presStyleCnt="3"/>
      <dgm:spPr/>
    </dgm:pt>
    <dgm:pt modelId="{76F79AAB-25B7-4963-B191-B8BC00D72067}" type="pres">
      <dgm:prSet presAssocID="{A02BB907-9E03-4E46-87E2-23F7ABC1189A}" presName="conn" presStyleLbl="parChTrans1D2" presStyleIdx="0" presStyleCnt="1"/>
      <dgm:spPr/>
    </dgm:pt>
    <dgm:pt modelId="{1AF3DC62-034E-43AF-8C15-8959B0447FEC}" type="pres">
      <dgm:prSet presAssocID="{A02BB907-9E03-4E46-87E2-23F7ABC1189A}" presName="extraNode" presStyleLbl="node1" presStyleIdx="0" presStyleCnt="3"/>
      <dgm:spPr/>
    </dgm:pt>
    <dgm:pt modelId="{9C826780-A0A9-45C4-B3A6-88199C2F97E0}" type="pres">
      <dgm:prSet presAssocID="{A02BB907-9E03-4E46-87E2-23F7ABC1189A}" presName="dstNode" presStyleLbl="node1" presStyleIdx="0" presStyleCnt="3"/>
      <dgm:spPr/>
    </dgm:pt>
    <dgm:pt modelId="{4382100C-E9B6-4FFE-9E38-01B6DC39DBC1}" type="pres">
      <dgm:prSet presAssocID="{7EC2C4C6-A1D2-437B-8EC4-AEB66B48ADCC}" presName="text_1" presStyleLbl="node1" presStyleIdx="0" presStyleCnt="3">
        <dgm:presLayoutVars>
          <dgm:bulletEnabled val="1"/>
        </dgm:presLayoutVars>
      </dgm:prSet>
      <dgm:spPr/>
    </dgm:pt>
    <dgm:pt modelId="{2EB7AF68-B13F-4EE3-9615-1226284064D5}" type="pres">
      <dgm:prSet presAssocID="{7EC2C4C6-A1D2-437B-8EC4-AEB66B48ADCC}" presName="accent_1" presStyleCnt="0"/>
      <dgm:spPr/>
    </dgm:pt>
    <dgm:pt modelId="{6D4F3DF6-ECCD-4CE6-AAA5-578EE8604FD2}" type="pres">
      <dgm:prSet presAssocID="{7EC2C4C6-A1D2-437B-8EC4-AEB66B48ADCC}" presName="accentRepeatNode" presStyleLbl="solidFgAcc1" presStyleIdx="0" presStyleCnt="3"/>
      <dgm:spPr/>
    </dgm:pt>
    <dgm:pt modelId="{71D1EA06-AA9B-47E8-8A66-BF2719CE23FE}" type="pres">
      <dgm:prSet presAssocID="{D12FC2C1-50D0-4B15-833B-49D298C2E5B3}" presName="text_2" presStyleLbl="node1" presStyleIdx="1" presStyleCnt="3">
        <dgm:presLayoutVars>
          <dgm:bulletEnabled val="1"/>
        </dgm:presLayoutVars>
      </dgm:prSet>
      <dgm:spPr/>
    </dgm:pt>
    <dgm:pt modelId="{99F50910-E19D-4B75-88A3-E5976D10327A}" type="pres">
      <dgm:prSet presAssocID="{D12FC2C1-50D0-4B15-833B-49D298C2E5B3}" presName="accent_2" presStyleCnt="0"/>
      <dgm:spPr/>
    </dgm:pt>
    <dgm:pt modelId="{374D968F-032D-446C-9EE5-80295BCF937D}" type="pres">
      <dgm:prSet presAssocID="{D12FC2C1-50D0-4B15-833B-49D298C2E5B3}" presName="accentRepeatNode" presStyleLbl="solidFgAcc1" presStyleIdx="1" presStyleCnt="3"/>
      <dgm:spPr/>
    </dgm:pt>
    <dgm:pt modelId="{8A879BF7-8FCF-4091-8AFC-39C74D95774A}" type="pres">
      <dgm:prSet presAssocID="{80EB1D70-0A0B-4F42-BB3A-0BAFFA37242E}" presName="text_3" presStyleLbl="node1" presStyleIdx="2" presStyleCnt="3">
        <dgm:presLayoutVars>
          <dgm:bulletEnabled val="1"/>
        </dgm:presLayoutVars>
      </dgm:prSet>
      <dgm:spPr/>
    </dgm:pt>
    <dgm:pt modelId="{C45604A1-06D3-4CEA-9FA4-0700A056D822}" type="pres">
      <dgm:prSet presAssocID="{80EB1D70-0A0B-4F42-BB3A-0BAFFA37242E}" presName="accent_3" presStyleCnt="0"/>
      <dgm:spPr/>
    </dgm:pt>
    <dgm:pt modelId="{8216C10F-4A60-48D2-9817-DFF409266F6D}" type="pres">
      <dgm:prSet presAssocID="{80EB1D70-0A0B-4F42-BB3A-0BAFFA37242E}" presName="accentRepeatNode" presStyleLbl="solidFgAcc1" presStyleIdx="2" presStyleCnt="3"/>
      <dgm:spPr/>
    </dgm:pt>
  </dgm:ptLst>
  <dgm:cxnLst>
    <dgm:cxn modelId="{ADC8161F-3B4B-4084-B4C8-430014EBAF98}" srcId="{A02BB907-9E03-4E46-87E2-23F7ABC1189A}" destId="{7EC2C4C6-A1D2-437B-8EC4-AEB66B48ADCC}" srcOrd="0" destOrd="0" parTransId="{A6D3AFA9-87D5-4A80-A84C-810A4287821B}" sibTransId="{B08C9C65-4689-43E9-A700-1395122247DA}"/>
    <dgm:cxn modelId="{D82E1A2D-15C2-4502-A381-D9809864F0B8}" type="presOf" srcId="{7EC2C4C6-A1D2-437B-8EC4-AEB66B48ADCC}" destId="{4382100C-E9B6-4FFE-9E38-01B6DC39DBC1}" srcOrd="0" destOrd="0" presId="urn:microsoft.com/office/officeart/2008/layout/VerticalCurvedList"/>
    <dgm:cxn modelId="{1C400635-BAA1-499F-8295-72FB1EA7720F}" type="presOf" srcId="{B08C9C65-4689-43E9-A700-1395122247DA}" destId="{76F79AAB-25B7-4963-B191-B8BC00D72067}" srcOrd="0" destOrd="0" presId="urn:microsoft.com/office/officeart/2008/layout/VerticalCurvedList"/>
    <dgm:cxn modelId="{F60E7D5C-9094-4B7B-B73A-561FF5152C9D}" type="presOf" srcId="{D12FC2C1-50D0-4B15-833B-49D298C2E5B3}" destId="{71D1EA06-AA9B-47E8-8A66-BF2719CE23FE}" srcOrd="0" destOrd="0" presId="urn:microsoft.com/office/officeart/2008/layout/VerticalCurvedList"/>
    <dgm:cxn modelId="{D818CE7F-BFFA-40C7-9D42-50A7C760FDFE}" srcId="{A02BB907-9E03-4E46-87E2-23F7ABC1189A}" destId="{D12FC2C1-50D0-4B15-833B-49D298C2E5B3}" srcOrd="1" destOrd="0" parTransId="{CF7F1ACD-A4F7-4847-B016-9732A4C30BCE}" sibTransId="{E70E05DC-3C69-4F7A-9D25-32D44941E949}"/>
    <dgm:cxn modelId="{A725EE83-AF2B-4067-B6B1-A2946E4B7F0F}" type="presOf" srcId="{80EB1D70-0A0B-4F42-BB3A-0BAFFA37242E}" destId="{8A879BF7-8FCF-4091-8AFC-39C74D95774A}" srcOrd="0" destOrd="0" presId="urn:microsoft.com/office/officeart/2008/layout/VerticalCurvedList"/>
    <dgm:cxn modelId="{BE977584-1B62-4F75-BE19-DBEF0AC76242}" type="presOf" srcId="{A02BB907-9E03-4E46-87E2-23F7ABC1189A}" destId="{821FDA26-CC5E-4D25-B0CD-EE419CBB03D7}" srcOrd="0" destOrd="0" presId="urn:microsoft.com/office/officeart/2008/layout/VerticalCurvedList"/>
    <dgm:cxn modelId="{18DB58CD-2752-44D3-BE12-7BDB07C94C1D}" srcId="{A02BB907-9E03-4E46-87E2-23F7ABC1189A}" destId="{80EB1D70-0A0B-4F42-BB3A-0BAFFA37242E}" srcOrd="2" destOrd="0" parTransId="{76ED5961-1B10-42D0-83ED-8DB01409DDC3}" sibTransId="{5CDE5A89-6627-44E9-9F9B-12C49C2432C5}"/>
    <dgm:cxn modelId="{3904E83C-50C8-4802-8D07-A4AB85161663}" type="presParOf" srcId="{821FDA26-CC5E-4D25-B0CD-EE419CBB03D7}" destId="{5EAA0656-30D5-4C9D-AA50-58AE20C7FD7A}" srcOrd="0" destOrd="0" presId="urn:microsoft.com/office/officeart/2008/layout/VerticalCurvedList"/>
    <dgm:cxn modelId="{F8425990-899B-46C2-A5C2-17B12577B455}" type="presParOf" srcId="{5EAA0656-30D5-4C9D-AA50-58AE20C7FD7A}" destId="{6CA19C92-9C44-439D-9848-AA58A251EBBC}" srcOrd="0" destOrd="0" presId="urn:microsoft.com/office/officeart/2008/layout/VerticalCurvedList"/>
    <dgm:cxn modelId="{EBEB68EF-B465-43E5-952E-75CB93E35554}" type="presParOf" srcId="{6CA19C92-9C44-439D-9848-AA58A251EBBC}" destId="{81C6BC60-9B36-4E1C-9E84-7028D52AABE4}" srcOrd="0" destOrd="0" presId="urn:microsoft.com/office/officeart/2008/layout/VerticalCurvedList"/>
    <dgm:cxn modelId="{DFB5DEA2-2FD7-47DC-BD85-1BCEFF4A6368}" type="presParOf" srcId="{6CA19C92-9C44-439D-9848-AA58A251EBBC}" destId="{76F79AAB-25B7-4963-B191-B8BC00D72067}" srcOrd="1" destOrd="0" presId="urn:microsoft.com/office/officeart/2008/layout/VerticalCurvedList"/>
    <dgm:cxn modelId="{A553D4DC-EADA-4A9B-A771-4E744841D208}" type="presParOf" srcId="{6CA19C92-9C44-439D-9848-AA58A251EBBC}" destId="{1AF3DC62-034E-43AF-8C15-8959B0447FEC}" srcOrd="2" destOrd="0" presId="urn:microsoft.com/office/officeart/2008/layout/VerticalCurvedList"/>
    <dgm:cxn modelId="{87D6AD61-8436-4D5C-BD3F-FBD414C07A9A}" type="presParOf" srcId="{6CA19C92-9C44-439D-9848-AA58A251EBBC}" destId="{9C826780-A0A9-45C4-B3A6-88199C2F97E0}" srcOrd="3" destOrd="0" presId="urn:microsoft.com/office/officeart/2008/layout/VerticalCurvedList"/>
    <dgm:cxn modelId="{E26DA8CE-D9D2-4C4C-9B10-6E8C0DE2DB8C}" type="presParOf" srcId="{5EAA0656-30D5-4C9D-AA50-58AE20C7FD7A}" destId="{4382100C-E9B6-4FFE-9E38-01B6DC39DBC1}" srcOrd="1" destOrd="0" presId="urn:microsoft.com/office/officeart/2008/layout/VerticalCurvedList"/>
    <dgm:cxn modelId="{D27D1BC8-F95A-4140-9363-EC0EF3E657B6}" type="presParOf" srcId="{5EAA0656-30D5-4C9D-AA50-58AE20C7FD7A}" destId="{2EB7AF68-B13F-4EE3-9615-1226284064D5}" srcOrd="2" destOrd="0" presId="urn:microsoft.com/office/officeart/2008/layout/VerticalCurvedList"/>
    <dgm:cxn modelId="{0421AB4F-0AF2-4186-9413-65163195EB16}" type="presParOf" srcId="{2EB7AF68-B13F-4EE3-9615-1226284064D5}" destId="{6D4F3DF6-ECCD-4CE6-AAA5-578EE8604FD2}" srcOrd="0" destOrd="0" presId="urn:microsoft.com/office/officeart/2008/layout/VerticalCurvedList"/>
    <dgm:cxn modelId="{8FCBCB7E-B7ED-4E55-89C1-185622D3A35E}" type="presParOf" srcId="{5EAA0656-30D5-4C9D-AA50-58AE20C7FD7A}" destId="{71D1EA06-AA9B-47E8-8A66-BF2719CE23FE}" srcOrd="3" destOrd="0" presId="urn:microsoft.com/office/officeart/2008/layout/VerticalCurvedList"/>
    <dgm:cxn modelId="{0223AAE6-A699-4A6F-8216-0C09777B98BB}" type="presParOf" srcId="{5EAA0656-30D5-4C9D-AA50-58AE20C7FD7A}" destId="{99F50910-E19D-4B75-88A3-E5976D10327A}" srcOrd="4" destOrd="0" presId="urn:microsoft.com/office/officeart/2008/layout/VerticalCurvedList"/>
    <dgm:cxn modelId="{D2C2CB7A-F681-4256-B3AF-DDCA9F28E50F}" type="presParOf" srcId="{99F50910-E19D-4B75-88A3-E5976D10327A}" destId="{374D968F-032D-446C-9EE5-80295BCF937D}" srcOrd="0" destOrd="0" presId="urn:microsoft.com/office/officeart/2008/layout/VerticalCurvedList"/>
    <dgm:cxn modelId="{693E5F7B-0439-4A3D-A1FE-E1AFAB44C58B}" type="presParOf" srcId="{5EAA0656-30D5-4C9D-AA50-58AE20C7FD7A}" destId="{8A879BF7-8FCF-4091-8AFC-39C74D95774A}" srcOrd="5" destOrd="0" presId="urn:microsoft.com/office/officeart/2008/layout/VerticalCurvedList"/>
    <dgm:cxn modelId="{B165D73D-1809-4446-A919-874020D3E6BF}" type="presParOf" srcId="{5EAA0656-30D5-4C9D-AA50-58AE20C7FD7A}" destId="{C45604A1-06D3-4CEA-9FA4-0700A056D822}" srcOrd="6" destOrd="0" presId="urn:microsoft.com/office/officeart/2008/layout/VerticalCurvedList"/>
    <dgm:cxn modelId="{E5D2A061-EB62-4259-9F97-1EEA6A4C035D}" type="presParOf" srcId="{C45604A1-06D3-4CEA-9FA4-0700A056D822}" destId="{8216C10F-4A60-48D2-9817-DFF409266F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D60E28D-BD24-4F6F-A260-D6BE5989268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C1058AAF-7942-4F15-85C6-4A861A244EAB}">
      <dgm:prSet phldrT="[Text]"/>
      <dgm:spPr/>
      <dgm:t>
        <a:bodyPr/>
        <a:lstStyle/>
        <a:p>
          <a:r>
            <a:rPr lang="en-IN" dirty="0"/>
            <a:t>Kernel </a:t>
          </a:r>
          <a:r>
            <a:rPr lang="en-IN" dirty="0">
              <a:sym typeface="Wingdings" panose="05000000000000000000" pitchFamily="2" charset="2"/>
            </a:rPr>
            <a:t> kernel</a:t>
          </a:r>
          <a:endParaRPr lang="en-IN" dirty="0"/>
        </a:p>
      </dgm:t>
    </dgm:pt>
    <dgm:pt modelId="{0703CBD9-E04C-4174-8B41-34AF2E981EC2}" type="parTrans" cxnId="{44F52D3A-3B51-45A9-8FCF-3688643AF611}">
      <dgm:prSet/>
      <dgm:spPr/>
      <dgm:t>
        <a:bodyPr/>
        <a:lstStyle/>
        <a:p>
          <a:endParaRPr lang="en-IN"/>
        </a:p>
      </dgm:t>
    </dgm:pt>
    <dgm:pt modelId="{E334AF52-F39E-4EB2-879F-C98D57C218D3}" type="sibTrans" cxnId="{44F52D3A-3B51-45A9-8FCF-3688643AF611}">
      <dgm:prSet/>
      <dgm:spPr/>
      <dgm:t>
        <a:bodyPr/>
        <a:lstStyle/>
        <a:p>
          <a:endParaRPr lang="en-IN"/>
        </a:p>
      </dgm:t>
    </dgm:pt>
    <dgm:pt modelId="{63E8C6B9-8DC7-44AB-8748-8705EA988484}">
      <dgm:prSet phldrT="[Text]"/>
      <dgm:spPr/>
      <dgm:t>
        <a:bodyPr/>
        <a:lstStyle/>
        <a:p>
          <a:r>
            <a:rPr lang="en-IN" dirty="0"/>
            <a:t>User </a:t>
          </a:r>
          <a:r>
            <a:rPr lang="en-IN" dirty="0">
              <a:sym typeface="Wingdings" panose="05000000000000000000" pitchFamily="2" charset="2"/>
            </a:rPr>
            <a:t> kernel</a:t>
          </a:r>
          <a:endParaRPr lang="en-IN" dirty="0"/>
        </a:p>
      </dgm:t>
    </dgm:pt>
    <dgm:pt modelId="{D5318171-048C-4329-A3B0-884E8D0DCBD9}" type="parTrans" cxnId="{FA60A5A2-0536-4105-845E-5751F5F2234F}">
      <dgm:prSet/>
      <dgm:spPr/>
      <dgm:t>
        <a:bodyPr/>
        <a:lstStyle/>
        <a:p>
          <a:endParaRPr lang="en-IN"/>
        </a:p>
      </dgm:t>
    </dgm:pt>
    <dgm:pt modelId="{C9FEA392-7CCB-40E8-8082-E7038752F330}" type="sibTrans" cxnId="{FA60A5A2-0536-4105-845E-5751F5F2234F}">
      <dgm:prSet/>
      <dgm:spPr/>
      <dgm:t>
        <a:bodyPr/>
        <a:lstStyle/>
        <a:p>
          <a:endParaRPr lang="en-IN"/>
        </a:p>
      </dgm:t>
    </dgm:pt>
    <dgm:pt modelId="{D579241E-F082-44E6-98A4-734B1F837B2C}">
      <dgm:prSet phldrT="[Text]"/>
      <dgm:spPr/>
      <dgm:t>
        <a:bodyPr/>
        <a:lstStyle/>
        <a:p>
          <a:r>
            <a:rPr lang="en-IN" dirty="0"/>
            <a:t>Kernel </a:t>
          </a:r>
          <a:r>
            <a:rPr lang="en-IN" dirty="0">
              <a:sym typeface="Wingdings" panose="05000000000000000000" pitchFamily="2" charset="2"/>
            </a:rPr>
            <a:t> user</a:t>
          </a:r>
          <a:endParaRPr lang="en-IN" dirty="0"/>
        </a:p>
      </dgm:t>
    </dgm:pt>
    <dgm:pt modelId="{7BC92A1A-0C1E-4CA5-B5A8-8351883A62C1}" type="parTrans" cxnId="{22389C9F-6702-40B8-9F5F-ED02481C4376}">
      <dgm:prSet/>
      <dgm:spPr/>
      <dgm:t>
        <a:bodyPr/>
        <a:lstStyle/>
        <a:p>
          <a:endParaRPr lang="en-IN"/>
        </a:p>
      </dgm:t>
    </dgm:pt>
    <dgm:pt modelId="{B5E24854-CE37-4357-8D5E-DC9A0CD3280C}" type="sibTrans" cxnId="{22389C9F-6702-40B8-9F5F-ED02481C4376}">
      <dgm:prSet/>
      <dgm:spPr/>
      <dgm:t>
        <a:bodyPr/>
        <a:lstStyle/>
        <a:p>
          <a:endParaRPr lang="en-IN"/>
        </a:p>
      </dgm:t>
    </dgm:pt>
    <dgm:pt modelId="{792783E4-A9DD-4CD9-B481-076E31DABC7F}">
      <dgm:prSet phldrT="[Text]"/>
      <dgm:spPr/>
      <dgm:t>
        <a:bodyPr/>
        <a:lstStyle/>
        <a:p>
          <a:r>
            <a:rPr lang="en-IN" dirty="0"/>
            <a:t>User </a:t>
          </a:r>
          <a:r>
            <a:rPr lang="en-IN" dirty="0">
              <a:sym typeface="Wingdings" panose="05000000000000000000" pitchFamily="2" charset="2"/>
            </a:rPr>
            <a:t> user</a:t>
          </a:r>
          <a:endParaRPr lang="en-IN" dirty="0"/>
        </a:p>
      </dgm:t>
    </dgm:pt>
    <dgm:pt modelId="{B5C80ECF-C751-4719-83E7-77BB6C86B145}" type="parTrans" cxnId="{CA5BEAF8-BA27-4755-A29C-731D86E6EBE6}">
      <dgm:prSet/>
      <dgm:spPr/>
      <dgm:t>
        <a:bodyPr/>
        <a:lstStyle/>
        <a:p>
          <a:endParaRPr lang="en-IN"/>
        </a:p>
      </dgm:t>
    </dgm:pt>
    <dgm:pt modelId="{4B8CEF42-828A-4F29-86A3-B87111A2AAB5}" type="sibTrans" cxnId="{CA5BEAF8-BA27-4755-A29C-731D86E6EBE6}">
      <dgm:prSet/>
      <dgm:spPr/>
      <dgm:t>
        <a:bodyPr/>
        <a:lstStyle/>
        <a:p>
          <a:endParaRPr lang="en-IN"/>
        </a:p>
      </dgm:t>
    </dgm:pt>
    <dgm:pt modelId="{BC0C0B27-886C-4EFF-BBB0-4DD27263D763}" type="pres">
      <dgm:prSet presAssocID="{7D60E28D-BD24-4F6F-A260-D6BE5989268C}" presName="Name0" presStyleCnt="0">
        <dgm:presLayoutVars>
          <dgm:chMax val="7"/>
          <dgm:chPref val="7"/>
          <dgm:dir/>
        </dgm:presLayoutVars>
      </dgm:prSet>
      <dgm:spPr/>
    </dgm:pt>
    <dgm:pt modelId="{66D7FE1E-75EC-4792-AFB4-D88922C3B60B}" type="pres">
      <dgm:prSet presAssocID="{7D60E28D-BD24-4F6F-A260-D6BE5989268C}" presName="Name1" presStyleCnt="0"/>
      <dgm:spPr/>
    </dgm:pt>
    <dgm:pt modelId="{B7E574D0-9BD9-4411-ABDA-BA65BDA947A8}" type="pres">
      <dgm:prSet presAssocID="{7D60E28D-BD24-4F6F-A260-D6BE5989268C}" presName="cycle" presStyleCnt="0"/>
      <dgm:spPr/>
    </dgm:pt>
    <dgm:pt modelId="{891EE81F-BD50-43A8-8D20-7B3BACC09419}" type="pres">
      <dgm:prSet presAssocID="{7D60E28D-BD24-4F6F-A260-D6BE5989268C}" presName="srcNode" presStyleLbl="node1" presStyleIdx="0" presStyleCnt="4"/>
      <dgm:spPr/>
    </dgm:pt>
    <dgm:pt modelId="{E7E8D860-1C67-4DFB-B96D-8B858AB4B729}" type="pres">
      <dgm:prSet presAssocID="{7D60E28D-BD24-4F6F-A260-D6BE5989268C}" presName="conn" presStyleLbl="parChTrans1D2" presStyleIdx="0" presStyleCnt="1"/>
      <dgm:spPr/>
    </dgm:pt>
    <dgm:pt modelId="{F20123B6-FE49-46A6-B507-63238106DF8C}" type="pres">
      <dgm:prSet presAssocID="{7D60E28D-BD24-4F6F-A260-D6BE5989268C}" presName="extraNode" presStyleLbl="node1" presStyleIdx="0" presStyleCnt="4"/>
      <dgm:spPr/>
    </dgm:pt>
    <dgm:pt modelId="{172F179A-22CC-4BC2-8A5C-B0BF4934C6DB}" type="pres">
      <dgm:prSet presAssocID="{7D60E28D-BD24-4F6F-A260-D6BE5989268C}" presName="dstNode" presStyleLbl="node1" presStyleIdx="0" presStyleCnt="4"/>
      <dgm:spPr/>
    </dgm:pt>
    <dgm:pt modelId="{966E276B-2B6E-4088-9B34-65FD5CF0908B}" type="pres">
      <dgm:prSet presAssocID="{C1058AAF-7942-4F15-85C6-4A861A244EAB}" presName="text_1" presStyleLbl="node1" presStyleIdx="0" presStyleCnt="4">
        <dgm:presLayoutVars>
          <dgm:bulletEnabled val="1"/>
        </dgm:presLayoutVars>
      </dgm:prSet>
      <dgm:spPr/>
    </dgm:pt>
    <dgm:pt modelId="{34623FC3-78F1-4C47-905D-0BED5ECBA73E}" type="pres">
      <dgm:prSet presAssocID="{C1058AAF-7942-4F15-85C6-4A861A244EAB}" presName="accent_1" presStyleCnt="0"/>
      <dgm:spPr/>
    </dgm:pt>
    <dgm:pt modelId="{6751E48E-1753-4C70-A878-9984D0B4697D}" type="pres">
      <dgm:prSet presAssocID="{C1058AAF-7942-4F15-85C6-4A861A244EAB}" presName="accentRepeatNode" presStyleLbl="solidFgAcc1" presStyleIdx="0" presStyleCnt="4"/>
      <dgm:spPr/>
    </dgm:pt>
    <dgm:pt modelId="{C1F6D5C8-BB0A-4672-B418-14AB83D1DD75}" type="pres">
      <dgm:prSet presAssocID="{63E8C6B9-8DC7-44AB-8748-8705EA988484}" presName="text_2" presStyleLbl="node1" presStyleIdx="1" presStyleCnt="4">
        <dgm:presLayoutVars>
          <dgm:bulletEnabled val="1"/>
        </dgm:presLayoutVars>
      </dgm:prSet>
      <dgm:spPr/>
    </dgm:pt>
    <dgm:pt modelId="{BA443F72-88A4-4D3C-A5BE-4D0305FDC8FD}" type="pres">
      <dgm:prSet presAssocID="{63E8C6B9-8DC7-44AB-8748-8705EA988484}" presName="accent_2" presStyleCnt="0"/>
      <dgm:spPr/>
    </dgm:pt>
    <dgm:pt modelId="{B03D81EB-8AA6-4E05-B4E8-71FE00E6C356}" type="pres">
      <dgm:prSet presAssocID="{63E8C6B9-8DC7-44AB-8748-8705EA988484}" presName="accentRepeatNode" presStyleLbl="solidFgAcc1" presStyleIdx="1" presStyleCnt="4"/>
      <dgm:spPr/>
    </dgm:pt>
    <dgm:pt modelId="{D110B5D3-DA42-4983-B54F-E8E1F4AA36FE}" type="pres">
      <dgm:prSet presAssocID="{D579241E-F082-44E6-98A4-734B1F837B2C}" presName="text_3" presStyleLbl="node1" presStyleIdx="2" presStyleCnt="4">
        <dgm:presLayoutVars>
          <dgm:bulletEnabled val="1"/>
        </dgm:presLayoutVars>
      </dgm:prSet>
      <dgm:spPr/>
    </dgm:pt>
    <dgm:pt modelId="{E2E9F5A5-A7F3-46EA-8614-AAC90A29A85A}" type="pres">
      <dgm:prSet presAssocID="{D579241E-F082-44E6-98A4-734B1F837B2C}" presName="accent_3" presStyleCnt="0"/>
      <dgm:spPr/>
    </dgm:pt>
    <dgm:pt modelId="{CD7AC500-F259-480D-9A38-0338D776A5BE}" type="pres">
      <dgm:prSet presAssocID="{D579241E-F082-44E6-98A4-734B1F837B2C}" presName="accentRepeatNode" presStyleLbl="solidFgAcc1" presStyleIdx="2" presStyleCnt="4"/>
      <dgm:spPr/>
    </dgm:pt>
    <dgm:pt modelId="{E28ACEDB-C232-445C-A96B-F55BE3517892}" type="pres">
      <dgm:prSet presAssocID="{792783E4-A9DD-4CD9-B481-076E31DABC7F}" presName="text_4" presStyleLbl="node1" presStyleIdx="3" presStyleCnt="4">
        <dgm:presLayoutVars>
          <dgm:bulletEnabled val="1"/>
        </dgm:presLayoutVars>
      </dgm:prSet>
      <dgm:spPr/>
    </dgm:pt>
    <dgm:pt modelId="{3109D3F8-96E8-45FE-8320-305794F72C1F}" type="pres">
      <dgm:prSet presAssocID="{792783E4-A9DD-4CD9-B481-076E31DABC7F}" presName="accent_4" presStyleCnt="0"/>
      <dgm:spPr/>
    </dgm:pt>
    <dgm:pt modelId="{EDF63994-93FD-41CB-8BA9-33A3ECF2389C}" type="pres">
      <dgm:prSet presAssocID="{792783E4-A9DD-4CD9-B481-076E31DABC7F}" presName="accentRepeatNode" presStyleLbl="solidFgAcc1" presStyleIdx="3" presStyleCnt="4"/>
      <dgm:spPr/>
    </dgm:pt>
  </dgm:ptLst>
  <dgm:cxnLst>
    <dgm:cxn modelId="{44F52D3A-3B51-45A9-8FCF-3688643AF611}" srcId="{7D60E28D-BD24-4F6F-A260-D6BE5989268C}" destId="{C1058AAF-7942-4F15-85C6-4A861A244EAB}" srcOrd="0" destOrd="0" parTransId="{0703CBD9-E04C-4174-8B41-34AF2E981EC2}" sibTransId="{E334AF52-F39E-4EB2-879F-C98D57C218D3}"/>
    <dgm:cxn modelId="{21172249-8196-4149-B6A1-57EB8FAC235A}" type="presOf" srcId="{7D60E28D-BD24-4F6F-A260-D6BE5989268C}" destId="{BC0C0B27-886C-4EFF-BBB0-4DD27263D763}" srcOrd="0" destOrd="0" presId="urn:microsoft.com/office/officeart/2008/layout/VerticalCurvedList"/>
    <dgm:cxn modelId="{CD70EE57-7BEF-4C02-9327-B3E42362813C}" type="presOf" srcId="{C1058AAF-7942-4F15-85C6-4A861A244EAB}" destId="{966E276B-2B6E-4088-9B34-65FD5CF0908B}" srcOrd="0" destOrd="0" presId="urn:microsoft.com/office/officeart/2008/layout/VerticalCurvedList"/>
    <dgm:cxn modelId="{B9655378-7003-4CF4-AD54-1C618EF72A92}" type="presOf" srcId="{63E8C6B9-8DC7-44AB-8748-8705EA988484}" destId="{C1F6D5C8-BB0A-4672-B418-14AB83D1DD75}" srcOrd="0" destOrd="0" presId="urn:microsoft.com/office/officeart/2008/layout/VerticalCurvedList"/>
    <dgm:cxn modelId="{B90BDF84-5A81-47A8-9032-ECECF692DC63}" type="presOf" srcId="{792783E4-A9DD-4CD9-B481-076E31DABC7F}" destId="{E28ACEDB-C232-445C-A96B-F55BE3517892}" srcOrd="0" destOrd="0" presId="urn:microsoft.com/office/officeart/2008/layout/VerticalCurvedList"/>
    <dgm:cxn modelId="{22389C9F-6702-40B8-9F5F-ED02481C4376}" srcId="{7D60E28D-BD24-4F6F-A260-D6BE5989268C}" destId="{D579241E-F082-44E6-98A4-734B1F837B2C}" srcOrd="2" destOrd="0" parTransId="{7BC92A1A-0C1E-4CA5-B5A8-8351883A62C1}" sibTransId="{B5E24854-CE37-4357-8D5E-DC9A0CD3280C}"/>
    <dgm:cxn modelId="{FA60A5A2-0536-4105-845E-5751F5F2234F}" srcId="{7D60E28D-BD24-4F6F-A260-D6BE5989268C}" destId="{63E8C6B9-8DC7-44AB-8748-8705EA988484}" srcOrd="1" destOrd="0" parTransId="{D5318171-048C-4329-A3B0-884E8D0DCBD9}" sibTransId="{C9FEA392-7CCB-40E8-8082-E7038752F330}"/>
    <dgm:cxn modelId="{BEAC08E0-56E3-4F31-9EDC-4C8BF7B10172}" type="presOf" srcId="{E334AF52-F39E-4EB2-879F-C98D57C218D3}" destId="{E7E8D860-1C67-4DFB-B96D-8B858AB4B729}" srcOrd="0" destOrd="0" presId="urn:microsoft.com/office/officeart/2008/layout/VerticalCurvedList"/>
    <dgm:cxn modelId="{CA5BEAF8-BA27-4755-A29C-731D86E6EBE6}" srcId="{7D60E28D-BD24-4F6F-A260-D6BE5989268C}" destId="{792783E4-A9DD-4CD9-B481-076E31DABC7F}" srcOrd="3" destOrd="0" parTransId="{B5C80ECF-C751-4719-83E7-77BB6C86B145}" sibTransId="{4B8CEF42-828A-4F29-86A3-B87111A2AAB5}"/>
    <dgm:cxn modelId="{3359B4FB-28B0-4AFD-828E-39748B2538FE}" type="presOf" srcId="{D579241E-F082-44E6-98A4-734B1F837B2C}" destId="{D110B5D3-DA42-4983-B54F-E8E1F4AA36FE}" srcOrd="0" destOrd="0" presId="urn:microsoft.com/office/officeart/2008/layout/VerticalCurvedList"/>
    <dgm:cxn modelId="{04F69A63-6A02-49FA-AEBF-6A361AD39CFA}" type="presParOf" srcId="{BC0C0B27-886C-4EFF-BBB0-4DD27263D763}" destId="{66D7FE1E-75EC-4792-AFB4-D88922C3B60B}" srcOrd="0" destOrd="0" presId="urn:microsoft.com/office/officeart/2008/layout/VerticalCurvedList"/>
    <dgm:cxn modelId="{82642F25-424D-49D9-B4BA-3438756D7418}" type="presParOf" srcId="{66D7FE1E-75EC-4792-AFB4-D88922C3B60B}" destId="{B7E574D0-9BD9-4411-ABDA-BA65BDA947A8}" srcOrd="0" destOrd="0" presId="urn:microsoft.com/office/officeart/2008/layout/VerticalCurvedList"/>
    <dgm:cxn modelId="{91588011-1D54-4038-AEBF-746BDDF9FB7C}" type="presParOf" srcId="{B7E574D0-9BD9-4411-ABDA-BA65BDA947A8}" destId="{891EE81F-BD50-43A8-8D20-7B3BACC09419}" srcOrd="0" destOrd="0" presId="urn:microsoft.com/office/officeart/2008/layout/VerticalCurvedList"/>
    <dgm:cxn modelId="{0E78330B-B765-48AC-A5DD-6FCE742E471B}" type="presParOf" srcId="{B7E574D0-9BD9-4411-ABDA-BA65BDA947A8}" destId="{E7E8D860-1C67-4DFB-B96D-8B858AB4B729}" srcOrd="1" destOrd="0" presId="urn:microsoft.com/office/officeart/2008/layout/VerticalCurvedList"/>
    <dgm:cxn modelId="{37E1D79C-287A-446F-801B-38901AF240B8}" type="presParOf" srcId="{B7E574D0-9BD9-4411-ABDA-BA65BDA947A8}" destId="{F20123B6-FE49-46A6-B507-63238106DF8C}" srcOrd="2" destOrd="0" presId="urn:microsoft.com/office/officeart/2008/layout/VerticalCurvedList"/>
    <dgm:cxn modelId="{97B91439-14C0-4EC6-AD29-E559BED5E9E6}" type="presParOf" srcId="{B7E574D0-9BD9-4411-ABDA-BA65BDA947A8}" destId="{172F179A-22CC-4BC2-8A5C-B0BF4934C6DB}" srcOrd="3" destOrd="0" presId="urn:microsoft.com/office/officeart/2008/layout/VerticalCurvedList"/>
    <dgm:cxn modelId="{05C645CD-093C-42FD-88C6-07AF7D213917}" type="presParOf" srcId="{66D7FE1E-75EC-4792-AFB4-D88922C3B60B}" destId="{966E276B-2B6E-4088-9B34-65FD5CF0908B}" srcOrd="1" destOrd="0" presId="urn:microsoft.com/office/officeart/2008/layout/VerticalCurvedList"/>
    <dgm:cxn modelId="{F5B5CB12-39A9-4B0C-AEE7-D5A88468EC7C}" type="presParOf" srcId="{66D7FE1E-75EC-4792-AFB4-D88922C3B60B}" destId="{34623FC3-78F1-4C47-905D-0BED5ECBA73E}" srcOrd="2" destOrd="0" presId="urn:microsoft.com/office/officeart/2008/layout/VerticalCurvedList"/>
    <dgm:cxn modelId="{AEBA52FF-FADD-483E-9B42-620AD8611D31}" type="presParOf" srcId="{34623FC3-78F1-4C47-905D-0BED5ECBA73E}" destId="{6751E48E-1753-4C70-A878-9984D0B4697D}" srcOrd="0" destOrd="0" presId="urn:microsoft.com/office/officeart/2008/layout/VerticalCurvedList"/>
    <dgm:cxn modelId="{68BFD7A1-6615-40EC-B88A-7EB6BEB60622}" type="presParOf" srcId="{66D7FE1E-75EC-4792-AFB4-D88922C3B60B}" destId="{C1F6D5C8-BB0A-4672-B418-14AB83D1DD75}" srcOrd="3" destOrd="0" presId="urn:microsoft.com/office/officeart/2008/layout/VerticalCurvedList"/>
    <dgm:cxn modelId="{B5DB0394-7299-45FC-A208-165D4F173C24}" type="presParOf" srcId="{66D7FE1E-75EC-4792-AFB4-D88922C3B60B}" destId="{BA443F72-88A4-4D3C-A5BE-4D0305FDC8FD}" srcOrd="4" destOrd="0" presId="urn:microsoft.com/office/officeart/2008/layout/VerticalCurvedList"/>
    <dgm:cxn modelId="{DAD6DD5E-32CB-4278-B56B-1765E0EC2B54}" type="presParOf" srcId="{BA443F72-88A4-4D3C-A5BE-4D0305FDC8FD}" destId="{B03D81EB-8AA6-4E05-B4E8-71FE00E6C356}" srcOrd="0" destOrd="0" presId="urn:microsoft.com/office/officeart/2008/layout/VerticalCurvedList"/>
    <dgm:cxn modelId="{41A9ACC1-8963-4900-8C99-8BC447346747}" type="presParOf" srcId="{66D7FE1E-75EC-4792-AFB4-D88922C3B60B}" destId="{D110B5D3-DA42-4983-B54F-E8E1F4AA36FE}" srcOrd="5" destOrd="0" presId="urn:microsoft.com/office/officeart/2008/layout/VerticalCurvedList"/>
    <dgm:cxn modelId="{CD74B83A-5FBC-47A5-834A-0146727B2392}" type="presParOf" srcId="{66D7FE1E-75EC-4792-AFB4-D88922C3B60B}" destId="{E2E9F5A5-A7F3-46EA-8614-AAC90A29A85A}" srcOrd="6" destOrd="0" presId="urn:microsoft.com/office/officeart/2008/layout/VerticalCurvedList"/>
    <dgm:cxn modelId="{A81BD805-375C-4D1C-86F0-F86DFA68485D}" type="presParOf" srcId="{E2E9F5A5-A7F3-46EA-8614-AAC90A29A85A}" destId="{CD7AC500-F259-480D-9A38-0338D776A5BE}" srcOrd="0" destOrd="0" presId="urn:microsoft.com/office/officeart/2008/layout/VerticalCurvedList"/>
    <dgm:cxn modelId="{0D7D9E83-93C0-4775-BE98-8AC067B367D5}" type="presParOf" srcId="{66D7FE1E-75EC-4792-AFB4-D88922C3B60B}" destId="{E28ACEDB-C232-445C-A96B-F55BE3517892}" srcOrd="7" destOrd="0" presId="urn:microsoft.com/office/officeart/2008/layout/VerticalCurvedList"/>
    <dgm:cxn modelId="{ACBE1040-D308-4512-B549-9EA9779AA1A4}" type="presParOf" srcId="{66D7FE1E-75EC-4792-AFB4-D88922C3B60B}" destId="{3109D3F8-96E8-45FE-8320-305794F72C1F}" srcOrd="8" destOrd="0" presId="urn:microsoft.com/office/officeart/2008/layout/VerticalCurvedList"/>
    <dgm:cxn modelId="{02F24C7D-9984-46FC-9157-F1339D53365C}" type="presParOf" srcId="{3109D3F8-96E8-45FE-8320-305794F72C1F}" destId="{EDF63994-93FD-41CB-8BA9-33A3ECF2389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19464A-A599-4433-88E3-51D6695CD7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9F301A-C946-4564-8919-2218DBF93BA5}">
      <dgm:prSet phldrT="[Text]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Contains only a single thread of execution</a:t>
          </a:r>
        </a:p>
      </dgm:t>
    </dgm:pt>
    <dgm:pt modelId="{22C7CE5F-27A8-493B-99A7-DE544C7DFAB8}" type="parTrans" cxnId="{600DCB82-BB2B-44A0-AA53-9C367F33291F}">
      <dgm:prSet/>
      <dgm:spPr/>
      <dgm:t>
        <a:bodyPr/>
        <a:lstStyle/>
        <a:p>
          <a:endParaRPr lang="en-US"/>
        </a:p>
      </dgm:t>
    </dgm:pt>
    <dgm:pt modelId="{31C88A4B-5F28-423E-8263-04524DC27DE1}" type="sibTrans" cxnId="{600DCB82-BB2B-44A0-AA53-9C367F33291F}">
      <dgm:prSet/>
      <dgm:spPr/>
      <dgm:t>
        <a:bodyPr/>
        <a:lstStyle/>
        <a:p>
          <a:endParaRPr lang="en-US"/>
        </a:p>
      </dgm:t>
    </dgm:pt>
    <dgm:pt modelId="{2EFAD3B6-79CB-46D1-B52F-61BDDA37F8B9}">
      <dgm:prSet phldrT="[Text]"/>
      <dgm:spPr/>
      <dgm:t>
        <a:bodyPr/>
        <a:lstStyle/>
        <a:p>
          <a:r>
            <a:rPr lang="en-US" dirty="0"/>
            <a:t>Multi-threaded</a:t>
          </a:r>
        </a:p>
      </dgm:t>
    </dgm:pt>
    <dgm:pt modelId="{73116272-81EC-4E00-B9EF-B91502D0C1A9}" type="parTrans" cxnId="{64D2779E-55F6-4AC6-B884-025BEF9B1828}">
      <dgm:prSet/>
      <dgm:spPr/>
      <dgm:t>
        <a:bodyPr/>
        <a:lstStyle/>
        <a:p>
          <a:endParaRPr lang="en-US"/>
        </a:p>
      </dgm:t>
    </dgm:pt>
    <dgm:pt modelId="{047ECCA7-71C4-46BD-A601-E149ECC2A3F6}" type="sibTrans" cxnId="{64D2779E-55F6-4AC6-B884-025BEF9B1828}">
      <dgm:prSet/>
      <dgm:spPr/>
      <dgm:t>
        <a:bodyPr/>
        <a:lstStyle/>
        <a:p>
          <a:endParaRPr lang="en-US"/>
        </a:p>
      </dgm:t>
    </dgm:pt>
    <dgm:pt modelId="{7164312E-841B-4EE9-86C4-F1C77328D5F3}">
      <dgm:prSet phldrT="[Text]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Contains multiple threads of execution</a:t>
          </a:r>
        </a:p>
      </dgm:t>
    </dgm:pt>
    <dgm:pt modelId="{FB9D4533-ABC0-4071-90BB-9B2049733C5E}" type="parTrans" cxnId="{02886B88-7588-4597-B432-C233A7B3C517}">
      <dgm:prSet/>
      <dgm:spPr/>
      <dgm:t>
        <a:bodyPr/>
        <a:lstStyle/>
        <a:p>
          <a:endParaRPr lang="en-US"/>
        </a:p>
      </dgm:t>
    </dgm:pt>
    <dgm:pt modelId="{EEE8590F-6150-4999-883E-81692BC78CFA}" type="sibTrans" cxnId="{02886B88-7588-4597-B432-C233A7B3C517}">
      <dgm:prSet/>
      <dgm:spPr/>
      <dgm:t>
        <a:bodyPr/>
        <a:lstStyle/>
        <a:p>
          <a:endParaRPr lang="en-US"/>
        </a:p>
      </dgm:t>
    </dgm:pt>
    <dgm:pt modelId="{4014AD35-C254-48C4-A3D5-801EE126DF8F}">
      <dgm:prSet phldrT="[Text]"/>
      <dgm:spPr/>
      <dgm:t>
        <a:bodyPr/>
        <a:lstStyle/>
        <a:p>
          <a:pPr rtl="0"/>
          <a:r>
            <a:rPr lang="en-US" dirty="0"/>
            <a:t>Single-threaded</a:t>
          </a:r>
        </a:p>
      </dgm:t>
    </dgm:pt>
    <dgm:pt modelId="{C17D84B0-C19F-41CD-B930-F5397EE88B16}" type="parTrans" cxnId="{076B0809-3CE5-412E-8A9F-CD9927AB2651}">
      <dgm:prSet/>
      <dgm:spPr/>
      <dgm:t>
        <a:bodyPr/>
        <a:lstStyle/>
        <a:p>
          <a:endParaRPr lang="en-IN"/>
        </a:p>
      </dgm:t>
    </dgm:pt>
    <dgm:pt modelId="{D1292853-6916-4077-9BD9-80F2FF26F4C0}" type="sibTrans" cxnId="{076B0809-3CE5-412E-8A9F-CD9927AB2651}">
      <dgm:prSet/>
      <dgm:spPr/>
      <dgm:t>
        <a:bodyPr/>
        <a:lstStyle/>
        <a:p>
          <a:endParaRPr lang="en-IN"/>
        </a:p>
      </dgm:t>
    </dgm:pt>
    <dgm:pt modelId="{C2FD345B-17BA-4DAE-86E7-E50B3778C7CB}" type="pres">
      <dgm:prSet presAssocID="{2419464A-A599-4433-88E3-51D6695CD793}" presName="linear" presStyleCnt="0">
        <dgm:presLayoutVars>
          <dgm:animLvl val="lvl"/>
          <dgm:resizeHandles val="exact"/>
        </dgm:presLayoutVars>
      </dgm:prSet>
      <dgm:spPr/>
    </dgm:pt>
    <dgm:pt modelId="{03C22E1A-ECDA-4A00-842D-A95071109DC9}" type="pres">
      <dgm:prSet presAssocID="{4014AD35-C254-48C4-A3D5-801EE126DF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546C188-5DFB-4D73-A48C-EE68EEFF99EF}" type="pres">
      <dgm:prSet presAssocID="{4014AD35-C254-48C4-A3D5-801EE126DF8F}" presName="childText" presStyleLbl="revTx" presStyleIdx="0" presStyleCnt="2">
        <dgm:presLayoutVars>
          <dgm:bulletEnabled val="1"/>
        </dgm:presLayoutVars>
      </dgm:prSet>
      <dgm:spPr/>
    </dgm:pt>
    <dgm:pt modelId="{576CD9B5-5AA0-42EA-A809-F769C0383974}" type="pres">
      <dgm:prSet presAssocID="{2EFAD3B6-79CB-46D1-B52F-61BDDA37F8B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693D79F-0D2E-4C8B-B72C-B38C73522226}" type="pres">
      <dgm:prSet presAssocID="{2EFAD3B6-79CB-46D1-B52F-61BDDA37F8B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76B0809-3CE5-412E-8A9F-CD9927AB2651}" srcId="{2419464A-A599-4433-88E3-51D6695CD793}" destId="{4014AD35-C254-48C4-A3D5-801EE126DF8F}" srcOrd="0" destOrd="0" parTransId="{C17D84B0-C19F-41CD-B930-F5397EE88B16}" sibTransId="{D1292853-6916-4077-9BD9-80F2FF26F4C0}"/>
    <dgm:cxn modelId="{F9956F0E-EF86-4C5E-9BB5-6F57A3F73887}" type="presOf" srcId="{7164312E-841B-4EE9-86C4-F1C77328D5F3}" destId="{F693D79F-0D2E-4C8B-B72C-B38C73522226}" srcOrd="0" destOrd="0" presId="urn:microsoft.com/office/officeart/2005/8/layout/vList2"/>
    <dgm:cxn modelId="{229B2327-217E-4D91-A390-836F82FD0EE6}" type="presOf" srcId="{2EFAD3B6-79CB-46D1-B52F-61BDDA37F8B9}" destId="{576CD9B5-5AA0-42EA-A809-F769C0383974}" srcOrd="0" destOrd="0" presId="urn:microsoft.com/office/officeart/2005/8/layout/vList2"/>
    <dgm:cxn modelId="{70306452-6C7A-4443-AC0A-66C5D415BD53}" type="presOf" srcId="{2419464A-A599-4433-88E3-51D6695CD793}" destId="{C2FD345B-17BA-4DAE-86E7-E50B3778C7CB}" srcOrd="0" destOrd="0" presId="urn:microsoft.com/office/officeart/2005/8/layout/vList2"/>
    <dgm:cxn modelId="{8FA2AF7A-5BDA-400B-8783-57084A7D1313}" type="presOf" srcId="{4014AD35-C254-48C4-A3D5-801EE126DF8F}" destId="{03C22E1A-ECDA-4A00-842D-A95071109DC9}" srcOrd="0" destOrd="0" presId="urn:microsoft.com/office/officeart/2005/8/layout/vList2"/>
    <dgm:cxn modelId="{600DCB82-BB2B-44A0-AA53-9C367F33291F}" srcId="{4014AD35-C254-48C4-A3D5-801EE126DF8F}" destId="{589F301A-C946-4564-8919-2218DBF93BA5}" srcOrd="0" destOrd="0" parTransId="{22C7CE5F-27A8-493B-99A7-DE544C7DFAB8}" sibTransId="{31C88A4B-5F28-423E-8263-04524DC27DE1}"/>
    <dgm:cxn modelId="{02886B88-7588-4597-B432-C233A7B3C517}" srcId="{2EFAD3B6-79CB-46D1-B52F-61BDDA37F8B9}" destId="{7164312E-841B-4EE9-86C4-F1C77328D5F3}" srcOrd="0" destOrd="0" parTransId="{FB9D4533-ABC0-4071-90BB-9B2049733C5E}" sibTransId="{EEE8590F-6150-4999-883E-81692BC78CFA}"/>
    <dgm:cxn modelId="{64D2779E-55F6-4AC6-B884-025BEF9B1828}" srcId="{2419464A-A599-4433-88E3-51D6695CD793}" destId="{2EFAD3B6-79CB-46D1-B52F-61BDDA37F8B9}" srcOrd="1" destOrd="0" parTransId="{73116272-81EC-4E00-B9EF-B91502D0C1A9}" sibTransId="{047ECCA7-71C4-46BD-A601-E149ECC2A3F6}"/>
    <dgm:cxn modelId="{1D7657C0-6DC4-489D-8A0C-D80D1AACCD05}" type="presOf" srcId="{589F301A-C946-4564-8919-2218DBF93BA5}" destId="{C546C188-5DFB-4D73-A48C-EE68EEFF99EF}" srcOrd="0" destOrd="0" presId="urn:microsoft.com/office/officeart/2005/8/layout/vList2"/>
    <dgm:cxn modelId="{B50D56BF-A9F3-4150-8E52-9E438E391810}" type="presParOf" srcId="{C2FD345B-17BA-4DAE-86E7-E50B3778C7CB}" destId="{03C22E1A-ECDA-4A00-842D-A95071109DC9}" srcOrd="0" destOrd="0" presId="urn:microsoft.com/office/officeart/2005/8/layout/vList2"/>
    <dgm:cxn modelId="{A4905B6D-FFD6-47F7-AA67-CF028408276F}" type="presParOf" srcId="{C2FD345B-17BA-4DAE-86E7-E50B3778C7CB}" destId="{C546C188-5DFB-4D73-A48C-EE68EEFF99EF}" srcOrd="1" destOrd="0" presId="urn:microsoft.com/office/officeart/2005/8/layout/vList2"/>
    <dgm:cxn modelId="{489A77E7-8BD7-400D-8ED8-4F3920C7C088}" type="presParOf" srcId="{C2FD345B-17BA-4DAE-86E7-E50B3778C7CB}" destId="{576CD9B5-5AA0-42EA-A809-F769C0383974}" srcOrd="2" destOrd="0" presId="urn:microsoft.com/office/officeart/2005/8/layout/vList2"/>
    <dgm:cxn modelId="{77FFE4AC-47D5-45B8-A9D2-030660EA2D3D}" type="presParOf" srcId="{C2FD345B-17BA-4DAE-86E7-E50B3778C7CB}" destId="{F693D79F-0D2E-4C8B-B72C-B38C7352222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8D90D8-F45E-4E99-A561-140DBF3C4C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A0A48E5-286F-44CE-BD42-2E0E7CC51223}">
      <dgm:prSet phldrT="[Text]"/>
      <dgm:spPr/>
      <dgm:t>
        <a:bodyPr/>
        <a:lstStyle/>
        <a:p>
          <a:r>
            <a:rPr lang="en-US" dirty="0"/>
            <a:t>Stand-alone or as a lightweight process in a group</a:t>
          </a:r>
          <a:endParaRPr lang="en-IN" dirty="0"/>
        </a:p>
      </dgm:t>
    </dgm:pt>
    <dgm:pt modelId="{94AEBBC6-19FA-40EF-BF6B-4F2F393D5F73}" type="parTrans" cxnId="{D902961F-A3FA-4AC2-8E51-04F6F32676F5}">
      <dgm:prSet/>
      <dgm:spPr/>
      <dgm:t>
        <a:bodyPr/>
        <a:lstStyle/>
        <a:p>
          <a:endParaRPr lang="en-IN"/>
        </a:p>
      </dgm:t>
    </dgm:pt>
    <dgm:pt modelId="{0B3749EE-AD93-4DE5-9C6F-B19842E757F9}" type="sibTrans" cxnId="{D902961F-A3FA-4AC2-8E51-04F6F32676F5}">
      <dgm:prSet/>
      <dgm:spPr/>
      <dgm:t>
        <a:bodyPr/>
        <a:lstStyle/>
        <a:p>
          <a:endParaRPr lang="en-IN"/>
        </a:p>
      </dgm:t>
    </dgm:pt>
    <dgm:pt modelId="{C765383D-C12F-412C-ABB9-5FF7182CCF82}">
      <dgm:prSet phldrT="[Text]"/>
      <dgm:spPr/>
      <dgm:t>
        <a:bodyPr/>
        <a:lstStyle/>
        <a:p>
          <a:r>
            <a:rPr lang="en-US" dirty="0"/>
            <a:t>A group of lightweight processes (</a:t>
          </a:r>
          <a:r>
            <a:rPr lang="en-US" dirty="0">
              <a:solidFill>
                <a:srgbClr val="C00000"/>
              </a:solidFill>
            </a:rPr>
            <a:t>threads</a:t>
          </a:r>
          <a:r>
            <a:rPr lang="en-US" dirty="0"/>
            <a:t>) share part of the </a:t>
          </a:r>
          <a:r>
            <a:rPr lang="en-US" u="sng" dirty="0"/>
            <a:t>address space</a:t>
          </a:r>
          <a:r>
            <a:rPr lang="en-US" u="none" dirty="0"/>
            <a:t> </a:t>
          </a:r>
          <a:r>
            <a:rPr lang="en-US" dirty="0"/>
            <a:t>between themselves.</a:t>
          </a:r>
          <a:r>
            <a:rPr lang="en-US" dirty="0">
              <a:latin typeface="Calibri Light" panose="020F0302020204030204"/>
            </a:rPr>
            <a:t> </a:t>
          </a:r>
          <a:endParaRPr lang="en-IN" dirty="0"/>
        </a:p>
      </dgm:t>
    </dgm:pt>
    <dgm:pt modelId="{072C9545-9782-487E-BE58-C6DBD70E7DCA}" type="parTrans" cxnId="{DD946157-8420-4E47-AA5E-B634C28D4055}">
      <dgm:prSet/>
      <dgm:spPr/>
      <dgm:t>
        <a:bodyPr/>
        <a:lstStyle/>
        <a:p>
          <a:endParaRPr lang="en-IN"/>
        </a:p>
      </dgm:t>
    </dgm:pt>
    <dgm:pt modelId="{A70DFC74-08C3-480B-83EC-75BFDBB0EBA6}" type="sibTrans" cxnId="{DD946157-8420-4E47-AA5E-B634C28D4055}">
      <dgm:prSet/>
      <dgm:spPr/>
      <dgm:t>
        <a:bodyPr/>
        <a:lstStyle/>
        <a:p>
          <a:endParaRPr lang="en-IN"/>
        </a:p>
      </dgm:t>
    </dgm:pt>
    <dgm:pt modelId="{51434994-03B2-4786-AF57-DC3E57B5F6AD}" type="pres">
      <dgm:prSet presAssocID="{4F8D90D8-F45E-4E99-A561-140DBF3C4C83}" presName="linear" presStyleCnt="0">
        <dgm:presLayoutVars>
          <dgm:animLvl val="lvl"/>
          <dgm:resizeHandles val="exact"/>
        </dgm:presLayoutVars>
      </dgm:prSet>
      <dgm:spPr/>
    </dgm:pt>
    <dgm:pt modelId="{F0FEBAD3-F7CF-4EC8-888A-9B5723E79E37}" type="pres">
      <dgm:prSet presAssocID="{BA0A48E5-286F-44CE-BD42-2E0E7CC5122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8004DAB-45FF-4F2E-86E0-E5D145644A32}" type="pres">
      <dgm:prSet presAssocID="{BA0A48E5-286F-44CE-BD42-2E0E7CC5122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902961F-A3FA-4AC2-8E51-04F6F32676F5}" srcId="{4F8D90D8-F45E-4E99-A561-140DBF3C4C83}" destId="{BA0A48E5-286F-44CE-BD42-2E0E7CC51223}" srcOrd="0" destOrd="0" parTransId="{94AEBBC6-19FA-40EF-BF6B-4F2F393D5F73}" sibTransId="{0B3749EE-AD93-4DE5-9C6F-B19842E757F9}"/>
    <dgm:cxn modelId="{AC0F855B-F299-4503-98CF-0CDEB3201D3B}" type="presOf" srcId="{BA0A48E5-286F-44CE-BD42-2E0E7CC51223}" destId="{F0FEBAD3-F7CF-4EC8-888A-9B5723E79E37}" srcOrd="0" destOrd="0" presId="urn:microsoft.com/office/officeart/2005/8/layout/vList2"/>
    <dgm:cxn modelId="{DD946157-8420-4E47-AA5E-B634C28D4055}" srcId="{BA0A48E5-286F-44CE-BD42-2E0E7CC51223}" destId="{C765383D-C12F-412C-ABB9-5FF7182CCF82}" srcOrd="0" destOrd="0" parTransId="{072C9545-9782-487E-BE58-C6DBD70E7DCA}" sibTransId="{A70DFC74-08C3-480B-83EC-75BFDBB0EBA6}"/>
    <dgm:cxn modelId="{3E44117E-ED9C-4C66-888E-CC8AC408F962}" type="presOf" srcId="{4F8D90D8-F45E-4E99-A561-140DBF3C4C83}" destId="{51434994-03B2-4786-AF57-DC3E57B5F6AD}" srcOrd="0" destOrd="0" presId="urn:microsoft.com/office/officeart/2005/8/layout/vList2"/>
    <dgm:cxn modelId="{8B77E5BE-8644-477C-8BBC-EFAEF28C6F96}" type="presOf" srcId="{C765383D-C12F-412C-ABB9-5FF7182CCF82}" destId="{D8004DAB-45FF-4F2E-86E0-E5D145644A32}" srcOrd="0" destOrd="0" presId="urn:microsoft.com/office/officeart/2005/8/layout/vList2"/>
    <dgm:cxn modelId="{99E9DD58-021E-4A4F-9262-D53F93FCE4DF}" type="presParOf" srcId="{51434994-03B2-4786-AF57-DC3E57B5F6AD}" destId="{F0FEBAD3-F7CF-4EC8-888A-9B5723E79E37}" srcOrd="0" destOrd="0" presId="urn:microsoft.com/office/officeart/2005/8/layout/vList2"/>
    <dgm:cxn modelId="{A0E5D170-8825-472B-9535-B52F6EFBEC59}" type="presParOf" srcId="{51434994-03B2-4786-AF57-DC3E57B5F6AD}" destId="{D8004DAB-45FF-4F2E-86E0-E5D145644A3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Process</a:t>
          </a:r>
        </a:p>
        <a:p>
          <a:pPr rtl="0"/>
          <a:r>
            <a:rPr lang="en-US" dirty="0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Creation &amp;</a:t>
          </a:r>
        </a:p>
        <a:p>
          <a:pPr rtl="0"/>
          <a:r>
            <a:rPr lang="en-US" dirty="0">
              <a:latin typeface="Calibri Light" panose="020F0302020204030204"/>
            </a:rPr>
            <a:t>Destruction</a:t>
          </a:r>
          <a:endParaRPr lang="en-US" dirty="0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ScaleY="33376" custLinFactX="14093" custLinFactNeighborX="100000" custLinFactNeighborY="-4921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56575" custLinFactX="-27659" custLinFactNeighborX="-100000" custLinFactNeighborY="-1501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A323D5-2B0D-4BDD-9041-4E0B7F6B036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50812522-A5F5-478F-9490-8C1AEC094D12}">
      <dgm:prSet phldrT="[Text]"/>
      <dgm:spPr/>
      <dgm:t>
        <a:bodyPr/>
        <a:lstStyle/>
        <a:p>
          <a:r>
            <a:rPr lang="en-IN" dirty="0"/>
            <a:t>The height of the tree is </a:t>
          </a:r>
          <a:r>
            <a:rPr lang="en-IN" dirty="0" err="1"/>
            <a:t>log</a:t>
          </a:r>
          <a:r>
            <a:rPr lang="en-IN" baseline="-25000" dirty="0" err="1"/>
            <a:t>m</a:t>
          </a:r>
          <a:r>
            <a:rPr lang="en-IN" dirty="0"/>
            <a:t>(n)</a:t>
          </a:r>
        </a:p>
      </dgm:t>
    </dgm:pt>
    <dgm:pt modelId="{2D134885-CFDB-491D-8D6D-D84A4BC556BC}" type="parTrans" cxnId="{2D392874-1ED1-44B5-BB32-910268D26DBB}">
      <dgm:prSet/>
      <dgm:spPr/>
      <dgm:t>
        <a:bodyPr/>
        <a:lstStyle/>
        <a:p>
          <a:endParaRPr lang="en-IN"/>
        </a:p>
      </dgm:t>
    </dgm:pt>
    <dgm:pt modelId="{4E1E791A-0B3B-4543-A616-9AEF65EA58EF}" type="sibTrans" cxnId="{2D392874-1ED1-44B5-BB32-910268D26DBB}">
      <dgm:prSet/>
      <dgm:spPr/>
      <dgm:t>
        <a:bodyPr/>
        <a:lstStyle/>
        <a:p>
          <a:endParaRPr lang="en-IN"/>
        </a:p>
      </dgm:t>
    </dgm:pt>
    <dgm:pt modelId="{1CA7BEB5-9C32-4428-8209-CC433601E133}">
      <dgm:prSet phldrT="[Text]"/>
      <dgm:spPr/>
      <dgm:t>
        <a:bodyPr/>
        <a:lstStyle/>
        <a:p>
          <a:r>
            <a:rPr lang="en-IN" dirty="0"/>
            <a:t>O(log(n)) insert, delete and search complexity</a:t>
          </a:r>
        </a:p>
      </dgm:t>
    </dgm:pt>
    <dgm:pt modelId="{8395C236-98FC-4D0C-92FF-06A594E3C800}" type="parTrans" cxnId="{8B8AC070-DFE2-4AE5-BCA5-80DA8F376206}">
      <dgm:prSet/>
      <dgm:spPr/>
      <dgm:t>
        <a:bodyPr/>
        <a:lstStyle/>
        <a:p>
          <a:endParaRPr lang="en-IN"/>
        </a:p>
      </dgm:t>
    </dgm:pt>
    <dgm:pt modelId="{89CD7BE2-BEE6-4DED-B388-154B466C303A}" type="sibTrans" cxnId="{8B8AC070-DFE2-4AE5-BCA5-80DA8F376206}">
      <dgm:prSet/>
      <dgm:spPr/>
      <dgm:t>
        <a:bodyPr/>
        <a:lstStyle/>
        <a:p>
          <a:endParaRPr lang="en-IN"/>
        </a:p>
      </dgm:t>
    </dgm:pt>
    <dgm:pt modelId="{73B2AE3D-CD0C-4DB5-B58B-938F113D7CD4}">
      <dgm:prSet phldrT="[Text]"/>
      <dgm:spPr/>
      <dgm:t>
        <a:bodyPr/>
        <a:lstStyle/>
        <a:p>
          <a:r>
            <a:rPr lang="en-IN" dirty="0"/>
            <a:t>A B+ tree stores data only at the leaves. Easy to perform range queries.</a:t>
          </a:r>
        </a:p>
      </dgm:t>
    </dgm:pt>
    <dgm:pt modelId="{6AA215FE-2CDE-41BF-8E93-451560E87D41}" type="parTrans" cxnId="{14324826-F26D-4E9F-A058-0E16AF48820E}">
      <dgm:prSet/>
      <dgm:spPr/>
      <dgm:t>
        <a:bodyPr/>
        <a:lstStyle/>
        <a:p>
          <a:endParaRPr lang="en-IN"/>
        </a:p>
      </dgm:t>
    </dgm:pt>
    <dgm:pt modelId="{D3115C44-5BC6-4BC1-A80B-9A5F13DDDD97}" type="sibTrans" cxnId="{14324826-F26D-4E9F-A058-0E16AF48820E}">
      <dgm:prSet/>
      <dgm:spPr/>
      <dgm:t>
        <a:bodyPr/>
        <a:lstStyle/>
        <a:p>
          <a:endParaRPr lang="en-IN"/>
        </a:p>
      </dgm:t>
    </dgm:pt>
    <dgm:pt modelId="{B8D888B7-C055-43D4-9CB3-01D8FB767A43}" type="pres">
      <dgm:prSet presAssocID="{93A323D5-2B0D-4BDD-9041-4E0B7F6B0367}" presName="linear" presStyleCnt="0">
        <dgm:presLayoutVars>
          <dgm:dir/>
          <dgm:animLvl val="lvl"/>
          <dgm:resizeHandles val="exact"/>
        </dgm:presLayoutVars>
      </dgm:prSet>
      <dgm:spPr/>
    </dgm:pt>
    <dgm:pt modelId="{99DE96E6-2938-4582-B4E8-32D45BCDCD98}" type="pres">
      <dgm:prSet presAssocID="{50812522-A5F5-478F-9490-8C1AEC094D12}" presName="parentLin" presStyleCnt="0"/>
      <dgm:spPr/>
    </dgm:pt>
    <dgm:pt modelId="{E6618C09-6FF8-4C17-9851-613918AD7864}" type="pres">
      <dgm:prSet presAssocID="{50812522-A5F5-478F-9490-8C1AEC094D12}" presName="parentLeftMargin" presStyleLbl="node1" presStyleIdx="0" presStyleCnt="3"/>
      <dgm:spPr/>
    </dgm:pt>
    <dgm:pt modelId="{0A9373D1-7D73-40C1-9DCB-EAA87C4CDD98}" type="pres">
      <dgm:prSet presAssocID="{50812522-A5F5-478F-9490-8C1AEC094D1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A5EA033-5836-4E2B-BFD9-BD8E4B47B06D}" type="pres">
      <dgm:prSet presAssocID="{50812522-A5F5-478F-9490-8C1AEC094D12}" presName="negativeSpace" presStyleCnt="0"/>
      <dgm:spPr/>
    </dgm:pt>
    <dgm:pt modelId="{6173141C-67AB-47B0-A640-45C73FF0C06A}" type="pres">
      <dgm:prSet presAssocID="{50812522-A5F5-478F-9490-8C1AEC094D12}" presName="childText" presStyleLbl="conFgAcc1" presStyleIdx="0" presStyleCnt="3">
        <dgm:presLayoutVars>
          <dgm:bulletEnabled val="1"/>
        </dgm:presLayoutVars>
      </dgm:prSet>
      <dgm:spPr/>
    </dgm:pt>
    <dgm:pt modelId="{22BA129F-CC90-45B8-8904-15FA77AD88C5}" type="pres">
      <dgm:prSet presAssocID="{4E1E791A-0B3B-4543-A616-9AEF65EA58EF}" presName="spaceBetweenRectangles" presStyleCnt="0"/>
      <dgm:spPr/>
    </dgm:pt>
    <dgm:pt modelId="{F2A748F4-6156-46C4-9A8F-A516CF44AFFE}" type="pres">
      <dgm:prSet presAssocID="{1CA7BEB5-9C32-4428-8209-CC433601E133}" presName="parentLin" presStyleCnt="0"/>
      <dgm:spPr/>
    </dgm:pt>
    <dgm:pt modelId="{BC0266D1-2074-482D-BAB2-D7FBC8D21C47}" type="pres">
      <dgm:prSet presAssocID="{1CA7BEB5-9C32-4428-8209-CC433601E133}" presName="parentLeftMargin" presStyleLbl="node1" presStyleIdx="0" presStyleCnt="3"/>
      <dgm:spPr/>
    </dgm:pt>
    <dgm:pt modelId="{C8F29A10-1F14-4F39-862E-C276598F7C30}" type="pres">
      <dgm:prSet presAssocID="{1CA7BEB5-9C32-4428-8209-CC433601E13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DA4A1B5-BFA7-4CE5-82A2-CDBB05F24E14}" type="pres">
      <dgm:prSet presAssocID="{1CA7BEB5-9C32-4428-8209-CC433601E133}" presName="negativeSpace" presStyleCnt="0"/>
      <dgm:spPr/>
    </dgm:pt>
    <dgm:pt modelId="{745C7C02-9CD3-4376-8451-7EEE67D4FE71}" type="pres">
      <dgm:prSet presAssocID="{1CA7BEB5-9C32-4428-8209-CC433601E133}" presName="childText" presStyleLbl="conFgAcc1" presStyleIdx="1" presStyleCnt="3">
        <dgm:presLayoutVars>
          <dgm:bulletEnabled val="1"/>
        </dgm:presLayoutVars>
      </dgm:prSet>
      <dgm:spPr/>
    </dgm:pt>
    <dgm:pt modelId="{50FB30F8-E0C3-452D-BFE9-53A4A202CD84}" type="pres">
      <dgm:prSet presAssocID="{89CD7BE2-BEE6-4DED-B388-154B466C303A}" presName="spaceBetweenRectangles" presStyleCnt="0"/>
      <dgm:spPr/>
    </dgm:pt>
    <dgm:pt modelId="{7A22B4F6-D5A3-4F91-B3E0-597F1340CAE3}" type="pres">
      <dgm:prSet presAssocID="{73B2AE3D-CD0C-4DB5-B58B-938F113D7CD4}" presName="parentLin" presStyleCnt="0"/>
      <dgm:spPr/>
    </dgm:pt>
    <dgm:pt modelId="{BAB60961-C728-4684-BD48-F7E5B855924E}" type="pres">
      <dgm:prSet presAssocID="{73B2AE3D-CD0C-4DB5-B58B-938F113D7CD4}" presName="parentLeftMargin" presStyleLbl="node1" presStyleIdx="1" presStyleCnt="3"/>
      <dgm:spPr/>
    </dgm:pt>
    <dgm:pt modelId="{4B388B4D-B4C7-4B0F-9621-6D3D80207DC7}" type="pres">
      <dgm:prSet presAssocID="{73B2AE3D-CD0C-4DB5-B58B-938F113D7CD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CA7E75A-84D9-4B95-B6D5-E81434BEF77B}" type="pres">
      <dgm:prSet presAssocID="{73B2AE3D-CD0C-4DB5-B58B-938F113D7CD4}" presName="negativeSpace" presStyleCnt="0"/>
      <dgm:spPr/>
    </dgm:pt>
    <dgm:pt modelId="{25248674-0AB3-4632-A9A2-60CC77B62E2C}" type="pres">
      <dgm:prSet presAssocID="{73B2AE3D-CD0C-4DB5-B58B-938F113D7CD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4324826-F26D-4E9F-A058-0E16AF48820E}" srcId="{93A323D5-2B0D-4BDD-9041-4E0B7F6B0367}" destId="{73B2AE3D-CD0C-4DB5-B58B-938F113D7CD4}" srcOrd="2" destOrd="0" parTransId="{6AA215FE-2CDE-41BF-8E93-451560E87D41}" sibTransId="{D3115C44-5BC6-4BC1-A80B-9A5F13DDDD97}"/>
    <dgm:cxn modelId="{0B001B6A-E5B0-42DD-8B6B-D01C27B028E2}" type="presOf" srcId="{73B2AE3D-CD0C-4DB5-B58B-938F113D7CD4}" destId="{BAB60961-C728-4684-BD48-F7E5B855924E}" srcOrd="0" destOrd="0" presId="urn:microsoft.com/office/officeart/2005/8/layout/list1"/>
    <dgm:cxn modelId="{8B8AC070-DFE2-4AE5-BCA5-80DA8F376206}" srcId="{93A323D5-2B0D-4BDD-9041-4E0B7F6B0367}" destId="{1CA7BEB5-9C32-4428-8209-CC433601E133}" srcOrd="1" destOrd="0" parTransId="{8395C236-98FC-4D0C-92FF-06A594E3C800}" sibTransId="{89CD7BE2-BEE6-4DED-B388-154B466C303A}"/>
    <dgm:cxn modelId="{2D392874-1ED1-44B5-BB32-910268D26DBB}" srcId="{93A323D5-2B0D-4BDD-9041-4E0B7F6B0367}" destId="{50812522-A5F5-478F-9490-8C1AEC094D12}" srcOrd="0" destOrd="0" parTransId="{2D134885-CFDB-491D-8D6D-D84A4BC556BC}" sibTransId="{4E1E791A-0B3B-4543-A616-9AEF65EA58EF}"/>
    <dgm:cxn modelId="{1F59C67B-7945-4E23-A7E9-756B0344A6BB}" type="presOf" srcId="{93A323D5-2B0D-4BDD-9041-4E0B7F6B0367}" destId="{B8D888B7-C055-43D4-9CB3-01D8FB767A43}" srcOrd="0" destOrd="0" presId="urn:microsoft.com/office/officeart/2005/8/layout/list1"/>
    <dgm:cxn modelId="{8B4A8A89-CF0E-4A40-AC2D-6C5524D03449}" type="presOf" srcId="{50812522-A5F5-478F-9490-8C1AEC094D12}" destId="{E6618C09-6FF8-4C17-9851-613918AD7864}" srcOrd="0" destOrd="0" presId="urn:microsoft.com/office/officeart/2005/8/layout/list1"/>
    <dgm:cxn modelId="{1515C4CA-64DF-4F2B-B33C-B10A167F6BDD}" type="presOf" srcId="{1CA7BEB5-9C32-4428-8209-CC433601E133}" destId="{C8F29A10-1F14-4F39-862E-C276598F7C30}" srcOrd="1" destOrd="0" presId="urn:microsoft.com/office/officeart/2005/8/layout/list1"/>
    <dgm:cxn modelId="{0D9D5ADB-8E9B-494F-BAEF-02C262F14C5D}" type="presOf" srcId="{73B2AE3D-CD0C-4DB5-B58B-938F113D7CD4}" destId="{4B388B4D-B4C7-4B0F-9621-6D3D80207DC7}" srcOrd="1" destOrd="0" presId="urn:microsoft.com/office/officeart/2005/8/layout/list1"/>
    <dgm:cxn modelId="{BE58FFF0-CBEE-4575-9CD1-EE3DE7F41078}" type="presOf" srcId="{1CA7BEB5-9C32-4428-8209-CC433601E133}" destId="{BC0266D1-2074-482D-BAB2-D7FBC8D21C47}" srcOrd="0" destOrd="0" presId="urn:microsoft.com/office/officeart/2005/8/layout/list1"/>
    <dgm:cxn modelId="{48B95EFC-4F6B-40F7-9697-30CC11E4C177}" type="presOf" srcId="{50812522-A5F5-478F-9490-8C1AEC094D12}" destId="{0A9373D1-7D73-40C1-9DCB-EAA87C4CDD98}" srcOrd="1" destOrd="0" presId="urn:microsoft.com/office/officeart/2005/8/layout/list1"/>
    <dgm:cxn modelId="{1967A0E5-5C85-40D9-9D38-82C7C7C7F9C3}" type="presParOf" srcId="{B8D888B7-C055-43D4-9CB3-01D8FB767A43}" destId="{99DE96E6-2938-4582-B4E8-32D45BCDCD98}" srcOrd="0" destOrd="0" presId="urn:microsoft.com/office/officeart/2005/8/layout/list1"/>
    <dgm:cxn modelId="{372DF749-09B9-470C-A8BA-D610B2FFB75D}" type="presParOf" srcId="{99DE96E6-2938-4582-B4E8-32D45BCDCD98}" destId="{E6618C09-6FF8-4C17-9851-613918AD7864}" srcOrd="0" destOrd="0" presId="urn:microsoft.com/office/officeart/2005/8/layout/list1"/>
    <dgm:cxn modelId="{942649B4-0C53-41E8-8187-C6D3CB40D9FF}" type="presParOf" srcId="{99DE96E6-2938-4582-B4E8-32D45BCDCD98}" destId="{0A9373D1-7D73-40C1-9DCB-EAA87C4CDD98}" srcOrd="1" destOrd="0" presId="urn:microsoft.com/office/officeart/2005/8/layout/list1"/>
    <dgm:cxn modelId="{498E0A31-8EA9-44F4-B7B3-5976C9B1A342}" type="presParOf" srcId="{B8D888B7-C055-43D4-9CB3-01D8FB767A43}" destId="{9A5EA033-5836-4E2B-BFD9-BD8E4B47B06D}" srcOrd="1" destOrd="0" presId="urn:microsoft.com/office/officeart/2005/8/layout/list1"/>
    <dgm:cxn modelId="{C067F7CC-1849-4218-861B-E83E85A1EA2C}" type="presParOf" srcId="{B8D888B7-C055-43D4-9CB3-01D8FB767A43}" destId="{6173141C-67AB-47B0-A640-45C73FF0C06A}" srcOrd="2" destOrd="0" presId="urn:microsoft.com/office/officeart/2005/8/layout/list1"/>
    <dgm:cxn modelId="{5ECAF793-C776-4599-97A3-83F894B834AC}" type="presParOf" srcId="{B8D888B7-C055-43D4-9CB3-01D8FB767A43}" destId="{22BA129F-CC90-45B8-8904-15FA77AD88C5}" srcOrd="3" destOrd="0" presId="urn:microsoft.com/office/officeart/2005/8/layout/list1"/>
    <dgm:cxn modelId="{A3D23FCA-55D4-4BB5-98BE-C27750A54BFD}" type="presParOf" srcId="{B8D888B7-C055-43D4-9CB3-01D8FB767A43}" destId="{F2A748F4-6156-46C4-9A8F-A516CF44AFFE}" srcOrd="4" destOrd="0" presId="urn:microsoft.com/office/officeart/2005/8/layout/list1"/>
    <dgm:cxn modelId="{6ABAC614-68C9-4DE5-9027-98F9650C22F2}" type="presParOf" srcId="{F2A748F4-6156-46C4-9A8F-A516CF44AFFE}" destId="{BC0266D1-2074-482D-BAB2-D7FBC8D21C47}" srcOrd="0" destOrd="0" presId="urn:microsoft.com/office/officeart/2005/8/layout/list1"/>
    <dgm:cxn modelId="{0E6EA3BE-7CE0-4311-91CE-330AFB9A9611}" type="presParOf" srcId="{F2A748F4-6156-46C4-9A8F-A516CF44AFFE}" destId="{C8F29A10-1F14-4F39-862E-C276598F7C30}" srcOrd="1" destOrd="0" presId="urn:microsoft.com/office/officeart/2005/8/layout/list1"/>
    <dgm:cxn modelId="{FC16102D-69AD-4D9D-9152-6FC4F6A3BCC4}" type="presParOf" srcId="{B8D888B7-C055-43D4-9CB3-01D8FB767A43}" destId="{2DA4A1B5-BFA7-4CE5-82A2-CDBB05F24E14}" srcOrd="5" destOrd="0" presId="urn:microsoft.com/office/officeart/2005/8/layout/list1"/>
    <dgm:cxn modelId="{3292446F-30AA-4F1C-9A55-88B786DFB9F3}" type="presParOf" srcId="{B8D888B7-C055-43D4-9CB3-01D8FB767A43}" destId="{745C7C02-9CD3-4376-8451-7EEE67D4FE71}" srcOrd="6" destOrd="0" presId="urn:microsoft.com/office/officeart/2005/8/layout/list1"/>
    <dgm:cxn modelId="{8C6D8CB1-B077-4FC8-8E9A-813C26AB5FCD}" type="presParOf" srcId="{B8D888B7-C055-43D4-9CB3-01D8FB767A43}" destId="{50FB30F8-E0C3-452D-BFE9-53A4A202CD84}" srcOrd="7" destOrd="0" presId="urn:microsoft.com/office/officeart/2005/8/layout/list1"/>
    <dgm:cxn modelId="{77E639B9-D868-4E7F-B2B2-94F11DF954E9}" type="presParOf" srcId="{B8D888B7-C055-43D4-9CB3-01D8FB767A43}" destId="{7A22B4F6-D5A3-4F91-B3E0-597F1340CAE3}" srcOrd="8" destOrd="0" presId="urn:microsoft.com/office/officeart/2005/8/layout/list1"/>
    <dgm:cxn modelId="{C9FAE0E4-54EE-4280-B69C-804A4B0473CA}" type="presParOf" srcId="{7A22B4F6-D5A3-4F91-B3E0-597F1340CAE3}" destId="{BAB60961-C728-4684-BD48-F7E5B855924E}" srcOrd="0" destOrd="0" presId="urn:microsoft.com/office/officeart/2005/8/layout/list1"/>
    <dgm:cxn modelId="{7FA5E47D-F4D9-466B-B95D-2FA2EE7E9B57}" type="presParOf" srcId="{7A22B4F6-D5A3-4F91-B3E0-597F1340CAE3}" destId="{4B388B4D-B4C7-4B0F-9621-6D3D80207DC7}" srcOrd="1" destOrd="0" presId="urn:microsoft.com/office/officeart/2005/8/layout/list1"/>
    <dgm:cxn modelId="{2BC46AAD-4292-45E3-8985-2CC90EBE1555}" type="presParOf" srcId="{B8D888B7-C055-43D4-9CB3-01D8FB767A43}" destId="{FCA7E75A-84D9-4B95-B6D5-E81434BEF77B}" srcOrd="9" destOrd="0" presId="urn:microsoft.com/office/officeart/2005/8/layout/list1"/>
    <dgm:cxn modelId="{080B54DA-6928-46B8-ACFB-0B33F50C8F3C}" type="presParOf" srcId="{B8D888B7-C055-43D4-9CB3-01D8FB767A43}" destId="{25248674-0AB3-4632-A9A2-60CC77B62E2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A6B44B-D216-4C5D-97CD-5CD25F68170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E168199-A3FC-4D1F-A30E-BE6E4DE3A0BF}">
      <dgm:prSet phldrT="[Text]"/>
      <dgm:spPr/>
      <dgm:t>
        <a:bodyPr/>
        <a:lstStyle/>
        <a:p>
          <a:r>
            <a:rPr lang="en-IN" dirty="0"/>
            <a:t>Find the next free </a:t>
          </a:r>
          <a:r>
            <a:rPr lang="en-IN" dirty="0" err="1"/>
            <a:t>pid</a:t>
          </a:r>
          <a:endParaRPr lang="en-IN" dirty="0"/>
        </a:p>
      </dgm:t>
    </dgm:pt>
    <dgm:pt modelId="{F054BAA6-D7BE-4E54-A4B8-840388095699}" type="parTrans" cxnId="{045F4323-9944-4153-BA1E-C700FCEAA163}">
      <dgm:prSet/>
      <dgm:spPr/>
      <dgm:t>
        <a:bodyPr/>
        <a:lstStyle/>
        <a:p>
          <a:endParaRPr lang="en-IN"/>
        </a:p>
      </dgm:t>
    </dgm:pt>
    <dgm:pt modelId="{06356C71-B75C-4817-94C5-DE8D5532CADE}" type="sibTrans" cxnId="{045F4323-9944-4153-BA1E-C700FCEAA163}">
      <dgm:prSet/>
      <dgm:spPr/>
      <dgm:t>
        <a:bodyPr/>
        <a:lstStyle/>
        <a:p>
          <a:endParaRPr lang="en-IN"/>
        </a:p>
      </dgm:t>
    </dgm:pt>
    <dgm:pt modelId="{D243F3B6-3289-40C7-9967-1F4C9B40B996}">
      <dgm:prSet phldrT="[Text]"/>
      <dgm:spPr/>
      <dgm:t>
        <a:bodyPr/>
        <a:lstStyle/>
        <a:p>
          <a:r>
            <a:rPr lang="en-IN" dirty="0"/>
            <a:t>Quickly free a </a:t>
          </a:r>
          <a:r>
            <a:rPr lang="en-IN" dirty="0" err="1"/>
            <a:t>pid</a:t>
          </a:r>
          <a:endParaRPr lang="en-IN" dirty="0"/>
        </a:p>
      </dgm:t>
    </dgm:pt>
    <dgm:pt modelId="{A14D8D1F-EAF9-4CD3-B5EA-855EB3C505A4}" type="parTrans" cxnId="{0C3B9AFB-C237-442C-A326-B1F858E5020E}">
      <dgm:prSet/>
      <dgm:spPr/>
      <dgm:t>
        <a:bodyPr/>
        <a:lstStyle/>
        <a:p>
          <a:endParaRPr lang="en-IN"/>
        </a:p>
      </dgm:t>
    </dgm:pt>
    <dgm:pt modelId="{5543D1E7-7492-42B1-A2C0-D20C664F1EE0}" type="sibTrans" cxnId="{0C3B9AFB-C237-442C-A326-B1F858E5020E}">
      <dgm:prSet/>
      <dgm:spPr/>
      <dgm:t>
        <a:bodyPr/>
        <a:lstStyle/>
        <a:p>
          <a:endParaRPr lang="en-IN"/>
        </a:p>
      </dgm:t>
    </dgm:pt>
    <dgm:pt modelId="{AF21CCAD-6C90-4BBC-B41F-AC36D4C4B5D1}">
      <dgm:prSet phldrT="[Text]"/>
      <dgm:spPr/>
      <dgm:t>
        <a:bodyPr/>
        <a:lstStyle/>
        <a:p>
          <a:r>
            <a:rPr lang="en-IN" dirty="0"/>
            <a:t>Find if a </a:t>
          </a:r>
          <a:r>
            <a:rPr lang="en-IN" dirty="0" err="1"/>
            <a:t>pid</a:t>
          </a:r>
          <a:r>
            <a:rPr lang="en-IN" dirty="0"/>
            <a:t> is allocated or not</a:t>
          </a:r>
        </a:p>
      </dgm:t>
    </dgm:pt>
    <dgm:pt modelId="{CC8C9D10-C6F3-4849-9A5E-91486F189979}" type="parTrans" cxnId="{92908F64-82DC-419F-84B0-4145979AF8EF}">
      <dgm:prSet/>
      <dgm:spPr/>
      <dgm:t>
        <a:bodyPr/>
        <a:lstStyle/>
        <a:p>
          <a:endParaRPr lang="en-IN"/>
        </a:p>
      </dgm:t>
    </dgm:pt>
    <dgm:pt modelId="{8EEFE676-359B-4D71-BD12-460E70119DA9}" type="sibTrans" cxnId="{92908F64-82DC-419F-84B0-4145979AF8EF}">
      <dgm:prSet/>
      <dgm:spPr/>
      <dgm:t>
        <a:bodyPr/>
        <a:lstStyle/>
        <a:p>
          <a:endParaRPr lang="en-IN"/>
        </a:p>
      </dgm:t>
    </dgm:pt>
    <dgm:pt modelId="{9F29C4CB-32E4-43B4-9755-433520DD8AA6}" type="pres">
      <dgm:prSet presAssocID="{39A6B44B-D216-4C5D-97CD-5CD25F681708}" presName="Name0" presStyleCnt="0">
        <dgm:presLayoutVars>
          <dgm:chMax val="7"/>
          <dgm:chPref val="7"/>
          <dgm:dir/>
        </dgm:presLayoutVars>
      </dgm:prSet>
      <dgm:spPr/>
    </dgm:pt>
    <dgm:pt modelId="{5E652A51-5148-4C1D-8D8E-DEEE0AC7758F}" type="pres">
      <dgm:prSet presAssocID="{39A6B44B-D216-4C5D-97CD-5CD25F681708}" presName="Name1" presStyleCnt="0"/>
      <dgm:spPr/>
    </dgm:pt>
    <dgm:pt modelId="{AE8716B7-3109-4FEC-A936-074DDB5B69E9}" type="pres">
      <dgm:prSet presAssocID="{39A6B44B-D216-4C5D-97CD-5CD25F681708}" presName="cycle" presStyleCnt="0"/>
      <dgm:spPr/>
    </dgm:pt>
    <dgm:pt modelId="{0A7C1F6D-C798-493E-A37B-8FAE82CF2BE5}" type="pres">
      <dgm:prSet presAssocID="{39A6B44B-D216-4C5D-97CD-5CD25F681708}" presName="srcNode" presStyleLbl="node1" presStyleIdx="0" presStyleCnt="3"/>
      <dgm:spPr/>
    </dgm:pt>
    <dgm:pt modelId="{06B7E2B9-0007-4094-92C4-525177992CED}" type="pres">
      <dgm:prSet presAssocID="{39A6B44B-D216-4C5D-97CD-5CD25F681708}" presName="conn" presStyleLbl="parChTrans1D2" presStyleIdx="0" presStyleCnt="1"/>
      <dgm:spPr/>
    </dgm:pt>
    <dgm:pt modelId="{70A45E08-8903-4583-9200-8BF386B6EA78}" type="pres">
      <dgm:prSet presAssocID="{39A6B44B-D216-4C5D-97CD-5CD25F681708}" presName="extraNode" presStyleLbl="node1" presStyleIdx="0" presStyleCnt="3"/>
      <dgm:spPr/>
    </dgm:pt>
    <dgm:pt modelId="{BA0C3223-8662-4125-860D-47733D456AE2}" type="pres">
      <dgm:prSet presAssocID="{39A6B44B-D216-4C5D-97CD-5CD25F681708}" presName="dstNode" presStyleLbl="node1" presStyleIdx="0" presStyleCnt="3"/>
      <dgm:spPr/>
    </dgm:pt>
    <dgm:pt modelId="{B3C302AA-2F88-4FD9-B8D2-A336B9FE07EB}" type="pres">
      <dgm:prSet presAssocID="{DE168199-A3FC-4D1F-A30E-BE6E4DE3A0BF}" presName="text_1" presStyleLbl="node1" presStyleIdx="0" presStyleCnt="3">
        <dgm:presLayoutVars>
          <dgm:bulletEnabled val="1"/>
        </dgm:presLayoutVars>
      </dgm:prSet>
      <dgm:spPr/>
    </dgm:pt>
    <dgm:pt modelId="{E60F328A-0DB9-4374-B32B-787749840E83}" type="pres">
      <dgm:prSet presAssocID="{DE168199-A3FC-4D1F-A30E-BE6E4DE3A0BF}" presName="accent_1" presStyleCnt="0"/>
      <dgm:spPr/>
    </dgm:pt>
    <dgm:pt modelId="{AD3E52DD-CBDC-4045-B4FB-6B6D65CED3B7}" type="pres">
      <dgm:prSet presAssocID="{DE168199-A3FC-4D1F-A30E-BE6E4DE3A0BF}" presName="accentRepeatNode" presStyleLbl="solidFgAcc1" presStyleIdx="0" presStyleCnt="3"/>
      <dgm:spPr/>
    </dgm:pt>
    <dgm:pt modelId="{23EA1400-924A-46F6-8547-731FD5ABDE07}" type="pres">
      <dgm:prSet presAssocID="{D243F3B6-3289-40C7-9967-1F4C9B40B996}" presName="text_2" presStyleLbl="node1" presStyleIdx="1" presStyleCnt="3">
        <dgm:presLayoutVars>
          <dgm:bulletEnabled val="1"/>
        </dgm:presLayoutVars>
      </dgm:prSet>
      <dgm:spPr/>
    </dgm:pt>
    <dgm:pt modelId="{E73AC242-1482-4200-91B6-AE6C73A3B002}" type="pres">
      <dgm:prSet presAssocID="{D243F3B6-3289-40C7-9967-1F4C9B40B996}" presName="accent_2" presStyleCnt="0"/>
      <dgm:spPr/>
    </dgm:pt>
    <dgm:pt modelId="{A0FFC872-C6D6-4285-8F09-5B50C5D22E2D}" type="pres">
      <dgm:prSet presAssocID="{D243F3B6-3289-40C7-9967-1F4C9B40B996}" presName="accentRepeatNode" presStyleLbl="solidFgAcc1" presStyleIdx="1" presStyleCnt="3"/>
      <dgm:spPr/>
    </dgm:pt>
    <dgm:pt modelId="{FEDC55D5-9360-483E-9A75-6C36405C940C}" type="pres">
      <dgm:prSet presAssocID="{AF21CCAD-6C90-4BBC-B41F-AC36D4C4B5D1}" presName="text_3" presStyleLbl="node1" presStyleIdx="2" presStyleCnt="3">
        <dgm:presLayoutVars>
          <dgm:bulletEnabled val="1"/>
        </dgm:presLayoutVars>
      </dgm:prSet>
      <dgm:spPr/>
    </dgm:pt>
    <dgm:pt modelId="{A86E1103-7E9A-4373-A0E4-BABBEF0FC056}" type="pres">
      <dgm:prSet presAssocID="{AF21CCAD-6C90-4BBC-B41F-AC36D4C4B5D1}" presName="accent_3" presStyleCnt="0"/>
      <dgm:spPr/>
    </dgm:pt>
    <dgm:pt modelId="{E6992739-2DFB-4101-9C98-767F02F12DCD}" type="pres">
      <dgm:prSet presAssocID="{AF21CCAD-6C90-4BBC-B41F-AC36D4C4B5D1}" presName="accentRepeatNode" presStyleLbl="solidFgAcc1" presStyleIdx="2" presStyleCnt="3"/>
      <dgm:spPr/>
    </dgm:pt>
  </dgm:ptLst>
  <dgm:cxnLst>
    <dgm:cxn modelId="{045F4323-9944-4153-BA1E-C700FCEAA163}" srcId="{39A6B44B-D216-4C5D-97CD-5CD25F681708}" destId="{DE168199-A3FC-4D1F-A30E-BE6E4DE3A0BF}" srcOrd="0" destOrd="0" parTransId="{F054BAA6-D7BE-4E54-A4B8-840388095699}" sibTransId="{06356C71-B75C-4817-94C5-DE8D5532CADE}"/>
    <dgm:cxn modelId="{B686A139-9F96-4664-A769-8E8E00177171}" type="presOf" srcId="{06356C71-B75C-4817-94C5-DE8D5532CADE}" destId="{06B7E2B9-0007-4094-92C4-525177992CED}" srcOrd="0" destOrd="0" presId="urn:microsoft.com/office/officeart/2008/layout/VerticalCurvedList"/>
    <dgm:cxn modelId="{28F1E13A-F625-4C39-837E-4B8A255E6488}" type="presOf" srcId="{39A6B44B-D216-4C5D-97CD-5CD25F681708}" destId="{9F29C4CB-32E4-43B4-9755-433520DD8AA6}" srcOrd="0" destOrd="0" presId="urn:microsoft.com/office/officeart/2008/layout/VerticalCurvedList"/>
    <dgm:cxn modelId="{F3F7293F-EC92-47D2-9F23-63E09200DB7E}" type="presOf" srcId="{AF21CCAD-6C90-4BBC-B41F-AC36D4C4B5D1}" destId="{FEDC55D5-9360-483E-9A75-6C36405C940C}" srcOrd="0" destOrd="0" presId="urn:microsoft.com/office/officeart/2008/layout/VerticalCurvedList"/>
    <dgm:cxn modelId="{92908F64-82DC-419F-84B0-4145979AF8EF}" srcId="{39A6B44B-D216-4C5D-97CD-5CD25F681708}" destId="{AF21CCAD-6C90-4BBC-B41F-AC36D4C4B5D1}" srcOrd="2" destOrd="0" parTransId="{CC8C9D10-C6F3-4849-9A5E-91486F189979}" sibTransId="{8EEFE676-359B-4D71-BD12-460E70119DA9}"/>
    <dgm:cxn modelId="{CC454C65-8BB2-4B57-988C-02D249E57324}" type="presOf" srcId="{DE168199-A3FC-4D1F-A30E-BE6E4DE3A0BF}" destId="{B3C302AA-2F88-4FD9-B8D2-A336B9FE07EB}" srcOrd="0" destOrd="0" presId="urn:microsoft.com/office/officeart/2008/layout/VerticalCurvedList"/>
    <dgm:cxn modelId="{3D9A5ADA-7D44-475D-B27E-53208CCF39FF}" type="presOf" srcId="{D243F3B6-3289-40C7-9967-1F4C9B40B996}" destId="{23EA1400-924A-46F6-8547-731FD5ABDE07}" srcOrd="0" destOrd="0" presId="urn:microsoft.com/office/officeart/2008/layout/VerticalCurvedList"/>
    <dgm:cxn modelId="{0C3B9AFB-C237-442C-A326-B1F858E5020E}" srcId="{39A6B44B-D216-4C5D-97CD-5CD25F681708}" destId="{D243F3B6-3289-40C7-9967-1F4C9B40B996}" srcOrd="1" destOrd="0" parTransId="{A14D8D1F-EAF9-4CD3-B5EA-855EB3C505A4}" sibTransId="{5543D1E7-7492-42B1-A2C0-D20C664F1EE0}"/>
    <dgm:cxn modelId="{BC36BFD5-F03B-488B-8B4B-363E0060AB2F}" type="presParOf" srcId="{9F29C4CB-32E4-43B4-9755-433520DD8AA6}" destId="{5E652A51-5148-4C1D-8D8E-DEEE0AC7758F}" srcOrd="0" destOrd="0" presId="urn:microsoft.com/office/officeart/2008/layout/VerticalCurvedList"/>
    <dgm:cxn modelId="{C086A9E5-AB54-4556-8805-B844C6581A8F}" type="presParOf" srcId="{5E652A51-5148-4C1D-8D8E-DEEE0AC7758F}" destId="{AE8716B7-3109-4FEC-A936-074DDB5B69E9}" srcOrd="0" destOrd="0" presId="urn:microsoft.com/office/officeart/2008/layout/VerticalCurvedList"/>
    <dgm:cxn modelId="{14393360-FE27-4457-8D05-982017DD50E0}" type="presParOf" srcId="{AE8716B7-3109-4FEC-A936-074DDB5B69E9}" destId="{0A7C1F6D-C798-493E-A37B-8FAE82CF2BE5}" srcOrd="0" destOrd="0" presId="urn:microsoft.com/office/officeart/2008/layout/VerticalCurvedList"/>
    <dgm:cxn modelId="{485CA29E-6241-44BD-8058-6104F0A54277}" type="presParOf" srcId="{AE8716B7-3109-4FEC-A936-074DDB5B69E9}" destId="{06B7E2B9-0007-4094-92C4-525177992CED}" srcOrd="1" destOrd="0" presId="urn:microsoft.com/office/officeart/2008/layout/VerticalCurvedList"/>
    <dgm:cxn modelId="{923DC953-6C28-480E-8FA7-AC17A1394925}" type="presParOf" srcId="{AE8716B7-3109-4FEC-A936-074DDB5B69E9}" destId="{70A45E08-8903-4583-9200-8BF386B6EA78}" srcOrd="2" destOrd="0" presId="urn:microsoft.com/office/officeart/2008/layout/VerticalCurvedList"/>
    <dgm:cxn modelId="{9AAF58DB-3F90-4DA4-8CC0-E05EB277A8B3}" type="presParOf" srcId="{AE8716B7-3109-4FEC-A936-074DDB5B69E9}" destId="{BA0C3223-8662-4125-860D-47733D456AE2}" srcOrd="3" destOrd="0" presId="urn:microsoft.com/office/officeart/2008/layout/VerticalCurvedList"/>
    <dgm:cxn modelId="{BFBBE8F2-7E6D-4B9B-A673-D60203D19596}" type="presParOf" srcId="{5E652A51-5148-4C1D-8D8E-DEEE0AC7758F}" destId="{B3C302AA-2F88-4FD9-B8D2-A336B9FE07EB}" srcOrd="1" destOrd="0" presId="urn:microsoft.com/office/officeart/2008/layout/VerticalCurvedList"/>
    <dgm:cxn modelId="{51A1D5C5-E858-4B08-877E-89B41CD0F7E5}" type="presParOf" srcId="{5E652A51-5148-4C1D-8D8E-DEEE0AC7758F}" destId="{E60F328A-0DB9-4374-B32B-787749840E83}" srcOrd="2" destOrd="0" presId="urn:microsoft.com/office/officeart/2008/layout/VerticalCurvedList"/>
    <dgm:cxn modelId="{29683D5C-57A5-43BE-95ED-88986D22DBF9}" type="presParOf" srcId="{E60F328A-0DB9-4374-B32B-787749840E83}" destId="{AD3E52DD-CBDC-4045-B4FB-6B6D65CED3B7}" srcOrd="0" destOrd="0" presId="urn:microsoft.com/office/officeart/2008/layout/VerticalCurvedList"/>
    <dgm:cxn modelId="{C585A72E-00C2-40BF-8735-04090DD5566E}" type="presParOf" srcId="{5E652A51-5148-4C1D-8D8E-DEEE0AC7758F}" destId="{23EA1400-924A-46F6-8547-731FD5ABDE07}" srcOrd="3" destOrd="0" presId="urn:microsoft.com/office/officeart/2008/layout/VerticalCurvedList"/>
    <dgm:cxn modelId="{C22F3F5C-5B89-43E5-BB3D-E21CDB05E237}" type="presParOf" srcId="{5E652A51-5148-4C1D-8D8E-DEEE0AC7758F}" destId="{E73AC242-1482-4200-91B6-AE6C73A3B002}" srcOrd="4" destOrd="0" presId="urn:microsoft.com/office/officeart/2008/layout/VerticalCurvedList"/>
    <dgm:cxn modelId="{6A0DEBF2-B407-4883-AB8A-57EE2B788126}" type="presParOf" srcId="{E73AC242-1482-4200-91B6-AE6C73A3B002}" destId="{A0FFC872-C6D6-4285-8F09-5B50C5D22E2D}" srcOrd="0" destOrd="0" presId="urn:microsoft.com/office/officeart/2008/layout/VerticalCurvedList"/>
    <dgm:cxn modelId="{C97E8FF6-CCE0-468C-9009-D89FC171EF47}" type="presParOf" srcId="{5E652A51-5148-4C1D-8D8E-DEEE0AC7758F}" destId="{FEDC55D5-9360-483E-9A75-6C36405C940C}" srcOrd="5" destOrd="0" presId="urn:microsoft.com/office/officeart/2008/layout/VerticalCurvedList"/>
    <dgm:cxn modelId="{E97A43ED-6E95-4516-A0C6-501DA8D1A950}" type="presParOf" srcId="{5E652A51-5148-4C1D-8D8E-DEEE0AC7758F}" destId="{A86E1103-7E9A-4373-A0E4-BABBEF0FC056}" srcOrd="6" destOrd="0" presId="urn:microsoft.com/office/officeart/2008/layout/VerticalCurvedList"/>
    <dgm:cxn modelId="{9951E226-44D5-4DA9-A6B5-BEEA6D077477}" type="presParOf" srcId="{A86E1103-7E9A-4373-A0E4-BABBEF0FC056}" destId="{E6992739-2DFB-4101-9C98-767F02F12DC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9E3948C-96B6-4B5F-9457-3424FBEB0CC1}" type="doc">
      <dgm:prSet loTypeId="urn:microsoft.com/office/officeart/2005/8/layout/equation1" loCatId="relationship" qsTypeId="urn:microsoft.com/office/officeart/2005/8/quickstyle/simple5" qsCatId="simple" csTypeId="urn:microsoft.com/office/officeart/2005/8/colors/colorful5" csCatId="colorful" phldr="1"/>
      <dgm:spPr/>
    </dgm:pt>
    <dgm:pt modelId="{1B544C6C-6778-4EB5-BE5A-2D36525A51B2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Radix tree</a:t>
          </a:r>
        </a:p>
      </dgm:t>
    </dgm:pt>
    <dgm:pt modelId="{83FC297A-998F-4229-BE02-C76F775DF612}" type="parTrans" cxnId="{BB4DBE8A-BA24-427B-99CC-1B9B1F82CEA8}">
      <dgm:prSet/>
      <dgm:spPr/>
      <dgm:t>
        <a:bodyPr/>
        <a:lstStyle/>
        <a:p>
          <a:endParaRPr lang="en-IN"/>
        </a:p>
      </dgm:t>
    </dgm:pt>
    <dgm:pt modelId="{DCEF4F7D-16E8-445D-9934-77F20BFBB97E}" type="sibTrans" cxnId="{BB4DBE8A-BA24-427B-99CC-1B9B1F82CEA8}">
      <dgm:prSet/>
      <dgm:spPr/>
      <dgm:t>
        <a:bodyPr/>
        <a:lstStyle/>
        <a:p>
          <a:endParaRPr lang="en-IN"/>
        </a:p>
      </dgm:t>
    </dgm:pt>
    <dgm:pt modelId="{FF3E8A9D-3FF3-489B-AD8C-1CB8A00D81A8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Van </a:t>
          </a:r>
          <a:r>
            <a:rPr lang="en-IN" dirty="0" err="1">
              <a:solidFill>
                <a:schemeClr val="tx1"/>
              </a:solidFill>
            </a:rPr>
            <a:t>Emde</a:t>
          </a:r>
          <a:r>
            <a:rPr lang="en-IN" dirty="0">
              <a:solidFill>
                <a:schemeClr val="tx1"/>
              </a:solidFill>
            </a:rPr>
            <a:t> Boas tree</a:t>
          </a:r>
        </a:p>
      </dgm:t>
    </dgm:pt>
    <dgm:pt modelId="{78467F40-963A-4822-8103-76460BCE4190}" type="parTrans" cxnId="{CF347B0E-1CA5-46FF-9772-A04371FB597C}">
      <dgm:prSet/>
      <dgm:spPr/>
      <dgm:t>
        <a:bodyPr/>
        <a:lstStyle/>
        <a:p>
          <a:endParaRPr lang="en-IN"/>
        </a:p>
      </dgm:t>
    </dgm:pt>
    <dgm:pt modelId="{8E8581CC-FF3A-4428-94AD-B6FD6533963A}" type="sibTrans" cxnId="{CF347B0E-1CA5-46FF-9772-A04371FB597C}">
      <dgm:prSet/>
      <dgm:spPr/>
      <dgm:t>
        <a:bodyPr/>
        <a:lstStyle/>
        <a:p>
          <a:endParaRPr lang="en-IN"/>
        </a:p>
      </dgm:t>
    </dgm:pt>
    <dgm:pt modelId="{9E3B2ADB-C471-4845-AFA0-318C1EB96DF5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Linux IDR tree</a:t>
          </a:r>
        </a:p>
      </dgm:t>
    </dgm:pt>
    <dgm:pt modelId="{9146A239-2EA1-444D-BB35-3FB435F44549}" type="parTrans" cxnId="{162DB3C0-70A6-49B5-AD3A-C4F029B782EE}">
      <dgm:prSet/>
      <dgm:spPr/>
      <dgm:t>
        <a:bodyPr/>
        <a:lstStyle/>
        <a:p>
          <a:endParaRPr lang="en-IN"/>
        </a:p>
      </dgm:t>
    </dgm:pt>
    <dgm:pt modelId="{877DA436-56F5-4962-B93E-270151F03B4B}" type="sibTrans" cxnId="{162DB3C0-70A6-49B5-AD3A-C4F029B782EE}">
      <dgm:prSet/>
      <dgm:spPr/>
      <dgm:t>
        <a:bodyPr/>
        <a:lstStyle/>
        <a:p>
          <a:endParaRPr lang="en-IN"/>
        </a:p>
      </dgm:t>
    </dgm:pt>
    <dgm:pt modelId="{0E7FEF66-2976-418E-B402-5F119CC60EFF}" type="pres">
      <dgm:prSet presAssocID="{E9E3948C-96B6-4B5F-9457-3424FBEB0CC1}" presName="linearFlow" presStyleCnt="0">
        <dgm:presLayoutVars>
          <dgm:dir/>
          <dgm:resizeHandles val="exact"/>
        </dgm:presLayoutVars>
      </dgm:prSet>
      <dgm:spPr/>
    </dgm:pt>
    <dgm:pt modelId="{A5CAD7E7-C0C4-407B-B8EF-07CC56458BA2}" type="pres">
      <dgm:prSet presAssocID="{1B544C6C-6778-4EB5-BE5A-2D36525A51B2}" presName="node" presStyleLbl="node1" presStyleIdx="0" presStyleCnt="3">
        <dgm:presLayoutVars>
          <dgm:bulletEnabled val="1"/>
        </dgm:presLayoutVars>
      </dgm:prSet>
      <dgm:spPr/>
    </dgm:pt>
    <dgm:pt modelId="{15B7532C-BCBC-45A3-8633-E59147FC8762}" type="pres">
      <dgm:prSet presAssocID="{DCEF4F7D-16E8-445D-9934-77F20BFBB97E}" presName="spacerL" presStyleCnt="0"/>
      <dgm:spPr/>
    </dgm:pt>
    <dgm:pt modelId="{FD10824B-BBA9-4632-99D2-8FEA1E6A1625}" type="pres">
      <dgm:prSet presAssocID="{DCEF4F7D-16E8-445D-9934-77F20BFBB97E}" presName="sibTrans" presStyleLbl="sibTrans2D1" presStyleIdx="0" presStyleCnt="2"/>
      <dgm:spPr/>
    </dgm:pt>
    <dgm:pt modelId="{C5400FEB-854C-4D50-9B97-3E237715F93C}" type="pres">
      <dgm:prSet presAssocID="{DCEF4F7D-16E8-445D-9934-77F20BFBB97E}" presName="spacerR" presStyleCnt="0"/>
      <dgm:spPr/>
    </dgm:pt>
    <dgm:pt modelId="{543EB54E-C24A-4FE6-B42C-7C770018F6AE}" type="pres">
      <dgm:prSet presAssocID="{FF3E8A9D-3FF3-489B-AD8C-1CB8A00D81A8}" presName="node" presStyleLbl="node1" presStyleIdx="1" presStyleCnt="3">
        <dgm:presLayoutVars>
          <dgm:bulletEnabled val="1"/>
        </dgm:presLayoutVars>
      </dgm:prSet>
      <dgm:spPr/>
    </dgm:pt>
    <dgm:pt modelId="{914CECEA-DC9B-496F-9413-02BA7218FFEF}" type="pres">
      <dgm:prSet presAssocID="{8E8581CC-FF3A-4428-94AD-B6FD6533963A}" presName="spacerL" presStyleCnt="0"/>
      <dgm:spPr/>
    </dgm:pt>
    <dgm:pt modelId="{3690589E-549F-4B59-97F2-3F89F283AFB2}" type="pres">
      <dgm:prSet presAssocID="{8E8581CC-FF3A-4428-94AD-B6FD6533963A}" presName="sibTrans" presStyleLbl="sibTrans2D1" presStyleIdx="1" presStyleCnt="2"/>
      <dgm:spPr/>
    </dgm:pt>
    <dgm:pt modelId="{2090B7DC-1143-4E30-B93D-D4F722107F6E}" type="pres">
      <dgm:prSet presAssocID="{8E8581CC-FF3A-4428-94AD-B6FD6533963A}" presName="spacerR" presStyleCnt="0"/>
      <dgm:spPr/>
    </dgm:pt>
    <dgm:pt modelId="{3CF354C6-E6B1-4DFE-AC13-DE48A478E5B0}" type="pres">
      <dgm:prSet presAssocID="{9E3B2ADB-C471-4845-AFA0-318C1EB96DF5}" presName="node" presStyleLbl="node1" presStyleIdx="2" presStyleCnt="3">
        <dgm:presLayoutVars>
          <dgm:bulletEnabled val="1"/>
        </dgm:presLayoutVars>
      </dgm:prSet>
      <dgm:spPr/>
    </dgm:pt>
  </dgm:ptLst>
  <dgm:cxnLst>
    <dgm:cxn modelId="{CF347B0E-1CA5-46FF-9772-A04371FB597C}" srcId="{E9E3948C-96B6-4B5F-9457-3424FBEB0CC1}" destId="{FF3E8A9D-3FF3-489B-AD8C-1CB8A00D81A8}" srcOrd="1" destOrd="0" parTransId="{78467F40-963A-4822-8103-76460BCE4190}" sibTransId="{8E8581CC-FF3A-4428-94AD-B6FD6533963A}"/>
    <dgm:cxn modelId="{B413E321-8ADE-49A6-BBD1-E6BC33306A08}" type="presOf" srcId="{DCEF4F7D-16E8-445D-9934-77F20BFBB97E}" destId="{FD10824B-BBA9-4632-99D2-8FEA1E6A1625}" srcOrd="0" destOrd="0" presId="urn:microsoft.com/office/officeart/2005/8/layout/equation1"/>
    <dgm:cxn modelId="{B5204334-0BFA-4455-B005-6E418F9F5DA5}" type="presOf" srcId="{8E8581CC-FF3A-4428-94AD-B6FD6533963A}" destId="{3690589E-549F-4B59-97F2-3F89F283AFB2}" srcOrd="0" destOrd="0" presId="urn:microsoft.com/office/officeart/2005/8/layout/equation1"/>
    <dgm:cxn modelId="{BCE9C262-7DF5-4BD7-90A9-18B2510C7878}" type="presOf" srcId="{9E3B2ADB-C471-4845-AFA0-318C1EB96DF5}" destId="{3CF354C6-E6B1-4DFE-AC13-DE48A478E5B0}" srcOrd="0" destOrd="0" presId="urn:microsoft.com/office/officeart/2005/8/layout/equation1"/>
    <dgm:cxn modelId="{DB7E3272-B41F-4E6A-B04A-ADFDD2CB2AD8}" type="presOf" srcId="{FF3E8A9D-3FF3-489B-AD8C-1CB8A00D81A8}" destId="{543EB54E-C24A-4FE6-B42C-7C770018F6AE}" srcOrd="0" destOrd="0" presId="urn:microsoft.com/office/officeart/2005/8/layout/equation1"/>
    <dgm:cxn modelId="{BB4DBE8A-BA24-427B-99CC-1B9B1F82CEA8}" srcId="{E9E3948C-96B6-4B5F-9457-3424FBEB0CC1}" destId="{1B544C6C-6778-4EB5-BE5A-2D36525A51B2}" srcOrd="0" destOrd="0" parTransId="{83FC297A-998F-4229-BE02-C76F775DF612}" sibTransId="{DCEF4F7D-16E8-445D-9934-77F20BFBB97E}"/>
    <dgm:cxn modelId="{94D1FBA3-E5C0-48C7-AC2B-C0BC9EAB9F23}" type="presOf" srcId="{1B544C6C-6778-4EB5-BE5A-2D36525A51B2}" destId="{A5CAD7E7-C0C4-407B-B8EF-07CC56458BA2}" srcOrd="0" destOrd="0" presId="urn:microsoft.com/office/officeart/2005/8/layout/equation1"/>
    <dgm:cxn modelId="{162DB3C0-70A6-49B5-AD3A-C4F029B782EE}" srcId="{E9E3948C-96B6-4B5F-9457-3424FBEB0CC1}" destId="{9E3B2ADB-C471-4845-AFA0-318C1EB96DF5}" srcOrd="2" destOrd="0" parTransId="{9146A239-2EA1-444D-BB35-3FB435F44549}" sibTransId="{877DA436-56F5-4962-B93E-270151F03B4B}"/>
    <dgm:cxn modelId="{B110EBE0-BA6F-4731-8BEA-80F66BB1B3F4}" type="presOf" srcId="{E9E3948C-96B6-4B5F-9457-3424FBEB0CC1}" destId="{0E7FEF66-2976-418E-B402-5F119CC60EFF}" srcOrd="0" destOrd="0" presId="urn:microsoft.com/office/officeart/2005/8/layout/equation1"/>
    <dgm:cxn modelId="{D2704E85-3C5B-494B-BB45-9BF5411ACBA8}" type="presParOf" srcId="{0E7FEF66-2976-418E-B402-5F119CC60EFF}" destId="{A5CAD7E7-C0C4-407B-B8EF-07CC56458BA2}" srcOrd="0" destOrd="0" presId="urn:microsoft.com/office/officeart/2005/8/layout/equation1"/>
    <dgm:cxn modelId="{998C35F3-E77C-4C1F-9298-38EE8A4473F9}" type="presParOf" srcId="{0E7FEF66-2976-418E-B402-5F119CC60EFF}" destId="{15B7532C-BCBC-45A3-8633-E59147FC8762}" srcOrd="1" destOrd="0" presId="urn:microsoft.com/office/officeart/2005/8/layout/equation1"/>
    <dgm:cxn modelId="{7597F5AF-0E85-4A63-A7E5-61A4C57E5E95}" type="presParOf" srcId="{0E7FEF66-2976-418E-B402-5F119CC60EFF}" destId="{FD10824B-BBA9-4632-99D2-8FEA1E6A1625}" srcOrd="2" destOrd="0" presId="urn:microsoft.com/office/officeart/2005/8/layout/equation1"/>
    <dgm:cxn modelId="{C493A7A2-127D-45B3-92DD-D1807BD1C0D2}" type="presParOf" srcId="{0E7FEF66-2976-418E-B402-5F119CC60EFF}" destId="{C5400FEB-854C-4D50-9B97-3E237715F93C}" srcOrd="3" destOrd="0" presId="urn:microsoft.com/office/officeart/2005/8/layout/equation1"/>
    <dgm:cxn modelId="{0099770F-4DA2-46FC-8E47-B352EF400841}" type="presParOf" srcId="{0E7FEF66-2976-418E-B402-5F119CC60EFF}" destId="{543EB54E-C24A-4FE6-B42C-7C770018F6AE}" srcOrd="4" destOrd="0" presId="urn:microsoft.com/office/officeart/2005/8/layout/equation1"/>
    <dgm:cxn modelId="{279F3F37-74ED-4A18-9CEA-111AF157D338}" type="presParOf" srcId="{0E7FEF66-2976-418E-B402-5F119CC60EFF}" destId="{914CECEA-DC9B-496F-9413-02BA7218FFEF}" srcOrd="5" destOrd="0" presId="urn:microsoft.com/office/officeart/2005/8/layout/equation1"/>
    <dgm:cxn modelId="{036F1786-69AE-412B-8A5E-16320BAC7CA7}" type="presParOf" srcId="{0E7FEF66-2976-418E-B402-5F119CC60EFF}" destId="{3690589E-549F-4B59-97F2-3F89F283AFB2}" srcOrd="6" destOrd="0" presId="urn:microsoft.com/office/officeart/2005/8/layout/equation1"/>
    <dgm:cxn modelId="{A47AC296-6601-4A37-B59F-72671B18B52F}" type="presParOf" srcId="{0E7FEF66-2976-418E-B402-5F119CC60EFF}" destId="{2090B7DC-1143-4E30-B93D-D4F722107F6E}" srcOrd="7" destOrd="0" presId="urn:microsoft.com/office/officeart/2005/8/layout/equation1"/>
    <dgm:cxn modelId="{5E2C7B34-3A1F-41C0-B297-532E7D0FC465}" type="presParOf" srcId="{0E7FEF66-2976-418E-B402-5F119CC60EFF}" destId="{3CF354C6-E6B1-4DFE-AC13-DE48A478E5B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Process</a:t>
          </a:r>
        </a:p>
        <a:p>
          <a:pPr rtl="0"/>
          <a:r>
            <a:rPr lang="en-US" dirty="0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Creation &amp;</a:t>
          </a:r>
        </a:p>
        <a:p>
          <a:pPr rtl="0"/>
          <a:r>
            <a:rPr lang="en-US" dirty="0">
              <a:latin typeface="Calibri Light" panose="020F0302020204030204"/>
            </a:rPr>
            <a:t>Destruction</a:t>
          </a:r>
          <a:endParaRPr lang="en-US" dirty="0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LinFactX="28526" custLinFactNeighborX="100000" custLinFactNeighborY="-1624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24445" custLinFactX="-5522" custLinFactNeighborX="-100000" custLinFactNeighborY="-20485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Process</a:t>
          </a:r>
        </a:p>
        <a:p>
          <a:pPr rtl="0"/>
          <a:r>
            <a:rPr lang="en-US" dirty="0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Creation &amp;</a:t>
          </a:r>
        </a:p>
        <a:p>
          <a:pPr rtl="0"/>
          <a:r>
            <a:rPr lang="en-US" dirty="0">
              <a:latin typeface="Calibri Light" panose="020F0302020204030204"/>
            </a:rPr>
            <a:t>Destruction</a:t>
          </a:r>
          <a:endParaRPr lang="en-US" dirty="0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LinFactX="28526" custLinFactNeighborX="100000" custLinFactNeighborY="-1624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24445" custLinFactX="-5522" custLinFactNeighborX="-100000" custLinFactNeighborY="-20485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108972" y="1803279"/>
          <a:ext cx="2032254" cy="124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Switching</a:t>
          </a:r>
        </a:p>
      </dsp:txBody>
      <dsp:txXfrm>
        <a:off x="7108972" y="1803279"/>
        <a:ext cx="2032254" cy="1247560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470146" y="2675511"/>
          <a:ext cx="2032254" cy="245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Destruction</a:t>
          </a:r>
          <a:endParaRPr lang="en-US" sz="2800" kern="1200" dirty="0"/>
        </a:p>
      </dsp:txBody>
      <dsp:txXfrm>
        <a:off x="4470146" y="2675511"/>
        <a:ext cx="2032254" cy="24534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79AAB-25B7-4963-B191-B8BC00D72067}">
      <dsp:nvSpPr>
        <dsp:cNvPr id="0" name=""/>
        <dsp:cNvSpPr/>
      </dsp:nvSpPr>
      <dsp:spPr>
        <a:xfrm>
          <a:off x="-4191657" y="-643190"/>
          <a:ext cx="4994463" cy="4994463"/>
        </a:xfrm>
        <a:prstGeom prst="blockArc">
          <a:avLst>
            <a:gd name="adj1" fmla="val 18900000"/>
            <a:gd name="adj2" fmla="val 2700000"/>
            <a:gd name="adj3" fmla="val 432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2100C-E9B6-4FFE-9E38-01B6DC39DBC1}">
      <dsp:nvSpPr>
        <dsp:cNvPr id="0" name=""/>
        <dsp:cNvSpPr/>
      </dsp:nvSpPr>
      <dsp:spPr>
        <a:xfrm>
          <a:off x="516288" y="370808"/>
          <a:ext cx="9449874" cy="7416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58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>
              <a:solidFill>
                <a:schemeClr val="tx1"/>
              </a:solidFill>
            </a:rPr>
            <a:t>Process Context Switch</a:t>
          </a:r>
        </a:p>
      </dsp:txBody>
      <dsp:txXfrm>
        <a:off x="516288" y="370808"/>
        <a:ext cx="9449874" cy="741616"/>
      </dsp:txXfrm>
    </dsp:sp>
    <dsp:sp modelId="{6D4F3DF6-ECCD-4CE6-AAA5-578EE8604FD2}">
      <dsp:nvSpPr>
        <dsp:cNvPr id="0" name=""/>
        <dsp:cNvSpPr/>
      </dsp:nvSpPr>
      <dsp:spPr>
        <a:xfrm>
          <a:off x="52777" y="278106"/>
          <a:ext cx="927020" cy="9270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D1EA06-AA9B-47E8-8A66-BF2719CE23FE}">
      <dsp:nvSpPr>
        <dsp:cNvPr id="0" name=""/>
        <dsp:cNvSpPr/>
      </dsp:nvSpPr>
      <dsp:spPr>
        <a:xfrm>
          <a:off x="785865" y="1483233"/>
          <a:ext cx="9180296" cy="741616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58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>
              <a:solidFill>
                <a:schemeClr val="tx1"/>
              </a:solidFill>
            </a:rPr>
            <a:t>Thread Context Switch</a:t>
          </a:r>
        </a:p>
      </dsp:txBody>
      <dsp:txXfrm>
        <a:off x="785865" y="1483233"/>
        <a:ext cx="9180296" cy="741616"/>
      </dsp:txXfrm>
    </dsp:sp>
    <dsp:sp modelId="{374D968F-032D-446C-9EE5-80295BCF937D}">
      <dsp:nvSpPr>
        <dsp:cNvPr id="0" name=""/>
        <dsp:cNvSpPr/>
      </dsp:nvSpPr>
      <dsp:spPr>
        <a:xfrm>
          <a:off x="322355" y="1390531"/>
          <a:ext cx="927020" cy="9270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79BF7-8FCF-4091-8AFC-39C74D95774A}">
      <dsp:nvSpPr>
        <dsp:cNvPr id="0" name=""/>
        <dsp:cNvSpPr/>
      </dsp:nvSpPr>
      <dsp:spPr>
        <a:xfrm>
          <a:off x="516288" y="2595658"/>
          <a:ext cx="9449874" cy="741616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58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>
              <a:solidFill>
                <a:schemeClr val="tx1"/>
              </a:solidFill>
            </a:rPr>
            <a:t>Interrupt Context Switch</a:t>
          </a:r>
        </a:p>
      </dsp:txBody>
      <dsp:txXfrm>
        <a:off x="516288" y="2595658"/>
        <a:ext cx="9449874" cy="741616"/>
      </dsp:txXfrm>
    </dsp:sp>
    <dsp:sp modelId="{8216C10F-4A60-48D2-9817-DFF409266F6D}">
      <dsp:nvSpPr>
        <dsp:cNvPr id="0" name=""/>
        <dsp:cNvSpPr/>
      </dsp:nvSpPr>
      <dsp:spPr>
        <a:xfrm>
          <a:off x="52777" y="2502956"/>
          <a:ext cx="927020" cy="9270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8D860-1C67-4DFB-B96D-8B858AB4B729}">
      <dsp:nvSpPr>
        <dsp:cNvPr id="0" name=""/>
        <dsp:cNvSpPr/>
      </dsp:nvSpPr>
      <dsp:spPr>
        <a:xfrm>
          <a:off x="-5028384" y="-770394"/>
          <a:ext cx="5988434" cy="5988434"/>
        </a:xfrm>
        <a:prstGeom prst="blockArc">
          <a:avLst>
            <a:gd name="adj1" fmla="val 18900000"/>
            <a:gd name="adj2" fmla="val 2700000"/>
            <a:gd name="adj3" fmla="val 361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6E276B-2B6E-4088-9B34-65FD5CF0908B}">
      <dsp:nvSpPr>
        <dsp:cNvPr id="0" name=""/>
        <dsp:cNvSpPr/>
      </dsp:nvSpPr>
      <dsp:spPr>
        <a:xfrm>
          <a:off x="502715" y="341934"/>
          <a:ext cx="7564038" cy="6842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0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Kernel </a:t>
          </a:r>
          <a:r>
            <a:rPr lang="en-IN" sz="3500" kern="1200" dirty="0">
              <a:sym typeface="Wingdings" panose="05000000000000000000" pitchFamily="2" charset="2"/>
            </a:rPr>
            <a:t> kernel</a:t>
          </a:r>
          <a:endParaRPr lang="en-IN" sz="3500" kern="1200" dirty="0"/>
        </a:p>
      </dsp:txBody>
      <dsp:txXfrm>
        <a:off x="502715" y="341934"/>
        <a:ext cx="7564038" cy="684225"/>
      </dsp:txXfrm>
    </dsp:sp>
    <dsp:sp modelId="{6751E48E-1753-4C70-A878-9984D0B4697D}">
      <dsp:nvSpPr>
        <dsp:cNvPr id="0" name=""/>
        <dsp:cNvSpPr/>
      </dsp:nvSpPr>
      <dsp:spPr>
        <a:xfrm>
          <a:off x="75074" y="256406"/>
          <a:ext cx="855282" cy="85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6D5C8-BB0A-4672-B418-14AB83D1DD75}">
      <dsp:nvSpPr>
        <dsp:cNvPr id="0" name=""/>
        <dsp:cNvSpPr/>
      </dsp:nvSpPr>
      <dsp:spPr>
        <a:xfrm>
          <a:off x="894997" y="1368451"/>
          <a:ext cx="7171756" cy="684225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0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User </a:t>
          </a:r>
          <a:r>
            <a:rPr lang="en-IN" sz="3500" kern="1200" dirty="0">
              <a:sym typeface="Wingdings" panose="05000000000000000000" pitchFamily="2" charset="2"/>
            </a:rPr>
            <a:t> kernel</a:t>
          </a:r>
          <a:endParaRPr lang="en-IN" sz="3500" kern="1200" dirty="0"/>
        </a:p>
      </dsp:txBody>
      <dsp:txXfrm>
        <a:off x="894997" y="1368451"/>
        <a:ext cx="7171756" cy="684225"/>
      </dsp:txXfrm>
    </dsp:sp>
    <dsp:sp modelId="{B03D81EB-8AA6-4E05-B4E8-71FE00E6C356}">
      <dsp:nvSpPr>
        <dsp:cNvPr id="0" name=""/>
        <dsp:cNvSpPr/>
      </dsp:nvSpPr>
      <dsp:spPr>
        <a:xfrm>
          <a:off x="467356" y="1282923"/>
          <a:ext cx="855282" cy="85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0B5D3-DA42-4983-B54F-E8E1F4AA36FE}">
      <dsp:nvSpPr>
        <dsp:cNvPr id="0" name=""/>
        <dsp:cNvSpPr/>
      </dsp:nvSpPr>
      <dsp:spPr>
        <a:xfrm>
          <a:off x="894997" y="2394967"/>
          <a:ext cx="7171756" cy="684225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0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Kernel </a:t>
          </a:r>
          <a:r>
            <a:rPr lang="en-IN" sz="3500" kern="1200" dirty="0">
              <a:sym typeface="Wingdings" panose="05000000000000000000" pitchFamily="2" charset="2"/>
            </a:rPr>
            <a:t> user</a:t>
          </a:r>
          <a:endParaRPr lang="en-IN" sz="3500" kern="1200" dirty="0"/>
        </a:p>
      </dsp:txBody>
      <dsp:txXfrm>
        <a:off x="894997" y="2394967"/>
        <a:ext cx="7171756" cy="684225"/>
      </dsp:txXfrm>
    </dsp:sp>
    <dsp:sp modelId="{CD7AC500-F259-480D-9A38-0338D776A5BE}">
      <dsp:nvSpPr>
        <dsp:cNvPr id="0" name=""/>
        <dsp:cNvSpPr/>
      </dsp:nvSpPr>
      <dsp:spPr>
        <a:xfrm>
          <a:off x="467356" y="2309439"/>
          <a:ext cx="855282" cy="85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ACEDB-C232-445C-A96B-F55BE3517892}">
      <dsp:nvSpPr>
        <dsp:cNvPr id="0" name=""/>
        <dsp:cNvSpPr/>
      </dsp:nvSpPr>
      <dsp:spPr>
        <a:xfrm>
          <a:off x="502715" y="3421484"/>
          <a:ext cx="7564038" cy="68422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0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User </a:t>
          </a:r>
          <a:r>
            <a:rPr lang="en-IN" sz="3500" kern="1200" dirty="0">
              <a:sym typeface="Wingdings" panose="05000000000000000000" pitchFamily="2" charset="2"/>
            </a:rPr>
            <a:t> user</a:t>
          </a:r>
          <a:endParaRPr lang="en-IN" sz="3500" kern="1200" dirty="0"/>
        </a:p>
      </dsp:txBody>
      <dsp:txXfrm>
        <a:off x="502715" y="3421484"/>
        <a:ext cx="7564038" cy="684225"/>
      </dsp:txXfrm>
    </dsp:sp>
    <dsp:sp modelId="{EDF63994-93FD-41CB-8BA9-33A3ECF2389C}">
      <dsp:nvSpPr>
        <dsp:cNvPr id="0" name=""/>
        <dsp:cNvSpPr/>
      </dsp:nvSpPr>
      <dsp:spPr>
        <a:xfrm>
          <a:off x="75074" y="3335956"/>
          <a:ext cx="855282" cy="85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22E1A-ECDA-4A00-842D-A95071109DC9}">
      <dsp:nvSpPr>
        <dsp:cNvPr id="0" name=""/>
        <dsp:cNvSpPr/>
      </dsp:nvSpPr>
      <dsp:spPr>
        <a:xfrm>
          <a:off x="0" y="33883"/>
          <a:ext cx="818184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Single-threaded</a:t>
          </a:r>
        </a:p>
      </dsp:txBody>
      <dsp:txXfrm>
        <a:off x="37467" y="71350"/>
        <a:ext cx="8106914" cy="692586"/>
      </dsp:txXfrm>
    </dsp:sp>
    <dsp:sp modelId="{C546C188-5DFB-4D73-A48C-EE68EEFF99EF}">
      <dsp:nvSpPr>
        <dsp:cNvPr id="0" name=""/>
        <dsp:cNvSpPr/>
      </dsp:nvSpPr>
      <dsp:spPr>
        <a:xfrm>
          <a:off x="0" y="801403"/>
          <a:ext cx="8181848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774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>
              <a:latin typeface="Calibri Light" panose="020F0302020204030204"/>
            </a:rPr>
            <a:t> </a:t>
          </a:r>
          <a:r>
            <a:rPr lang="en-US" sz="2500" kern="1200" dirty="0"/>
            <a:t>Contains only a single thread of execution</a:t>
          </a:r>
        </a:p>
      </dsp:txBody>
      <dsp:txXfrm>
        <a:off x="0" y="801403"/>
        <a:ext cx="8181848" cy="529920"/>
      </dsp:txXfrm>
    </dsp:sp>
    <dsp:sp modelId="{576CD9B5-5AA0-42EA-A809-F769C0383974}">
      <dsp:nvSpPr>
        <dsp:cNvPr id="0" name=""/>
        <dsp:cNvSpPr/>
      </dsp:nvSpPr>
      <dsp:spPr>
        <a:xfrm>
          <a:off x="0" y="1331323"/>
          <a:ext cx="818184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Multi-threaded</a:t>
          </a:r>
        </a:p>
      </dsp:txBody>
      <dsp:txXfrm>
        <a:off x="37467" y="1368790"/>
        <a:ext cx="8106914" cy="692586"/>
      </dsp:txXfrm>
    </dsp:sp>
    <dsp:sp modelId="{F693D79F-0D2E-4C8B-B72C-B38C73522226}">
      <dsp:nvSpPr>
        <dsp:cNvPr id="0" name=""/>
        <dsp:cNvSpPr/>
      </dsp:nvSpPr>
      <dsp:spPr>
        <a:xfrm>
          <a:off x="0" y="2098843"/>
          <a:ext cx="8181848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774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>
              <a:latin typeface="Calibri Light" panose="020F0302020204030204"/>
            </a:rPr>
            <a:t> </a:t>
          </a:r>
          <a:r>
            <a:rPr lang="en-US" sz="2500" kern="1200" dirty="0"/>
            <a:t>Contains multiple threads of execution</a:t>
          </a:r>
        </a:p>
      </dsp:txBody>
      <dsp:txXfrm>
        <a:off x="0" y="2098843"/>
        <a:ext cx="8181848" cy="529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EBAD3-F7CF-4EC8-888A-9B5723E79E37}">
      <dsp:nvSpPr>
        <dsp:cNvPr id="0" name=""/>
        <dsp:cNvSpPr/>
      </dsp:nvSpPr>
      <dsp:spPr>
        <a:xfrm>
          <a:off x="0" y="116160"/>
          <a:ext cx="8181848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Stand-alone or as a lightweight process in a group</a:t>
          </a:r>
          <a:endParaRPr lang="en-IN" sz="3000" kern="1200" dirty="0"/>
        </a:p>
      </dsp:txBody>
      <dsp:txXfrm>
        <a:off x="35125" y="151285"/>
        <a:ext cx="8111598" cy="649299"/>
      </dsp:txXfrm>
    </dsp:sp>
    <dsp:sp modelId="{D8004DAB-45FF-4F2E-86E0-E5D145644A32}">
      <dsp:nvSpPr>
        <dsp:cNvPr id="0" name=""/>
        <dsp:cNvSpPr/>
      </dsp:nvSpPr>
      <dsp:spPr>
        <a:xfrm>
          <a:off x="0" y="835709"/>
          <a:ext cx="8181848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77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A group of lightweight processes (</a:t>
          </a:r>
          <a:r>
            <a:rPr lang="en-US" sz="2300" kern="1200" dirty="0">
              <a:solidFill>
                <a:srgbClr val="C00000"/>
              </a:solidFill>
            </a:rPr>
            <a:t>threads</a:t>
          </a:r>
          <a:r>
            <a:rPr lang="en-US" sz="2300" kern="1200" dirty="0"/>
            <a:t>) share part of the </a:t>
          </a:r>
          <a:r>
            <a:rPr lang="en-US" sz="2300" u="sng" kern="1200" dirty="0"/>
            <a:t>address space</a:t>
          </a:r>
          <a:r>
            <a:rPr lang="en-US" sz="2300" u="none" kern="1200" dirty="0"/>
            <a:t> </a:t>
          </a:r>
          <a:r>
            <a:rPr lang="en-US" sz="2300" kern="1200" dirty="0"/>
            <a:t>between themselves.</a:t>
          </a:r>
          <a:r>
            <a:rPr lang="en-US" sz="2300" kern="1200" dirty="0">
              <a:latin typeface="Calibri Light" panose="020F0302020204030204"/>
            </a:rPr>
            <a:t> </a:t>
          </a:r>
          <a:endParaRPr lang="en-IN" sz="2300" kern="1200" dirty="0"/>
        </a:p>
      </dsp:txBody>
      <dsp:txXfrm>
        <a:off x="0" y="835709"/>
        <a:ext cx="8181848" cy="729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108972" y="1803279"/>
          <a:ext cx="2032254" cy="124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Switching</a:t>
          </a:r>
        </a:p>
      </dsp:txBody>
      <dsp:txXfrm>
        <a:off x="7108972" y="1803279"/>
        <a:ext cx="2032254" cy="1247560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470146" y="2675511"/>
          <a:ext cx="2032254" cy="245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Destruction</a:t>
          </a:r>
          <a:endParaRPr lang="en-US" sz="2800" kern="1200" dirty="0"/>
        </a:p>
      </dsp:txBody>
      <dsp:txXfrm>
        <a:off x="4470146" y="2675511"/>
        <a:ext cx="2032254" cy="24534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3141C-67AB-47B0-A640-45C73FF0C06A}">
      <dsp:nvSpPr>
        <dsp:cNvPr id="0" name=""/>
        <dsp:cNvSpPr/>
      </dsp:nvSpPr>
      <dsp:spPr>
        <a:xfrm>
          <a:off x="0" y="1092874"/>
          <a:ext cx="1152144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9373D1-7D73-40C1-9DCB-EAA87C4CDD98}">
      <dsp:nvSpPr>
        <dsp:cNvPr id="0" name=""/>
        <dsp:cNvSpPr/>
      </dsp:nvSpPr>
      <dsp:spPr>
        <a:xfrm>
          <a:off x="576072" y="797674"/>
          <a:ext cx="8065008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The height of the tree is </a:t>
          </a:r>
          <a:r>
            <a:rPr lang="en-IN" sz="2000" kern="1200" dirty="0" err="1"/>
            <a:t>log</a:t>
          </a:r>
          <a:r>
            <a:rPr lang="en-IN" sz="2000" kern="1200" baseline="-25000" dirty="0" err="1"/>
            <a:t>m</a:t>
          </a:r>
          <a:r>
            <a:rPr lang="en-IN" sz="2000" kern="1200" dirty="0"/>
            <a:t>(n)</a:t>
          </a:r>
        </a:p>
      </dsp:txBody>
      <dsp:txXfrm>
        <a:off x="604893" y="826495"/>
        <a:ext cx="8007366" cy="532758"/>
      </dsp:txXfrm>
    </dsp:sp>
    <dsp:sp modelId="{745C7C02-9CD3-4376-8451-7EEE67D4FE71}">
      <dsp:nvSpPr>
        <dsp:cNvPr id="0" name=""/>
        <dsp:cNvSpPr/>
      </dsp:nvSpPr>
      <dsp:spPr>
        <a:xfrm>
          <a:off x="0" y="2000074"/>
          <a:ext cx="1152144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29A10-1F14-4F39-862E-C276598F7C30}">
      <dsp:nvSpPr>
        <dsp:cNvPr id="0" name=""/>
        <dsp:cNvSpPr/>
      </dsp:nvSpPr>
      <dsp:spPr>
        <a:xfrm>
          <a:off x="576072" y="1704874"/>
          <a:ext cx="8065008" cy="5904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O(log(n)) insert, delete and search complexity</a:t>
          </a:r>
        </a:p>
      </dsp:txBody>
      <dsp:txXfrm>
        <a:off x="604893" y="1733695"/>
        <a:ext cx="8007366" cy="532758"/>
      </dsp:txXfrm>
    </dsp:sp>
    <dsp:sp modelId="{25248674-0AB3-4632-A9A2-60CC77B62E2C}">
      <dsp:nvSpPr>
        <dsp:cNvPr id="0" name=""/>
        <dsp:cNvSpPr/>
      </dsp:nvSpPr>
      <dsp:spPr>
        <a:xfrm>
          <a:off x="0" y="2907274"/>
          <a:ext cx="1152144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88B4D-B4C7-4B0F-9621-6D3D80207DC7}">
      <dsp:nvSpPr>
        <dsp:cNvPr id="0" name=""/>
        <dsp:cNvSpPr/>
      </dsp:nvSpPr>
      <dsp:spPr>
        <a:xfrm>
          <a:off x="576072" y="2612074"/>
          <a:ext cx="8065008" cy="5904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 B+ tree stores data only at the leaves. Easy to perform range queries.</a:t>
          </a:r>
        </a:p>
      </dsp:txBody>
      <dsp:txXfrm>
        <a:off x="604893" y="2640895"/>
        <a:ext cx="8007366" cy="532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7E2B9-0007-4094-92C4-525177992CED}">
      <dsp:nvSpPr>
        <dsp:cNvPr id="0" name=""/>
        <dsp:cNvSpPr/>
      </dsp:nvSpPr>
      <dsp:spPr>
        <a:xfrm>
          <a:off x="-2868358" y="-442013"/>
          <a:ext cx="3422479" cy="3422479"/>
        </a:xfrm>
        <a:prstGeom prst="blockArc">
          <a:avLst>
            <a:gd name="adj1" fmla="val 18900000"/>
            <a:gd name="adj2" fmla="val 2700000"/>
            <a:gd name="adj3" fmla="val 63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302AA-2F88-4FD9-B8D2-A336B9FE07EB}">
      <dsp:nvSpPr>
        <dsp:cNvPr id="0" name=""/>
        <dsp:cNvSpPr/>
      </dsp:nvSpPr>
      <dsp:spPr>
        <a:xfrm>
          <a:off x="356275" y="253845"/>
          <a:ext cx="6377160" cy="50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97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Find the next free </a:t>
          </a:r>
          <a:r>
            <a:rPr lang="en-IN" sz="2600" kern="1200" dirty="0" err="1"/>
            <a:t>pid</a:t>
          </a:r>
          <a:endParaRPr lang="en-IN" sz="2600" kern="1200" dirty="0"/>
        </a:p>
      </dsp:txBody>
      <dsp:txXfrm>
        <a:off x="356275" y="253845"/>
        <a:ext cx="6377160" cy="507690"/>
      </dsp:txXfrm>
    </dsp:sp>
    <dsp:sp modelId="{AD3E52DD-CBDC-4045-B4FB-6B6D65CED3B7}">
      <dsp:nvSpPr>
        <dsp:cNvPr id="0" name=""/>
        <dsp:cNvSpPr/>
      </dsp:nvSpPr>
      <dsp:spPr>
        <a:xfrm>
          <a:off x="38969" y="190383"/>
          <a:ext cx="634613" cy="63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A1400-924A-46F6-8547-731FD5ABDE07}">
      <dsp:nvSpPr>
        <dsp:cNvPr id="0" name=""/>
        <dsp:cNvSpPr/>
      </dsp:nvSpPr>
      <dsp:spPr>
        <a:xfrm>
          <a:off x="540821" y="1015380"/>
          <a:ext cx="6192614" cy="50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97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Quickly free a </a:t>
          </a:r>
          <a:r>
            <a:rPr lang="en-IN" sz="2600" kern="1200" dirty="0" err="1"/>
            <a:t>pid</a:t>
          </a:r>
          <a:endParaRPr lang="en-IN" sz="2600" kern="1200" dirty="0"/>
        </a:p>
      </dsp:txBody>
      <dsp:txXfrm>
        <a:off x="540821" y="1015380"/>
        <a:ext cx="6192614" cy="507690"/>
      </dsp:txXfrm>
    </dsp:sp>
    <dsp:sp modelId="{A0FFC872-C6D6-4285-8F09-5B50C5D22E2D}">
      <dsp:nvSpPr>
        <dsp:cNvPr id="0" name=""/>
        <dsp:cNvSpPr/>
      </dsp:nvSpPr>
      <dsp:spPr>
        <a:xfrm>
          <a:off x="223514" y="951919"/>
          <a:ext cx="634613" cy="63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C55D5-9360-483E-9A75-6C36405C940C}">
      <dsp:nvSpPr>
        <dsp:cNvPr id="0" name=""/>
        <dsp:cNvSpPr/>
      </dsp:nvSpPr>
      <dsp:spPr>
        <a:xfrm>
          <a:off x="356275" y="1776916"/>
          <a:ext cx="6377160" cy="50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97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Find if a </a:t>
          </a:r>
          <a:r>
            <a:rPr lang="en-IN" sz="2600" kern="1200" dirty="0" err="1"/>
            <a:t>pid</a:t>
          </a:r>
          <a:r>
            <a:rPr lang="en-IN" sz="2600" kern="1200" dirty="0"/>
            <a:t> is allocated or not</a:t>
          </a:r>
        </a:p>
      </dsp:txBody>
      <dsp:txXfrm>
        <a:off x="356275" y="1776916"/>
        <a:ext cx="6377160" cy="507690"/>
      </dsp:txXfrm>
    </dsp:sp>
    <dsp:sp modelId="{E6992739-2DFB-4101-9C98-767F02F12DCD}">
      <dsp:nvSpPr>
        <dsp:cNvPr id="0" name=""/>
        <dsp:cNvSpPr/>
      </dsp:nvSpPr>
      <dsp:spPr>
        <a:xfrm>
          <a:off x="38969" y="1713455"/>
          <a:ext cx="634613" cy="63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AD7E7-C0C4-407B-B8EF-07CC56458BA2}">
      <dsp:nvSpPr>
        <dsp:cNvPr id="0" name=""/>
        <dsp:cNvSpPr/>
      </dsp:nvSpPr>
      <dsp:spPr>
        <a:xfrm>
          <a:off x="1096053" y="642"/>
          <a:ext cx="1162712" cy="116271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Radix tree</a:t>
          </a:r>
        </a:p>
      </dsp:txBody>
      <dsp:txXfrm>
        <a:off x="1266328" y="170917"/>
        <a:ext cx="822162" cy="822162"/>
      </dsp:txXfrm>
    </dsp:sp>
    <dsp:sp modelId="{FD10824B-BBA9-4632-99D2-8FEA1E6A1625}">
      <dsp:nvSpPr>
        <dsp:cNvPr id="0" name=""/>
        <dsp:cNvSpPr/>
      </dsp:nvSpPr>
      <dsp:spPr>
        <a:xfrm>
          <a:off x="2353178" y="244811"/>
          <a:ext cx="674373" cy="674373"/>
        </a:xfrm>
        <a:prstGeom prst="mathPlus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2442566" y="502691"/>
        <a:ext cx="495597" cy="158613"/>
      </dsp:txXfrm>
    </dsp:sp>
    <dsp:sp modelId="{543EB54E-C24A-4FE6-B42C-7C770018F6AE}">
      <dsp:nvSpPr>
        <dsp:cNvPr id="0" name=""/>
        <dsp:cNvSpPr/>
      </dsp:nvSpPr>
      <dsp:spPr>
        <a:xfrm>
          <a:off x="3121963" y="642"/>
          <a:ext cx="1162712" cy="1162712"/>
        </a:xfrm>
        <a:prstGeom prst="ellips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Van </a:t>
          </a:r>
          <a:r>
            <a:rPr lang="en-IN" sz="1600" kern="1200" dirty="0" err="1">
              <a:solidFill>
                <a:schemeClr val="tx1"/>
              </a:solidFill>
            </a:rPr>
            <a:t>Emde</a:t>
          </a:r>
          <a:r>
            <a:rPr lang="en-IN" sz="1600" kern="1200" dirty="0">
              <a:solidFill>
                <a:schemeClr val="tx1"/>
              </a:solidFill>
            </a:rPr>
            <a:t> Boas tree</a:t>
          </a:r>
        </a:p>
      </dsp:txBody>
      <dsp:txXfrm>
        <a:off x="3292238" y="170917"/>
        <a:ext cx="822162" cy="822162"/>
      </dsp:txXfrm>
    </dsp:sp>
    <dsp:sp modelId="{3690589E-549F-4B59-97F2-3F89F283AFB2}">
      <dsp:nvSpPr>
        <dsp:cNvPr id="0" name=""/>
        <dsp:cNvSpPr/>
      </dsp:nvSpPr>
      <dsp:spPr>
        <a:xfrm>
          <a:off x="4379088" y="244811"/>
          <a:ext cx="674373" cy="674373"/>
        </a:xfrm>
        <a:prstGeom prst="mathEqual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>
        <a:off x="4468476" y="383732"/>
        <a:ext cx="495597" cy="396531"/>
      </dsp:txXfrm>
    </dsp:sp>
    <dsp:sp modelId="{3CF354C6-E6B1-4DFE-AC13-DE48A478E5B0}">
      <dsp:nvSpPr>
        <dsp:cNvPr id="0" name=""/>
        <dsp:cNvSpPr/>
      </dsp:nvSpPr>
      <dsp:spPr>
        <a:xfrm>
          <a:off x="5147873" y="642"/>
          <a:ext cx="1162712" cy="1162712"/>
        </a:xfrm>
        <a:prstGeom prst="ellips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Linux IDR tree</a:t>
          </a:r>
        </a:p>
      </dsp:txBody>
      <dsp:txXfrm>
        <a:off x="5318148" y="170917"/>
        <a:ext cx="822162" cy="8221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402287" y="1790495"/>
          <a:ext cx="2032254" cy="373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Switching</a:t>
          </a:r>
        </a:p>
      </dsp:txBody>
      <dsp:txXfrm>
        <a:off x="7402287" y="1790495"/>
        <a:ext cx="2032254" cy="3737895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920026" y="2548923"/>
          <a:ext cx="2032254" cy="106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Destruction</a:t>
          </a:r>
          <a:endParaRPr lang="en-US" sz="2800" kern="1200" dirty="0"/>
        </a:p>
      </dsp:txBody>
      <dsp:txXfrm>
        <a:off x="4920026" y="2548923"/>
        <a:ext cx="2032254" cy="10601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402287" y="1790495"/>
          <a:ext cx="2032254" cy="373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Switching</a:t>
          </a:r>
        </a:p>
      </dsp:txBody>
      <dsp:txXfrm>
        <a:off x="7402287" y="1790495"/>
        <a:ext cx="2032254" cy="3737895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920026" y="2548923"/>
          <a:ext cx="2032254" cy="106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Destruction</a:t>
          </a:r>
          <a:endParaRPr lang="en-US" sz="2800" kern="1200" dirty="0"/>
        </a:p>
      </dsp:txBody>
      <dsp:txXfrm>
        <a:off x="4920026" y="2548923"/>
        <a:ext cx="2032254" cy="1060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5T17:31:07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16 5737 0 0,'-6'-4'1072'0'0,"-1"-2"-799"0"0,-1 3-466 0 0,1 1-159 0 0,3 4-72 0 0,1 0 0 0 0,3-1 72 0 0,0 1 88 0 0,0 0 32 0 0,2-2-336 0 0,-1-2-312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A0C1A-17DB-4E1B-BB08-EDFD7F534A34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44E19-FBFF-42AC-A20E-0BC397995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12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2114-FCE3-4D78-A13D-80317099DE07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A70-91F7-430F-B472-38E67A3A5F15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5030-CC79-4F7F-807D-014E8CE4C18A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8BF6-9DF9-4CD3-A872-A101AE12C12E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456C-D7A0-4E44-BA75-728957A8CB92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59A7-39CA-44BC-9E06-15E1E580DFCD}" type="datetime1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2423-5173-4F3D-8393-7B43B99FAB42}" type="datetime1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3737-BD6B-479F-B79B-A6CF239E813E}" type="datetime1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E2D-B10B-485A-ACBC-CFECF6AD6AA7}" type="datetime1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6899-EC89-48C7-954E-49D03605DBA4}" type="datetime1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F3C-6D39-470E-9AE2-0474D7578811}" type="datetime1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EEF5B-BB75-4691-9944-B86F8F713F9F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121249/puzzle-by-jaberna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jschumacher/4142627946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70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lwn.net/Articles/839781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90349&amp;picture=detour-sign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nninga-from-nanninga.blogspot.com/2014/03/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latest/source/include" TargetMode="External"/><Relationship Id="rId2" Type="http://schemas.openxmlformats.org/officeDocument/2006/relationships/hyperlink" Target="https://elixir.bootlin.com/linux/latest/sou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elixir.bootlin.com/linux/latest/source/include/linux/pid_namespace.h" TargetMode="External"/><Relationship Id="rId4" Type="http://schemas.openxmlformats.org/officeDocument/2006/relationships/hyperlink" Target="https://elixir.bootlin.com/linux/latest/source/include/linux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59C6F201-9216-493E-A634-E73ECB502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38CF2-E5F3-E2C5-A69D-FD2384EE7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1" b="211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: Rounded Corners 10">
            <a:extLst>
              <a:ext uri="{FF2B5EF4-FFF2-40B4-BE49-F238E27FC236}">
                <a16:creationId xmlns:a16="http://schemas.microsoft.com/office/drawing/2014/main" id="{1D3A3C7D-3C2F-4809-9061-F9D2F44E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3859952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EB794C42-3DFD-4AE5-92A3-B8F3C8721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22960" y="8305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576" y="795528"/>
            <a:ext cx="3511296" cy="3008376"/>
          </a:xfrm>
        </p:spPr>
        <p:txBody>
          <a:bodyPr>
            <a:normAutofit/>
          </a:bodyPr>
          <a:lstStyle/>
          <a:p>
            <a:r>
              <a:rPr lang="en-IN" sz="4800" dirty="0">
                <a:cs typeface="Calibri Light"/>
              </a:rPr>
              <a:t>Chapter 3: Processes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576" y="3895344"/>
            <a:ext cx="3511296" cy="1773936"/>
          </a:xfrm>
        </p:spPr>
        <p:txBody>
          <a:bodyPr>
            <a:normAutofit/>
          </a:bodyPr>
          <a:lstStyle/>
          <a:p>
            <a:r>
              <a:rPr lang="en-IN" sz="3200" dirty="0"/>
              <a:t>Smruti R Sarangi </a:t>
            </a:r>
          </a:p>
          <a:p>
            <a:r>
              <a:rPr lang="en-IN" sz="3200" dirty="0"/>
              <a:t>IIT Delhi</a:t>
            </a:r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6188B-A32D-6089-558D-BB92D124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5C6D7-5D19-1352-2CC1-4DF2A5FB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6539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FCD0B93-F61B-048B-FF45-BAA0BFFAE6D1}"/>
              </a:ext>
            </a:extLst>
          </p:cNvPr>
          <p:cNvCxnSpPr>
            <a:cxnSpLocks/>
            <a:stCxn id="4" idx="6"/>
            <a:endCxn id="23" idx="2"/>
          </p:cNvCxnSpPr>
          <p:nvPr/>
        </p:nvCxnSpPr>
        <p:spPr>
          <a:xfrm>
            <a:off x="3962400" y="3545840"/>
            <a:ext cx="5399129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5BAF9E4-2F9A-4237-B751-C5834E75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Process State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45DE2F-EBF8-33A7-457F-27E272372BB2}"/>
              </a:ext>
            </a:extLst>
          </p:cNvPr>
          <p:cNvSpPr/>
          <p:nvPr/>
        </p:nvSpPr>
        <p:spPr>
          <a:xfrm>
            <a:off x="1300480" y="2661920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TASK_RUNNING</a:t>
            </a:r>
          </a:p>
          <a:p>
            <a:pPr algn="ctr"/>
            <a:r>
              <a:rPr lang="en-US" sz="2000"/>
              <a:t>(ready but not running)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1A0F86F-C102-7F92-62D2-5B77F68BEAF6}"/>
              </a:ext>
            </a:extLst>
          </p:cNvPr>
          <p:cNvSpPr/>
          <p:nvPr/>
        </p:nvSpPr>
        <p:spPr>
          <a:xfrm rot="3520279">
            <a:off x="1171008" y="2382943"/>
            <a:ext cx="789980" cy="3485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CB23C-6D88-C956-72B6-977FAE5AF1D2}"/>
              </a:ext>
            </a:extLst>
          </p:cNvPr>
          <p:cNvSpPr txBox="1"/>
          <p:nvPr/>
        </p:nvSpPr>
        <p:spPr>
          <a:xfrm>
            <a:off x="304918" y="1823292"/>
            <a:ext cx="2313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anose="030F0702030302020204" pitchFamily="66" charset="0"/>
              </a:rPr>
              <a:t>New task created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52AACA-EA32-0B87-F06D-5D8D268D87C4}"/>
              </a:ext>
            </a:extLst>
          </p:cNvPr>
          <p:cNvSpPr/>
          <p:nvPr/>
        </p:nvSpPr>
        <p:spPr>
          <a:xfrm>
            <a:off x="5730240" y="2661920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TASK_RUNNING</a:t>
            </a:r>
          </a:p>
          <a:p>
            <a:pPr algn="ctr"/>
            <a:r>
              <a:rPr lang="en-US" sz="2000"/>
              <a:t>(currently running)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DDEE564-17E9-95B2-5382-84CBFA2E3087}"/>
              </a:ext>
            </a:extLst>
          </p:cNvPr>
          <p:cNvCxnSpPr>
            <a:stCxn id="7" idx="4"/>
            <a:endCxn id="4" idx="4"/>
          </p:cNvCxnSpPr>
          <p:nvPr/>
        </p:nvCxnSpPr>
        <p:spPr>
          <a:xfrm rot="5400000">
            <a:off x="4846320" y="2214880"/>
            <a:ext cx="12700" cy="442976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54D68CB-2CA7-B794-2622-DEFB4C3F34B4}"/>
              </a:ext>
            </a:extLst>
          </p:cNvPr>
          <p:cNvCxnSpPr>
            <a:stCxn id="4" idx="0"/>
            <a:endCxn id="7" idx="0"/>
          </p:cNvCxnSpPr>
          <p:nvPr/>
        </p:nvCxnSpPr>
        <p:spPr>
          <a:xfrm rot="5400000" flipH="1" flipV="1">
            <a:off x="4846320" y="447040"/>
            <a:ext cx="12700" cy="442976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A71C7F-A4F4-046D-A96C-6B01168E1086}"/>
              </a:ext>
            </a:extLst>
          </p:cNvPr>
          <p:cNvSpPr txBox="1"/>
          <p:nvPr/>
        </p:nvSpPr>
        <p:spPr>
          <a:xfrm>
            <a:off x="3865348" y="4599471"/>
            <a:ext cx="3669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Preempted for some reason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0C6E93-0E1C-FF7A-F804-9F2D5486BF4C}"/>
              </a:ext>
            </a:extLst>
          </p:cNvPr>
          <p:cNvSpPr txBox="1"/>
          <p:nvPr/>
        </p:nvSpPr>
        <p:spPr>
          <a:xfrm>
            <a:off x="3109313" y="1992569"/>
            <a:ext cx="3634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Scheduler asks it to execute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22CE22-6CD5-04B9-C8A9-960D9BE1207A}"/>
              </a:ext>
            </a:extLst>
          </p:cNvPr>
          <p:cNvSpPr/>
          <p:nvPr/>
        </p:nvSpPr>
        <p:spPr>
          <a:xfrm>
            <a:off x="8392160" y="455561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TASK_ZOMBIE</a:t>
            </a:r>
          </a:p>
          <a:p>
            <a:pPr algn="ctr"/>
            <a:r>
              <a:rPr lang="en-US" sz="2000"/>
              <a:t>(task finishes or is terminated)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9285A5F-7D20-FF6B-CADE-FFDC4F4BA963}"/>
              </a:ext>
            </a:extLst>
          </p:cNvPr>
          <p:cNvCxnSpPr>
            <a:stCxn id="7" idx="7"/>
            <a:endCxn id="18" idx="2"/>
          </p:cNvCxnSpPr>
          <p:nvPr/>
        </p:nvCxnSpPr>
        <p:spPr>
          <a:xfrm rot="5400000" flipH="1" flipV="1">
            <a:off x="7406579" y="1935234"/>
            <a:ext cx="1581333" cy="38982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BB79A79-77F0-C3DA-3CEA-669683CB88DB}"/>
              </a:ext>
            </a:extLst>
          </p:cNvPr>
          <p:cNvSpPr/>
          <p:nvPr/>
        </p:nvSpPr>
        <p:spPr>
          <a:xfrm>
            <a:off x="2820670" y="5468659"/>
            <a:ext cx="4246880" cy="1087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TASK_INTERRUPTIBLE or TASK_UNINTERRUPTIBLE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570AB-9BEA-5529-D3A4-822BA662C650}"/>
              </a:ext>
            </a:extLst>
          </p:cNvPr>
          <p:cNvSpPr txBox="1"/>
          <p:nvPr/>
        </p:nvSpPr>
        <p:spPr>
          <a:xfrm>
            <a:off x="6763968" y="859691"/>
            <a:ext cx="1433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Execution</a:t>
            </a:r>
          </a:p>
          <a:p>
            <a:pPr algn="l"/>
            <a:r>
              <a:rPr lang="en-US" sz="2400"/>
              <a:t>finished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017DC86-6F47-9B6F-B25F-F8BAFB000A68}"/>
              </a:ext>
            </a:extLst>
          </p:cNvPr>
          <p:cNvCxnSpPr>
            <a:cxnSpLocks/>
            <a:stCxn id="7" idx="5"/>
            <a:endCxn id="21" idx="6"/>
          </p:cNvCxnSpPr>
          <p:nvPr/>
        </p:nvCxnSpPr>
        <p:spPr>
          <a:xfrm rot="5400000">
            <a:off x="6614265" y="4624152"/>
            <a:ext cx="1841353" cy="93478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4A6AE0-3062-7A8A-4FF7-36C480FF0AB2}"/>
              </a:ext>
            </a:extLst>
          </p:cNvPr>
          <p:cNvSpPr txBox="1"/>
          <p:nvPr/>
        </p:nvSpPr>
        <p:spPr>
          <a:xfrm>
            <a:off x="7067550" y="6053166"/>
            <a:ext cx="160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Go to sleep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E9CFDBC-D480-29CF-B88A-F8B933FE7153}"/>
              </a:ext>
            </a:extLst>
          </p:cNvPr>
          <p:cNvCxnSpPr>
            <a:cxnSpLocks/>
            <a:stCxn id="21" idx="2"/>
            <a:endCxn id="4" idx="3"/>
          </p:cNvCxnSpPr>
          <p:nvPr/>
        </p:nvCxnSpPr>
        <p:spPr>
          <a:xfrm rot="10800000">
            <a:off x="1690310" y="4170867"/>
            <a:ext cx="1130361" cy="184135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9FCA31-D169-6142-C651-6A309622D8DF}"/>
              </a:ext>
            </a:extLst>
          </p:cNvPr>
          <p:cNvSpPr txBox="1"/>
          <p:nvPr/>
        </p:nvSpPr>
        <p:spPr>
          <a:xfrm>
            <a:off x="181666" y="4868278"/>
            <a:ext cx="1523302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l"/>
            <a:r>
              <a:rPr lang="en-IN" sz="2400"/>
              <a:t>Woken up </a:t>
            </a:r>
            <a:br>
              <a:rPr lang="en-IN" sz="2400" dirty="0"/>
            </a:br>
            <a:r>
              <a:rPr lang="en-IN" sz="2400" dirty="0"/>
              <a:t>(by the 0S)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67DC47A-1952-D389-F273-B616D2A9C32D}"/>
                  </a:ext>
                </a:extLst>
              </p14:cNvPr>
              <p14:cNvContentPartPr/>
              <p14:nvPr/>
            </p14:nvContentPartPr>
            <p14:xfrm>
              <a:off x="7709400" y="5166440"/>
              <a:ext cx="12960" cy="5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67DC47A-1952-D389-F273-B616D2A9C3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00400" y="5157440"/>
                <a:ext cx="30600" cy="234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D24EF78-C23A-2B24-6BF8-06CDCEEB682C}"/>
              </a:ext>
            </a:extLst>
          </p:cNvPr>
          <p:cNvSpPr/>
          <p:nvPr/>
        </p:nvSpPr>
        <p:spPr>
          <a:xfrm>
            <a:off x="9361529" y="2661920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TASK_STOPPED</a:t>
            </a:r>
          </a:p>
          <a:p>
            <a:pPr algn="ctr"/>
            <a:r>
              <a:rPr lang="en-US" sz="2000"/>
              <a:t>(stopped)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D19163A-1320-8627-1BC1-F389B025EF7B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8197245" y="3107322"/>
            <a:ext cx="1164284" cy="43851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E66F627-42FC-C8CB-6EEC-F516F4FFFBA5}"/>
              </a:ext>
            </a:extLst>
          </p:cNvPr>
          <p:cNvSpPr txBox="1"/>
          <p:nvPr/>
        </p:nvSpPr>
        <p:spPr>
          <a:xfrm>
            <a:off x="8343365" y="3651948"/>
            <a:ext cx="1087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b="1"/>
              <a:t>SIGSTOP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4BD916E-F702-6C49-8191-DFE85D5EE818}"/>
              </a:ext>
            </a:extLst>
          </p:cNvPr>
          <p:cNvCxnSpPr>
            <a:cxnSpLocks/>
            <a:stCxn id="23" idx="4"/>
            <a:endCxn id="4" idx="5"/>
          </p:cNvCxnSpPr>
          <p:nvPr/>
        </p:nvCxnSpPr>
        <p:spPr>
          <a:xfrm rot="5400000" flipH="1">
            <a:off x="7003083" y="740354"/>
            <a:ext cx="258894" cy="7119918"/>
          </a:xfrm>
          <a:prstGeom prst="bentConnector3">
            <a:avLst>
              <a:gd name="adj1" fmla="val -3237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0B15C9-6ADC-35E3-861A-3BCA65AD6140}"/>
              </a:ext>
            </a:extLst>
          </p:cNvPr>
          <p:cNvSpPr txBox="1"/>
          <p:nvPr/>
        </p:nvSpPr>
        <p:spPr>
          <a:xfrm>
            <a:off x="8593797" y="5283776"/>
            <a:ext cx="1141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b="1"/>
              <a:t>SIGCONT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35BC7-BE54-0F24-4270-5EC35CEA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CC113F-8410-C7A2-4EE0-DA076D2B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6335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596866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2BD1-12B2-9ED4-3820-5EC74040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0"/>
            <a:ext cx="10515600" cy="1325563"/>
          </a:xfrm>
        </p:spPr>
        <p:txBody>
          <a:bodyPr/>
          <a:lstStyle/>
          <a:p>
            <a:r>
              <a:rPr lang="en-IN" dirty="0"/>
              <a:t>Explanation of the Process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1E9D-A11C-A98C-ED09-035D9685C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1266188"/>
            <a:ext cx="11231880" cy="5395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We have two </a:t>
            </a:r>
            <a:r>
              <a:rPr lang="en-IN" dirty="0">
                <a:solidFill>
                  <a:srgbClr val="FF0000"/>
                </a:solidFill>
              </a:rPr>
              <a:t>running</a:t>
            </a:r>
            <a:r>
              <a:rPr lang="en-IN"/>
              <a:t> states </a:t>
            </a:r>
            <a:endParaRPr lang="en-IN" dirty="0"/>
          </a:p>
          <a:p>
            <a:pPr lvl="1"/>
            <a:r>
              <a:rPr lang="en-IN" dirty="0"/>
              <a:t>Can run (not getting an available </a:t>
            </a:r>
            <a:r>
              <a:rPr lang="en-IN" dirty="0">
                <a:solidFill>
                  <a:srgbClr val="00B050"/>
                </a:solidFill>
              </a:rPr>
              <a:t>CPU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Already </a:t>
            </a:r>
            <a:r>
              <a:rPr lang="en-IN" dirty="0">
                <a:solidFill>
                  <a:srgbClr val="FF0000"/>
                </a:solidFill>
              </a:rPr>
              <a:t>running</a:t>
            </a:r>
          </a:p>
          <a:p>
            <a:r>
              <a:rPr lang="en-IN" dirty="0"/>
              <a:t>There are two </a:t>
            </a:r>
            <a:r>
              <a:rPr lang="en-IN" dirty="0">
                <a:solidFill>
                  <a:srgbClr val="C00000"/>
                </a:solidFill>
              </a:rPr>
              <a:t>interrupted</a:t>
            </a:r>
            <a:r>
              <a:rPr lang="en-IN" dirty="0"/>
              <a:t> states</a:t>
            </a:r>
          </a:p>
          <a:p>
            <a:pPr lvl="1"/>
            <a:r>
              <a:rPr lang="en-IN" dirty="0"/>
              <a:t>INTERRUPTIBLE </a:t>
            </a:r>
            <a:r>
              <a:rPr lang="en-IN" dirty="0">
                <a:sym typeface="Wingdings" panose="05000000000000000000" pitchFamily="2" charset="2"/>
              </a:rPr>
              <a:t> The process can be </a:t>
            </a:r>
            <a:r>
              <a:rPr lang="en-IN" dirty="0">
                <a:solidFill>
                  <a:srgbClr val="7030A0"/>
                </a:solidFill>
                <a:sym typeface="Wingdings" panose="05000000000000000000" pitchFamily="2" charset="2"/>
              </a:rPr>
              <a:t>sent</a:t>
            </a:r>
            <a:r>
              <a:rPr lang="en-IN" dirty="0">
                <a:sym typeface="Wingdings" panose="05000000000000000000" pitchFamily="2" charset="2"/>
              </a:rPr>
              <a:t> a message from the OS (known as a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signal</a:t>
            </a:r>
            <a:r>
              <a:rPr lang="en-IN" dirty="0">
                <a:sym typeface="Wingdings" panose="05000000000000000000" pitchFamily="2" charset="2"/>
              </a:rPr>
              <a:t>), and it can be woken up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UNINTERRUPTIBLE  The process is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waiting</a:t>
            </a:r>
            <a:r>
              <a:rPr lang="en-IN" dirty="0">
                <a:sym typeface="Wingdings" panose="05000000000000000000" pitchFamily="2" charset="2"/>
              </a:rPr>
              <a:t> for a particular resource to become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available</a:t>
            </a:r>
            <a:r>
              <a:rPr lang="en-IN" dirty="0">
                <a:sym typeface="Wingdings" panose="05000000000000000000" pitchFamily="2" charset="2"/>
              </a:rPr>
              <a:t>. It will not wake up regardless of the </a:t>
            </a:r>
            <a:r>
              <a:rPr lang="en-IN" dirty="0">
                <a:solidFill>
                  <a:srgbClr val="C00000"/>
                </a:solidFill>
                <a:sym typeface="Wingdings" panose="05000000000000000000" pitchFamily="2" charset="2"/>
              </a:rPr>
              <a:t>signal</a:t>
            </a:r>
            <a:r>
              <a:rPr lang="en-IN" dirty="0">
                <a:sym typeface="Wingdings" panose="05000000000000000000" pitchFamily="2" charset="2"/>
              </a:rPr>
              <a:t> that is sent to it.</a:t>
            </a:r>
          </a:p>
          <a:p>
            <a:r>
              <a:rPr lang="en-IN" dirty="0">
                <a:sym typeface="Wingdings" panose="05000000000000000000" pitchFamily="2" charset="2"/>
              </a:rPr>
              <a:t>TASK_ZOMBIE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A process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finishes</a:t>
            </a:r>
            <a:r>
              <a:rPr lang="en-IN" dirty="0">
                <a:sym typeface="Wingdings" panose="05000000000000000000" pitchFamily="2" charset="2"/>
              </a:rPr>
              <a:t> if the OS kills it or if it calls the </a:t>
            </a:r>
            <a:r>
              <a:rPr lang="en-IN" i="1" dirty="0">
                <a:sym typeface="Wingdings" panose="05000000000000000000" pitchFamily="2" charset="2"/>
              </a:rPr>
              <a:t>exit()</a:t>
            </a:r>
            <a:r>
              <a:rPr lang="en-IN" dirty="0">
                <a:sym typeface="Wingdings" panose="05000000000000000000" pitchFamily="2" charset="2"/>
              </a:rPr>
              <a:t> system call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Its state is however not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removed</a:t>
            </a:r>
            <a:r>
              <a:rPr lang="en-IN" dirty="0">
                <a:sym typeface="Wingdings" panose="05000000000000000000" pitchFamily="2" charset="2"/>
              </a:rPr>
              <a:t>. Its parent is informed with the SIGCHLD signal.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The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parent</a:t>
            </a:r>
            <a:r>
              <a:rPr lang="en-IN" dirty="0">
                <a:sym typeface="Wingdings" panose="05000000000000000000" pitchFamily="2" charset="2"/>
              </a:rPr>
              <a:t> needs to call the system call </a:t>
            </a:r>
            <a:r>
              <a:rPr lang="en-IN" i="1" dirty="0">
                <a:solidFill>
                  <a:srgbClr val="0070C0"/>
                </a:solidFill>
                <a:sym typeface="Wingdings" panose="05000000000000000000" pitchFamily="2" charset="2"/>
              </a:rPr>
              <a:t>wait()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to read the exit value of the child and then only the child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process’s</a:t>
            </a:r>
            <a:r>
              <a:rPr lang="en-IN" dirty="0">
                <a:sym typeface="Wingdings" panose="05000000000000000000" pitchFamily="2" charset="2"/>
              </a:rPr>
              <a:t> state is cleaned up.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332B2-66C4-5DCD-2268-C1A70A8A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4EC8-9A4B-27FD-7EBA-D52CB04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887339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F288-CB4B-8763-3D7D-EBE16A66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More about Process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FA2C-4906-ADE6-12D2-B21FB7BEA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30984"/>
            <a:ext cx="10515600" cy="4961891"/>
          </a:xfrm>
        </p:spPr>
        <p:txBody>
          <a:bodyPr>
            <a:normAutofit/>
          </a:bodyPr>
          <a:lstStyle/>
          <a:p>
            <a:r>
              <a:rPr lang="en-IN"/>
              <a:t>ZOMBIE state </a:t>
            </a:r>
            <a:r>
              <a:rPr lang="en-IN">
                <a:solidFill>
                  <a:srgbClr val="0070C0"/>
                </a:solidFill>
              </a:rPr>
              <a:t>continued</a:t>
            </a:r>
            <a:r>
              <a:rPr lang="en-IN"/>
              <a:t> …</a:t>
            </a:r>
          </a:p>
          <a:p>
            <a:pPr lvl="1"/>
            <a:r>
              <a:rPr lang="en-IN"/>
              <a:t>The process needs to explicitly </a:t>
            </a:r>
            <a:r>
              <a:rPr lang="en-IN">
                <a:solidFill>
                  <a:srgbClr val="7030A0"/>
                </a:solidFill>
              </a:rPr>
              <a:t>call</a:t>
            </a:r>
            <a:r>
              <a:rPr lang="en-IN"/>
              <a:t> </a:t>
            </a:r>
            <a:r>
              <a:rPr lang="en-IN" i="1"/>
              <a:t>exit(int </a:t>
            </a:r>
            <a:r>
              <a:rPr lang="en-IN" i="1" err="1"/>
              <a:t>exitcode</a:t>
            </a:r>
            <a:r>
              <a:rPr lang="en-IN" i="1"/>
              <a:t>) </a:t>
            </a:r>
            <a:r>
              <a:rPr lang="en-IN"/>
              <a:t>when it finishes </a:t>
            </a:r>
          </a:p>
          <a:p>
            <a:pPr lvl="1"/>
            <a:r>
              <a:rPr lang="en-IN" i="1" err="1"/>
              <a:t>exitcode</a:t>
            </a:r>
            <a:r>
              <a:rPr lang="en-IN" i="1"/>
              <a:t> </a:t>
            </a:r>
            <a:r>
              <a:rPr lang="en-IN"/>
              <a:t>indicates the status of the </a:t>
            </a:r>
            <a:r>
              <a:rPr lang="en-IN">
                <a:solidFill>
                  <a:srgbClr val="00B050"/>
                </a:solidFill>
              </a:rPr>
              <a:t>process’s</a:t>
            </a:r>
            <a:r>
              <a:rPr lang="en-IN"/>
              <a:t> execution</a:t>
            </a:r>
          </a:p>
          <a:p>
            <a:pPr lvl="2"/>
            <a:r>
              <a:rPr lang="en-IN" sz="2400" dirty="0"/>
              <a:t>If it is 0, then it means that the process executed successfully</a:t>
            </a:r>
          </a:p>
          <a:p>
            <a:pPr lvl="1"/>
            <a:r>
              <a:rPr lang="en-IN"/>
              <a:t>Otherwise, it means that there was an </a:t>
            </a:r>
            <a:r>
              <a:rPr lang="en-IN">
                <a:solidFill>
                  <a:srgbClr val="FF0000"/>
                </a:solidFill>
              </a:rPr>
              <a:t>error</a:t>
            </a:r>
            <a:r>
              <a:rPr lang="en-IN"/>
              <a:t>.</a:t>
            </a:r>
          </a:p>
          <a:p>
            <a:pPr lvl="2"/>
            <a:r>
              <a:rPr lang="en-IN" sz="2400" dirty="0"/>
              <a:t>The exit code indicates the type of the error</a:t>
            </a:r>
          </a:p>
          <a:p>
            <a:pPr lvl="2"/>
            <a:r>
              <a:rPr lang="en-IN" sz="2400" dirty="0"/>
              <a:t>A value of `1’ indicates that there was an error (not specific)</a:t>
            </a:r>
          </a:p>
          <a:p>
            <a:pPr lvl="2"/>
            <a:r>
              <a:rPr lang="en-IN" sz="2400" dirty="0"/>
              <a:t>Any other value indicates the exact nature of the error</a:t>
            </a:r>
          </a:p>
          <a:p>
            <a:pPr lvl="1"/>
            <a:r>
              <a:rPr lang="en-IN"/>
              <a:t>Processes are </a:t>
            </a:r>
            <a:r>
              <a:rPr lang="en-IN">
                <a:solidFill>
                  <a:srgbClr val="7030A0"/>
                </a:solidFill>
              </a:rPr>
              <a:t>organized</a:t>
            </a:r>
            <a:r>
              <a:rPr lang="en-IN"/>
              <a:t> in a tree-like hierarchy. Every process has a </a:t>
            </a:r>
            <a:r>
              <a:rPr lang="en-IN">
                <a:solidFill>
                  <a:srgbClr val="0070C0"/>
                </a:solidFill>
              </a:rPr>
              <a:t>parent</a:t>
            </a:r>
            <a:r>
              <a:rPr lang="en-IN"/>
              <a:t>. The parent needs to know the status of the child’s </a:t>
            </a:r>
            <a:r>
              <a:rPr lang="en-IN">
                <a:solidFill>
                  <a:srgbClr val="00B050"/>
                </a:solidFill>
              </a:rPr>
              <a:t>execution</a:t>
            </a:r>
            <a:r>
              <a:rPr lang="en-IN"/>
              <a:t> (exit code). Hence, we maintain the child process as a </a:t>
            </a:r>
            <a:r>
              <a:rPr lang="en-IN">
                <a:solidFill>
                  <a:srgbClr val="C00000"/>
                </a:solidFill>
              </a:rPr>
              <a:t>zombie</a:t>
            </a:r>
            <a:r>
              <a:rPr lang="en-IN"/>
              <a:t> until the parent reads its 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status </a:t>
            </a:r>
            <a:r>
              <a:rPr lang="en-IN"/>
              <a:t>using variants of the </a:t>
            </a:r>
            <a:r>
              <a:rPr lang="en-IN" i="1">
                <a:solidFill>
                  <a:srgbClr val="00B050"/>
                </a:solidFill>
              </a:rPr>
              <a:t>wait</a:t>
            </a:r>
            <a:r>
              <a:rPr lang="en-IN" i="1"/>
              <a:t> </a:t>
            </a:r>
            <a:r>
              <a:rPr lang="en-IN"/>
              <a:t>system call.</a:t>
            </a:r>
          </a:p>
          <a:p>
            <a:pPr lvl="1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3EEC5-1073-D411-4E1F-8A883855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49B1-703C-04E1-90D9-DB36AC06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89158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4D77-A71B-49BB-CB4F-673FEED4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 STOPPED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FA47-EC54-4338-99B2-F908A1E27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4404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  <a:r>
              <a:rPr lang="en-IN" dirty="0"/>
              <a:t> can be stopped/suspended</a:t>
            </a:r>
          </a:p>
          <a:p>
            <a:pPr lvl="1"/>
            <a:r>
              <a:rPr lang="en-IN" dirty="0"/>
              <a:t>Send it the SIGSTOP signal: </a:t>
            </a:r>
            <a:r>
              <a:rPr lang="en-IN" dirty="0">
                <a:solidFill>
                  <a:srgbClr val="00B050"/>
                </a:solidFill>
              </a:rPr>
              <a:t>example</a:t>
            </a:r>
            <a:r>
              <a:rPr lang="en-IN" dirty="0"/>
              <a:t>, kill –STOP {process id}</a:t>
            </a:r>
          </a:p>
          <a:p>
            <a:pPr lvl="1"/>
            <a:r>
              <a:rPr lang="en-IN" dirty="0"/>
              <a:t>The </a:t>
            </a:r>
            <a:r>
              <a:rPr lang="en-IN" i="1" dirty="0"/>
              <a:t>kill </a:t>
            </a:r>
            <a:r>
              <a:rPr lang="en-IN" dirty="0"/>
              <a:t>system call or command line command </a:t>
            </a:r>
            <a:r>
              <a:rPr lang="en-IN" i="1" dirty="0"/>
              <a:t>kill </a:t>
            </a:r>
            <a:r>
              <a:rPr lang="en-IN" dirty="0"/>
              <a:t>sends a </a:t>
            </a:r>
            <a:r>
              <a:rPr lang="en-IN" dirty="0">
                <a:solidFill>
                  <a:srgbClr val="0070C0"/>
                </a:solidFill>
              </a:rPr>
              <a:t>signal</a:t>
            </a:r>
            <a:r>
              <a:rPr lang="en-IN" dirty="0"/>
              <a:t> to a process</a:t>
            </a:r>
          </a:p>
          <a:p>
            <a:pPr lvl="1"/>
            <a:r>
              <a:rPr lang="en-IN" dirty="0"/>
              <a:t>This </a:t>
            </a:r>
            <a:r>
              <a:rPr lang="en-IN" dirty="0">
                <a:solidFill>
                  <a:srgbClr val="FF0000"/>
                </a:solidFill>
              </a:rPr>
              <a:t>suspends</a:t>
            </a:r>
            <a:r>
              <a:rPr lang="en-IN" dirty="0"/>
              <a:t> the process</a:t>
            </a:r>
          </a:p>
          <a:p>
            <a:pPr lvl="1"/>
            <a:r>
              <a:rPr lang="en-IN" dirty="0"/>
              <a:t>Another approach: Type Ctrl-Z on the </a:t>
            </a:r>
            <a:r>
              <a:rPr lang="en-IN" dirty="0">
                <a:solidFill>
                  <a:srgbClr val="C00000"/>
                </a:solidFill>
              </a:rPr>
              <a:t>terminal</a:t>
            </a:r>
          </a:p>
          <a:p>
            <a:pPr lvl="2"/>
            <a:r>
              <a:rPr lang="en-IN" dirty="0"/>
              <a:t>Sends the </a:t>
            </a:r>
            <a:r>
              <a:rPr lang="en-IN" dirty="0">
                <a:solidFill>
                  <a:srgbClr val="7030A0"/>
                </a:solidFill>
              </a:rPr>
              <a:t>SIGTSTP</a:t>
            </a:r>
            <a:r>
              <a:rPr lang="en-IN" dirty="0"/>
              <a:t> signal</a:t>
            </a:r>
          </a:p>
          <a:p>
            <a:pPr lvl="2"/>
            <a:r>
              <a:rPr lang="en-IN" dirty="0"/>
              <a:t>A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can choose to ignore this</a:t>
            </a:r>
          </a:p>
          <a:p>
            <a:pPr lvl="2"/>
            <a:r>
              <a:rPr lang="en-IN" dirty="0"/>
              <a:t>If it is not ignored, the process is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suspended</a:t>
            </a:r>
          </a:p>
          <a:p>
            <a:r>
              <a:rPr lang="en-IN" dirty="0"/>
              <a:t>The process can be resumed by sending the SIGCONT signal to it</a:t>
            </a:r>
          </a:p>
          <a:p>
            <a:pPr lvl="1"/>
            <a:r>
              <a:rPr lang="en-IN" dirty="0"/>
              <a:t>Use a system call to send the </a:t>
            </a:r>
            <a:r>
              <a:rPr lang="en-IN" dirty="0">
                <a:solidFill>
                  <a:srgbClr val="0070C0"/>
                </a:solidFill>
              </a:rPr>
              <a:t>signal</a:t>
            </a:r>
            <a:r>
              <a:rPr lang="en-IN" dirty="0"/>
              <a:t> to a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</a:p>
          <a:p>
            <a:pPr lvl="1"/>
            <a:r>
              <a:rPr lang="en-IN" dirty="0"/>
              <a:t>Use the </a:t>
            </a:r>
            <a:r>
              <a:rPr lang="en-IN" i="1" dirty="0" err="1"/>
              <a:t>fg</a:t>
            </a:r>
            <a:r>
              <a:rPr lang="en-IN" i="1" dirty="0"/>
              <a:t> </a:t>
            </a:r>
            <a:r>
              <a:rPr lang="en-IN" dirty="0"/>
              <a:t>command line </a:t>
            </a:r>
            <a:r>
              <a:rPr lang="en-IN" dirty="0">
                <a:solidFill>
                  <a:srgbClr val="C00000"/>
                </a:solidFill>
              </a:rPr>
              <a:t>utility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4C043-6341-5282-733F-5131A96F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0CCC7-A0AD-213E-2BAB-FA49BCEF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2727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456B-9C0A-397A-40D7-A630406D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Kernel Stack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2927-3DEC-BFFD-7448-38D850B6B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9975"/>
          </a:xfrm>
        </p:spPr>
        <p:txBody>
          <a:bodyPr>
            <a:normAutofit/>
          </a:bodyPr>
          <a:lstStyle/>
          <a:p>
            <a:r>
              <a:rPr lang="en-US" sz="2400" dirty="0"/>
              <a:t>Where does a process keep its information when there is a context switch? Does it need an avatar that runs in kernel mode? 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1304BDC-67AD-F5CB-64D0-AE37D72202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04" y="1825625"/>
            <a:ext cx="558191" cy="5581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A4D227-F3D3-8629-15CF-0D21CDB6FDFA}"/>
              </a:ext>
            </a:extLst>
          </p:cNvPr>
          <p:cNvSpPr txBox="1"/>
          <p:nvPr/>
        </p:nvSpPr>
        <p:spPr>
          <a:xfrm>
            <a:off x="1198880" y="3241040"/>
            <a:ext cx="9776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Every process is </a:t>
            </a:r>
            <a:r>
              <a:rPr lang="en-IN" sz="2400" dirty="0">
                <a:solidFill>
                  <a:srgbClr val="0070C0"/>
                </a:solidFill>
              </a:rPr>
              <a:t>associated</a:t>
            </a:r>
            <a:r>
              <a:rPr lang="en-IN" sz="2400" dirty="0"/>
              <a:t> with a kernel stack and often a kernel thread. </a:t>
            </a:r>
          </a:p>
          <a:p>
            <a:pPr algn="l"/>
            <a:r>
              <a:rPr lang="en-IN" sz="2400" dirty="0"/>
              <a:t>When a kernel </a:t>
            </a:r>
            <a:r>
              <a:rPr lang="en-IN" sz="2400" dirty="0">
                <a:solidFill>
                  <a:srgbClr val="FF0000"/>
                </a:solidFill>
              </a:rPr>
              <a:t>thread</a:t>
            </a:r>
            <a:r>
              <a:rPr lang="en-IN" sz="2400" dirty="0"/>
              <a:t> works on behalf of the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 to do some work for it, </a:t>
            </a:r>
          </a:p>
          <a:p>
            <a:pPr algn="l"/>
            <a:r>
              <a:rPr lang="en-IN" sz="2400" dirty="0"/>
              <a:t>the kernel stack is used.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78DBB30-320C-452C-3A5A-8EC6093AB2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30" y="2552798"/>
            <a:ext cx="1031044" cy="10310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91E605-9E28-BB70-48B6-39AAA8828301}"/>
              </a:ext>
            </a:extLst>
          </p:cNvPr>
          <p:cNvSpPr txBox="1"/>
          <p:nvPr/>
        </p:nvSpPr>
        <p:spPr>
          <a:xfrm>
            <a:off x="1382486" y="4789714"/>
            <a:ext cx="1003499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400" dirty="0"/>
              <a:t>There are some </a:t>
            </a:r>
            <a:r>
              <a:rPr lang="en-IN" sz="2400" dirty="0">
                <a:solidFill>
                  <a:srgbClr val="FF0000"/>
                </a:solidFill>
              </a:rPr>
              <a:t>limitations</a:t>
            </a:r>
            <a:r>
              <a:rPr lang="en-IN" sz="2400" dirty="0"/>
              <a:t> on the kernel stack. It cannot be arbitrarily large. </a:t>
            </a:r>
            <a:br>
              <a:rPr lang="en-IN" sz="2400" dirty="0"/>
            </a:br>
            <a:r>
              <a:rPr lang="en-IN" sz="2400" dirty="0"/>
              <a:t>In fact, no structure in the </a:t>
            </a:r>
            <a:r>
              <a:rPr lang="en-IN" sz="2400" dirty="0">
                <a:solidFill>
                  <a:srgbClr val="C00000"/>
                </a:solidFill>
              </a:rPr>
              <a:t>kernel</a:t>
            </a:r>
            <a:r>
              <a:rPr lang="en-IN" sz="2400" dirty="0"/>
              <a:t> can grow indefinitely and irregularly. Memory</a:t>
            </a:r>
            <a:br>
              <a:rPr lang="en-IN" sz="2400" dirty="0"/>
            </a:br>
            <a:r>
              <a:rPr lang="en-IN" sz="2400" dirty="0"/>
              <a:t>management of kernel pages is complicated. 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4EC129DA-0D70-F00B-6618-EEB8DECC9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56" y="4890911"/>
            <a:ext cx="997933" cy="99793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626A2-40DF-EEB5-60BD-492AAEF1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AE1A5B-D010-93CC-3A47-5F453E64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940594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98F0-700E-BC46-29BD-6DF5FF7B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0"/>
            <a:ext cx="10515600" cy="1325563"/>
          </a:xfrm>
        </p:spPr>
        <p:txBody>
          <a:bodyPr/>
          <a:lstStyle/>
          <a:p>
            <a:r>
              <a:rPr lang="en-IN" dirty="0"/>
              <a:t>Limitations on the Kernel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3653-4FA6-46FD-E242-886BBEFA5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1240971"/>
            <a:ext cx="11253651" cy="5251904"/>
          </a:xfrm>
        </p:spPr>
        <p:txBody>
          <a:bodyPr>
            <a:normAutofit/>
          </a:bodyPr>
          <a:lstStyle/>
          <a:p>
            <a:r>
              <a:rPr lang="en-IN" dirty="0"/>
              <a:t>Its </a:t>
            </a:r>
            <a:r>
              <a:rPr lang="en-IN" dirty="0">
                <a:solidFill>
                  <a:srgbClr val="C00000"/>
                </a:solidFill>
              </a:rPr>
              <a:t>size</a:t>
            </a:r>
            <a:r>
              <a:rPr lang="en-IN" dirty="0"/>
              <a:t> is limited to 4 KB * 2 = 8 KB</a:t>
            </a:r>
          </a:p>
          <a:p>
            <a:r>
              <a:rPr lang="en-IN" dirty="0"/>
              <a:t>They contain useful </a:t>
            </a:r>
            <a:r>
              <a:rPr lang="en-IN" dirty="0">
                <a:solidFill>
                  <a:srgbClr val="00B050"/>
                </a:solidFill>
              </a:rPr>
              <a:t>data</a:t>
            </a:r>
            <a:r>
              <a:rPr lang="en-IN" dirty="0"/>
              <a:t> as long as the thread is </a:t>
            </a:r>
            <a:r>
              <a:rPr lang="en-IN" dirty="0">
                <a:solidFill>
                  <a:srgbClr val="FF0000"/>
                </a:solidFill>
              </a:rPr>
              <a:t>alive</a:t>
            </a:r>
            <a:r>
              <a:rPr lang="en-IN" dirty="0"/>
              <a:t> or in a </a:t>
            </a:r>
            <a:r>
              <a:rPr lang="en-IN" dirty="0">
                <a:solidFill>
                  <a:srgbClr val="C00000"/>
                </a:solidFill>
              </a:rPr>
              <a:t>zombie</a:t>
            </a:r>
            <a:r>
              <a:rPr lang="en-IN" dirty="0"/>
              <a:t> state</a:t>
            </a:r>
          </a:p>
          <a:p>
            <a:r>
              <a:rPr lang="en-IN" dirty="0"/>
              <a:t>There are per-thread </a:t>
            </a:r>
            <a:r>
              <a:rPr lang="en-IN" dirty="0">
                <a:solidFill>
                  <a:srgbClr val="C00000"/>
                </a:solidFill>
              </a:rPr>
              <a:t>stacks</a:t>
            </a:r>
            <a:r>
              <a:rPr lang="en-IN" dirty="0"/>
              <a:t> and a few stacks that are reserved for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each CPU</a:t>
            </a:r>
          </a:p>
          <a:p>
            <a:r>
              <a:rPr lang="en-IN" dirty="0"/>
              <a:t>The main CPU stack is an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interrupt stack </a:t>
            </a:r>
            <a:r>
              <a:rPr lang="en-IN" dirty="0"/>
              <a:t>that is used by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interrupt handlers</a:t>
            </a:r>
          </a:p>
          <a:p>
            <a:r>
              <a:rPr lang="en-IN" dirty="0"/>
              <a:t>What about nested interrupts? </a:t>
            </a:r>
          </a:p>
          <a:p>
            <a:pPr lvl="1"/>
            <a:r>
              <a:rPr lang="en-IN" dirty="0"/>
              <a:t>Some </a:t>
            </a:r>
            <a:r>
              <a:rPr lang="en-IN" dirty="0">
                <a:solidFill>
                  <a:srgbClr val="FF0000"/>
                </a:solidFill>
              </a:rPr>
              <a:t>interrupts</a:t>
            </a:r>
            <a:r>
              <a:rPr lang="en-IN" dirty="0"/>
              <a:t> are non-maskable interrupts (NMIs) </a:t>
            </a:r>
          </a:p>
          <a:p>
            <a:pPr lvl="1"/>
            <a:r>
              <a:rPr lang="en-IN" dirty="0"/>
              <a:t>They cannot be </a:t>
            </a:r>
            <a:r>
              <a:rPr lang="en-IN" dirty="0">
                <a:solidFill>
                  <a:srgbClr val="00B050"/>
                </a:solidFill>
              </a:rPr>
              <a:t>ignored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This means that if we are already running an interrupt handler, then we need to still handle these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interrupts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There is thus a need to </a:t>
            </a:r>
            <a:r>
              <a:rPr lang="en-IN" dirty="0">
                <a:solidFill>
                  <a:srgbClr val="7030A0"/>
                </a:solidFill>
              </a:rPr>
              <a:t>switch</a:t>
            </a:r>
            <a:r>
              <a:rPr lang="en-IN" dirty="0"/>
              <a:t> to a new interrupt stack (for the NMI)</a:t>
            </a:r>
          </a:p>
          <a:p>
            <a:pPr lvl="1"/>
            <a:r>
              <a:rPr lang="en-IN" dirty="0"/>
              <a:t>x86 processors have an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interrupt stack table (IST</a:t>
            </a:r>
            <a:r>
              <a:rPr lang="en-IN" dirty="0"/>
              <a:t>) per CPU with 7 entries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D1AE0-10D3-88D4-561F-83B44B7D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BBBA0-B147-45DA-A3C7-5FE4ABFF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682193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8ABC-A462-2091-4AD1-1765D207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Structure of the Stack in Old Kernels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8FDFD3-57D1-86BB-5BEB-06312AA04CE8}"/>
              </a:ext>
            </a:extLst>
          </p:cNvPr>
          <p:cNvSpPr/>
          <p:nvPr/>
        </p:nvSpPr>
        <p:spPr>
          <a:xfrm>
            <a:off x="3143983" y="2087298"/>
            <a:ext cx="1664898" cy="31055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7202702-EC3C-4D00-5C82-CB99029019F6}"/>
              </a:ext>
            </a:extLst>
          </p:cNvPr>
          <p:cNvSpPr/>
          <p:nvPr/>
        </p:nvSpPr>
        <p:spPr>
          <a:xfrm>
            <a:off x="3683133" y="2126178"/>
            <a:ext cx="586597" cy="2674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24855-AE5F-65F2-24CB-7769A524F5B6}"/>
              </a:ext>
            </a:extLst>
          </p:cNvPr>
          <p:cNvSpPr txBox="1"/>
          <p:nvPr/>
        </p:nvSpPr>
        <p:spPr>
          <a:xfrm>
            <a:off x="3588243" y="166451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/>
              <a:t>Stack</a:t>
            </a:r>
            <a:endParaRPr lang="en-IN" sz="20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0EA08B-43B1-BAD0-1C66-4629E2B8EF16}"/>
              </a:ext>
            </a:extLst>
          </p:cNvPr>
          <p:cNvSpPr/>
          <p:nvPr/>
        </p:nvSpPr>
        <p:spPr>
          <a:xfrm>
            <a:off x="3143983" y="4666596"/>
            <a:ext cx="1664898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i="1" err="1"/>
              <a:t>thread_info</a:t>
            </a:r>
            <a:endParaRPr lang="en-IN" sz="2000" i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4B30FE-2884-EC4E-51EF-3406BE9C2E6A}"/>
              </a:ext>
            </a:extLst>
          </p:cNvPr>
          <p:cNvSpPr/>
          <p:nvPr/>
        </p:nvSpPr>
        <p:spPr>
          <a:xfrm>
            <a:off x="7327794" y="3279656"/>
            <a:ext cx="1742536" cy="1479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i="1" err="1"/>
              <a:t>task_struct</a:t>
            </a:r>
            <a:endParaRPr lang="en-IN" sz="2000" i="1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DB0B4F9-82BA-4B8D-5BFA-E184C30F08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26134" y="4428555"/>
            <a:ext cx="2518913" cy="52188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D0C405-504F-D73C-D693-1CF097D12756}"/>
              </a:ext>
            </a:extLst>
          </p:cNvPr>
          <p:cNvSpPr txBox="1"/>
          <p:nvPr/>
        </p:nvSpPr>
        <p:spPr>
          <a:xfrm>
            <a:off x="5936066" y="3682190"/>
            <a:ext cx="1742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/>
              <a:t>Pointer to </a:t>
            </a:r>
            <a:r>
              <a:rPr lang="en-IN" sz="2000" err="1"/>
              <a:t>thread_info</a:t>
            </a:r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FC1D6-D771-732F-3E5B-B18B25DB3983}"/>
              </a:ext>
            </a:extLst>
          </p:cNvPr>
          <p:cNvSpPr txBox="1"/>
          <p:nvPr/>
        </p:nvSpPr>
        <p:spPr>
          <a:xfrm>
            <a:off x="1603361" y="5488517"/>
            <a:ext cx="7317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It was at the </a:t>
            </a:r>
            <a:r>
              <a:rPr lang="en-IN" sz="2400" dirty="0">
                <a:solidFill>
                  <a:srgbClr val="FF0000"/>
                </a:solidFill>
              </a:rPr>
              <a:t>bottom</a:t>
            </a:r>
            <a:r>
              <a:rPr lang="en-IN" sz="2400" dirty="0"/>
              <a:t> of the </a:t>
            </a:r>
            <a:r>
              <a:rPr lang="en-IN" sz="2400" dirty="0">
                <a:solidFill>
                  <a:srgbClr val="0070C0"/>
                </a:solidFill>
              </a:rPr>
              <a:t>stack</a:t>
            </a:r>
          </a:p>
          <a:p>
            <a:pPr algn="l"/>
            <a:r>
              <a:rPr lang="en-IN" sz="2400" dirty="0"/>
              <a:t>It was easy for code to </a:t>
            </a:r>
            <a:r>
              <a:rPr lang="en-IN" sz="2400" dirty="0">
                <a:solidFill>
                  <a:srgbClr val="00B050"/>
                </a:solidFill>
              </a:rPr>
              <a:t>find</a:t>
            </a:r>
            <a:r>
              <a:rPr lang="en-IN" sz="2400" dirty="0"/>
              <a:t> the address of the </a:t>
            </a:r>
            <a:r>
              <a:rPr lang="en-IN" sz="2400" i="1" dirty="0" err="1"/>
              <a:t>task_struct</a:t>
            </a:r>
            <a:br>
              <a:rPr lang="en-IN" sz="2400" dirty="0"/>
            </a:br>
            <a:r>
              <a:rPr lang="en-IN" sz="2400" dirty="0"/>
              <a:t>via the </a:t>
            </a:r>
            <a:r>
              <a:rPr lang="en-IN" sz="2400" i="1" dirty="0" err="1"/>
              <a:t>thread_info</a:t>
            </a:r>
            <a:r>
              <a:rPr lang="en-IN" sz="2400" i="1" dirty="0"/>
              <a:t> </a:t>
            </a:r>
            <a:r>
              <a:rPr lang="en-IN" sz="2400" dirty="0">
                <a:solidFill>
                  <a:srgbClr val="0070C0"/>
                </a:solidFill>
              </a:rPr>
              <a:t>structure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CE16F153-EF3A-4C68-0CA4-1E7887C434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63724">
            <a:off x="753527" y="5444450"/>
            <a:ext cx="812117" cy="81211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83A996-A50A-1121-87FF-9D6F3FE7249A}"/>
              </a:ext>
            </a:extLst>
          </p:cNvPr>
          <p:cNvCxnSpPr>
            <a:cxnSpLocks/>
          </p:cNvCxnSpPr>
          <p:nvPr/>
        </p:nvCxnSpPr>
        <p:spPr>
          <a:xfrm>
            <a:off x="2333100" y="5180986"/>
            <a:ext cx="8108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8FD5F-4C8C-9F2F-08CD-1B5F752E8BFD}"/>
              </a:ext>
            </a:extLst>
          </p:cNvPr>
          <p:cNvSpPr txBox="1"/>
          <p:nvPr/>
        </p:nvSpPr>
        <p:spPr>
          <a:xfrm>
            <a:off x="1261053" y="4920646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>
                <a:solidFill>
                  <a:srgbClr val="002060"/>
                </a:solidFill>
                <a:latin typeface="Comic Sans MS" panose="030F0702030302020204" pitchFamily="66" charset="0"/>
              </a:rPr>
              <a:t>current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0FC25-34FF-8128-3AAD-8E0491E3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5F9597-5736-9525-525B-97CED96AAE53}"/>
              </a:ext>
            </a:extLst>
          </p:cNvPr>
          <p:cNvSpPr/>
          <p:nvPr/>
        </p:nvSpPr>
        <p:spPr>
          <a:xfrm>
            <a:off x="6889629" y="1338737"/>
            <a:ext cx="5259728" cy="13335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0000"/>
                </a:solidFill>
                <a:ea typeface="+mn-lt"/>
                <a:cs typeface="+mn-lt"/>
              </a:rPr>
              <a:t>Problem</a:t>
            </a:r>
            <a:r>
              <a:rPr lang="en-US" sz="2200" dirty="0">
                <a:solidFill>
                  <a:srgbClr val="FF0000"/>
                </a:solidFill>
                <a:cs typeface="Calibri"/>
              </a:rPr>
              <a:t>: </a:t>
            </a:r>
            <a:r>
              <a:rPr lang="en-US" sz="2200" dirty="0">
                <a:solidFill>
                  <a:schemeClr val="tx1"/>
                </a:solidFill>
                <a:cs typeface="Calibri"/>
              </a:rPr>
              <a:t>Given the stack pointer, find the address of the bottom of the stack (assume it is aligned to an 8 KB boundary)?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A96C97D-B31A-601B-CF13-068FA2B9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91742" y="6429928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835E045-941A-82ED-DBBE-DECE25EE8019}"/>
              </a:ext>
            </a:extLst>
          </p:cNvPr>
          <p:cNvCxnSpPr/>
          <p:nvPr/>
        </p:nvCxnSpPr>
        <p:spPr>
          <a:xfrm flipV="1">
            <a:off x="4826133" y="4759084"/>
            <a:ext cx="2499761" cy="421902"/>
          </a:xfrm>
          <a:prstGeom prst="bentConnector3">
            <a:avLst>
              <a:gd name="adj1" fmla="val 58048"/>
            </a:avLst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315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D778-6DBB-3592-9D53-830CF81F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 the Current Kernel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D0057C-60D5-B1D9-D90B-68F824493F3F}"/>
              </a:ext>
            </a:extLst>
          </p:cNvPr>
          <p:cNvSpPr txBox="1">
            <a:spLocks/>
          </p:cNvSpPr>
          <p:nvPr/>
        </p:nvSpPr>
        <p:spPr>
          <a:xfrm>
            <a:off x="915838" y="1584454"/>
            <a:ext cx="10515600" cy="61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The </a:t>
            </a:r>
            <a:r>
              <a:rPr lang="en-IN" i="1"/>
              <a:t>current </a:t>
            </a:r>
            <a:r>
              <a:rPr lang="en-IN"/>
              <a:t>macro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32059-403D-487F-5358-358443FBEA55}"/>
              </a:ext>
            </a:extLst>
          </p:cNvPr>
          <p:cNvSpPr txBox="1"/>
          <p:nvPr/>
        </p:nvSpPr>
        <p:spPr>
          <a:xfrm>
            <a:off x="1354346" y="2033716"/>
            <a:ext cx="9483307" cy="2392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DECLARE_PER_CPU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(struct </a:t>
            </a:r>
            <a:r>
              <a:rPr lang="en-IN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task_struct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IN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current_task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IN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always_inline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struct </a:t>
            </a:r>
            <a:r>
              <a:rPr lang="en-IN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task_struct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IN" sz="20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get_current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IN" sz="200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this_cpu_read_stable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current_task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current </a:t>
            </a:r>
            <a:r>
              <a:rPr lang="en-IN" sz="200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get_current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5198B2F-DB87-87EB-B86B-8D2467E24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180" y="4768937"/>
            <a:ext cx="10394082" cy="1952538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Store the pointer to the current task in a </a:t>
            </a:r>
            <a:r>
              <a:rPr lang="en-IN" sz="2400" dirty="0">
                <a:solidFill>
                  <a:srgbClr val="00B050"/>
                </a:solidFill>
              </a:rPr>
              <a:t>global</a:t>
            </a:r>
            <a:r>
              <a:rPr lang="en-IN" sz="2400" dirty="0"/>
              <a:t> variable.</a:t>
            </a:r>
          </a:p>
          <a:p>
            <a:r>
              <a:rPr lang="en-IN" sz="2400" dirty="0"/>
              <a:t>The </a:t>
            </a:r>
            <a:r>
              <a:rPr lang="en-IN" sz="2400" i="1" dirty="0" err="1">
                <a:solidFill>
                  <a:srgbClr val="002060"/>
                </a:solidFill>
              </a:rPr>
              <a:t>this_cpu_read_stable</a:t>
            </a:r>
            <a:r>
              <a:rPr lang="en-IN" sz="2400" i="1" dirty="0">
                <a:solidFill>
                  <a:srgbClr val="002060"/>
                </a:solidFill>
              </a:rPr>
              <a:t> </a:t>
            </a:r>
            <a:r>
              <a:rPr lang="en-IN" sz="2400" dirty="0"/>
              <a:t>macro reads the </a:t>
            </a:r>
            <a:r>
              <a:rPr lang="en-IN" sz="2400" i="1" dirty="0" err="1">
                <a:solidFill>
                  <a:srgbClr val="FF0000"/>
                </a:solidFill>
              </a:rPr>
              <a:t>task_struct</a:t>
            </a:r>
            <a:r>
              <a:rPr lang="en-IN" sz="2400" i="1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pointer from a separate per-CPU memory region (accessed using the </a:t>
            </a:r>
            <a:r>
              <a:rPr lang="en-IN" sz="2400" i="1" dirty="0" err="1"/>
              <a:t>gs</a:t>
            </a:r>
            <a:r>
              <a:rPr lang="en-IN" sz="2400" dirty="0"/>
              <a:t> segment register).</a:t>
            </a:r>
          </a:p>
          <a:p>
            <a:r>
              <a:rPr lang="en-IN" sz="2400" dirty="0"/>
              <a:t>In some architectures, this </a:t>
            </a:r>
            <a:r>
              <a:rPr lang="en-IN" sz="2400" dirty="0">
                <a:solidFill>
                  <a:srgbClr val="00B050"/>
                </a:solidFill>
              </a:rPr>
              <a:t>points</a:t>
            </a:r>
            <a:r>
              <a:rPr lang="en-IN" sz="2400" dirty="0"/>
              <a:t> to a </a:t>
            </a:r>
            <a:r>
              <a:rPr lang="en-IN" sz="2400" i="1" dirty="0" err="1"/>
              <a:t>thread_info</a:t>
            </a:r>
            <a:r>
              <a:rPr lang="en-IN" sz="2400" i="1" dirty="0"/>
              <a:t> </a:t>
            </a:r>
            <a:r>
              <a:rPr lang="en-IN" sz="2400" dirty="0"/>
              <a:t>structure that in turn has a </a:t>
            </a:r>
            <a:r>
              <a:rPr lang="en-IN" sz="2400" dirty="0">
                <a:solidFill>
                  <a:srgbClr val="7030A0"/>
                </a:solidFill>
              </a:rPr>
              <a:t>pointer</a:t>
            </a:r>
            <a:r>
              <a:rPr lang="en-IN" sz="2400" dirty="0"/>
              <a:t> to the </a:t>
            </a:r>
            <a:r>
              <a:rPr lang="en-IN" sz="2400" i="1" dirty="0" err="1">
                <a:solidFill>
                  <a:srgbClr val="C00000"/>
                </a:solidFill>
              </a:rPr>
              <a:t>task_struct</a:t>
            </a:r>
            <a:endParaRPr lang="en-IN" sz="2400" i="1" dirty="0">
              <a:solidFill>
                <a:srgbClr val="C00000"/>
              </a:solidFill>
            </a:endParaRPr>
          </a:p>
        </p:txBody>
      </p:sp>
      <p:pic>
        <p:nvPicPr>
          <p:cNvPr id="13" name="Picture 12" descr="A close up of a device&#10;&#10;Description automatically generated">
            <a:extLst>
              <a:ext uri="{FF2B5EF4-FFF2-40B4-BE49-F238E27FC236}">
                <a16:creationId xmlns:a16="http://schemas.microsoft.com/office/drawing/2014/main" id="{7681A87B-F5C6-20B6-0E27-75D56540F8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8" y="4657897"/>
            <a:ext cx="838200" cy="838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E06328-03B4-4AC5-4ACF-60351E4E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865A662-C1FF-F74F-8FA9-85CAD3C17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2664" y="2179659"/>
            <a:ext cx="937846" cy="8382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EBFD-C983-91B2-DAFD-DE683F24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353651-7973-9B7E-EA40-883B4FA8234C}"/>
              </a:ext>
            </a:extLst>
          </p:cNvPr>
          <p:cNvSpPr/>
          <p:nvPr/>
        </p:nvSpPr>
        <p:spPr>
          <a:xfrm>
            <a:off x="8952062" y="365125"/>
            <a:ext cx="2828260" cy="709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Fast and efficient</a:t>
            </a:r>
          </a:p>
        </p:txBody>
      </p:sp>
    </p:spTree>
    <p:extLst>
      <p:ext uri="{BB962C8B-B14F-4D97-AF65-F5344CB8AC3E}">
        <p14:creationId xmlns:p14="http://schemas.microsoft.com/office/powerpoint/2010/main" val="207838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611C-883E-0AAA-ABFF-E6834CF8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did we learn from this part?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9C24F-F7FD-B58E-FE61-D3AF038F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IN"/>
              <a:t>The current </a:t>
            </a:r>
            <a:r>
              <a:rPr lang="en-IN" i="1" dirty="0" err="1"/>
              <a:t>task_struct</a:t>
            </a:r>
            <a:r>
              <a:rPr lang="en-IN" i="1" dirty="0"/>
              <a:t> </a:t>
            </a:r>
            <a:r>
              <a:rPr lang="en-IN"/>
              <a:t>is something that needs to be accessed very </a:t>
            </a:r>
            <a:r>
              <a:rPr lang="en-IN">
                <a:solidFill>
                  <a:srgbClr val="FF0000"/>
                </a:solidFill>
              </a:rPr>
              <a:t>quickly</a:t>
            </a:r>
            <a:r>
              <a:rPr lang="en-IN"/>
              <a:t> and very </a:t>
            </a:r>
            <a:r>
              <a:rPr lang="en-IN">
                <a:solidFill>
                  <a:srgbClr val="00B050"/>
                </a:solidFill>
              </a:rPr>
              <a:t>frequently</a:t>
            </a:r>
          </a:p>
          <a:p>
            <a:r>
              <a:rPr lang="en-IN"/>
              <a:t>Where do we store it?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11D9A75-2065-ECA6-71E3-66D9C06BEE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81" y="2637319"/>
            <a:ext cx="437038" cy="4370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B35300-5274-A6BD-D5A7-2065658ACBFC}"/>
              </a:ext>
            </a:extLst>
          </p:cNvPr>
          <p:cNvSpPr txBox="1"/>
          <p:nvPr/>
        </p:nvSpPr>
        <p:spPr>
          <a:xfrm>
            <a:off x="1475117" y="3151188"/>
            <a:ext cx="10675166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We cannot store it in a </a:t>
            </a:r>
            <a:r>
              <a:rPr lang="en-IN" sz="2400" dirty="0">
                <a:solidFill>
                  <a:srgbClr val="00B050"/>
                </a:solidFill>
              </a:rPr>
              <a:t>general-purpose </a:t>
            </a:r>
            <a:r>
              <a:rPr lang="en-IN" sz="2400" dirty="0"/>
              <a:t>register. We have </a:t>
            </a:r>
            <a:r>
              <a:rPr lang="en-IN" sz="2400" dirty="0">
                <a:solidFill>
                  <a:srgbClr val="FF0000"/>
                </a:solidFill>
              </a:rPr>
              <a:t>limited</a:t>
            </a:r>
            <a:r>
              <a:rPr lang="en-IN" sz="2400" dirty="0"/>
              <a:t> registers.</a:t>
            </a:r>
            <a:endParaRPr lang="en-IN" sz="2400" dirty="0"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We cannot store it in a </a:t>
            </a:r>
            <a:r>
              <a:rPr lang="en-IN" sz="2400" dirty="0">
                <a:solidFill>
                  <a:srgbClr val="002060"/>
                </a:solidFill>
              </a:rPr>
              <a:t>global</a:t>
            </a:r>
            <a:r>
              <a:rPr lang="en-IN" sz="2400" dirty="0"/>
              <a:t> variable. Should be CPU-specific.</a:t>
            </a:r>
            <a:endParaRPr lang="en-I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We can store a </a:t>
            </a:r>
            <a:r>
              <a:rPr lang="en-IN" sz="2400" dirty="0">
                <a:solidFill>
                  <a:srgbClr val="00B050"/>
                </a:solidFill>
              </a:rPr>
              <a:t>pointer</a:t>
            </a:r>
            <a:r>
              <a:rPr lang="en-IN" sz="2400" dirty="0"/>
              <a:t> to it at the bottom of the stack. We would need additional</a:t>
            </a:r>
            <a:br>
              <a:rPr lang="en-IN" sz="2400" dirty="0"/>
            </a:br>
            <a:r>
              <a:rPr lang="en-IN" sz="2400" dirty="0">
                <a:solidFill>
                  <a:srgbClr val="7030A0"/>
                </a:solidFill>
              </a:rPr>
              <a:t>instructions</a:t>
            </a:r>
            <a:r>
              <a:rPr lang="en-IN" sz="2400" dirty="0"/>
              <a:t> to compute the </a:t>
            </a:r>
            <a:r>
              <a:rPr lang="en-IN" sz="2400" dirty="0">
                <a:solidFill>
                  <a:srgbClr val="C00000"/>
                </a:solidFill>
              </a:rPr>
              <a:t>address</a:t>
            </a:r>
            <a:r>
              <a:rPr lang="en-IN" sz="2400" dirty="0"/>
              <a:t> of the pointer.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Store a pointer to it in a model-specific register (MSR)</a:t>
            </a:r>
          </a:p>
          <a:p>
            <a:pPr marL="342900" indent="-342900">
              <a:buFont typeface="Arial,Sans-Serif" panose="020B0604020202020204" pitchFamily="34" charset="0"/>
              <a:buChar char="•"/>
            </a:pPr>
            <a:r>
              <a:rPr lang="en-IN" sz="2400" dirty="0">
                <a:ea typeface="+mn-lt"/>
                <a:cs typeface="+mn-lt"/>
              </a:rPr>
              <a:t>A </a:t>
            </a:r>
            <a:r>
              <a:rPr lang="en-IN" sz="2400" dirty="0">
                <a:solidFill>
                  <a:srgbClr val="FF0000"/>
                </a:solidFill>
                <a:ea typeface="+mn-lt"/>
                <a:cs typeface="+mn-lt"/>
              </a:rPr>
              <a:t>pointer </a:t>
            </a:r>
            <a:r>
              <a:rPr lang="en-IN" sz="2400" dirty="0">
                <a:ea typeface="+mn-lt"/>
                <a:cs typeface="+mn-lt"/>
              </a:rPr>
              <a:t>can be stored in the local storage </a:t>
            </a:r>
            <a:r>
              <a:rPr lang="en-IN" sz="2400" dirty="0">
                <a:solidFill>
                  <a:srgbClr val="C00000"/>
                </a:solidFill>
                <a:ea typeface="+mn-lt"/>
                <a:cs typeface="+mn-lt"/>
              </a:rPr>
              <a:t>area</a:t>
            </a:r>
            <a:r>
              <a:rPr lang="en-IN" sz="2400" dirty="0">
                <a:ea typeface="+mn-lt"/>
                <a:cs typeface="+mn-lt"/>
              </a:rPr>
              <a:t> on the CPU, whose </a:t>
            </a:r>
            <a:br>
              <a:rPr lang="en-IN" sz="2400" dirty="0">
                <a:ea typeface="+mn-lt"/>
                <a:cs typeface="+mn-lt"/>
              </a:rPr>
            </a:br>
            <a:r>
              <a:rPr lang="en-IN" sz="2400" dirty="0">
                <a:ea typeface="+mn-lt"/>
                <a:cs typeface="+mn-lt"/>
              </a:rPr>
              <a:t>address is known (used in x86)</a:t>
            </a:r>
            <a:endParaRPr lang="en-US" sz="2400" dirty="0">
              <a:ea typeface="+mn-lt"/>
              <a:cs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61BCE-BC65-FD3D-790E-CE93440E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AAB3D3-F451-08BC-2E58-262C3CFC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37857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F804-6812-059E-DB1D-9600C0AE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What is actually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1B84F-AAB5-7E31-ECA0-9F92E3BF0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891743"/>
            <a:ext cx="10053577" cy="3138667"/>
          </a:xfrm>
        </p:spPr>
        <p:txBody>
          <a:bodyPr/>
          <a:lstStyle/>
          <a:p>
            <a:r>
              <a:rPr lang="en-US" dirty="0"/>
              <a:t> We store per-CPU </a:t>
            </a:r>
            <a:r>
              <a:rPr lang="en-US" dirty="0">
                <a:solidFill>
                  <a:srgbClr val="00B050"/>
                </a:solidFill>
              </a:rPr>
              <a:t>variables</a:t>
            </a:r>
            <a:r>
              <a:rPr lang="en-US" dirty="0"/>
              <a:t> in segmented memory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C00000"/>
                </a:solidFill>
              </a:rPr>
              <a:t>gs</a:t>
            </a:r>
            <a:r>
              <a:rPr lang="en-US" dirty="0"/>
              <a:t> segment register points to a per-CPU memory region</a:t>
            </a:r>
          </a:p>
          <a:p>
            <a:r>
              <a:rPr lang="en-US" dirty="0"/>
              <a:t>Store all CPU-local </a:t>
            </a:r>
            <a:r>
              <a:rPr lang="en-US" dirty="0">
                <a:solidFill>
                  <a:srgbClr val="002060"/>
                </a:solidFill>
              </a:rPr>
              <a:t>variables</a:t>
            </a:r>
            <a:r>
              <a:rPr lang="en-US" dirty="0"/>
              <a:t> there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DEFINE_PER_CPU </a:t>
            </a:r>
            <a:r>
              <a:rPr lang="en-US" dirty="0"/>
              <a:t>macro in the kernel does exactly this</a:t>
            </a:r>
          </a:p>
          <a:p>
            <a:r>
              <a:rPr lang="en-US" dirty="0"/>
              <a:t>The cache lines are not </a:t>
            </a:r>
            <a:r>
              <a:rPr lang="en-US" dirty="0">
                <a:solidFill>
                  <a:srgbClr val="7030A0"/>
                </a:solidFill>
              </a:rPr>
              <a:t>shared</a:t>
            </a:r>
            <a:r>
              <a:rPr lang="en-US" dirty="0"/>
              <a:t> between processors</a:t>
            </a:r>
          </a:p>
          <a:p>
            <a:pPr lvl="1"/>
            <a:r>
              <a:rPr lang="en-US" dirty="0"/>
              <a:t>Leads to a </a:t>
            </a:r>
            <a:r>
              <a:rPr lang="en-US" dirty="0">
                <a:solidFill>
                  <a:srgbClr val="C00000"/>
                </a:solidFill>
              </a:rPr>
              <a:t>higher</a:t>
            </a:r>
            <a:r>
              <a:rPr lang="en-US" dirty="0"/>
              <a:t> performance (lines don’t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bounce</a:t>
            </a:r>
            <a:r>
              <a:rPr lang="en-US" dirty="0"/>
              <a:t> between cores)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F2C8F-8DC1-BED2-2E93-2985AA62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4E02C-D600-F5AC-27D6-C8BD9D645967}"/>
              </a:ext>
            </a:extLst>
          </p:cNvPr>
          <p:cNvSpPr txBox="1"/>
          <p:nvPr/>
        </p:nvSpPr>
        <p:spPr>
          <a:xfrm>
            <a:off x="5455920" y="1690688"/>
            <a:ext cx="663553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</a:rPr>
              <a:t>https://docs.kernel.org/core-api/this_cpu_ops.html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AD988-2733-E4C3-BA2B-9F90D16E7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616" y="1495911"/>
            <a:ext cx="795304" cy="79530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1C38F-DD59-69C2-614B-5CA6F951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60B602C7-395E-E31C-62CE-72C0F605279F}"/>
              </a:ext>
            </a:extLst>
          </p:cNvPr>
          <p:cNvSpPr/>
          <p:nvPr/>
        </p:nvSpPr>
        <p:spPr>
          <a:xfrm>
            <a:off x="10891776" y="2891743"/>
            <a:ext cx="959798" cy="1390959"/>
          </a:xfrm>
          <a:prstGeom prst="borderCallout1">
            <a:avLst>
              <a:gd name="adj1" fmla="val -186"/>
              <a:gd name="adj2" fmla="val 711"/>
              <a:gd name="adj3" fmla="val 57860"/>
              <a:gd name="adj4" fmla="val -95248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4417CD-4909-9C93-66D1-22FF35BF789A}"/>
              </a:ext>
            </a:extLst>
          </p:cNvPr>
          <p:cNvSpPr/>
          <p:nvPr/>
        </p:nvSpPr>
        <p:spPr>
          <a:xfrm>
            <a:off x="9784080" y="3493008"/>
            <a:ext cx="594360" cy="475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gs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8371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8124279"/>
              </p:ext>
            </p:extLst>
          </p:nvPr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1822196" y="49265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9FB445-C608-846A-8912-7A851386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16BC5C64-CA05-86E8-2153-80814417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6501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F9F996A-3213-DF98-97AB-95B1380D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81592"/>
              </p:ext>
            </p:extLst>
          </p:nvPr>
        </p:nvGraphicFramePr>
        <p:xfrm>
          <a:off x="1879600" y="169068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FE21250-EC78-7494-7EB4-7A2DC0B5CD00}"/>
              </a:ext>
            </a:extLst>
          </p:cNvPr>
          <p:cNvSpPr/>
          <p:nvPr/>
        </p:nvSpPr>
        <p:spPr>
          <a:xfrm>
            <a:off x="923027" y="3338423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AF29B-041E-4004-E241-20C1BF7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E2CFF-A34D-25EC-B826-9E0BCDB1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891459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6030-54D5-ED61-73D4-6E23B853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Process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E19A8-00EC-31AF-BD88-773648A2F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9333"/>
          </a:xfrm>
        </p:spPr>
        <p:txBody>
          <a:bodyPr>
            <a:normAutofit lnSpcReduction="10000"/>
          </a:bodyPr>
          <a:lstStyle/>
          <a:p>
            <a:r>
              <a:rPr lang="en-IN"/>
              <a:t>Different processes have different priorities.</a:t>
            </a:r>
          </a:p>
          <a:p>
            <a:r>
              <a:rPr lang="en-IN"/>
              <a:t>This information is used by the scheduler for scheduling.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9A140-7338-47B1-B54B-EE3E52026330}"/>
              </a:ext>
            </a:extLst>
          </p:cNvPr>
          <p:cNvSpPr/>
          <p:nvPr/>
        </p:nvSpPr>
        <p:spPr>
          <a:xfrm>
            <a:off x="2229151" y="3149960"/>
            <a:ext cx="2405217" cy="504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Priority range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F83B8A-7BDA-1BFC-6349-192DBDCA25A4}"/>
              </a:ext>
            </a:extLst>
          </p:cNvPr>
          <p:cNvSpPr/>
          <p:nvPr/>
        </p:nvSpPr>
        <p:spPr>
          <a:xfrm>
            <a:off x="5443268" y="3153492"/>
            <a:ext cx="1474758" cy="5026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0 – 139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53285E-5F30-17CE-4C29-8CC59731B204}"/>
              </a:ext>
            </a:extLst>
          </p:cNvPr>
          <p:cNvCxnSpPr/>
          <p:nvPr/>
        </p:nvCxnSpPr>
        <p:spPr>
          <a:xfrm>
            <a:off x="4882551" y="3303917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E495FB-A0F9-9870-0F6A-1065831F4FB0}"/>
              </a:ext>
            </a:extLst>
          </p:cNvPr>
          <p:cNvCxnSpPr/>
          <p:nvPr/>
        </p:nvCxnSpPr>
        <p:spPr>
          <a:xfrm>
            <a:off x="4882551" y="3443376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990EC6-6C71-1EF0-8D4F-C2C2A4C4FB86}"/>
              </a:ext>
            </a:extLst>
          </p:cNvPr>
          <p:cNvSpPr/>
          <p:nvPr/>
        </p:nvSpPr>
        <p:spPr>
          <a:xfrm>
            <a:off x="2229151" y="4088920"/>
            <a:ext cx="2405217" cy="949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Real time process priorities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AB789-7EF3-9B42-8ABA-20646D1830C0}"/>
              </a:ext>
            </a:extLst>
          </p:cNvPr>
          <p:cNvSpPr/>
          <p:nvPr/>
        </p:nvSpPr>
        <p:spPr>
          <a:xfrm>
            <a:off x="5443268" y="4088920"/>
            <a:ext cx="1643332" cy="416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0 – 99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959AC1-C6FF-3433-8490-03D45DB73D0A}"/>
              </a:ext>
            </a:extLst>
          </p:cNvPr>
          <p:cNvCxnSpPr/>
          <p:nvPr/>
        </p:nvCxnSpPr>
        <p:spPr>
          <a:xfrm>
            <a:off x="4882551" y="4242878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AF49C9-8B67-BD9D-8129-01F054FD50E0}"/>
              </a:ext>
            </a:extLst>
          </p:cNvPr>
          <p:cNvCxnSpPr/>
          <p:nvPr/>
        </p:nvCxnSpPr>
        <p:spPr>
          <a:xfrm>
            <a:off x="4882551" y="4382337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AAA3475-CA04-ECD1-041C-875D7204F2F2}"/>
              </a:ext>
            </a:extLst>
          </p:cNvPr>
          <p:cNvSpPr/>
          <p:nvPr/>
        </p:nvSpPr>
        <p:spPr>
          <a:xfrm>
            <a:off x="2229151" y="5325115"/>
            <a:ext cx="2405217" cy="949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User process priorities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D0A818-EDE2-E6C5-DF29-AA4FD305EB16}"/>
              </a:ext>
            </a:extLst>
          </p:cNvPr>
          <p:cNvSpPr/>
          <p:nvPr/>
        </p:nvSpPr>
        <p:spPr>
          <a:xfrm>
            <a:off x="5443268" y="5325115"/>
            <a:ext cx="1643332" cy="416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100 – 139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6EACFD-8E16-6C48-8EB4-E71598171DC5}"/>
              </a:ext>
            </a:extLst>
          </p:cNvPr>
          <p:cNvCxnSpPr/>
          <p:nvPr/>
        </p:nvCxnSpPr>
        <p:spPr>
          <a:xfrm>
            <a:off x="4882551" y="5479073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F04F66-8CE9-4860-7A8A-6F291BFCA1B5}"/>
              </a:ext>
            </a:extLst>
          </p:cNvPr>
          <p:cNvCxnSpPr/>
          <p:nvPr/>
        </p:nvCxnSpPr>
        <p:spPr>
          <a:xfrm>
            <a:off x="4882551" y="5618532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Explosion: 8 Points 15">
            <a:extLst>
              <a:ext uri="{FF2B5EF4-FFF2-40B4-BE49-F238E27FC236}">
                <a16:creationId xmlns:a16="http://schemas.microsoft.com/office/drawing/2014/main" id="{4EF720A7-7751-91EF-78FF-577AB611BFF0}"/>
              </a:ext>
            </a:extLst>
          </p:cNvPr>
          <p:cNvSpPr/>
          <p:nvPr/>
        </p:nvSpPr>
        <p:spPr>
          <a:xfrm>
            <a:off x="7644384" y="5015112"/>
            <a:ext cx="3346704" cy="145389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This is for user processes</a:t>
            </a:r>
          </a:p>
        </p:txBody>
      </p:sp>
      <p:sp>
        <p:nvSpPr>
          <p:cNvPr id="17" name="Explosion: 8 Points 16">
            <a:extLst>
              <a:ext uri="{FF2B5EF4-FFF2-40B4-BE49-F238E27FC236}">
                <a16:creationId xmlns:a16="http://schemas.microsoft.com/office/drawing/2014/main" id="{A63F51AA-F883-823D-C8E4-8B33AA625475}"/>
              </a:ext>
            </a:extLst>
          </p:cNvPr>
          <p:cNvSpPr/>
          <p:nvPr/>
        </p:nvSpPr>
        <p:spPr>
          <a:xfrm>
            <a:off x="7557633" y="3031926"/>
            <a:ext cx="3890179" cy="2090627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Processes with mission critical requirements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C9A5C2B-E3A3-3CC2-0E89-5AC9BF08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501385D0-EF8A-241F-47D3-573C2821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493492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C64F-69EB-1AFB-1846-3F8F2E52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we interpret the process priorities?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C966F-FB03-D5A4-34F4-E0EA434ED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2671"/>
          </a:xfrm>
        </p:spPr>
        <p:txBody>
          <a:bodyPr>
            <a:normAutofit/>
          </a:bodyPr>
          <a:lstStyle/>
          <a:p>
            <a:r>
              <a:rPr lang="en-IN" sz="2400" dirty="0"/>
              <a:t>The sense of normal and real-time priorities is different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1CBEB-E671-1081-0D71-5A78AFE32E61}"/>
              </a:ext>
            </a:extLst>
          </p:cNvPr>
          <p:cNvSpPr txBox="1"/>
          <p:nvPr/>
        </p:nvSpPr>
        <p:spPr>
          <a:xfrm>
            <a:off x="710184" y="2657729"/>
            <a:ext cx="4547616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 dirty="0"/>
              <a:t>For real-time </a:t>
            </a:r>
            <a:r>
              <a:rPr lang="en-IN" sz="2000" dirty="0">
                <a:solidFill>
                  <a:srgbClr val="00B050"/>
                </a:solidFill>
              </a:rPr>
              <a:t>processes</a:t>
            </a:r>
            <a:r>
              <a:rPr lang="en-IN" sz="2000" dirty="0"/>
              <a:t>, higher the priority value, </a:t>
            </a:r>
            <a:r>
              <a:rPr lang="en-IN" sz="2000" dirty="0">
                <a:solidFill>
                  <a:srgbClr val="FF0000"/>
                </a:solidFill>
              </a:rPr>
              <a:t>higher</a:t>
            </a:r>
            <a:r>
              <a:rPr lang="en-IN" sz="2000" dirty="0"/>
              <a:t> is the actual priority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B6C09-DBA7-CA20-4633-D3203B4A98C3}"/>
              </a:ext>
            </a:extLst>
          </p:cNvPr>
          <p:cNvSpPr txBox="1"/>
          <p:nvPr/>
        </p:nvSpPr>
        <p:spPr>
          <a:xfrm>
            <a:off x="6473952" y="2657728"/>
            <a:ext cx="4651248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 dirty="0"/>
              <a:t>For regular </a:t>
            </a:r>
            <a:r>
              <a:rPr lang="en-IN" sz="2000" dirty="0">
                <a:solidFill>
                  <a:srgbClr val="00B050"/>
                </a:solidFill>
              </a:rPr>
              <a:t>processes</a:t>
            </a:r>
            <a:r>
              <a:rPr lang="en-IN" sz="2000" dirty="0"/>
              <a:t>, lower the priority value, </a:t>
            </a:r>
            <a:r>
              <a:rPr lang="en-IN" sz="2000" dirty="0">
                <a:solidFill>
                  <a:srgbClr val="FF0000"/>
                </a:solidFill>
              </a:rPr>
              <a:t>higher</a:t>
            </a:r>
            <a:r>
              <a:rPr lang="en-IN" sz="2000" dirty="0"/>
              <a:t> is the actual priority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28DB3-D590-D518-A4B9-48A8DA4620EC}"/>
              </a:ext>
            </a:extLst>
          </p:cNvPr>
          <p:cNvSpPr txBox="1"/>
          <p:nvPr/>
        </p:nvSpPr>
        <p:spPr>
          <a:xfrm>
            <a:off x="1271016" y="3758184"/>
            <a:ext cx="4228337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/>
              <a:t>This means that a task with priority 99 </a:t>
            </a:r>
            <a:br>
              <a:rPr lang="en-IN" sz="2000" dirty="0"/>
            </a:br>
            <a:r>
              <a:rPr lang="en-IN" sz="2000" dirty="0"/>
              <a:t>has the </a:t>
            </a:r>
            <a:r>
              <a:rPr lang="en-IN" sz="2000" dirty="0">
                <a:solidFill>
                  <a:srgbClr val="FF0000"/>
                </a:solidFill>
              </a:rPr>
              <a:t>highest priority </a:t>
            </a:r>
            <a:r>
              <a:rPr lang="en-IN" sz="2000" dirty="0"/>
              <a:t>in the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1B148-88B6-DA3F-508A-8D63BC5EB40D}"/>
              </a:ext>
            </a:extLst>
          </p:cNvPr>
          <p:cNvSpPr txBox="1"/>
          <p:nvPr/>
        </p:nvSpPr>
        <p:spPr>
          <a:xfrm>
            <a:off x="6896863" y="3740015"/>
            <a:ext cx="4358181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/>
              <a:t>This means that a task with priority 139 </a:t>
            </a:r>
            <a:br>
              <a:rPr lang="en-IN" sz="2000" dirty="0"/>
            </a:br>
            <a:r>
              <a:rPr lang="en-IN" sz="2000" dirty="0"/>
              <a:t>has the </a:t>
            </a:r>
            <a:r>
              <a:rPr lang="en-IN" sz="2000" dirty="0">
                <a:solidFill>
                  <a:srgbClr val="0070C0"/>
                </a:solidFill>
              </a:rPr>
              <a:t>lowest priority </a:t>
            </a:r>
            <a:r>
              <a:rPr lang="en-IN" sz="2000" dirty="0"/>
              <a:t>in the system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BFA0A8A-375C-067E-1131-E92027939C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14381">
            <a:off x="613436" y="3242179"/>
            <a:ext cx="852141" cy="88735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D003C6A-E9AD-D32D-E7CF-DB9FD03C98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14381">
            <a:off x="6289435" y="3224011"/>
            <a:ext cx="852141" cy="887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66F991-0E4D-4B9E-9D3F-C87F1C78A398}"/>
              </a:ext>
            </a:extLst>
          </p:cNvPr>
          <p:cNvSpPr txBox="1"/>
          <p:nvPr/>
        </p:nvSpPr>
        <p:spPr>
          <a:xfrm>
            <a:off x="594360" y="4864608"/>
            <a:ext cx="272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The </a:t>
            </a:r>
            <a:r>
              <a:rPr lang="en-IN" sz="2400" i="1" dirty="0"/>
              <a:t>nice</a:t>
            </a:r>
            <a:r>
              <a:rPr lang="en-IN" sz="2400" dirty="0"/>
              <a:t> mechanism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79E0D0-A913-4CE2-E4F2-7B66F07636BC}"/>
              </a:ext>
            </a:extLst>
          </p:cNvPr>
          <p:cNvSpPr txBox="1"/>
          <p:nvPr/>
        </p:nvSpPr>
        <p:spPr>
          <a:xfrm>
            <a:off x="1754293" y="5330952"/>
            <a:ext cx="9173602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chemeClr val="tx1"/>
                </a:solidFill>
              </a:rPr>
              <a:t>A user process can change its user priority by invoking the &lt;nice&gt; or &lt;</a:t>
            </a:r>
            <a:r>
              <a:rPr lang="en-IN" sz="2000" dirty="0" err="1">
                <a:solidFill>
                  <a:schemeClr val="tx1"/>
                </a:solidFill>
              </a:rPr>
              <a:t>chrt</a:t>
            </a:r>
            <a:r>
              <a:rPr lang="en-IN" sz="2000" dirty="0">
                <a:solidFill>
                  <a:schemeClr val="tx1"/>
                </a:solidFill>
              </a:rPr>
              <a:t>&gt; commands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C40ED0-C3CF-9CFC-D6F9-656AB7092596}"/>
              </a:ext>
            </a:extLst>
          </p:cNvPr>
          <p:cNvSpPr txBox="1"/>
          <p:nvPr/>
        </p:nvSpPr>
        <p:spPr>
          <a:xfrm>
            <a:off x="3195043" y="5998464"/>
            <a:ext cx="384162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/>
              <a:t>&gt; nice –n &lt;nice value&gt; &lt;command&gt;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3989D6-DA96-8D53-2AD2-B54412192283}"/>
              </a:ext>
            </a:extLst>
          </p:cNvPr>
          <p:cNvSpPr/>
          <p:nvPr/>
        </p:nvSpPr>
        <p:spPr>
          <a:xfrm>
            <a:off x="8156448" y="5998464"/>
            <a:ext cx="3447288" cy="70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Priority = 120 + &lt;nice value&gt;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21E3F9-33DC-8B71-0606-FDA13018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26B11F8-D9ED-8EEB-8631-4E37F35F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35879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8BA2-A370-DDA1-B2B8-6B7A1EA9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Relevant Kernel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8A8B-F6A5-912B-46F9-E0A18C6BC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04" y="4315968"/>
            <a:ext cx="10515600" cy="1783080"/>
          </a:xfrm>
        </p:spPr>
        <p:txBody>
          <a:bodyPr>
            <a:normAutofit/>
          </a:bodyPr>
          <a:lstStyle/>
          <a:p>
            <a:r>
              <a:rPr lang="en-IN" sz="2400" dirty="0"/>
              <a:t>Lower the value of </a:t>
            </a:r>
            <a:r>
              <a:rPr lang="en-IN" sz="2400" i="1" dirty="0" err="1">
                <a:solidFill>
                  <a:srgbClr val="00B050"/>
                </a:solidFill>
              </a:rPr>
              <a:t>prio</a:t>
            </a:r>
            <a:r>
              <a:rPr lang="en-IN" sz="2400" i="1" dirty="0"/>
              <a:t>, </a:t>
            </a:r>
            <a:r>
              <a:rPr lang="en-IN" sz="2400" dirty="0"/>
              <a:t>higher the actual priority</a:t>
            </a:r>
          </a:p>
          <a:p>
            <a:r>
              <a:rPr lang="en-IN" sz="2400" dirty="0"/>
              <a:t>Many systems allow the </a:t>
            </a:r>
            <a:r>
              <a:rPr lang="en-IN" sz="2400" dirty="0">
                <a:solidFill>
                  <a:srgbClr val="C00000"/>
                </a:solidFill>
              </a:rPr>
              <a:t>superuser</a:t>
            </a:r>
            <a:r>
              <a:rPr lang="en-IN" sz="2400" dirty="0"/>
              <a:t> to only issue commands with (-)</a:t>
            </a:r>
            <a:r>
              <a:rPr lang="en-IN" sz="2400" dirty="0" err="1"/>
              <a:t>ve</a:t>
            </a:r>
            <a:r>
              <a:rPr lang="en-IN" sz="2400" dirty="0"/>
              <a:t> nice values</a:t>
            </a:r>
          </a:p>
          <a:p>
            <a:r>
              <a:rPr lang="en-IN" sz="2400" dirty="0"/>
              <a:t>The scheduler typically has different queues for different </a:t>
            </a:r>
            <a:r>
              <a:rPr lang="en-IN" sz="2400" i="1" dirty="0" err="1">
                <a:solidFill>
                  <a:srgbClr val="00B050"/>
                </a:solidFill>
              </a:rPr>
              <a:t>prio</a:t>
            </a:r>
            <a:r>
              <a:rPr lang="en-IN" sz="2400" i="1" dirty="0"/>
              <a:t> </a:t>
            </a:r>
            <a:r>
              <a:rPr lang="en-IN" sz="2400" dirty="0"/>
              <a:t>values</a:t>
            </a:r>
          </a:p>
          <a:p>
            <a:pPr lvl="1"/>
            <a:r>
              <a:rPr lang="en-IN" dirty="0"/>
              <a:t>Higher-priority </a:t>
            </a:r>
            <a:r>
              <a:rPr lang="en-IN" dirty="0">
                <a:solidFill>
                  <a:srgbClr val="0070C0"/>
                </a:solidFill>
              </a:rPr>
              <a:t>queues</a:t>
            </a:r>
            <a:r>
              <a:rPr lang="en-IN" dirty="0"/>
              <a:t> get more CPU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53623-732F-F770-CA4B-DC2853EF17B9}"/>
              </a:ext>
            </a:extLst>
          </p:cNvPr>
          <p:cNvSpPr txBox="1"/>
          <p:nvPr/>
        </p:nvSpPr>
        <p:spPr>
          <a:xfrm>
            <a:off x="8556233" y="1540606"/>
            <a:ext cx="227940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0070C0"/>
                </a:solidFill>
              </a:rPr>
              <a:t>kernel/sched/</a:t>
            </a:r>
            <a:r>
              <a:rPr lang="en-IN" sz="2000" dirty="0" err="1">
                <a:solidFill>
                  <a:srgbClr val="0070C0"/>
                </a:solidFill>
              </a:rPr>
              <a:t>core.c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6420B-3D93-39B4-73AB-FCA2B5091E2E}"/>
              </a:ext>
            </a:extLst>
          </p:cNvPr>
          <p:cNvSpPr txBox="1"/>
          <p:nvPr/>
        </p:nvSpPr>
        <p:spPr>
          <a:xfrm>
            <a:off x="2436876" y="2418696"/>
            <a:ext cx="473202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0070C0"/>
                </a:solidFill>
              </a:rPr>
              <a:t>else if </a:t>
            </a:r>
            <a:r>
              <a:rPr lang="en-US" sz="2000" dirty="0"/>
              <a:t>(</a:t>
            </a:r>
            <a:r>
              <a:rPr lang="en-US" sz="2000" dirty="0" err="1"/>
              <a:t>rt_policy</a:t>
            </a:r>
            <a:r>
              <a:rPr lang="en-US" sz="2000" dirty="0"/>
              <a:t>(policy))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err="1">
                <a:solidFill>
                  <a:srgbClr val="00B050"/>
                </a:solidFill>
              </a:rPr>
              <a:t>prio</a:t>
            </a:r>
            <a:r>
              <a:rPr lang="en-US" sz="2000" dirty="0"/>
              <a:t> = MAX_RT_PRIO - 1 - </a:t>
            </a:r>
            <a:r>
              <a:rPr lang="en-US" sz="2000" dirty="0" err="1">
                <a:solidFill>
                  <a:srgbClr val="FF0000"/>
                </a:solidFill>
              </a:rPr>
              <a:t>rt_prio</a:t>
            </a:r>
            <a:r>
              <a:rPr lang="en-US" sz="2000" dirty="0"/>
              <a:t>;</a:t>
            </a:r>
          </a:p>
          <a:p>
            <a:pPr algn="l"/>
            <a:r>
              <a:rPr lang="en-US" sz="2000" dirty="0">
                <a:solidFill>
                  <a:srgbClr val="0070C0"/>
                </a:solidFill>
              </a:rPr>
              <a:t>else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err="1">
                <a:solidFill>
                  <a:srgbClr val="00B050"/>
                </a:solidFill>
              </a:rPr>
              <a:t>prio</a:t>
            </a:r>
            <a:r>
              <a:rPr lang="en-US" sz="2000" dirty="0"/>
              <a:t> = NICE_TO_PRIO(nice);</a:t>
            </a:r>
            <a:endParaRPr lang="en-IN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700DB2-55B2-7792-12AE-A29F7D92ABAA}"/>
              </a:ext>
            </a:extLst>
          </p:cNvPr>
          <p:cNvSpPr/>
          <p:nvPr/>
        </p:nvSpPr>
        <p:spPr>
          <a:xfrm>
            <a:off x="7388352" y="2502378"/>
            <a:ext cx="3364992" cy="6331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Flip the sense if it is a real-time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1453F2-45A6-0F3D-363B-84ACE9A255CD}"/>
              </a:ext>
            </a:extLst>
          </p:cNvPr>
          <p:cNvSpPr/>
          <p:nvPr/>
        </p:nvSpPr>
        <p:spPr>
          <a:xfrm>
            <a:off x="7388352" y="3265249"/>
            <a:ext cx="3364992" cy="4106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prio</a:t>
            </a:r>
            <a:r>
              <a:rPr lang="en-IN" sz="2000" dirty="0"/>
              <a:t> = 120 + nice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F96EF-81DD-F8AB-C21D-AE9843F0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75B21DF-177B-BD19-F4E9-E2DCFD7E10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8549" y="2264521"/>
            <a:ext cx="608327" cy="543692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9FC1DE6-F625-7E31-00AE-EAB82D75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746308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1888-CDC2-BEF6-C562-2CE88D3C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Priorities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19E26-A80D-7B19-EDB4-30497E9C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61F41-E4DB-8897-049B-6D276FF4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AED182-B59C-B355-B806-42E928853DB3}"/>
              </a:ext>
            </a:extLst>
          </p:cNvPr>
          <p:cNvCxnSpPr/>
          <p:nvPr/>
        </p:nvCxnSpPr>
        <p:spPr>
          <a:xfrm>
            <a:off x="3529584" y="4069080"/>
            <a:ext cx="41056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61DAF4-9095-7DB3-93D1-E4EE8A3FA5B6}"/>
              </a:ext>
            </a:extLst>
          </p:cNvPr>
          <p:cNvCxnSpPr/>
          <p:nvPr/>
        </p:nvCxnSpPr>
        <p:spPr>
          <a:xfrm flipV="1">
            <a:off x="3529584" y="2368296"/>
            <a:ext cx="2788920" cy="8778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A7363C-786C-1912-09B9-738A41C34D82}"/>
              </a:ext>
            </a:extLst>
          </p:cNvPr>
          <p:cNvCxnSpPr>
            <a:cxnSpLocks/>
          </p:cNvCxnSpPr>
          <p:nvPr/>
        </p:nvCxnSpPr>
        <p:spPr>
          <a:xfrm flipV="1">
            <a:off x="3529584" y="1880616"/>
            <a:ext cx="0" cy="21884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7A5C0F-B5A5-0D7A-3D22-51B87871312F}"/>
              </a:ext>
            </a:extLst>
          </p:cNvPr>
          <p:cNvSpPr/>
          <p:nvPr/>
        </p:nvSpPr>
        <p:spPr>
          <a:xfrm>
            <a:off x="3465576" y="4160520"/>
            <a:ext cx="283458" cy="28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9C258C-0FC3-C464-A6B9-87839B719781}"/>
              </a:ext>
            </a:extLst>
          </p:cNvPr>
          <p:cNvCxnSpPr/>
          <p:nvPr/>
        </p:nvCxnSpPr>
        <p:spPr>
          <a:xfrm>
            <a:off x="3529584" y="3246120"/>
            <a:ext cx="41696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CAA9F09-3D92-10A2-D361-DF77E2A6D265}"/>
              </a:ext>
            </a:extLst>
          </p:cNvPr>
          <p:cNvSpPr/>
          <p:nvPr/>
        </p:nvSpPr>
        <p:spPr>
          <a:xfrm>
            <a:off x="3840480" y="2178354"/>
            <a:ext cx="1367022" cy="3200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Real-time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479497-2969-731C-74CE-FCCF61CD4570}"/>
              </a:ext>
            </a:extLst>
          </p:cNvPr>
          <p:cNvCxnSpPr>
            <a:cxnSpLocks/>
          </p:cNvCxnSpPr>
          <p:nvPr/>
        </p:nvCxnSpPr>
        <p:spPr>
          <a:xfrm>
            <a:off x="6388608" y="3291840"/>
            <a:ext cx="1246632" cy="384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7788D9-D49E-5039-25A4-1978B053A6EC}"/>
              </a:ext>
            </a:extLst>
          </p:cNvPr>
          <p:cNvCxnSpPr/>
          <p:nvPr/>
        </p:nvCxnSpPr>
        <p:spPr>
          <a:xfrm>
            <a:off x="6388608" y="3291840"/>
            <a:ext cx="0" cy="147218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298047-5285-D5C5-41BD-2F5FAAA5506C}"/>
              </a:ext>
            </a:extLst>
          </p:cNvPr>
          <p:cNvCxnSpPr>
            <a:cxnSpLocks/>
          </p:cNvCxnSpPr>
          <p:nvPr/>
        </p:nvCxnSpPr>
        <p:spPr>
          <a:xfrm flipH="1">
            <a:off x="6300216" y="2368296"/>
            <a:ext cx="12192" cy="180136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DA52218-6953-3DDC-B347-395246734C16}"/>
              </a:ext>
            </a:extLst>
          </p:cNvPr>
          <p:cNvSpPr/>
          <p:nvPr/>
        </p:nvSpPr>
        <p:spPr>
          <a:xfrm>
            <a:off x="5916168" y="4171192"/>
            <a:ext cx="548639" cy="28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99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7577C0-4638-36E1-5689-11D393B9BDE5}"/>
              </a:ext>
            </a:extLst>
          </p:cNvPr>
          <p:cNvSpPr/>
          <p:nvPr/>
        </p:nvSpPr>
        <p:spPr>
          <a:xfrm>
            <a:off x="6025896" y="4732664"/>
            <a:ext cx="618743" cy="28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100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F209A6-E301-E24F-42AD-AA92B67B3BA1}"/>
              </a:ext>
            </a:extLst>
          </p:cNvPr>
          <p:cNvSpPr/>
          <p:nvPr/>
        </p:nvSpPr>
        <p:spPr>
          <a:xfrm>
            <a:off x="7248149" y="4160520"/>
            <a:ext cx="618743" cy="28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139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C6FAB8-60CB-A118-47C8-E921393CC0D0}"/>
              </a:ext>
            </a:extLst>
          </p:cNvPr>
          <p:cNvSpPr/>
          <p:nvPr/>
        </p:nvSpPr>
        <p:spPr>
          <a:xfrm>
            <a:off x="6485008" y="3634724"/>
            <a:ext cx="713989" cy="3200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User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97D220B-5AE6-587C-81EC-0D0838831CE2}"/>
              </a:ext>
            </a:extLst>
          </p:cNvPr>
          <p:cNvSpPr/>
          <p:nvPr/>
        </p:nvSpPr>
        <p:spPr>
          <a:xfrm>
            <a:off x="4352544" y="5166360"/>
            <a:ext cx="2761488" cy="3093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Priority value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9B50F84-DA42-AE79-F7B7-B8EFB39E3415}"/>
              </a:ext>
            </a:extLst>
          </p:cNvPr>
          <p:cNvSpPr/>
          <p:nvPr/>
        </p:nvSpPr>
        <p:spPr>
          <a:xfrm rot="16200000">
            <a:off x="1937388" y="2913128"/>
            <a:ext cx="2002531" cy="3093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Actual priority</a:t>
            </a:r>
          </a:p>
        </p:txBody>
      </p:sp>
    </p:spTree>
    <p:extLst>
      <p:ext uri="{BB962C8B-B14F-4D97-AF65-F5344CB8AC3E}">
        <p14:creationId xmlns:p14="http://schemas.microsoft.com/office/powerpoint/2010/main" val="2400103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870C-193B-A77F-D46F-25A80C1B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sched_info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34E2A-3F05-D737-B006-CFF7F467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192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/* # of times we have run on this CPU: */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unsigned long </a:t>
            </a:r>
            <a:r>
              <a:rPr lang="en-US" dirty="0" err="1"/>
              <a:t>pcount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Time spent waiting on a </a:t>
            </a:r>
            <a:r>
              <a:rPr lang="en-US" dirty="0" err="1"/>
              <a:t>runqueue</a:t>
            </a:r>
            <a:r>
              <a:rPr lang="en-US" dirty="0"/>
              <a:t>: */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unsigned long </a:t>
            </a:r>
            <a:r>
              <a:rPr lang="en-US" dirty="0" err="1"/>
              <a:t>long</a:t>
            </a:r>
            <a:r>
              <a:rPr lang="en-US" dirty="0"/>
              <a:t>	 </a:t>
            </a:r>
            <a:r>
              <a:rPr lang="en-US" dirty="0" err="1"/>
              <a:t>run_delay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</a:t>
            </a:r>
            <a:r>
              <a:rPr lang="en-US" dirty="0">
                <a:solidFill>
                  <a:srgbClr val="0070C0"/>
                </a:solidFill>
              </a:rPr>
              <a:t>Timestamps</a:t>
            </a:r>
            <a:r>
              <a:rPr lang="en-US" dirty="0"/>
              <a:t>: */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When did we last run on a CPU? */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unsigned long </a:t>
            </a:r>
            <a:r>
              <a:rPr lang="en-US" dirty="0" err="1">
                <a:solidFill>
                  <a:srgbClr val="FF0000"/>
                </a:solidFill>
              </a:rPr>
              <a:t>long</a:t>
            </a:r>
            <a:r>
              <a:rPr lang="en-US" dirty="0"/>
              <a:t> </a:t>
            </a:r>
            <a:r>
              <a:rPr lang="en-US" dirty="0" err="1"/>
              <a:t>last_arrival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When were we last queued to run? */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unsigned long </a:t>
            </a:r>
            <a:r>
              <a:rPr lang="en-US" dirty="0" err="1">
                <a:solidFill>
                  <a:srgbClr val="FF0000"/>
                </a:solidFill>
              </a:rPr>
              <a:t>long</a:t>
            </a:r>
            <a:r>
              <a:rPr lang="en-US" dirty="0"/>
              <a:t>	</a:t>
            </a:r>
            <a:r>
              <a:rPr lang="en-US" dirty="0" err="1"/>
              <a:t>last_queued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255A9-CFA2-6EFC-6A6B-8733414FAEDB}"/>
              </a:ext>
            </a:extLst>
          </p:cNvPr>
          <p:cNvSpPr txBox="1"/>
          <p:nvPr/>
        </p:nvSpPr>
        <p:spPr>
          <a:xfrm>
            <a:off x="9074393" y="827851"/>
            <a:ext cx="244323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0070C0"/>
                </a:solidFill>
              </a:rPr>
              <a:t>include/</a:t>
            </a:r>
            <a:r>
              <a:rPr lang="en-IN" sz="2000" dirty="0" err="1">
                <a:solidFill>
                  <a:srgbClr val="0070C0"/>
                </a:solidFill>
              </a:rPr>
              <a:t>linux</a:t>
            </a:r>
            <a:r>
              <a:rPr lang="en-IN" sz="2000" dirty="0">
                <a:solidFill>
                  <a:srgbClr val="0070C0"/>
                </a:solidFill>
              </a:rPr>
              <a:t>/</a:t>
            </a:r>
            <a:r>
              <a:rPr lang="en-IN" sz="2000" dirty="0" err="1">
                <a:solidFill>
                  <a:srgbClr val="0070C0"/>
                </a:solidFill>
              </a:rPr>
              <a:t>sched.h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FD2C85-2779-E78E-912B-48D90B6B2902}"/>
              </a:ext>
            </a:extLst>
          </p:cNvPr>
          <p:cNvSpPr/>
          <p:nvPr/>
        </p:nvSpPr>
        <p:spPr>
          <a:xfrm>
            <a:off x="5568696" y="1920240"/>
            <a:ext cx="3505697" cy="539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Past run history on the CPU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D3EB44-9C43-DF48-9B39-A56B24B6B9FC}"/>
              </a:ext>
            </a:extLst>
          </p:cNvPr>
          <p:cNvSpPr/>
          <p:nvPr/>
        </p:nvSpPr>
        <p:spPr>
          <a:xfrm>
            <a:off x="5568695" y="2724340"/>
            <a:ext cx="3505697" cy="539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How long has the task waited?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EB7E2C-9591-1804-F224-8ADB35019FD4}"/>
              </a:ext>
            </a:extLst>
          </p:cNvPr>
          <p:cNvSpPr/>
          <p:nvPr/>
        </p:nvSpPr>
        <p:spPr>
          <a:xfrm>
            <a:off x="5568694" y="4279200"/>
            <a:ext cx="3593594" cy="1627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When did the task last run and when did it last enter the </a:t>
            </a:r>
            <a:r>
              <a:rPr lang="en-IN" sz="2000" dirty="0" err="1"/>
              <a:t>runqueue</a:t>
            </a:r>
            <a:r>
              <a:rPr lang="en-IN" sz="2000" dirty="0"/>
              <a:t> to run?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F6D72-0BE5-0A66-48C1-9AFB663E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05B70E7-765B-F116-0F95-04CDED84BB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947" y="1554891"/>
            <a:ext cx="722253" cy="645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E4328E-4C06-3BBF-42ED-12BB65176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744" y="667766"/>
            <a:ext cx="735648" cy="735648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F71C7A0-A47F-56C3-3931-149CF6B4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80252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3BA54-0E21-272A-FA59-33C110DE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33146-32B9-A611-D42D-F44398B3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549154-782D-C880-2C68-A46329AFB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656304"/>
              </p:ext>
            </p:extLst>
          </p:nvPr>
        </p:nvGraphicFramePr>
        <p:xfrm>
          <a:off x="2117106" y="1249680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6B6E9CCF-84DF-FEF8-280A-9EFEB6ECE9E3}"/>
              </a:ext>
            </a:extLst>
          </p:cNvPr>
          <p:cNvSpPr/>
          <p:nvPr/>
        </p:nvSpPr>
        <p:spPr>
          <a:xfrm>
            <a:off x="1160533" y="3657436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</p:spTree>
    <p:extLst>
      <p:ext uri="{BB962C8B-B14F-4D97-AF65-F5344CB8AC3E}">
        <p14:creationId xmlns:p14="http://schemas.microsoft.com/office/powerpoint/2010/main" val="2622708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9F0E-5E81-0449-E073-50AB4CAE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mm_struct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41175-F3E3-3B1D-056B-65B4E4777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52" y="1398557"/>
            <a:ext cx="10515600" cy="1667383"/>
          </a:xfrm>
        </p:spPr>
        <p:txBody>
          <a:bodyPr>
            <a:normAutofit/>
          </a:bodyPr>
          <a:lstStyle/>
          <a:p>
            <a:r>
              <a:rPr lang="en-IN" dirty="0"/>
              <a:t>This structure contains all the </a:t>
            </a:r>
            <a:r>
              <a:rPr lang="en-IN" dirty="0">
                <a:solidFill>
                  <a:srgbClr val="0070C0"/>
                </a:solidFill>
              </a:rPr>
              <a:t>information</a:t>
            </a:r>
            <a:r>
              <a:rPr lang="en-IN" dirty="0"/>
              <a:t> related to the memory usage of the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</a:p>
          <a:p>
            <a:r>
              <a:rPr lang="en-IN" dirty="0"/>
              <a:t>It basically functions as the </a:t>
            </a:r>
            <a:r>
              <a:rPr lang="en-IN" dirty="0">
                <a:solidFill>
                  <a:srgbClr val="FF0000"/>
                </a:solidFill>
              </a:rPr>
              <a:t>memory descriptor </a:t>
            </a:r>
            <a:r>
              <a:rPr lang="en-IN" dirty="0"/>
              <a:t>of the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FD302-EEA9-E42E-662A-453328D9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408" y="6444612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8C8B11-FE49-1166-D195-E5D260D49796}"/>
              </a:ext>
            </a:extLst>
          </p:cNvPr>
          <p:cNvSpPr/>
          <p:nvPr/>
        </p:nvSpPr>
        <p:spPr>
          <a:xfrm>
            <a:off x="4782312" y="2942207"/>
            <a:ext cx="3081528" cy="4572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Key components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14CD0B-B4B7-02E6-9E52-55A8224E2F62}"/>
              </a:ext>
            </a:extLst>
          </p:cNvPr>
          <p:cNvSpPr/>
          <p:nvPr/>
        </p:nvSpPr>
        <p:spPr>
          <a:xfrm>
            <a:off x="454152" y="3512249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struct </a:t>
            </a:r>
            <a:r>
              <a:rPr lang="en-IN" sz="2000" dirty="0" err="1"/>
              <a:t>maple_tree</a:t>
            </a:r>
            <a:r>
              <a:rPr lang="en-IN" sz="2000" dirty="0"/>
              <a:t> </a:t>
            </a:r>
            <a:r>
              <a:rPr lang="en-IN" sz="2000" dirty="0" err="1"/>
              <a:t>mm_mt</a:t>
            </a:r>
            <a:endParaRPr lang="en-IN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240F25-8490-11D4-5608-6D477909CF26}"/>
              </a:ext>
            </a:extLst>
          </p:cNvPr>
          <p:cNvSpPr/>
          <p:nvPr/>
        </p:nvSpPr>
        <p:spPr>
          <a:xfrm>
            <a:off x="4175760" y="3512249"/>
            <a:ext cx="2414016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Stores all VM regions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BD188F-D284-BE09-5B49-2416C861FCE8}"/>
              </a:ext>
            </a:extLst>
          </p:cNvPr>
          <p:cNvSpPr/>
          <p:nvPr/>
        </p:nvSpPr>
        <p:spPr>
          <a:xfrm>
            <a:off x="454152" y="3989896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unsigned long </a:t>
            </a:r>
            <a:r>
              <a:rPr lang="en-IN" sz="2000" dirty="0" err="1"/>
              <a:t>task_size</a:t>
            </a:r>
            <a:endParaRPr lang="en-IN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2711CC-CCBA-2D9E-A576-45881705A8AB}"/>
              </a:ext>
            </a:extLst>
          </p:cNvPr>
          <p:cNvSpPr/>
          <p:nvPr/>
        </p:nvSpPr>
        <p:spPr>
          <a:xfrm>
            <a:off x="4175760" y="3979227"/>
            <a:ext cx="2414016" cy="34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Size of the VM space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5CB1B9-DC78-9BD1-4C28-3EAD8E36512C}"/>
              </a:ext>
            </a:extLst>
          </p:cNvPr>
          <p:cNvSpPr/>
          <p:nvPr/>
        </p:nvSpPr>
        <p:spPr>
          <a:xfrm>
            <a:off x="454152" y="4969574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int </a:t>
            </a:r>
            <a:r>
              <a:rPr lang="en-IN" sz="2000" dirty="0" err="1"/>
              <a:t>map_count</a:t>
            </a:r>
            <a:endParaRPr lang="en-IN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BF61D2-EADF-05B5-FC4D-5D87426D93DB}"/>
              </a:ext>
            </a:extLst>
          </p:cNvPr>
          <p:cNvSpPr/>
          <p:nvPr/>
        </p:nvSpPr>
        <p:spPr>
          <a:xfrm>
            <a:off x="4175760" y="4991671"/>
            <a:ext cx="2596896" cy="34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Number of VM regions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9B3B7D-D789-099E-C91A-BED7E85BA69A}"/>
              </a:ext>
            </a:extLst>
          </p:cNvPr>
          <p:cNvSpPr/>
          <p:nvPr/>
        </p:nvSpPr>
        <p:spPr>
          <a:xfrm>
            <a:off x="454152" y="5581650"/>
            <a:ext cx="3465576" cy="874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>
                <a:solidFill>
                  <a:srgbClr val="C00000"/>
                </a:solidFill>
              </a:rPr>
              <a:t>stats</a:t>
            </a:r>
            <a:r>
              <a:rPr lang="en-IN" sz="2000" dirty="0"/>
              <a:t>: </a:t>
            </a:r>
          </a:p>
          <a:p>
            <a:r>
              <a:rPr lang="en-IN" sz="2000" dirty="0" err="1"/>
              <a:t>total_vm</a:t>
            </a:r>
            <a:r>
              <a:rPr lang="en-IN" sz="2000" dirty="0"/>
              <a:t>, </a:t>
            </a:r>
            <a:r>
              <a:rPr lang="en-IN" sz="2000" dirty="0" err="1"/>
              <a:t>locked_vm</a:t>
            </a:r>
            <a:r>
              <a:rPr lang="en-IN" sz="2000" dirty="0"/>
              <a:t>, </a:t>
            </a:r>
            <a:r>
              <a:rPr lang="en-IN" sz="2000" dirty="0" err="1"/>
              <a:t>pinned_vm</a:t>
            </a:r>
            <a:endParaRPr lang="en-IN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F2DD7E-3B4E-9656-5501-EEF65F1E05E8}"/>
              </a:ext>
            </a:extLst>
          </p:cNvPr>
          <p:cNvSpPr/>
          <p:nvPr/>
        </p:nvSpPr>
        <p:spPr>
          <a:xfrm>
            <a:off x="4166616" y="5581650"/>
            <a:ext cx="2596896" cy="874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Total pages mapped, #locked and #pinned pages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115BF9-DCA8-C3AE-9AFA-6CCB6A64FEF0}"/>
              </a:ext>
            </a:extLst>
          </p:cNvPr>
          <p:cNvSpPr/>
          <p:nvPr/>
        </p:nvSpPr>
        <p:spPr>
          <a:xfrm>
            <a:off x="7979664" y="3790189"/>
            <a:ext cx="3465576" cy="874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 err="1"/>
              <a:t>start_code</a:t>
            </a:r>
            <a:r>
              <a:rPr lang="en-IN" sz="2000" dirty="0"/>
              <a:t>, </a:t>
            </a:r>
            <a:r>
              <a:rPr lang="en-IN" sz="2000" dirty="0" err="1"/>
              <a:t>end_code</a:t>
            </a:r>
            <a:r>
              <a:rPr lang="en-IN" sz="2000" dirty="0"/>
              <a:t>, </a:t>
            </a:r>
            <a:r>
              <a:rPr lang="en-IN" sz="2000" dirty="0" err="1"/>
              <a:t>start_data</a:t>
            </a:r>
            <a:r>
              <a:rPr lang="en-IN" sz="2000" dirty="0"/>
              <a:t>, </a:t>
            </a:r>
            <a:r>
              <a:rPr lang="en-IN" sz="2000" dirty="0" err="1"/>
              <a:t>end_data</a:t>
            </a:r>
            <a:r>
              <a:rPr lang="en-IN" sz="2000" dirty="0"/>
              <a:t>, </a:t>
            </a:r>
            <a:r>
              <a:rPr lang="en-IN" sz="2000" dirty="0" err="1"/>
              <a:t>start_stack</a:t>
            </a:r>
            <a:r>
              <a:rPr lang="en-IN" sz="2000" dirty="0"/>
              <a:t>, ….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6F8DF2-41DE-8B09-7168-42CFC3712048}"/>
              </a:ext>
            </a:extLst>
          </p:cNvPr>
          <p:cNvSpPr/>
          <p:nvPr/>
        </p:nvSpPr>
        <p:spPr>
          <a:xfrm>
            <a:off x="8052054" y="3396997"/>
            <a:ext cx="3320796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Start/end of memory regions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E93F66-55E6-E5E2-D6FE-7AC0D4BC390A}"/>
              </a:ext>
            </a:extLst>
          </p:cNvPr>
          <p:cNvSpPr/>
          <p:nvPr/>
        </p:nvSpPr>
        <p:spPr>
          <a:xfrm>
            <a:off x="7985760" y="5212908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struct </a:t>
            </a:r>
            <a:r>
              <a:rPr lang="en-IN" sz="2000" dirty="0" err="1"/>
              <a:t>task_struct</a:t>
            </a:r>
            <a:r>
              <a:rPr lang="en-IN" sz="2000" dirty="0"/>
              <a:t> *owner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9D18CD-AB5B-CD24-1E50-9999A37B39D2}"/>
              </a:ext>
            </a:extLst>
          </p:cNvPr>
          <p:cNvSpPr/>
          <p:nvPr/>
        </p:nvSpPr>
        <p:spPr>
          <a:xfrm>
            <a:off x="8058150" y="4819715"/>
            <a:ext cx="3320796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Owner process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70297F-4BAB-DA51-A41D-A431544C8CB2}"/>
              </a:ext>
            </a:extLst>
          </p:cNvPr>
          <p:cNvSpPr/>
          <p:nvPr/>
        </p:nvSpPr>
        <p:spPr>
          <a:xfrm>
            <a:off x="7979664" y="6356350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unsigned long </a:t>
            </a:r>
            <a:r>
              <a:rPr lang="en-IN" sz="2000" dirty="0" err="1"/>
              <a:t>cpu_bitmap</a:t>
            </a:r>
            <a:r>
              <a:rPr lang="en-IN" sz="2000" dirty="0"/>
              <a:t>[]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CC9C52-40EC-8AB8-BA4C-3A95E9B542A8}"/>
              </a:ext>
            </a:extLst>
          </p:cNvPr>
          <p:cNvSpPr/>
          <p:nvPr/>
        </p:nvSpPr>
        <p:spPr>
          <a:xfrm>
            <a:off x="8052054" y="5728207"/>
            <a:ext cx="3393186" cy="62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The CPUs that the process has executed 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1EAFA-6440-C877-0DCB-743CDC91C642}"/>
              </a:ext>
            </a:extLst>
          </p:cNvPr>
          <p:cNvSpPr/>
          <p:nvPr/>
        </p:nvSpPr>
        <p:spPr>
          <a:xfrm>
            <a:off x="7040880" y="365125"/>
            <a:ext cx="4404360" cy="706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Represents an address space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ECB582E-05D1-1955-2F83-0DD7B0A0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CCCB28-F0DC-F8FF-8568-DA2E49EEB02F}"/>
              </a:ext>
            </a:extLst>
          </p:cNvPr>
          <p:cNvSpPr/>
          <p:nvPr/>
        </p:nvSpPr>
        <p:spPr>
          <a:xfrm>
            <a:off x="454152" y="4464620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pgd_t</a:t>
            </a:r>
            <a:r>
              <a:rPr lang="en-IN" sz="2000" dirty="0"/>
              <a:t> * </a:t>
            </a:r>
            <a:r>
              <a:rPr lang="en-IN" sz="2000" dirty="0" err="1"/>
              <a:t>pgd</a:t>
            </a:r>
            <a:r>
              <a:rPr lang="en-IN" sz="2000" dirty="0"/>
              <a:t>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303737-C3D1-1F6A-829D-C7694EA0E451}"/>
              </a:ext>
            </a:extLst>
          </p:cNvPr>
          <p:cNvSpPr/>
          <p:nvPr/>
        </p:nvSpPr>
        <p:spPr>
          <a:xfrm>
            <a:off x="4175760" y="4453951"/>
            <a:ext cx="2773680" cy="34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Pointer to the page table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BE8F6D2-4D15-9AA1-D75C-6C157922715F}"/>
              </a:ext>
            </a:extLst>
          </p:cNvPr>
          <p:cNvSpPr/>
          <p:nvPr/>
        </p:nvSpPr>
        <p:spPr>
          <a:xfrm>
            <a:off x="64008" y="3593717"/>
            <a:ext cx="548640" cy="284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</p:spTree>
    <p:extLst>
      <p:ext uri="{BB962C8B-B14F-4D97-AF65-F5344CB8AC3E}">
        <p14:creationId xmlns:p14="http://schemas.microsoft.com/office/powerpoint/2010/main" val="4285135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4107-7BC8-D2AC-2B03-4BC6D3C7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virtual memory region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BC240-36C3-7203-5582-F3540A909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6646"/>
            <a:ext cx="11150600" cy="5943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dirty="0"/>
              <a:t>Every </a:t>
            </a:r>
            <a:r>
              <a:rPr lang="en-US" dirty="0">
                <a:solidFill>
                  <a:srgbClr val="0070C0"/>
                </a:solidFill>
              </a:rPr>
              <a:t>virtual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memory</a:t>
            </a:r>
            <a:r>
              <a:rPr lang="en-US" dirty="0"/>
              <a:t> region is represented by a </a:t>
            </a:r>
            <a:r>
              <a:rPr lang="en-US" dirty="0" err="1"/>
              <a:t>vm_area_struct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object</a:t>
            </a: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DD5BA-ABEA-A5B3-EC1F-0450E35A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75077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51693-AAFE-F533-9811-DA5F83C49649}"/>
              </a:ext>
            </a:extLst>
          </p:cNvPr>
          <p:cNvSpPr txBox="1"/>
          <p:nvPr/>
        </p:nvSpPr>
        <p:spPr>
          <a:xfrm>
            <a:off x="7813040" y="1608466"/>
            <a:ext cx="404630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0070C0"/>
                </a:solidFill>
              </a:rPr>
              <a:t>include/</a:t>
            </a:r>
            <a:r>
              <a:rPr lang="en-US" sz="2800" dirty="0" err="1">
                <a:solidFill>
                  <a:srgbClr val="0070C0"/>
                </a:solidFill>
              </a:rPr>
              <a:t>linux</a:t>
            </a:r>
            <a:r>
              <a:rPr lang="en-US" sz="2800" dirty="0">
                <a:solidFill>
                  <a:srgbClr val="0070C0"/>
                </a:solidFill>
              </a:rPr>
              <a:t>/</a:t>
            </a:r>
            <a:r>
              <a:rPr lang="en-US" sz="2800" dirty="0" err="1">
                <a:solidFill>
                  <a:srgbClr val="0070C0"/>
                </a:solidFill>
              </a:rPr>
              <a:t>mm_types.h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99BED1-E7BF-6807-E126-21BF98880395}"/>
              </a:ext>
            </a:extLst>
          </p:cNvPr>
          <p:cNvSpPr/>
          <p:nvPr/>
        </p:nvSpPr>
        <p:spPr>
          <a:xfrm>
            <a:off x="294640" y="3121007"/>
            <a:ext cx="3139440" cy="7029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vm_area_struct</a:t>
            </a: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575888-64E9-BCFA-81B2-2B83642BD8D5}"/>
              </a:ext>
            </a:extLst>
          </p:cNvPr>
          <p:cNvCxnSpPr>
            <a:stCxn id="6" idx="2"/>
          </p:cNvCxnSpPr>
          <p:nvPr/>
        </p:nvCxnSpPr>
        <p:spPr>
          <a:xfrm flipH="1">
            <a:off x="1849120" y="3823960"/>
            <a:ext cx="15240" cy="24314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DCF760-62E8-4368-784B-20003F9F5EDF}"/>
              </a:ext>
            </a:extLst>
          </p:cNvPr>
          <p:cNvCxnSpPr>
            <a:cxnSpLocks/>
          </p:cNvCxnSpPr>
          <p:nvPr/>
        </p:nvCxnSpPr>
        <p:spPr>
          <a:xfrm>
            <a:off x="1864360" y="4418321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BAEBD2-85DF-2C26-B880-B6791E00CE23}"/>
              </a:ext>
            </a:extLst>
          </p:cNvPr>
          <p:cNvSpPr txBox="1"/>
          <p:nvPr/>
        </p:nvSpPr>
        <p:spPr>
          <a:xfrm>
            <a:off x="3515360" y="4123016"/>
            <a:ext cx="4422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unsigned long </a:t>
            </a:r>
            <a:r>
              <a:rPr lang="en-US" sz="2400" dirty="0" err="1"/>
              <a:t>vm_start</a:t>
            </a:r>
            <a:r>
              <a:rPr lang="en-US" sz="2400" dirty="0"/>
              <a:t>, </a:t>
            </a:r>
            <a:r>
              <a:rPr lang="en-US" sz="2400" dirty="0" err="1"/>
              <a:t>vm_end</a:t>
            </a:r>
            <a:r>
              <a:rPr lang="en-US" sz="2400" dirty="0"/>
              <a:t>;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6C37A4-18D6-17F6-B544-F171E682EF2A}"/>
              </a:ext>
            </a:extLst>
          </p:cNvPr>
          <p:cNvCxnSpPr>
            <a:cxnSpLocks/>
          </p:cNvCxnSpPr>
          <p:nvPr/>
        </p:nvCxnSpPr>
        <p:spPr>
          <a:xfrm>
            <a:off x="1849120" y="5039663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B6568B-E182-2194-3D38-3CDC999609E3}"/>
              </a:ext>
            </a:extLst>
          </p:cNvPr>
          <p:cNvSpPr txBox="1"/>
          <p:nvPr/>
        </p:nvSpPr>
        <p:spPr>
          <a:xfrm>
            <a:off x="3515360" y="4710708"/>
            <a:ext cx="3742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struct </a:t>
            </a:r>
            <a:r>
              <a:rPr lang="en-US" sz="2400" dirty="0" err="1"/>
              <a:t>mm_struct</a:t>
            </a:r>
            <a:r>
              <a:rPr lang="en-US" sz="2400" dirty="0"/>
              <a:t> *</a:t>
            </a:r>
            <a:r>
              <a:rPr lang="en-US" sz="2400" dirty="0" err="1"/>
              <a:t>vm_mm</a:t>
            </a:r>
            <a:r>
              <a:rPr lang="en-US" sz="2400" dirty="0"/>
              <a:t>;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F20D53D-2076-2800-1C18-43FDBA254A98}"/>
              </a:ext>
            </a:extLst>
          </p:cNvPr>
          <p:cNvSpPr/>
          <p:nvPr/>
        </p:nvSpPr>
        <p:spPr>
          <a:xfrm>
            <a:off x="7329299" y="4737420"/>
            <a:ext cx="4422173" cy="434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Pointer to the address space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B54C3E-E680-262D-3EAD-88E44FC848E9}"/>
              </a:ext>
            </a:extLst>
          </p:cNvPr>
          <p:cNvCxnSpPr>
            <a:cxnSpLocks/>
          </p:cNvCxnSpPr>
          <p:nvPr/>
        </p:nvCxnSpPr>
        <p:spPr>
          <a:xfrm>
            <a:off x="1849120" y="5628943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3D5B50B-8C6D-BE7A-4AEB-F712F0BE473A}"/>
              </a:ext>
            </a:extLst>
          </p:cNvPr>
          <p:cNvSpPr txBox="1"/>
          <p:nvPr/>
        </p:nvSpPr>
        <p:spPr>
          <a:xfrm>
            <a:off x="3515359" y="5398110"/>
            <a:ext cx="454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struct 	</a:t>
            </a:r>
            <a:r>
              <a:rPr lang="en-US" sz="2400" dirty="0" err="1"/>
              <a:t>list_head</a:t>
            </a:r>
            <a:r>
              <a:rPr lang="en-US" sz="2400" dirty="0"/>
              <a:t> </a:t>
            </a:r>
            <a:r>
              <a:rPr lang="en-US" sz="2400" dirty="0" err="1"/>
              <a:t>anon_vma_chain</a:t>
            </a:r>
            <a:r>
              <a:rPr lang="en-US" sz="2400" dirty="0"/>
              <a:t>;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AF7180-55DC-2D7C-B3D5-6083D26E140E}"/>
              </a:ext>
            </a:extLst>
          </p:cNvPr>
          <p:cNvCxnSpPr>
            <a:cxnSpLocks/>
          </p:cNvCxnSpPr>
          <p:nvPr/>
        </p:nvCxnSpPr>
        <p:spPr>
          <a:xfrm>
            <a:off x="1849120" y="6255367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B4CF31-2D56-A819-5215-339B176B0A25}"/>
              </a:ext>
            </a:extLst>
          </p:cNvPr>
          <p:cNvSpPr txBox="1"/>
          <p:nvPr/>
        </p:nvSpPr>
        <p:spPr>
          <a:xfrm>
            <a:off x="3515359" y="5936252"/>
            <a:ext cx="257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struct 	file *</a:t>
            </a:r>
            <a:r>
              <a:rPr lang="en-US" sz="2400" dirty="0" err="1"/>
              <a:t>vmfile</a:t>
            </a:r>
            <a:r>
              <a:rPr lang="en-US" sz="2400" dirty="0"/>
              <a:t>;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62AB825-2C25-026D-ED3E-BCEF6CEC9538}"/>
              </a:ext>
            </a:extLst>
          </p:cNvPr>
          <p:cNvSpPr/>
          <p:nvPr/>
        </p:nvSpPr>
        <p:spPr>
          <a:xfrm>
            <a:off x="8036873" y="5411465"/>
            <a:ext cx="3951927" cy="674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Linked list of anonymous VM regions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8D82E-1FFD-F9D0-2E0D-ED1D72CFE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392" y="1554938"/>
            <a:ext cx="735648" cy="735648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C616EE-17FB-8EBC-D6EC-84BFE7DF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9992" y="6450034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A908D0-E5AF-205E-64A3-C285C47BB9D8}"/>
              </a:ext>
            </a:extLst>
          </p:cNvPr>
          <p:cNvSpPr/>
          <p:nvPr/>
        </p:nvSpPr>
        <p:spPr>
          <a:xfrm>
            <a:off x="6159314" y="6051872"/>
            <a:ext cx="1836155" cy="36452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Backing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989DB1-0DD8-ABF8-0770-4FE35170107C}"/>
              </a:ext>
            </a:extLst>
          </p:cNvPr>
          <p:cNvSpPr/>
          <p:nvPr/>
        </p:nvSpPr>
        <p:spPr>
          <a:xfrm>
            <a:off x="3767328" y="1344168"/>
            <a:ext cx="3561971" cy="422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Stored in the maple tree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3B33B27D-68AF-31CC-90B6-A176A19BBAA0}"/>
              </a:ext>
            </a:extLst>
          </p:cNvPr>
          <p:cNvSpPr/>
          <p:nvPr/>
        </p:nvSpPr>
        <p:spPr>
          <a:xfrm rot="5400000">
            <a:off x="6204786" y="-1771582"/>
            <a:ext cx="223089" cy="492382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496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-up of a leaf&#10;&#10;Description automatically generated with low confidence">
            <a:extLst>
              <a:ext uri="{FF2B5EF4-FFF2-40B4-BE49-F238E27FC236}">
                <a16:creationId xmlns:a16="http://schemas.microsoft.com/office/drawing/2014/main" id="{0C3CA579-5BC3-B368-AC21-137940C1A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53868" y="587638"/>
            <a:ext cx="4783600" cy="61963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A7475-BAC7-E587-F2E6-25BD66BD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8" y="124803"/>
            <a:ext cx="10515600" cy="1325563"/>
          </a:xfrm>
        </p:spPr>
        <p:txBody>
          <a:bodyPr/>
          <a:lstStyle/>
          <a:p>
            <a:r>
              <a:rPr lang="en-IN" dirty="0"/>
              <a:t>The Maple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588C-CDE3-E586-6A26-C6745F0A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5D8F95B0-F40E-7CC1-D016-D2BC81F9A296}"/>
              </a:ext>
            </a:extLst>
          </p:cNvPr>
          <p:cNvSpPr/>
          <p:nvPr/>
        </p:nvSpPr>
        <p:spPr>
          <a:xfrm>
            <a:off x="6958940" y="0"/>
            <a:ext cx="5194960" cy="245973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maple tree is the most important structure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36DC6B-A189-C9F3-CD44-C04EB6F1B85D}"/>
              </a:ext>
            </a:extLst>
          </p:cNvPr>
          <p:cNvSpPr/>
          <p:nvPr/>
        </p:nvSpPr>
        <p:spPr>
          <a:xfrm>
            <a:off x="8246248" y="3685826"/>
            <a:ext cx="3156439" cy="127101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Keeps track of VM regions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29F766DB-8B7C-7444-0ED4-0955AAD00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136287" y="2291092"/>
            <a:ext cx="1266242" cy="12662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3BA96E-2EBA-D566-0130-27A4D82E1513}"/>
              </a:ext>
            </a:extLst>
          </p:cNvPr>
          <p:cNvSpPr txBox="1"/>
          <p:nvPr/>
        </p:nvSpPr>
        <p:spPr>
          <a:xfrm>
            <a:off x="6096000" y="5567983"/>
            <a:ext cx="569021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https://lwn.net/Articles/845507/</a:t>
            </a:r>
          </a:p>
          <a:p>
            <a:pPr algn="l"/>
            <a:endParaRPr lang="en-US" sz="2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0235BB-FEE2-D5B7-2A87-5126A90573A0}"/>
              </a:ext>
            </a:extLst>
          </p:cNvPr>
          <p:cNvSpPr/>
          <p:nvPr/>
        </p:nvSpPr>
        <p:spPr>
          <a:xfrm>
            <a:off x="447040" y="3921856"/>
            <a:ext cx="3180080" cy="10349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do we locate VM regions?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1ABF798-9B88-6330-5851-9B87B17A2D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876" y="2915391"/>
            <a:ext cx="770435" cy="770435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D51F113-EE21-07F2-31CA-8B258072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07398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E44A-421B-DFC9-5632-3B9ABBA7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 Process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88D0399-A297-7EC5-A69D-B92A59D7FF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11" y="1503023"/>
            <a:ext cx="608991" cy="608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E4387C-5059-99B2-A1F2-51488378E77B}"/>
              </a:ext>
            </a:extLst>
          </p:cNvPr>
          <p:cNvSpPr txBox="1"/>
          <p:nvPr/>
        </p:nvSpPr>
        <p:spPr>
          <a:xfrm>
            <a:off x="1499616" y="1510535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mic Sans MS" panose="030F0702030302020204" pitchFamily="66" charset="0"/>
              </a:rPr>
              <a:t>What is a </a:t>
            </a:r>
            <a:r>
              <a:rPr lang="en-US" sz="2400">
                <a:solidFill>
                  <a:srgbClr val="0070C0"/>
                </a:solidFill>
                <a:latin typeface="Comic Sans MS" panose="030F0702030302020204" pitchFamily="66" charset="0"/>
              </a:rPr>
              <a:t>process</a:t>
            </a:r>
            <a:r>
              <a:rPr lang="en-US" sz="2400"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B86C96-7E8A-A0DD-931A-41642934591F}"/>
              </a:ext>
            </a:extLst>
          </p:cNvPr>
          <p:cNvSpPr/>
          <p:nvPr/>
        </p:nvSpPr>
        <p:spPr>
          <a:xfrm>
            <a:off x="1579633" y="2101465"/>
            <a:ext cx="10220960" cy="1578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It is an instance of a </a:t>
            </a:r>
            <a:r>
              <a:rPr lang="en-US" sz="2400" dirty="0">
                <a:solidFill>
                  <a:srgbClr val="FF0000"/>
                </a:solidFill>
              </a:rPr>
              <a:t>running</a:t>
            </a:r>
            <a:r>
              <a:rPr lang="en-US" sz="2400" dirty="0"/>
              <a:t> program. When we run a program, it acquires a life of its own and is associated with a lot of additional data structures. All of these including the state of the executing program comprise the </a:t>
            </a:r>
            <a:r>
              <a:rPr lang="en-US" sz="2400" i="1" dirty="0">
                <a:solidFill>
                  <a:srgbClr val="00B050"/>
                </a:solidFill>
              </a:rPr>
              <a:t>process</a:t>
            </a:r>
            <a:r>
              <a:rPr lang="en-US" sz="2400" dirty="0"/>
              <a:t>.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674CB9D-D4CE-76FF-72E5-B562EA3413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36" y="3908754"/>
            <a:ext cx="608991" cy="608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CCFA3C-C304-F264-CE75-EE630F718444}"/>
              </a:ext>
            </a:extLst>
          </p:cNvPr>
          <p:cNvSpPr txBox="1"/>
          <p:nvPr/>
        </p:nvSpPr>
        <p:spPr>
          <a:xfrm>
            <a:off x="1422807" y="3921961"/>
            <a:ext cx="3962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What does a process own?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931E8-9C34-6EF7-1E9D-5EDF447C7806}"/>
              </a:ext>
            </a:extLst>
          </p:cNvPr>
          <p:cNvSpPr txBox="1"/>
          <p:nvPr/>
        </p:nvSpPr>
        <p:spPr>
          <a:xfrm>
            <a:off x="1463447" y="4383626"/>
            <a:ext cx="6804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CPU time, memory, open files, network connections, 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FB099B64-5E4E-EC1B-C795-1870AB2CE4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12" y="5050481"/>
            <a:ext cx="608991" cy="6089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000712-C81D-60F0-2C41-C8465FE092DB}"/>
              </a:ext>
            </a:extLst>
          </p:cNvPr>
          <p:cNvSpPr txBox="1"/>
          <p:nvPr/>
        </p:nvSpPr>
        <p:spPr>
          <a:xfrm>
            <a:off x="1384483" y="5063688"/>
            <a:ext cx="6665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mic Sans MS" panose="030F0702030302020204" pitchFamily="66" charset="0"/>
              </a:rPr>
              <a:t>How do processes communicate with the OS?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68768-CBFE-B4C2-B31A-072802BD69F3}"/>
              </a:ext>
            </a:extLst>
          </p:cNvPr>
          <p:cNvSpPr txBox="1"/>
          <p:nvPr/>
        </p:nvSpPr>
        <p:spPr>
          <a:xfrm>
            <a:off x="1579633" y="5525353"/>
            <a:ext cx="1037200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Processes </a:t>
            </a:r>
            <a:r>
              <a:rPr lang="en-US" sz="2400" dirty="0">
                <a:solidFill>
                  <a:srgbClr val="0070C0"/>
                </a:solidFill>
              </a:rPr>
              <a:t>send</a:t>
            </a:r>
            <a:r>
              <a:rPr lang="en-US" sz="2400" dirty="0"/>
              <a:t> messages to the OS via </a:t>
            </a:r>
            <a:r>
              <a:rPr lang="en-US" sz="2400" dirty="0">
                <a:solidFill>
                  <a:srgbClr val="C00000"/>
                </a:solidFill>
              </a:rPr>
              <a:t>system</a:t>
            </a:r>
            <a:r>
              <a:rPr lang="en-US" sz="2400" dirty="0"/>
              <a:t> calls. </a:t>
            </a:r>
            <a:br>
              <a:rPr lang="en-US" sz="2400" dirty="0"/>
            </a:br>
            <a:r>
              <a:rPr lang="en-US" sz="2400" dirty="0"/>
              <a:t>The OS </a:t>
            </a:r>
            <a:r>
              <a:rPr lang="en-US" sz="2400" dirty="0">
                <a:solidFill>
                  <a:srgbClr val="0070C0"/>
                </a:solidFill>
              </a:rPr>
              <a:t>sends</a:t>
            </a:r>
            <a:r>
              <a:rPr lang="en-US" sz="2400" dirty="0"/>
              <a:t> messages to a process via </a:t>
            </a:r>
            <a:r>
              <a:rPr lang="en-US" sz="2400" dirty="0">
                <a:solidFill>
                  <a:srgbClr val="FF0000"/>
                </a:solidFill>
              </a:rPr>
              <a:t>signals</a:t>
            </a:r>
            <a:r>
              <a:rPr lang="en-US" sz="2400" dirty="0"/>
              <a:t> (exact mechanism described later)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F61481D-BF7F-5051-3BF8-5143F355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E96F0D3-13AF-9C58-2983-E04E5B06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27683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C7B5-04E5-CAAA-8091-5FFC4AA2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vs B-Tree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DA2B3F-ECCF-D60A-B115-1DC0D00BE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4255" y="691531"/>
            <a:ext cx="2221325" cy="22213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155C6-0FA6-A47E-AF30-2C2D4ACC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5880558A-EA6B-3661-EF27-67BCE35ED3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0" y="3027217"/>
            <a:ext cx="770435" cy="770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B556D5-C291-C545-24A3-2FE4A56CA012}"/>
              </a:ext>
            </a:extLst>
          </p:cNvPr>
          <p:cNvSpPr txBox="1"/>
          <p:nvPr/>
        </p:nvSpPr>
        <p:spPr>
          <a:xfrm>
            <a:off x="1500045" y="3150825"/>
            <a:ext cx="8196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What is the best data structure for storing VM regions?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39E4E-1ABD-5717-CA0B-AE0B8F816B52}"/>
              </a:ext>
            </a:extLst>
          </p:cNvPr>
          <p:cNvSpPr txBox="1"/>
          <p:nvPr/>
        </p:nvSpPr>
        <p:spPr>
          <a:xfrm>
            <a:off x="122164" y="3921260"/>
            <a:ext cx="1985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Answer: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ED5067-C199-CE67-7271-C220626AD132}"/>
              </a:ext>
            </a:extLst>
          </p:cNvPr>
          <p:cNvSpPr txBox="1"/>
          <p:nvPr/>
        </p:nvSpPr>
        <p:spPr>
          <a:xfrm>
            <a:off x="1666216" y="3939457"/>
            <a:ext cx="106742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The binary </a:t>
            </a:r>
            <a:r>
              <a:rPr lang="en-US" sz="2800" dirty="0">
                <a:solidFill>
                  <a:srgbClr val="FF0000"/>
                </a:solidFill>
              </a:rPr>
              <a:t>red</a:t>
            </a:r>
            <a:r>
              <a:rPr lang="en-US" sz="2800" dirty="0"/>
              <a:t>-</a:t>
            </a:r>
            <a:r>
              <a:rPr lang="en-US" sz="2800" b="1" dirty="0"/>
              <a:t>black</a:t>
            </a:r>
            <a:r>
              <a:rPr lang="en-US" sz="2800" dirty="0"/>
              <a:t> tree used to be the default choice. It is increasingly</a:t>
            </a:r>
            <a:br>
              <a:rPr lang="en-US" sz="2800" dirty="0"/>
            </a:br>
            <a:r>
              <a:rPr lang="en-US" sz="2800" dirty="0"/>
              <a:t>being replaced by the </a:t>
            </a:r>
            <a:r>
              <a:rPr lang="en-US" sz="2800" dirty="0">
                <a:solidFill>
                  <a:srgbClr val="C00000"/>
                </a:solidFill>
              </a:rPr>
              <a:t>Maple</a:t>
            </a:r>
            <a:r>
              <a:rPr lang="en-US" sz="2800" dirty="0"/>
              <a:t> tree (variant of the B-tree).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1EEE82-7702-19F8-9C34-A23D86DA01F3}"/>
              </a:ext>
            </a:extLst>
          </p:cNvPr>
          <p:cNvSpPr/>
          <p:nvPr/>
        </p:nvSpPr>
        <p:spPr>
          <a:xfrm>
            <a:off x="7884841" y="4888858"/>
            <a:ext cx="3738623" cy="550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Faster and memory efficient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BE93B2-B28C-8F93-4A08-1EDBF8DD51BE}"/>
              </a:ext>
            </a:extLst>
          </p:cNvPr>
          <p:cNvSpPr/>
          <p:nvPr/>
        </p:nvSpPr>
        <p:spPr>
          <a:xfrm>
            <a:off x="1921398" y="5710325"/>
            <a:ext cx="6319778" cy="83337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Hash tables could do the job, but they are difficult to traverse in sorted order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34163D1D-DA24-2851-379E-6D7E1D93C7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44" y="5643032"/>
            <a:ext cx="983443" cy="98344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23A34-1E3A-E20B-24A6-5E8A9DAC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38912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DCB382-48CD-F015-30E2-82C82B560DD0}"/>
              </a:ext>
            </a:extLst>
          </p:cNvPr>
          <p:cNvSpPr/>
          <p:nvPr/>
        </p:nvSpPr>
        <p:spPr>
          <a:xfrm>
            <a:off x="3749040" y="173736"/>
            <a:ext cx="4974336" cy="517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Keep track of VM regions</a:t>
            </a:r>
          </a:p>
        </p:txBody>
      </p:sp>
    </p:spTree>
    <p:extLst>
      <p:ext uri="{BB962C8B-B14F-4D97-AF65-F5344CB8AC3E}">
        <p14:creationId xmlns:p14="http://schemas.microsoft.com/office/powerpoint/2010/main" val="1612423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65FA-AB99-9C91-DE4E-6DB7EEBD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the B-Tree (Order </a:t>
            </a:r>
            <a:r>
              <a:rPr lang="en-IN" i="1" dirty="0">
                <a:solidFill>
                  <a:srgbClr val="C00000"/>
                </a:solidFill>
              </a:rPr>
              <a:t>m</a:t>
            </a:r>
            <a:r>
              <a:rPr lang="en-IN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B15D3-5935-C8D9-B095-479C325D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A9CB9-0A17-CE63-9CDA-D4359002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ABDC27E0-7C6D-2B2C-1768-E318C660D3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1999902"/>
            <a:ext cx="539191" cy="5391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846093-29BF-9ABE-99E7-24D1BC459EC2}"/>
              </a:ext>
            </a:extLst>
          </p:cNvPr>
          <p:cNvSpPr/>
          <p:nvPr/>
        </p:nvSpPr>
        <p:spPr>
          <a:xfrm>
            <a:off x="2144595" y="2036815"/>
            <a:ext cx="5200650" cy="465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Every </a:t>
            </a:r>
            <a:r>
              <a:rPr lang="en-IN" sz="2000" dirty="0">
                <a:solidFill>
                  <a:srgbClr val="0070C0"/>
                </a:solidFill>
              </a:rPr>
              <a:t>node</a:t>
            </a:r>
            <a:r>
              <a:rPr lang="en-IN" sz="2000" dirty="0"/>
              <a:t> has at most </a:t>
            </a:r>
            <a:r>
              <a:rPr lang="en-IN" sz="2000" i="1" dirty="0"/>
              <a:t>m </a:t>
            </a:r>
            <a:r>
              <a:rPr lang="en-IN" sz="2000" dirty="0"/>
              <a:t>children.</a:t>
            </a:r>
          </a:p>
        </p:txBody>
      </p:sp>
      <p:pic>
        <p:nvPicPr>
          <p:cNvPr id="10" name="Picture 9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22E1E729-3D69-9EEA-8DB6-BFAE254DDB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2714239"/>
            <a:ext cx="611533" cy="6115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92A076-6BF3-4D50-2A16-6E01B0FA3053}"/>
              </a:ext>
            </a:extLst>
          </p:cNvPr>
          <p:cNvSpPr/>
          <p:nvPr/>
        </p:nvSpPr>
        <p:spPr>
          <a:xfrm>
            <a:off x="2144595" y="2787323"/>
            <a:ext cx="5200650" cy="465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The root </a:t>
            </a:r>
            <a:r>
              <a:rPr lang="en-IN" sz="2000" dirty="0">
                <a:solidFill>
                  <a:srgbClr val="FF0000"/>
                </a:solidFill>
              </a:rPr>
              <a:t>node</a:t>
            </a:r>
            <a:r>
              <a:rPr lang="en-IN" sz="2000" dirty="0"/>
              <a:t> needs to contain at least one key.</a:t>
            </a:r>
          </a:p>
        </p:txBody>
      </p:sp>
      <p:pic>
        <p:nvPicPr>
          <p:cNvPr id="14" name="Picture 13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467F36DA-5B10-E367-3CD5-B1BB1B06E6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02" y="3388908"/>
            <a:ext cx="673228" cy="6732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71567D-6EF9-0590-074D-909160D33996}"/>
                  </a:ext>
                </a:extLst>
              </p:cNvPr>
              <p:cNvSpPr/>
              <p:nvPr/>
            </p:nvSpPr>
            <p:spPr>
              <a:xfrm>
                <a:off x="2144595" y="3537831"/>
                <a:ext cx="6871390" cy="5243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2000" dirty="0"/>
                  <a:t>Every internal node needs to have 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000" dirty="0"/>
                  <a:t> children. 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71567D-6EF9-0590-074D-909160D339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595" y="3537831"/>
                <a:ext cx="6871390" cy="524306"/>
              </a:xfrm>
              <a:prstGeom prst="rect">
                <a:avLst/>
              </a:prstGeom>
              <a:blipFill>
                <a:blip r:embed="rId5"/>
                <a:stretch>
                  <a:fillRect l="-886" b="-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4353C404-FA84-B0B8-BEE6-8923B68E23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4175587"/>
            <a:ext cx="673228" cy="67322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67E7ED-3557-1BEF-7BA5-D185F67720A8}"/>
              </a:ext>
            </a:extLst>
          </p:cNvPr>
          <p:cNvSpPr/>
          <p:nvPr/>
        </p:nvSpPr>
        <p:spPr>
          <a:xfrm>
            <a:off x="2144594" y="4272085"/>
            <a:ext cx="7182285" cy="576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If a node has </a:t>
            </a:r>
            <a:r>
              <a:rPr lang="en-IN" sz="2000" i="1" dirty="0"/>
              <a:t>k </a:t>
            </a:r>
            <a:r>
              <a:rPr lang="en-IN" sz="2000" dirty="0"/>
              <a:t>children, then its (</a:t>
            </a:r>
            <a:r>
              <a:rPr lang="en-IN" sz="2000" i="1" dirty="0"/>
              <a:t>k-1</a:t>
            </a:r>
            <a:r>
              <a:rPr lang="en-IN" sz="2000" dirty="0"/>
              <a:t>) keys </a:t>
            </a:r>
            <a:r>
              <a:rPr lang="en-IN" sz="2000" dirty="0">
                <a:solidFill>
                  <a:srgbClr val="0070C0"/>
                </a:solidFill>
              </a:rPr>
              <a:t>partition</a:t>
            </a:r>
            <a:r>
              <a:rPr lang="en-IN" sz="2000" dirty="0"/>
              <a:t> the key space into </a:t>
            </a:r>
            <a:r>
              <a:rPr lang="en-IN" sz="2000" i="1" dirty="0"/>
              <a:t>k</a:t>
            </a:r>
            <a:r>
              <a:rPr lang="en-IN" sz="2000" dirty="0"/>
              <a:t> non-overlapping regions.</a:t>
            </a:r>
          </a:p>
        </p:txBody>
      </p:sp>
      <p:pic>
        <p:nvPicPr>
          <p:cNvPr id="20" name="Picture 19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841B944C-B243-C54A-8C3F-35AFE36A5D9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4962266"/>
            <a:ext cx="673227" cy="67322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83FE3F7-27AD-ACEB-5BC1-894D945DFFA5}"/>
              </a:ext>
            </a:extLst>
          </p:cNvPr>
          <p:cNvSpPr/>
          <p:nvPr/>
        </p:nvSpPr>
        <p:spPr>
          <a:xfrm>
            <a:off x="2144593" y="5022593"/>
            <a:ext cx="7182285" cy="576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All the leaves are the </a:t>
            </a:r>
            <a:r>
              <a:rPr lang="en-IN" sz="2000" dirty="0">
                <a:solidFill>
                  <a:srgbClr val="00B050"/>
                </a:solidFill>
              </a:rPr>
              <a:t>same</a:t>
            </a:r>
            <a:r>
              <a:rPr lang="en-IN" sz="2000" dirty="0"/>
              <a:t> level.</a:t>
            </a:r>
          </a:p>
        </p:txBody>
      </p:sp>
    </p:spTree>
    <p:extLst>
      <p:ext uri="{BB962C8B-B14F-4D97-AF65-F5344CB8AC3E}">
        <p14:creationId xmlns:p14="http://schemas.microsoft.com/office/powerpoint/2010/main" val="2470064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C9C5-46B4-3DD3-5E4B-361866789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83" y="296226"/>
            <a:ext cx="10515600" cy="1325563"/>
          </a:xfrm>
        </p:spPr>
        <p:txBody>
          <a:bodyPr/>
          <a:lstStyle/>
          <a:p>
            <a:r>
              <a:rPr lang="en-IN" dirty="0"/>
              <a:t>What is a B-tree (structure that underlies a maple tree)?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C16E7-E461-0C1E-6CE3-49588FD8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B8995A-2685-3A83-DACC-97A5C14C71B3}"/>
              </a:ext>
            </a:extLst>
          </p:cNvPr>
          <p:cNvSpPr/>
          <p:nvPr/>
        </p:nvSpPr>
        <p:spPr>
          <a:xfrm>
            <a:off x="3958274" y="2269013"/>
            <a:ext cx="307102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D69F67-40B5-913E-7C43-6922F9FD5B36}"/>
              </a:ext>
            </a:extLst>
          </p:cNvPr>
          <p:cNvSpPr/>
          <p:nvPr/>
        </p:nvSpPr>
        <p:spPr>
          <a:xfrm>
            <a:off x="4287520" y="2255520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49CC52-BBA1-12E1-9BC3-AED5BBD8EA0D}"/>
              </a:ext>
            </a:extLst>
          </p:cNvPr>
          <p:cNvSpPr/>
          <p:nvPr/>
        </p:nvSpPr>
        <p:spPr>
          <a:xfrm>
            <a:off x="5609590" y="2255520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77629A-92A3-8370-DE14-75FAE8369623}"/>
              </a:ext>
            </a:extLst>
          </p:cNvPr>
          <p:cNvSpPr/>
          <p:nvPr/>
        </p:nvSpPr>
        <p:spPr>
          <a:xfrm>
            <a:off x="106046" y="3979227"/>
            <a:ext cx="2824966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18474-8F7C-FF08-FA31-223E1DD6F9F6}"/>
              </a:ext>
            </a:extLst>
          </p:cNvPr>
          <p:cNvSpPr/>
          <p:nvPr/>
        </p:nvSpPr>
        <p:spPr>
          <a:xfrm>
            <a:off x="1690455" y="3988475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1724E1-0F43-A090-B2C4-6036671144F0}"/>
              </a:ext>
            </a:extLst>
          </p:cNvPr>
          <p:cNvSpPr/>
          <p:nvPr/>
        </p:nvSpPr>
        <p:spPr>
          <a:xfrm>
            <a:off x="3982088" y="3988752"/>
            <a:ext cx="2853689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70EFB1-1380-4287-E033-B25D4890F5FA}"/>
              </a:ext>
            </a:extLst>
          </p:cNvPr>
          <p:cNvSpPr/>
          <p:nvPr/>
        </p:nvSpPr>
        <p:spPr>
          <a:xfrm>
            <a:off x="4299585" y="3988752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6697FD-C034-E5F2-E36D-1BC072E556F8}"/>
              </a:ext>
            </a:extLst>
          </p:cNvPr>
          <p:cNvSpPr/>
          <p:nvPr/>
        </p:nvSpPr>
        <p:spPr>
          <a:xfrm>
            <a:off x="5621655" y="3988752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82D258-0B36-B570-C1B3-44C38E5171C9}"/>
              </a:ext>
            </a:extLst>
          </p:cNvPr>
          <p:cNvCxnSpPr>
            <a:cxnSpLocks/>
          </p:cNvCxnSpPr>
          <p:nvPr/>
        </p:nvCxnSpPr>
        <p:spPr>
          <a:xfrm flipH="1">
            <a:off x="2116455" y="2904013"/>
            <a:ext cx="2032953" cy="10396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6A8F3B-183A-902A-A27B-1848552CD072}"/>
              </a:ext>
            </a:extLst>
          </p:cNvPr>
          <p:cNvCxnSpPr>
            <a:cxnSpLocks/>
          </p:cNvCxnSpPr>
          <p:nvPr/>
        </p:nvCxnSpPr>
        <p:spPr>
          <a:xfrm>
            <a:off x="5527040" y="2980213"/>
            <a:ext cx="0" cy="1008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239F01-7851-8C41-8EBC-CD7728C790E8}"/>
              </a:ext>
            </a:extLst>
          </p:cNvPr>
          <p:cNvSpPr/>
          <p:nvPr/>
        </p:nvSpPr>
        <p:spPr>
          <a:xfrm>
            <a:off x="8506777" y="3997008"/>
            <a:ext cx="2985135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603728-1223-FD66-2E21-5323088B795D}"/>
              </a:ext>
            </a:extLst>
          </p:cNvPr>
          <p:cNvSpPr/>
          <p:nvPr/>
        </p:nvSpPr>
        <p:spPr>
          <a:xfrm>
            <a:off x="8780462" y="4006533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BB7F6A-DB8A-4F4B-1EA3-85F0EFB730BE}"/>
              </a:ext>
            </a:extLst>
          </p:cNvPr>
          <p:cNvSpPr/>
          <p:nvPr/>
        </p:nvSpPr>
        <p:spPr>
          <a:xfrm>
            <a:off x="10077132" y="4006533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B69715-D31C-2C47-39DB-26A1F894C8A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048499" y="2851467"/>
            <a:ext cx="2260283" cy="1155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0A5475-8055-498C-855F-3BA19191F803}"/>
              </a:ext>
            </a:extLst>
          </p:cNvPr>
          <p:cNvSpPr/>
          <p:nvPr/>
        </p:nvSpPr>
        <p:spPr>
          <a:xfrm>
            <a:off x="106045" y="5374640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US" sz="20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BEF5897-A409-A797-3A65-22802C6FE615}"/>
              </a:ext>
            </a:extLst>
          </p:cNvPr>
          <p:cNvSpPr/>
          <p:nvPr/>
        </p:nvSpPr>
        <p:spPr>
          <a:xfrm>
            <a:off x="2199480" y="5354955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5</a:t>
            </a:r>
            <a:endParaRPr lang="en-US" sz="20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915719-1284-EAF8-7081-76EF26E8C895}"/>
              </a:ext>
            </a:extLst>
          </p:cNvPr>
          <p:cNvSpPr/>
          <p:nvPr/>
        </p:nvSpPr>
        <p:spPr>
          <a:xfrm>
            <a:off x="3235007" y="5378133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7</a:t>
            </a:r>
            <a:endParaRPr lang="en-US" sz="20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ADA4A21-A4E8-AC6A-A433-7D3435AED479}"/>
              </a:ext>
            </a:extLst>
          </p:cNvPr>
          <p:cNvSpPr/>
          <p:nvPr/>
        </p:nvSpPr>
        <p:spPr>
          <a:xfrm>
            <a:off x="5027928" y="5370512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9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4E2D1A-2203-68F0-EEA9-097B98B2CD9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324803" y="4717733"/>
            <a:ext cx="147320" cy="656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17E160-EE80-AA5F-1696-FA79791553CF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2565558" y="4661494"/>
            <a:ext cx="305434" cy="693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0CFFFE-092C-035D-DFB4-073C543BF864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3601085" y="4713605"/>
            <a:ext cx="437829" cy="664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C25457-14D2-87C9-11B6-6BA13AACCBD7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308125" y="4699952"/>
            <a:ext cx="100808" cy="734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DB7961C-BED6-367C-D159-F862EEA7A2CD}"/>
              </a:ext>
            </a:extLst>
          </p:cNvPr>
          <p:cNvSpPr/>
          <p:nvPr/>
        </p:nvSpPr>
        <p:spPr>
          <a:xfrm>
            <a:off x="7029294" y="5378133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E01831-F0F4-2A64-3CF5-919AE2593CEC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814701" y="4717733"/>
            <a:ext cx="580671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9B4AFD3-8A41-63EB-5244-F9C679D66350}"/>
              </a:ext>
            </a:extLst>
          </p:cNvPr>
          <p:cNvSpPr/>
          <p:nvPr/>
        </p:nvSpPr>
        <p:spPr>
          <a:xfrm>
            <a:off x="8218328" y="5387658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14</a:t>
            </a:r>
            <a:endParaRPr lang="en-US" sz="200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D562F9F-7C72-C88F-20AE-5E3EDEB0C652}"/>
              </a:ext>
            </a:extLst>
          </p:cNvPr>
          <p:cNvSpPr/>
          <p:nvPr/>
        </p:nvSpPr>
        <p:spPr>
          <a:xfrm>
            <a:off x="9497853" y="5378133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  <a:endParaRPr lang="en-US" sz="20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70759F9-7549-78E3-E4C2-D83D22D40E2B}"/>
              </a:ext>
            </a:extLst>
          </p:cNvPr>
          <p:cNvSpPr/>
          <p:nvPr/>
        </p:nvSpPr>
        <p:spPr>
          <a:xfrm>
            <a:off x="10887715" y="5377021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472B9A-E077-75FA-6741-5EFD36FDBA51}"/>
              </a:ext>
            </a:extLst>
          </p:cNvPr>
          <p:cNvCxnSpPr>
            <a:cxnSpLocks/>
          </p:cNvCxnSpPr>
          <p:nvPr/>
        </p:nvCxnSpPr>
        <p:spPr>
          <a:xfrm flipH="1">
            <a:off x="8545986" y="4717733"/>
            <a:ext cx="118597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561DFB-16AC-FCE6-BD70-A85E9E37DB15}"/>
              </a:ext>
            </a:extLst>
          </p:cNvPr>
          <p:cNvCxnSpPr>
            <a:cxnSpLocks/>
          </p:cNvCxnSpPr>
          <p:nvPr/>
        </p:nvCxnSpPr>
        <p:spPr>
          <a:xfrm flipH="1">
            <a:off x="9859800" y="4717733"/>
            <a:ext cx="118597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42B5E5-8619-6E9E-9BF6-9AE28848E4EC}"/>
              </a:ext>
            </a:extLst>
          </p:cNvPr>
          <p:cNvCxnSpPr>
            <a:cxnSpLocks/>
          </p:cNvCxnSpPr>
          <p:nvPr/>
        </p:nvCxnSpPr>
        <p:spPr>
          <a:xfrm>
            <a:off x="11253543" y="4699952"/>
            <a:ext cx="171362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BA3AAAF-918E-B058-3A90-570C06497667}"/>
              </a:ext>
            </a:extLst>
          </p:cNvPr>
          <p:cNvSpPr/>
          <p:nvPr/>
        </p:nvSpPr>
        <p:spPr>
          <a:xfrm>
            <a:off x="449898" y="3988475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9CB4AC5-B389-5E7D-CE02-CEDC1074C20D}"/>
              </a:ext>
            </a:extLst>
          </p:cNvPr>
          <p:cNvSpPr/>
          <p:nvPr/>
        </p:nvSpPr>
        <p:spPr>
          <a:xfrm>
            <a:off x="1160663" y="5387658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US" sz="20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F9E9EC-4916-844C-1ADF-9BC4056FD823}"/>
              </a:ext>
            </a:extLst>
          </p:cNvPr>
          <p:cNvCxnSpPr>
            <a:cxnSpLocks/>
          </p:cNvCxnSpPr>
          <p:nvPr/>
        </p:nvCxnSpPr>
        <p:spPr>
          <a:xfrm flipH="1">
            <a:off x="1529000" y="4725989"/>
            <a:ext cx="93737" cy="689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BD0E3A4-C9CD-6BAA-5E64-5A290FFFCBBF}"/>
              </a:ext>
            </a:extLst>
          </p:cNvPr>
          <p:cNvSpPr/>
          <p:nvPr/>
        </p:nvSpPr>
        <p:spPr>
          <a:xfrm>
            <a:off x="8218328" y="1127760"/>
            <a:ext cx="3800952" cy="18389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All operations happen in O(log(n)) time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97236-73E5-D07B-87AC-7A60BF05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403443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16FD-57C7-C725-5837-BA106FE8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Guarantees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C7B58-D6FB-3A9F-550E-28359886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C6B81-BF50-F3C1-EAA4-DB2532E2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74093B2-444C-ED9C-0EBE-188AA53934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4045548"/>
              </p:ext>
            </p:extLst>
          </p:nvPr>
        </p:nvGraphicFramePr>
        <p:xfrm>
          <a:off x="428383" y="1468582"/>
          <a:ext cx="11521440" cy="4208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867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B205-89A5-5EBB-B730-1D226FEC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Maple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55C7D-6F34-58B2-1597-E4E6D73C6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7720" cy="4895850"/>
          </a:xfrm>
        </p:spPr>
        <p:txBody>
          <a:bodyPr>
            <a:normAutofit/>
          </a:bodyPr>
          <a:lstStyle/>
          <a:p>
            <a:r>
              <a:rPr lang="en-IN" dirty="0"/>
              <a:t>It is a </a:t>
            </a:r>
            <a:r>
              <a:rPr lang="en-IN" dirty="0">
                <a:solidFill>
                  <a:srgbClr val="FF0000"/>
                </a:solidFill>
              </a:rPr>
              <a:t>range-based</a:t>
            </a:r>
            <a:r>
              <a:rPr lang="en-IN" dirty="0"/>
              <a:t> B+ tree: each key is a tuple &lt;</a:t>
            </a:r>
            <a:r>
              <a:rPr lang="en-IN" dirty="0" err="1"/>
              <a:t>start,end</a:t>
            </a:r>
            <a:r>
              <a:rPr lang="en-IN" dirty="0"/>
              <a:t>&gt;</a:t>
            </a:r>
          </a:p>
          <a:p>
            <a:r>
              <a:rPr lang="en-IN" dirty="0"/>
              <a:t>In the Maple tree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Branching</a:t>
            </a:r>
            <a:r>
              <a:rPr lang="en-IN" dirty="0"/>
              <a:t> factor: 10 for non-leaf nodes and 16 for leaf nodes, 256-byte node size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Faster</a:t>
            </a:r>
            <a:r>
              <a:rPr lang="en-IN" dirty="0"/>
              <a:t> than traditional red-black trees</a:t>
            </a:r>
          </a:p>
          <a:p>
            <a:pPr lvl="1"/>
            <a:r>
              <a:rPr lang="en-IN" dirty="0"/>
              <a:t>Optimized to fit </a:t>
            </a:r>
            <a:r>
              <a:rPr lang="en-IN" dirty="0">
                <a:solidFill>
                  <a:srgbClr val="7030A0"/>
                </a:solidFill>
              </a:rPr>
              <a:t>data</a:t>
            </a:r>
            <a:r>
              <a:rPr lang="en-IN" dirty="0"/>
              <a:t> at cache line granularities</a:t>
            </a:r>
          </a:p>
          <a:p>
            <a:r>
              <a:rPr lang="en-IN" dirty="0"/>
              <a:t>Allows more </a:t>
            </a:r>
            <a:r>
              <a:rPr lang="en-IN" dirty="0">
                <a:solidFill>
                  <a:srgbClr val="00B050"/>
                </a:solidFill>
              </a:rPr>
              <a:t>parallelism</a:t>
            </a:r>
          </a:p>
          <a:p>
            <a:pPr lvl="1"/>
            <a:r>
              <a:rPr lang="en-IN" dirty="0"/>
              <a:t>Different users can operate on different parts of the </a:t>
            </a:r>
            <a:r>
              <a:rPr lang="en-IN" dirty="0">
                <a:solidFill>
                  <a:srgbClr val="FF0000"/>
                </a:solidFill>
              </a:rPr>
              <a:t>tree</a:t>
            </a:r>
            <a:r>
              <a:rPr lang="en-IN" dirty="0"/>
              <a:t> without interfering with each other. </a:t>
            </a:r>
          </a:p>
          <a:p>
            <a:pPr lvl="1"/>
            <a:r>
              <a:rPr lang="en-IN" dirty="0"/>
              <a:t>They will remain </a:t>
            </a:r>
            <a:r>
              <a:rPr lang="en-IN" dirty="0">
                <a:solidFill>
                  <a:srgbClr val="002060"/>
                </a:solidFill>
              </a:rPr>
              <a:t>isolated</a:t>
            </a:r>
            <a:r>
              <a:rPr lang="en-IN" dirty="0"/>
              <a:t> from each other most of the time (use less locks)</a:t>
            </a:r>
          </a:p>
          <a:p>
            <a:r>
              <a:rPr lang="en-IN" dirty="0"/>
              <a:t>They are used to manage “virtual memory regions”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0D5F3-050F-C261-12E7-31B3283E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D4FB5-932E-8D58-BA40-88806D3E2F2F}"/>
              </a:ext>
            </a:extLst>
          </p:cNvPr>
          <p:cNvSpPr txBox="1"/>
          <p:nvPr/>
        </p:nvSpPr>
        <p:spPr>
          <a:xfrm>
            <a:off x="7176305" y="1027906"/>
            <a:ext cx="501569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800" dirty="0">
                <a:solidFill>
                  <a:srgbClr val="0070C0"/>
                </a:solidFill>
                <a:hlinkClick r:id="rId2"/>
              </a:rPr>
              <a:t>https://lwn.net/Articles/839781/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C5580-B508-B9F4-A188-22C11D22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792921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E2BB-ADCF-D44F-9258-431AE3F8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Anonymous </a:t>
            </a:r>
            <a:r>
              <a:rPr lang="en-US" dirty="0"/>
              <a:t>and </a:t>
            </a:r>
            <a:r>
              <a:rPr lang="en-US"/>
              <a:t>Non-Anonymous Virtual Memory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8C1E-B68E-E717-32C3-8E74EE4C3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B050"/>
                </a:solidFill>
              </a:rPr>
              <a:t>file</a:t>
            </a:r>
            <a:r>
              <a:rPr lang="en-US" dirty="0"/>
              <a:t> in the file system is defined as a </a:t>
            </a:r>
            <a:r>
              <a:rPr lang="en-US" dirty="0">
                <a:solidFill>
                  <a:srgbClr val="C00000"/>
                </a:solidFill>
              </a:rPr>
              <a:t>contiguous</a:t>
            </a:r>
            <a:r>
              <a:rPr lang="en-US" dirty="0"/>
              <a:t> array of bytes stored in a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storage</a:t>
            </a:r>
            <a:r>
              <a:rPr lang="en-US" dirty="0"/>
              <a:t> device like a hard drive</a:t>
            </a:r>
          </a:p>
          <a:p>
            <a:r>
              <a:rPr lang="en-US" dirty="0"/>
              <a:t>A lot of </a:t>
            </a:r>
            <a:r>
              <a:rPr lang="en-US" dirty="0">
                <a:solidFill>
                  <a:srgbClr val="00B050"/>
                </a:solidFill>
              </a:rPr>
              <a:t>files</a:t>
            </a:r>
            <a:r>
              <a:rPr lang="en-US" dirty="0"/>
              <a:t> that a process uses do not exclusively belong to it. 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executable</a:t>
            </a:r>
            <a:r>
              <a:rPr lang="en-US" dirty="0"/>
              <a:t> (opened in read-only mode)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Shared libraries </a:t>
            </a:r>
            <a:r>
              <a:rPr lang="en-US" dirty="0"/>
              <a:t>(opened in read-only mode)</a:t>
            </a:r>
          </a:p>
          <a:p>
            <a:r>
              <a:rPr lang="en-US" dirty="0"/>
              <a:t>Other files that exclusively belong to it can be mapped to the </a:t>
            </a:r>
            <a:r>
              <a:rPr lang="en-US" dirty="0">
                <a:solidFill>
                  <a:srgbClr val="00B050"/>
                </a:solidFill>
              </a:rPr>
              <a:t>virtual memory space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easy</a:t>
            </a:r>
            <a:r>
              <a:rPr lang="en-US" dirty="0"/>
              <a:t> to access). This is non-anonymous memory.</a:t>
            </a:r>
          </a:p>
          <a:p>
            <a:r>
              <a:rPr lang="en-US" dirty="0"/>
              <a:t>Anonymous VM regions comprise the space on the heap that we create using </a:t>
            </a:r>
            <a:r>
              <a:rPr lang="en-US" i="1" dirty="0">
                <a:solidFill>
                  <a:srgbClr val="7030A0"/>
                </a:solidFill>
              </a:rPr>
              <a:t>malloc</a:t>
            </a:r>
            <a:r>
              <a:rPr lang="en-US" dirty="0"/>
              <a:t> and </a:t>
            </a:r>
            <a:r>
              <a:rPr lang="en-US" i="1" dirty="0">
                <a:solidFill>
                  <a:srgbClr val="00B050"/>
                </a:solidFill>
              </a:rPr>
              <a:t>new</a:t>
            </a:r>
            <a:r>
              <a:rPr lang="en-US" dirty="0"/>
              <a:t>, and subsequently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358E1-1235-E33C-29B3-E819B717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73AA1-B76B-6584-E65D-76648868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20753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F9F996A-3213-DF98-97AB-95B1380D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63784"/>
              </p:ext>
            </p:extLst>
          </p:nvPr>
        </p:nvGraphicFramePr>
        <p:xfrm>
          <a:off x="1879600" y="169068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FE21250-EC78-7494-7EB4-7A2DC0B5CD00}"/>
              </a:ext>
            </a:extLst>
          </p:cNvPr>
          <p:cNvSpPr/>
          <p:nvPr/>
        </p:nvSpPr>
        <p:spPr>
          <a:xfrm>
            <a:off x="923027" y="4472279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AF29B-041E-4004-E241-20C1BF7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2C79A-68C4-7E34-9FCB-7C7C5119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945865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yellow sign with black text&#10;&#10;Description automatically generated">
            <a:extLst>
              <a:ext uri="{FF2B5EF4-FFF2-40B4-BE49-F238E27FC236}">
                <a16:creationId xmlns:a16="http://schemas.microsoft.com/office/drawing/2014/main" id="{FBF1288B-8A3F-7C9C-E5A5-69AA879D4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44908" y="-193966"/>
            <a:ext cx="1377479" cy="12052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DA2856-CEBA-2673-0A0A-5DC74A24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Radix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DA703-F51B-827C-6E0B-AC8802B4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B0929-E768-2BCC-7B72-02332974C615}"/>
              </a:ext>
            </a:extLst>
          </p:cNvPr>
          <p:cNvSpPr txBox="1"/>
          <p:nvPr/>
        </p:nvSpPr>
        <p:spPr>
          <a:xfrm>
            <a:off x="9982200" y="1121229"/>
            <a:ext cx="1621971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800" dirty="0"/>
              <a:t>travel</a:t>
            </a:r>
          </a:p>
          <a:p>
            <a:pPr algn="l"/>
            <a:r>
              <a:rPr lang="en-IN" sz="2800" dirty="0"/>
              <a:t>truck</a:t>
            </a:r>
          </a:p>
          <a:p>
            <a:pPr algn="l"/>
            <a:r>
              <a:rPr lang="en-IN" sz="2800" dirty="0"/>
              <a:t>tram </a:t>
            </a:r>
          </a:p>
          <a:p>
            <a:pPr algn="l"/>
            <a:r>
              <a:rPr lang="en-IN" sz="2800" dirty="0"/>
              <a:t>trust</a:t>
            </a:r>
          </a:p>
          <a:p>
            <a:pPr algn="l"/>
            <a:r>
              <a:rPr lang="en-IN" sz="2800" dirty="0"/>
              <a:t>trick</a:t>
            </a:r>
          </a:p>
          <a:p>
            <a:pPr algn="l"/>
            <a:r>
              <a:rPr lang="en-IN" sz="2800" dirty="0"/>
              <a:t>tryst</a:t>
            </a:r>
          </a:p>
          <a:p>
            <a:pPr algn="l"/>
            <a:r>
              <a:rPr lang="en-IN" sz="2800" dirty="0"/>
              <a:t>tread</a:t>
            </a:r>
          </a:p>
          <a:p>
            <a:pPr algn="l"/>
            <a:r>
              <a:rPr lang="en-IN" sz="2800" dirty="0"/>
              <a:t>tractor</a:t>
            </a:r>
          </a:p>
          <a:p>
            <a:pPr algn="l"/>
            <a:r>
              <a:rPr lang="en-IN" sz="2800" dirty="0"/>
              <a:t>try</a:t>
            </a:r>
          </a:p>
          <a:p>
            <a:pPr algn="l"/>
            <a:r>
              <a:rPr lang="en-IN" sz="2800" dirty="0"/>
              <a:t>trim</a:t>
            </a:r>
            <a:endParaRPr lang="en-IN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EA9859-ABCF-E092-D195-DFB1AE7ED857}"/>
              </a:ext>
            </a:extLst>
          </p:cNvPr>
          <p:cNvSpPr/>
          <p:nvPr/>
        </p:nvSpPr>
        <p:spPr>
          <a:xfrm>
            <a:off x="9797142" y="505391"/>
            <a:ext cx="1872343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strings</a:t>
            </a:r>
            <a:endParaRPr lang="en-IN" sz="2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819CC3-C2C4-3776-5342-8BEE222AAF18}"/>
              </a:ext>
            </a:extLst>
          </p:cNvPr>
          <p:cNvSpPr/>
          <p:nvPr/>
        </p:nvSpPr>
        <p:spPr>
          <a:xfrm>
            <a:off x="4697185" y="1642608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tr</a:t>
            </a:r>
            <a:endParaRPr lang="en-IN" sz="2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C4374B-9699-5F4F-671C-A62C29360CBE}"/>
              </a:ext>
            </a:extLst>
          </p:cNvPr>
          <p:cNvSpPr/>
          <p:nvPr/>
        </p:nvSpPr>
        <p:spPr>
          <a:xfrm>
            <a:off x="2198913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a</a:t>
            </a:r>
            <a:endParaRPr lang="en-IN" sz="20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70ECE4-E080-84D1-9B8B-E7B135F61617}"/>
              </a:ext>
            </a:extLst>
          </p:cNvPr>
          <p:cNvSpPr/>
          <p:nvPr/>
        </p:nvSpPr>
        <p:spPr>
          <a:xfrm>
            <a:off x="3418114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u</a:t>
            </a:r>
            <a:endParaRPr lang="en-IN" sz="2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69CCAC-74FC-7EA9-7520-E0CE6108E39D}"/>
              </a:ext>
            </a:extLst>
          </p:cNvPr>
          <p:cNvSpPr/>
          <p:nvPr/>
        </p:nvSpPr>
        <p:spPr>
          <a:xfrm>
            <a:off x="4697185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i</a:t>
            </a:r>
            <a:endParaRPr lang="en-IN" sz="2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573803-4E11-B502-EC45-58DB17F9B415}"/>
              </a:ext>
            </a:extLst>
          </p:cNvPr>
          <p:cNvSpPr/>
          <p:nvPr/>
        </p:nvSpPr>
        <p:spPr>
          <a:xfrm>
            <a:off x="5938156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y</a:t>
            </a:r>
            <a:endParaRPr lang="en-IN" sz="2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2640-0983-FD35-AAC1-B2D775BE5947}"/>
              </a:ext>
            </a:extLst>
          </p:cNvPr>
          <p:cNvSpPr/>
          <p:nvPr/>
        </p:nvSpPr>
        <p:spPr>
          <a:xfrm>
            <a:off x="7217227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ead</a:t>
            </a:r>
            <a:endParaRPr lang="en-IN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1AF579-4F23-4450-6804-5B35F548E6EA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2661556" y="2284865"/>
            <a:ext cx="2498272" cy="594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A9ADB9-D79C-B1CA-CCC8-B824403C5A96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880757" y="2308904"/>
            <a:ext cx="1167491" cy="570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913F01-2FE1-2D00-6C58-C92316179799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159828" y="2284865"/>
            <a:ext cx="0" cy="594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09CA8A-FA09-3379-28AC-4A354995295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159828" y="2308904"/>
            <a:ext cx="1240971" cy="570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2ED214-5088-2E37-9352-429116F711AD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5159828" y="2284865"/>
            <a:ext cx="2520042" cy="594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CA664C9-9692-3C34-FD59-AF96EB4461EF}"/>
              </a:ext>
            </a:extLst>
          </p:cNvPr>
          <p:cNvSpPr/>
          <p:nvPr/>
        </p:nvSpPr>
        <p:spPr>
          <a:xfrm>
            <a:off x="957942" y="3934958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vel</a:t>
            </a:r>
            <a:endParaRPr lang="en-IN" sz="20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D42CB0-E61F-1D11-FEF9-ECB89814093E}"/>
              </a:ext>
            </a:extLst>
          </p:cNvPr>
          <p:cNvCxnSpPr>
            <a:cxnSpLocks/>
            <a:stCxn id="8" idx="3"/>
            <a:endCxn id="28" idx="0"/>
          </p:cNvCxnSpPr>
          <p:nvPr/>
        </p:nvCxnSpPr>
        <p:spPr>
          <a:xfrm flipH="1">
            <a:off x="1420585" y="3427245"/>
            <a:ext cx="913833" cy="507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29FCCD9-E406-C14A-5C6B-91DFECCAFA9D}"/>
              </a:ext>
            </a:extLst>
          </p:cNvPr>
          <p:cNvSpPr/>
          <p:nvPr/>
        </p:nvSpPr>
        <p:spPr>
          <a:xfrm>
            <a:off x="2955471" y="4388528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m</a:t>
            </a:r>
            <a:endParaRPr lang="en-IN" sz="20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3CDA4F-F045-6FD1-69AF-34DFEF43CF74}"/>
              </a:ext>
            </a:extLst>
          </p:cNvPr>
          <p:cNvSpPr/>
          <p:nvPr/>
        </p:nvSpPr>
        <p:spPr>
          <a:xfrm>
            <a:off x="2030184" y="3934957"/>
            <a:ext cx="1006929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ctor</a:t>
            </a:r>
            <a:endParaRPr lang="en-IN" sz="2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A5920F-294E-EB01-CED4-78F1AFB0DFA9}"/>
              </a:ext>
            </a:extLst>
          </p:cNvPr>
          <p:cNvCxnSpPr>
            <a:cxnSpLocks/>
            <a:stCxn id="8" idx="4"/>
            <a:endCxn id="34" idx="0"/>
          </p:cNvCxnSpPr>
          <p:nvPr/>
        </p:nvCxnSpPr>
        <p:spPr>
          <a:xfrm flipH="1">
            <a:off x="2533649" y="3521301"/>
            <a:ext cx="127907" cy="413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73E6CE-A6E0-9CF0-CBDB-17859EF1FBEB}"/>
              </a:ext>
            </a:extLst>
          </p:cNvPr>
          <p:cNvCxnSpPr>
            <a:cxnSpLocks/>
            <a:stCxn id="8" idx="4"/>
            <a:endCxn id="33" idx="0"/>
          </p:cNvCxnSpPr>
          <p:nvPr/>
        </p:nvCxnSpPr>
        <p:spPr>
          <a:xfrm>
            <a:off x="2661556" y="3521301"/>
            <a:ext cx="756558" cy="8672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D1E7714-7972-CBD6-28C2-7A01A117D6CF}"/>
              </a:ext>
            </a:extLst>
          </p:cNvPr>
          <p:cNvSpPr/>
          <p:nvPr/>
        </p:nvSpPr>
        <p:spPr>
          <a:xfrm>
            <a:off x="3878036" y="395491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ck</a:t>
            </a:r>
            <a:endParaRPr lang="en-IN" sz="20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820C0E4-F48A-DDD1-AFE3-593C93B31B80}"/>
              </a:ext>
            </a:extLst>
          </p:cNvPr>
          <p:cNvCxnSpPr>
            <a:cxnSpLocks/>
            <a:stCxn id="9" idx="4"/>
            <a:endCxn id="42" idx="0"/>
          </p:cNvCxnSpPr>
          <p:nvPr/>
        </p:nvCxnSpPr>
        <p:spPr>
          <a:xfrm>
            <a:off x="3880757" y="3521301"/>
            <a:ext cx="459922" cy="433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1D151724-6799-69FB-AB6C-62845F9DC751}"/>
              </a:ext>
            </a:extLst>
          </p:cNvPr>
          <p:cNvSpPr/>
          <p:nvPr/>
        </p:nvSpPr>
        <p:spPr>
          <a:xfrm>
            <a:off x="4947557" y="4339530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ck</a:t>
            </a:r>
            <a:endParaRPr lang="en-IN" sz="20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7BECF1-FAEE-78DC-D144-4B383491ACB6}"/>
              </a:ext>
            </a:extLst>
          </p:cNvPr>
          <p:cNvCxnSpPr>
            <a:cxnSpLocks/>
            <a:stCxn id="10" idx="4"/>
            <a:endCxn id="47" idx="0"/>
          </p:cNvCxnSpPr>
          <p:nvPr/>
        </p:nvCxnSpPr>
        <p:spPr>
          <a:xfrm>
            <a:off x="5159828" y="3521301"/>
            <a:ext cx="250372" cy="818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7F1A8517-9DA0-36A5-46EE-E805BDC807CF}"/>
              </a:ext>
            </a:extLst>
          </p:cNvPr>
          <p:cNvSpPr/>
          <p:nvPr/>
        </p:nvSpPr>
        <p:spPr>
          <a:xfrm>
            <a:off x="3648075" y="5074086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st</a:t>
            </a:r>
            <a:endParaRPr lang="en-IN" sz="20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D96F7DB-9F1F-9AEE-F8AC-E860815CC844}"/>
              </a:ext>
            </a:extLst>
          </p:cNvPr>
          <p:cNvCxnSpPr>
            <a:cxnSpLocks/>
            <a:stCxn id="9" idx="4"/>
            <a:endCxn id="52" idx="0"/>
          </p:cNvCxnSpPr>
          <p:nvPr/>
        </p:nvCxnSpPr>
        <p:spPr>
          <a:xfrm>
            <a:off x="3880757" y="3521301"/>
            <a:ext cx="229961" cy="1552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02E7BF79-992D-27BE-617B-C06D7A1425AB}"/>
              </a:ext>
            </a:extLst>
          </p:cNvPr>
          <p:cNvSpPr/>
          <p:nvPr/>
        </p:nvSpPr>
        <p:spPr>
          <a:xfrm>
            <a:off x="6199411" y="4339530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st</a:t>
            </a:r>
            <a:endParaRPr lang="en-IN" sz="20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5BFE09-5873-FF9C-5398-AEC87D593799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6400799" y="3521301"/>
            <a:ext cx="261255" cy="818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9FCA50-4857-E324-D288-A16B76DD89AC}"/>
              </a:ext>
            </a:extLst>
          </p:cNvPr>
          <p:cNvSpPr/>
          <p:nvPr/>
        </p:nvSpPr>
        <p:spPr>
          <a:xfrm>
            <a:off x="4697185" y="254000"/>
            <a:ext cx="4355375" cy="7739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structure fundamentals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88027-0B45-0B57-69A6-E9E303612584}"/>
              </a:ext>
            </a:extLst>
          </p:cNvPr>
          <p:cNvSpPr txBox="1"/>
          <p:nvPr/>
        </p:nvSpPr>
        <p:spPr>
          <a:xfrm>
            <a:off x="2098220" y="5919123"/>
            <a:ext cx="6954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</a:rPr>
              <a:t>Found to be much faster than hashing-based solutions</a:t>
            </a: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DF0AE8F8-0148-EBBD-FFDA-CC1FDCD6EA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51" y="5750419"/>
            <a:ext cx="693133" cy="693133"/>
          </a:xfrm>
          <a:prstGeom prst="rect">
            <a:avLst/>
          </a:prstGeo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E1A01D91-26E3-4B29-FFEF-33309730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1A62C4-0725-1001-F477-BC8CAB7F0DF4}"/>
              </a:ext>
            </a:extLst>
          </p:cNvPr>
          <p:cNvSpPr/>
          <p:nvPr/>
        </p:nvSpPr>
        <p:spPr>
          <a:xfrm>
            <a:off x="5453176" y="3633785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m</a:t>
            </a:r>
            <a:endParaRPr lang="en-IN" sz="2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1D49B2-62F4-670A-2378-B0442D62906B}"/>
              </a:ext>
            </a:extLst>
          </p:cNvPr>
          <p:cNvCxnSpPr>
            <a:cxnSpLocks/>
            <a:stCxn id="10" idx="5"/>
            <a:endCxn id="19" idx="0"/>
          </p:cNvCxnSpPr>
          <p:nvPr/>
        </p:nvCxnSpPr>
        <p:spPr>
          <a:xfrm>
            <a:off x="5486966" y="3427245"/>
            <a:ext cx="428853" cy="206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937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214E-250B-6888-2BBA-474A7398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process id (</a:t>
            </a:r>
            <a:r>
              <a:rPr lang="en-IN" dirty="0" err="1"/>
              <a:t>pid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01D8-3A0E-5A19-FA86-C1BBEFA0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555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Every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  <a:r>
              <a:rPr lang="en-IN" dirty="0"/>
              <a:t> is uniquely identified by an integer (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type: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pid_t</a:t>
            </a:r>
            <a:r>
              <a:rPr lang="en-IN" dirty="0"/>
              <a:t>): </a:t>
            </a:r>
            <a:r>
              <a:rPr lang="en-IN" dirty="0" err="1">
                <a:solidFill>
                  <a:srgbClr val="0070C0"/>
                </a:solidFill>
              </a:rPr>
              <a:t>pid</a:t>
            </a:r>
            <a:endParaRPr lang="en-IN" dirty="0">
              <a:solidFill>
                <a:srgbClr val="0070C0"/>
              </a:solidFill>
            </a:endParaRPr>
          </a:p>
          <a:p>
            <a:r>
              <a:rPr lang="en-IN" dirty="0"/>
              <a:t>All the </a:t>
            </a:r>
            <a:r>
              <a:rPr lang="en-IN" dirty="0">
                <a:solidFill>
                  <a:srgbClr val="00B050"/>
                </a:solidFill>
              </a:rPr>
              <a:t>system calls </a:t>
            </a:r>
            <a:r>
              <a:rPr lang="en-IN" dirty="0"/>
              <a:t>and the </a:t>
            </a:r>
            <a:r>
              <a:rPr lang="en-IN" dirty="0">
                <a:solidFill>
                  <a:srgbClr val="FF0000"/>
                </a:solidFill>
              </a:rPr>
              <a:t>kernel</a:t>
            </a:r>
            <a:r>
              <a:rPr lang="en-IN" dirty="0"/>
              <a:t> itself identify a process by its </a:t>
            </a:r>
            <a:r>
              <a:rPr lang="en-IN" dirty="0" err="1"/>
              <a:t>pid</a:t>
            </a:r>
            <a:endParaRPr lang="en-IN" dirty="0"/>
          </a:p>
          <a:p>
            <a:r>
              <a:rPr lang="en-IN" dirty="0"/>
              <a:t>Processes can also be part of a </a:t>
            </a:r>
            <a:r>
              <a:rPr lang="en-IN" dirty="0">
                <a:solidFill>
                  <a:srgbClr val="002060"/>
                </a:solidFill>
              </a:rPr>
              <a:t>group, and share resources</a:t>
            </a:r>
          </a:p>
          <a:p>
            <a:pPr lvl="1"/>
            <a:r>
              <a:rPr lang="en-IN" dirty="0"/>
              <a:t>This is known as a </a:t>
            </a:r>
            <a:r>
              <a:rPr lang="en-IN" dirty="0">
                <a:solidFill>
                  <a:srgbClr val="C00000"/>
                </a:solidFill>
              </a:rPr>
              <a:t>thread</a:t>
            </a:r>
            <a:r>
              <a:rPr lang="en-IN" dirty="0"/>
              <a:t> group</a:t>
            </a:r>
          </a:p>
          <a:p>
            <a:pPr lvl="1"/>
            <a:r>
              <a:rPr lang="en-IN" dirty="0"/>
              <a:t>Every group has a </a:t>
            </a:r>
            <a:r>
              <a:rPr lang="en-IN" dirty="0" err="1">
                <a:solidFill>
                  <a:srgbClr val="FF0000"/>
                </a:solidFill>
              </a:rPr>
              <a:t>tgid</a:t>
            </a:r>
            <a:r>
              <a:rPr lang="en-IN" dirty="0"/>
              <a:t> (thread group id)</a:t>
            </a:r>
          </a:p>
          <a:p>
            <a:pPr lvl="1"/>
            <a:r>
              <a:rPr lang="en-IN" dirty="0"/>
              <a:t>All the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threads</a:t>
            </a:r>
            <a:r>
              <a:rPr lang="en-IN" dirty="0"/>
              <a:t> in the group have the same </a:t>
            </a:r>
            <a:r>
              <a:rPr lang="en-IN" dirty="0" err="1"/>
              <a:t>tgid</a:t>
            </a:r>
            <a:endParaRPr lang="en-IN" dirty="0"/>
          </a:p>
          <a:p>
            <a:pPr lvl="1"/>
            <a:r>
              <a:rPr lang="en-IN" dirty="0"/>
              <a:t>It is equal to the </a:t>
            </a:r>
            <a:r>
              <a:rPr lang="en-IN" dirty="0" err="1"/>
              <a:t>pid</a:t>
            </a:r>
            <a:r>
              <a:rPr lang="en-IN" dirty="0"/>
              <a:t> of the </a:t>
            </a:r>
            <a:r>
              <a:rPr lang="en-IN" dirty="0">
                <a:solidFill>
                  <a:srgbClr val="FF0000"/>
                </a:solidFill>
              </a:rPr>
              <a:t>main</a:t>
            </a:r>
            <a:r>
              <a:rPr lang="en-IN" dirty="0"/>
              <a:t> thread (of the thread group)</a:t>
            </a:r>
          </a:p>
          <a:p>
            <a:r>
              <a:rPr lang="en-IN" dirty="0"/>
              <a:t>Linux also uses a </a:t>
            </a:r>
            <a:r>
              <a:rPr lang="en-IN" i="1" dirty="0" err="1"/>
              <a:t>pid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structure</a:t>
            </a:r>
            <a:r>
              <a:rPr lang="en-IN" dirty="0"/>
              <a:t> (</a:t>
            </a:r>
            <a:r>
              <a:rPr lang="en-IN" i="1" dirty="0"/>
              <a:t>struct </a:t>
            </a:r>
            <a:r>
              <a:rPr lang="en-IN" i="1" dirty="0" err="1"/>
              <a:t>pid</a:t>
            </a:r>
            <a:r>
              <a:rPr lang="en-IN" dirty="0"/>
              <a:t>) to refer to a process that may have exited. Its </a:t>
            </a:r>
            <a:r>
              <a:rPr lang="en-IN" i="1" dirty="0" err="1"/>
              <a:t>pid_t</a:t>
            </a:r>
            <a:r>
              <a:rPr lang="en-IN" i="1" dirty="0"/>
              <a:t> </a:t>
            </a:r>
            <a:r>
              <a:rPr lang="en-IN" dirty="0"/>
              <a:t>value may have been recycled and reused.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A09CF-DEC7-8BC5-3A79-20F62A20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884DC9-A749-9238-BEB7-833D0988F44E}"/>
              </a:ext>
            </a:extLst>
          </p:cNvPr>
          <p:cNvSpPr/>
          <p:nvPr/>
        </p:nvSpPr>
        <p:spPr>
          <a:xfrm>
            <a:off x="3637280" y="5611176"/>
            <a:ext cx="4460240" cy="606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Run the command: </a:t>
            </a:r>
            <a:r>
              <a:rPr lang="en-US" sz="2800" dirty="0" err="1"/>
              <a:t>ps</a:t>
            </a:r>
            <a:r>
              <a:rPr lang="en-US" sz="2800" dirty="0"/>
              <a:t> –LA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32B26-1348-C68D-AB49-AE02FE72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06F450-2225-DD9F-2C45-0F491F9BD39C}"/>
              </a:ext>
            </a:extLst>
          </p:cNvPr>
          <p:cNvSpPr/>
          <p:nvPr/>
        </p:nvSpPr>
        <p:spPr>
          <a:xfrm>
            <a:off x="7927848" y="476974"/>
            <a:ext cx="3639312" cy="63239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err="1"/>
              <a:t>pid_t</a:t>
            </a:r>
            <a:r>
              <a:rPr lang="en-IN" sz="2400" i="1" dirty="0"/>
              <a:t> </a:t>
            </a:r>
            <a:r>
              <a:rPr lang="en-IN" sz="2400" i="1" dirty="0" err="1"/>
              <a:t>pid</a:t>
            </a:r>
            <a:r>
              <a:rPr lang="en-IN" sz="2400" dirty="0"/>
              <a:t> and </a:t>
            </a:r>
            <a:r>
              <a:rPr lang="en-IN" sz="2400" i="1" dirty="0"/>
              <a:t>struct </a:t>
            </a:r>
            <a:r>
              <a:rPr lang="en-IN" sz="2400" i="1" dirty="0" err="1"/>
              <a:t>pid</a:t>
            </a:r>
            <a:endParaRPr lang="en-IN" sz="2400" i="1" dirty="0"/>
          </a:p>
        </p:txBody>
      </p:sp>
      <p:pic>
        <p:nvPicPr>
          <p:cNvPr id="9" name="Picture 8" descr="A cartoon of a person pointing&#10;&#10;Description automatically generated">
            <a:extLst>
              <a:ext uri="{FF2B5EF4-FFF2-40B4-BE49-F238E27FC236}">
                <a16:creationId xmlns:a16="http://schemas.microsoft.com/office/drawing/2014/main" id="{4FE6D192-4AE7-22F1-316F-3E9DC3DDAE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226694"/>
            <a:ext cx="1831848" cy="141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67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F06D-F981-5C4C-1FC2-9D3BC5DE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</a:t>
            </a:r>
            <a:r>
              <a:rPr lang="en-US" dirty="0" err="1"/>
              <a:t>pids</a:t>
            </a:r>
            <a:r>
              <a:rPr lang="en-US" dirty="0"/>
              <a:t> managed?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A0E09-7FD7-AC34-A130-CFDCC919E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2911"/>
          </a:xfrm>
        </p:spPr>
        <p:txBody>
          <a:bodyPr/>
          <a:lstStyle/>
          <a:p>
            <a:r>
              <a:rPr lang="en-US" dirty="0"/>
              <a:t>The file /proc/sys/kernel/</a:t>
            </a:r>
            <a:r>
              <a:rPr lang="en-US" dirty="0" err="1"/>
              <a:t>pid_max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contains</a:t>
            </a:r>
            <a:r>
              <a:rPr lang="en-US" dirty="0"/>
              <a:t> the maximum number of possible </a:t>
            </a:r>
            <a:r>
              <a:rPr lang="en-US" dirty="0" err="1"/>
              <a:t>pids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Defaults</a:t>
            </a:r>
            <a:r>
              <a:rPr lang="en-US" dirty="0"/>
              <a:t> to 32,768</a:t>
            </a:r>
          </a:p>
          <a:p>
            <a:r>
              <a:rPr lang="en-US" dirty="0"/>
              <a:t>There is a fundamental data structure question here.</a:t>
            </a:r>
          </a:p>
          <a:p>
            <a:r>
              <a:rPr lang="en-US" dirty="0"/>
              <a:t>How do we manage the list of </a:t>
            </a:r>
            <a:r>
              <a:rPr lang="en-US" dirty="0" err="1"/>
              <a:t>pids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8B55C-78E6-BA46-7468-BF800923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14878D6-6EA6-94B9-BDB1-47705BD6A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49" y="3759960"/>
            <a:ext cx="423063" cy="423063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B384457-FCEF-FCD0-EB36-2140B9B5F3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299878"/>
              </p:ext>
            </p:extLst>
          </p:nvPr>
        </p:nvGraphicFramePr>
        <p:xfrm>
          <a:off x="2032000" y="4183023"/>
          <a:ext cx="6764528" cy="2538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A9CAE3F-C3B9-78B1-9F12-1E13621182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907" y="4901202"/>
            <a:ext cx="1102093" cy="1102093"/>
          </a:xfrm>
          <a:prstGeom prst="rect">
            <a:avLst/>
          </a:prstGeom>
        </p:spPr>
      </p:pic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9979445E-595B-3FA9-AC78-17A6D01D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59717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048A-30D4-2D1A-582D-70760B6D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Processes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7C052A-4291-40F1-1555-0BF637D27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8047569"/>
              </p:ext>
            </p:extLst>
          </p:nvPr>
        </p:nvGraphicFramePr>
        <p:xfrm>
          <a:off x="2108708" y="3521231"/>
          <a:ext cx="8181848" cy="2662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15ACDC2-ACAB-CE7E-C792-331C8E5DD154}"/>
              </a:ext>
            </a:extLst>
          </p:cNvPr>
          <p:cNvSpPr/>
          <p:nvPr/>
        </p:nvSpPr>
        <p:spPr>
          <a:xfrm>
            <a:off x="6868886" y="365125"/>
            <a:ext cx="4757057" cy="9955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Organized as a tree.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FBFF5-8290-33E5-3041-9A3EE04F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A8B6B70A-85A4-27DD-F5F7-4F600429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Smruti R. Sarangi, 2023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40501E0-2378-28D3-616E-2AB7C96AA3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675911"/>
              </p:ext>
            </p:extLst>
          </p:nvPr>
        </p:nvGraphicFramePr>
        <p:xfrm>
          <a:off x="2132584" y="1618488"/>
          <a:ext cx="8181848" cy="1681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012135-6BEB-170D-C792-07D7FDDF3213}"/>
              </a:ext>
            </a:extLst>
          </p:cNvPr>
          <p:cNvCxnSpPr>
            <a:cxnSpLocks/>
          </p:cNvCxnSpPr>
          <p:nvPr/>
        </p:nvCxnSpPr>
        <p:spPr>
          <a:xfrm>
            <a:off x="1627632" y="3300033"/>
            <a:ext cx="93634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27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C0BA-629D-5BCD-6157-A30AA300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95" y="180664"/>
            <a:ext cx="11353800" cy="1325563"/>
          </a:xfrm>
        </p:spPr>
        <p:txBody>
          <a:bodyPr/>
          <a:lstStyle/>
          <a:p>
            <a:r>
              <a:rPr lang="en-IN" dirty="0"/>
              <a:t>Group </a:t>
            </a:r>
            <a:r>
              <a:rPr lang="en-IN" i="1" dirty="0"/>
              <a:t>processes </a:t>
            </a:r>
            <a:r>
              <a:rPr lang="en-IN" dirty="0"/>
              <a:t>into Namespaces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92A6-49EF-5283-8A47-4719E07C2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5" y="1896682"/>
            <a:ext cx="10934700" cy="419322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Overall, we </a:t>
            </a:r>
            <a:r>
              <a:rPr lang="en-IN" dirty="0">
                <a:solidFill>
                  <a:srgbClr val="00B050"/>
                </a:solidFill>
              </a:rPr>
              <a:t>divide</a:t>
            </a:r>
            <a:r>
              <a:rPr lang="en-IN" dirty="0"/>
              <a:t> the set of processes into namespaces</a:t>
            </a: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namespace</a:t>
            </a:r>
            <a:r>
              <a:rPr lang="en-IN" dirty="0"/>
              <a:t> is a set of </a:t>
            </a:r>
            <a:r>
              <a:rPr lang="en-IN" dirty="0">
                <a:solidFill>
                  <a:srgbClr val="0070C0"/>
                </a:solidFill>
              </a:rPr>
              <a:t>processes</a:t>
            </a:r>
            <a:r>
              <a:rPr lang="en-IN" dirty="0"/>
              <a:t> that can only see each other</a:t>
            </a:r>
            <a:br>
              <a:rPr lang="en-IN" dirty="0"/>
            </a:br>
            <a:r>
              <a:rPr lang="en-IN" dirty="0"/>
              <a:t>-- an isolated view of processes</a:t>
            </a:r>
          </a:p>
          <a:p>
            <a:r>
              <a:rPr lang="en-IN" dirty="0"/>
              <a:t>Why? </a:t>
            </a:r>
          </a:p>
          <a:p>
            <a:pPr lvl="1"/>
            <a:r>
              <a:rPr lang="en-IN" dirty="0"/>
              <a:t>Linux supports the notion of </a:t>
            </a:r>
            <a:r>
              <a:rPr lang="en-IN" dirty="0">
                <a:solidFill>
                  <a:srgbClr val="7030A0"/>
                </a:solidFill>
              </a:rPr>
              <a:t>containers</a:t>
            </a:r>
          </a:p>
          <a:p>
            <a:pPr lvl="1"/>
            <a:r>
              <a:rPr lang="en-IN" dirty="0"/>
              <a:t>A container is supposed to be an </a:t>
            </a:r>
            <a:r>
              <a:rPr lang="en-IN" dirty="0">
                <a:solidFill>
                  <a:srgbClr val="0070C0"/>
                </a:solidFill>
              </a:rPr>
              <a:t>isolated</a:t>
            </a:r>
            <a:r>
              <a:rPr lang="en-IN" dirty="0"/>
              <a:t> “mini operating system” </a:t>
            </a:r>
          </a:p>
          <a:p>
            <a:pPr lvl="1"/>
            <a:r>
              <a:rPr lang="en-IN" dirty="0"/>
              <a:t>Each container has its own </a:t>
            </a:r>
            <a:r>
              <a:rPr lang="en-IN" dirty="0">
                <a:solidFill>
                  <a:srgbClr val="002060"/>
                </a:solidFill>
              </a:rPr>
              <a:t>process space, </a:t>
            </a:r>
            <a:r>
              <a:rPr lang="en-IN" dirty="0"/>
              <a:t>file system, and </a:t>
            </a:r>
            <a:r>
              <a:rPr lang="en-IN" dirty="0" err="1"/>
              <a:t>pid</a:t>
            </a:r>
            <a:r>
              <a:rPr lang="en-IN" dirty="0"/>
              <a:t> namespace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Namespaces</a:t>
            </a:r>
            <a:r>
              <a:rPr lang="en-IN" dirty="0"/>
              <a:t> themselves have a </a:t>
            </a:r>
            <a:r>
              <a:rPr lang="en-IN" dirty="0">
                <a:solidFill>
                  <a:srgbClr val="C00000"/>
                </a:solidFill>
              </a:rPr>
              <a:t>hierarchical</a:t>
            </a:r>
            <a:r>
              <a:rPr lang="en-IN" dirty="0"/>
              <a:t> organization</a:t>
            </a:r>
          </a:p>
          <a:p>
            <a:pPr lvl="1"/>
            <a:r>
              <a:rPr lang="en-IN" dirty="0"/>
              <a:t>A </a:t>
            </a:r>
            <a:r>
              <a:rPr lang="en-IN" dirty="0">
                <a:solidFill>
                  <a:srgbClr val="C00000"/>
                </a:solidFill>
              </a:rPr>
              <a:t>container</a:t>
            </a:r>
            <a:r>
              <a:rPr lang="en-IN" dirty="0"/>
              <a:t> can be </a:t>
            </a:r>
            <a:r>
              <a:rPr lang="en-IN" dirty="0">
                <a:solidFill>
                  <a:srgbClr val="FF0000"/>
                </a:solidFill>
              </a:rPr>
              <a:t>suspended</a:t>
            </a:r>
            <a:r>
              <a:rPr lang="en-IN" dirty="0"/>
              <a:t>, </a:t>
            </a:r>
            <a:r>
              <a:rPr lang="en-IN" dirty="0">
                <a:solidFill>
                  <a:srgbClr val="00B050"/>
                </a:solidFill>
              </a:rPr>
              <a:t>resumed</a:t>
            </a:r>
            <a:r>
              <a:rPr lang="en-IN" dirty="0"/>
              <a:t>, and </a:t>
            </a:r>
            <a:r>
              <a:rPr lang="en-IN" dirty="0">
                <a:solidFill>
                  <a:srgbClr val="0070C0"/>
                </a:solidFill>
              </a:rPr>
              <a:t>migrated</a:t>
            </a:r>
            <a:r>
              <a:rPr lang="en-IN" dirty="0"/>
              <a:t> </a:t>
            </a:r>
          </a:p>
          <a:p>
            <a:pPr lvl="2"/>
            <a:r>
              <a:rPr lang="en-IN" sz="2200" dirty="0"/>
              <a:t>This means that all the </a:t>
            </a:r>
            <a:r>
              <a:rPr lang="en-IN" sz="2200" dirty="0">
                <a:solidFill>
                  <a:srgbClr val="C00000"/>
                </a:solidFill>
              </a:rPr>
              <a:t>constituent</a:t>
            </a:r>
            <a:r>
              <a:rPr lang="en-IN" sz="2200" dirty="0"/>
              <a:t> processes are suspended, resumed, and migrated</a:t>
            </a:r>
          </a:p>
          <a:p>
            <a:pPr lvl="2"/>
            <a:r>
              <a:rPr lang="en-IN" sz="2200" dirty="0"/>
              <a:t>They shall </a:t>
            </a:r>
            <a:r>
              <a:rPr lang="en-IN" sz="2200" dirty="0">
                <a:solidFill>
                  <a:srgbClr val="00B050"/>
                </a:solidFill>
              </a:rPr>
              <a:t>continue</a:t>
            </a:r>
            <a:r>
              <a:rPr lang="en-IN" sz="2200" dirty="0"/>
              <a:t> to have the same </a:t>
            </a:r>
            <a:r>
              <a:rPr lang="en-IN" sz="2200" dirty="0" err="1"/>
              <a:t>pid</a:t>
            </a:r>
            <a:r>
              <a:rPr lang="en-IN" sz="2200" dirty="0"/>
              <a:t> numbers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1BB86-AE96-8EF6-52AB-DC2D6E90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E336F7-4114-E429-D316-41D249005EF7}"/>
              </a:ext>
            </a:extLst>
          </p:cNvPr>
          <p:cNvSpPr/>
          <p:nvPr/>
        </p:nvSpPr>
        <p:spPr>
          <a:xfrm>
            <a:off x="8402855" y="1405389"/>
            <a:ext cx="3586212" cy="4555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hlinkClick r:id="rId2"/>
              </a:rPr>
              <a:t>/</a:t>
            </a:r>
            <a:r>
              <a:rPr lang="en-US" sz="2000">
                <a:hlinkClick r:id="rId3"/>
              </a:rPr>
              <a:t>include</a:t>
            </a:r>
            <a:r>
              <a:rPr lang="en-US" sz="2000"/>
              <a:t>/</a:t>
            </a:r>
            <a:r>
              <a:rPr lang="en-US" sz="2000">
                <a:hlinkClick r:id="rId4"/>
              </a:rPr>
              <a:t>linux</a:t>
            </a:r>
            <a:r>
              <a:rPr lang="en-US" sz="2000"/>
              <a:t>/</a:t>
            </a:r>
            <a:r>
              <a:rPr lang="en-US" sz="2000">
                <a:hlinkClick r:id="rId5"/>
              </a:rPr>
              <a:t>pid_namespace.h</a:t>
            </a:r>
            <a:endParaRPr lang="en-IN" sz="20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6E2494-4E66-BAF2-6832-E46C037DAA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4049" y="1397052"/>
            <a:ext cx="548806" cy="455561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9DFACE-5BD2-9620-FAE8-B070EDED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8405916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E29D-E332-ECDC-1313-B1B8D9AB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Fields of the </a:t>
            </a:r>
            <a:r>
              <a:rPr lang="en-IN" i="1" dirty="0" err="1"/>
              <a:t>pid_namespace</a:t>
            </a:r>
            <a:r>
              <a:rPr lang="en-IN" i="1" dirty="0"/>
              <a:t> </a:t>
            </a:r>
            <a:r>
              <a:rPr lang="en-IN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A8934-398D-50DB-20DB-6A2C5D3BB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263" y="5124092"/>
            <a:ext cx="10515600" cy="1476641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Every </a:t>
            </a:r>
            <a:r>
              <a:rPr lang="en-IN" dirty="0">
                <a:solidFill>
                  <a:srgbClr val="0070C0"/>
                </a:solidFill>
              </a:rPr>
              <a:t>namespace</a:t>
            </a:r>
            <a:r>
              <a:rPr lang="en-IN" dirty="0"/>
              <a:t> has a parent</a:t>
            </a:r>
          </a:p>
          <a:p>
            <a:r>
              <a:rPr lang="en-IN" dirty="0"/>
              <a:t>Hence, it has a </a:t>
            </a:r>
            <a:r>
              <a:rPr lang="en-IN" dirty="0">
                <a:solidFill>
                  <a:srgbClr val="FF0000"/>
                </a:solidFill>
              </a:rPr>
              <a:t>level</a:t>
            </a:r>
            <a:r>
              <a:rPr lang="en-IN" dirty="0"/>
              <a:t> (the root namespace has level 1)</a:t>
            </a:r>
          </a:p>
          <a:p>
            <a:r>
              <a:rPr lang="en-IN" dirty="0"/>
              <a:t>Use a </a:t>
            </a:r>
            <a:r>
              <a:rPr lang="en-IN" dirty="0">
                <a:solidFill>
                  <a:srgbClr val="C00000"/>
                </a:solidFill>
              </a:rPr>
              <a:t>cache</a:t>
            </a:r>
            <a:r>
              <a:rPr lang="en-IN" dirty="0"/>
              <a:t> of </a:t>
            </a:r>
            <a:r>
              <a:rPr lang="en-IN" dirty="0" err="1"/>
              <a:t>pid</a:t>
            </a:r>
            <a:r>
              <a:rPr lang="en-IN" dirty="0"/>
              <a:t> structures</a:t>
            </a:r>
          </a:p>
          <a:p>
            <a:r>
              <a:rPr lang="en-IN" dirty="0"/>
              <a:t>Use a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radix tree </a:t>
            </a:r>
            <a:r>
              <a:rPr lang="en-IN" dirty="0"/>
              <a:t>to find the next </a:t>
            </a:r>
            <a:r>
              <a:rPr lang="en-IN" dirty="0" err="1"/>
              <a:t>pid</a:t>
            </a:r>
            <a:r>
              <a:rPr lang="en-IN" dirty="0"/>
              <a:t>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C56D6-7541-E01D-BBD7-BF29A024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F18035-9E27-2709-F6CC-54CCAC87370B}"/>
              </a:ext>
            </a:extLst>
          </p:cNvPr>
          <p:cNvSpPr/>
          <p:nvPr/>
        </p:nvSpPr>
        <p:spPr>
          <a:xfrm>
            <a:off x="3483429" y="1828507"/>
            <a:ext cx="4600187" cy="56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</a:t>
            </a:r>
            <a:r>
              <a:rPr lang="en-IN" sz="2400" i="1" dirty="0" err="1"/>
              <a:t>pid_namespace</a:t>
            </a:r>
            <a:r>
              <a:rPr lang="en-IN" sz="2400" i="1" dirty="0"/>
              <a:t> </a:t>
            </a:r>
            <a:r>
              <a:rPr lang="en-IN" sz="2400" dirty="0"/>
              <a:t>structure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B87D97-D107-DC62-6E51-5771DF038632}"/>
              </a:ext>
            </a:extLst>
          </p:cNvPr>
          <p:cNvCxnSpPr>
            <a:cxnSpLocks/>
          </p:cNvCxnSpPr>
          <p:nvPr/>
        </p:nvCxnSpPr>
        <p:spPr>
          <a:xfrm flipH="1">
            <a:off x="1799923" y="2646948"/>
            <a:ext cx="1" cy="19577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A18F9C-E09E-578C-4C56-C54A7EF05653}"/>
              </a:ext>
            </a:extLst>
          </p:cNvPr>
          <p:cNvCxnSpPr>
            <a:cxnSpLocks/>
          </p:cNvCxnSpPr>
          <p:nvPr/>
        </p:nvCxnSpPr>
        <p:spPr>
          <a:xfrm>
            <a:off x="1799924" y="2781702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FA1B05-6161-9A58-A48F-F573A10C0080}"/>
              </a:ext>
            </a:extLst>
          </p:cNvPr>
          <p:cNvSpPr txBox="1"/>
          <p:nvPr/>
        </p:nvSpPr>
        <p:spPr>
          <a:xfrm>
            <a:off x="2910359" y="2581647"/>
            <a:ext cx="1598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idr</a:t>
            </a:r>
            <a:r>
              <a:rPr lang="en-IN" sz="2000" dirty="0"/>
              <a:t> </a:t>
            </a:r>
            <a:r>
              <a:rPr lang="en-IN" sz="2000" dirty="0" err="1"/>
              <a:t>idr</a:t>
            </a:r>
            <a:r>
              <a:rPr lang="en-IN" sz="2000" dirty="0"/>
              <a:t>;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AA19A7-FA5F-57B0-EECD-94F012223358}"/>
              </a:ext>
            </a:extLst>
          </p:cNvPr>
          <p:cNvSpPr/>
          <p:nvPr/>
        </p:nvSpPr>
        <p:spPr>
          <a:xfrm>
            <a:off x="4509195" y="2614673"/>
            <a:ext cx="4991422" cy="30145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A radix tree to store allocated </a:t>
            </a:r>
            <a:r>
              <a:rPr lang="en-IN" sz="2000" dirty="0" err="1"/>
              <a:t>pid</a:t>
            </a:r>
            <a:r>
              <a:rPr lang="en-IN" sz="2000" dirty="0"/>
              <a:t> structures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7279EE-9C6F-0983-07B9-B047397477C9}"/>
              </a:ext>
            </a:extLst>
          </p:cNvPr>
          <p:cNvCxnSpPr>
            <a:cxnSpLocks/>
          </p:cNvCxnSpPr>
          <p:nvPr/>
        </p:nvCxnSpPr>
        <p:spPr>
          <a:xfrm>
            <a:off x="1799923" y="3429000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91D239-2025-7B0B-4A37-293D90ED2AF1}"/>
              </a:ext>
            </a:extLst>
          </p:cNvPr>
          <p:cNvSpPr txBox="1"/>
          <p:nvPr/>
        </p:nvSpPr>
        <p:spPr>
          <a:xfrm>
            <a:off x="2910359" y="3199737"/>
            <a:ext cx="3739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kmem_cache</a:t>
            </a:r>
            <a:r>
              <a:rPr lang="en-IN" sz="2000" dirty="0"/>
              <a:t> *</a:t>
            </a:r>
            <a:r>
              <a:rPr lang="en-IN" sz="2000" dirty="0" err="1"/>
              <a:t>pid_cachep</a:t>
            </a:r>
            <a:r>
              <a:rPr lang="en-IN" sz="2000" dirty="0"/>
              <a:t>;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1EF902-197D-5022-59B6-86E99DF5C15F}"/>
              </a:ext>
            </a:extLst>
          </p:cNvPr>
          <p:cNvSpPr/>
          <p:nvPr/>
        </p:nvSpPr>
        <p:spPr>
          <a:xfrm>
            <a:off x="6795629" y="3216250"/>
            <a:ext cx="4308234" cy="3670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Pool of </a:t>
            </a:r>
            <a:r>
              <a:rPr lang="en-IN" sz="2000" dirty="0" err="1"/>
              <a:t>pid</a:t>
            </a:r>
            <a:r>
              <a:rPr lang="en-IN" sz="2000" dirty="0"/>
              <a:t> structures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64EEB0-5754-472B-ED49-6F164F7DA832}"/>
              </a:ext>
            </a:extLst>
          </p:cNvPr>
          <p:cNvCxnSpPr>
            <a:cxnSpLocks/>
          </p:cNvCxnSpPr>
          <p:nvPr/>
        </p:nvCxnSpPr>
        <p:spPr>
          <a:xfrm>
            <a:off x="1799923" y="3959342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66B5CB-FBB7-CC3B-3FEF-70BC40170297}"/>
              </a:ext>
            </a:extLst>
          </p:cNvPr>
          <p:cNvSpPr txBox="1"/>
          <p:nvPr/>
        </p:nvSpPr>
        <p:spPr>
          <a:xfrm>
            <a:off x="2923890" y="3772191"/>
            <a:ext cx="1133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int </a:t>
            </a:r>
            <a:r>
              <a:rPr lang="en-IN" sz="2000" dirty="0"/>
              <a:t>level;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DE9D1B-9FD7-EF6A-2F61-BC44AA4534B1}"/>
              </a:ext>
            </a:extLst>
          </p:cNvPr>
          <p:cNvSpPr/>
          <p:nvPr/>
        </p:nvSpPr>
        <p:spPr>
          <a:xfrm>
            <a:off x="4062600" y="3805218"/>
            <a:ext cx="4308234" cy="3670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Level of the namespace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54AE51-3741-173B-4C30-5B56758DCA6A}"/>
              </a:ext>
            </a:extLst>
          </p:cNvPr>
          <p:cNvCxnSpPr>
            <a:cxnSpLocks/>
          </p:cNvCxnSpPr>
          <p:nvPr/>
        </p:nvCxnSpPr>
        <p:spPr>
          <a:xfrm>
            <a:off x="1799922" y="4604657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624BEB-EDE3-2D0A-20DE-5E411B7916A9}"/>
              </a:ext>
            </a:extLst>
          </p:cNvPr>
          <p:cNvSpPr txBox="1"/>
          <p:nvPr/>
        </p:nvSpPr>
        <p:spPr>
          <a:xfrm>
            <a:off x="2946692" y="4377672"/>
            <a:ext cx="3495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pid_namespace</a:t>
            </a:r>
            <a:r>
              <a:rPr lang="en-IN" sz="2000" dirty="0"/>
              <a:t> *parent;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F25417-6123-697B-F50D-7F7D241E53AF}"/>
              </a:ext>
            </a:extLst>
          </p:cNvPr>
          <p:cNvSpPr/>
          <p:nvPr/>
        </p:nvSpPr>
        <p:spPr>
          <a:xfrm>
            <a:off x="6442521" y="4380075"/>
            <a:ext cx="4308234" cy="3670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Parent namespace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ABA54C5-5C67-171F-F591-DF062764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C4F20C8-4B48-00DF-FDF3-ADDEEFE6DF26}"/>
              </a:ext>
            </a:extLst>
          </p:cNvPr>
          <p:cNvSpPr/>
          <p:nvPr/>
        </p:nvSpPr>
        <p:spPr>
          <a:xfrm>
            <a:off x="9683496" y="2581647"/>
            <a:ext cx="2295144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pid_t</a:t>
            </a:r>
            <a:r>
              <a:rPr lang="en-IN" sz="2000" dirty="0"/>
              <a:t> </a:t>
            </a:r>
            <a:r>
              <a:rPr lang="en-IN" sz="2000" dirty="0">
                <a:sym typeface="Wingdings" panose="05000000000000000000" pitchFamily="2" charset="2"/>
              </a:rPr>
              <a:t> struct </a:t>
            </a:r>
            <a:r>
              <a:rPr lang="en-IN" sz="2000" dirty="0" err="1">
                <a:sym typeface="Wingdings" panose="05000000000000000000" pitchFamily="2" charset="2"/>
              </a:rPr>
              <a:t>pid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62028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492D-19B7-C7BA-6158-DD1752002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30" y="64363"/>
            <a:ext cx="10515600" cy="1325563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pid</a:t>
            </a:r>
            <a:r>
              <a:rPr lang="en-IN" dirty="0"/>
              <a:t> Structure (abridged view)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03C2A-354E-1FB8-8D98-FE59DC2A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42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AB4E78-F534-ABA8-6169-204EFFFAA0FD}"/>
              </a:ext>
            </a:extLst>
          </p:cNvPr>
          <p:cNvSpPr txBox="1"/>
          <p:nvPr/>
        </p:nvSpPr>
        <p:spPr>
          <a:xfrm>
            <a:off x="1282968" y="1089164"/>
            <a:ext cx="7478829" cy="50167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upid</a:t>
            </a:r>
            <a:r>
              <a:rPr lang="en-IN" sz="2000" dirty="0"/>
              <a:t> {</a:t>
            </a:r>
          </a:p>
          <a:p>
            <a:pPr algn="l"/>
            <a:r>
              <a:rPr lang="en-IN" sz="2000" dirty="0"/>
              <a:t>	int nr;</a:t>
            </a:r>
          </a:p>
          <a:p>
            <a:pPr algn="l"/>
            <a:r>
              <a:rPr lang="en-IN" sz="2000" dirty="0"/>
              <a:t>	struct </a:t>
            </a:r>
            <a:r>
              <a:rPr lang="en-IN" sz="2000" dirty="0" err="1"/>
              <a:t>pid_namespace</a:t>
            </a:r>
            <a:r>
              <a:rPr lang="en-IN" sz="2000" dirty="0"/>
              <a:t> *ns;</a:t>
            </a:r>
          </a:p>
          <a:p>
            <a:pPr algn="l"/>
            <a:r>
              <a:rPr lang="en-IN" sz="2000" dirty="0"/>
              <a:t>};</a:t>
            </a:r>
          </a:p>
          <a:p>
            <a:pPr algn="l"/>
            <a:endParaRPr lang="en-IN" sz="2000" dirty="0"/>
          </a:p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pid</a:t>
            </a:r>
            <a:endParaRPr lang="en-IN" sz="2000" dirty="0"/>
          </a:p>
          <a:p>
            <a:pPr algn="l"/>
            <a:r>
              <a:rPr lang="en-IN" sz="2000" dirty="0"/>
              <a:t>{</a:t>
            </a:r>
          </a:p>
          <a:p>
            <a:pPr algn="l"/>
            <a:r>
              <a:rPr lang="en-IN" sz="2000" dirty="0"/>
              <a:t>	</a:t>
            </a:r>
            <a:r>
              <a:rPr lang="en-IN" sz="2000" dirty="0" err="1">
                <a:solidFill>
                  <a:srgbClr val="FF0000"/>
                </a:solidFill>
              </a:rPr>
              <a:t>refcount_t</a:t>
            </a:r>
            <a:r>
              <a:rPr lang="en-IN" sz="2000" dirty="0"/>
              <a:t> count;</a:t>
            </a:r>
          </a:p>
          <a:p>
            <a:pPr algn="l"/>
            <a:r>
              <a:rPr lang="en-IN" sz="2000" dirty="0"/>
              <a:t>	</a:t>
            </a:r>
            <a:r>
              <a:rPr lang="en-IN" sz="2000" dirty="0">
                <a:solidFill>
                  <a:srgbClr val="0070C0"/>
                </a:solidFill>
              </a:rPr>
              <a:t>unsigned int </a:t>
            </a:r>
            <a:r>
              <a:rPr lang="en-IN" sz="2000" dirty="0"/>
              <a:t>level;</a:t>
            </a:r>
          </a:p>
          <a:p>
            <a:pPr algn="l"/>
            <a:endParaRPr lang="en-IN" sz="2000" dirty="0"/>
          </a:p>
          <a:p>
            <a:pPr algn="l"/>
            <a:r>
              <a:rPr lang="en-IN" sz="2000" dirty="0"/>
              <a:t>	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/* lists of tasks that use this </a:t>
            </a:r>
            <a:r>
              <a:rPr lang="en-IN" sz="2000" dirty="0" err="1">
                <a:solidFill>
                  <a:schemeClr val="accent2">
                    <a:lumMod val="75000"/>
                  </a:schemeClr>
                </a:solidFill>
              </a:rPr>
              <a:t>pid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 */</a:t>
            </a:r>
          </a:p>
          <a:p>
            <a:pPr algn="l"/>
            <a:r>
              <a:rPr lang="en-IN" sz="2000" dirty="0"/>
              <a:t>	struct </a:t>
            </a:r>
            <a:r>
              <a:rPr lang="en-IN" sz="2000" dirty="0" err="1"/>
              <a:t>hlist_head</a:t>
            </a:r>
            <a:r>
              <a:rPr lang="en-IN" sz="2000" dirty="0"/>
              <a:t> tasks[PIDTYPE_MAX];</a:t>
            </a:r>
          </a:p>
          <a:p>
            <a:pPr algn="l"/>
            <a:r>
              <a:rPr lang="en-IN" sz="2000" dirty="0"/>
              <a:t>	</a:t>
            </a:r>
          </a:p>
          <a:p>
            <a:pPr algn="l"/>
            <a:r>
              <a:rPr lang="en-IN" sz="2000" dirty="0"/>
              <a:t>	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/* wait queue for </a:t>
            </a:r>
            <a:r>
              <a:rPr lang="en-IN" sz="2000" dirty="0" err="1">
                <a:solidFill>
                  <a:schemeClr val="accent2">
                    <a:lumMod val="75000"/>
                  </a:schemeClr>
                </a:solidFill>
              </a:rPr>
              <a:t>pidfd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 notifications */</a:t>
            </a:r>
          </a:p>
          <a:p>
            <a:pPr algn="l"/>
            <a:r>
              <a:rPr lang="en-IN" sz="2000" dirty="0"/>
              <a:t>	struct </a:t>
            </a:r>
            <a:r>
              <a:rPr lang="en-IN" sz="2000" dirty="0" err="1"/>
              <a:t>upid</a:t>
            </a:r>
            <a:r>
              <a:rPr lang="en-IN" sz="2000" dirty="0"/>
              <a:t> numbers[1];</a:t>
            </a:r>
          </a:p>
          <a:p>
            <a:pPr algn="l"/>
            <a:r>
              <a:rPr lang="en-IN" sz="2000" dirty="0"/>
              <a:t>};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E3E953-A2A2-7C72-1901-D9CC52E3CE8D}"/>
              </a:ext>
            </a:extLst>
          </p:cNvPr>
          <p:cNvSpPr/>
          <p:nvPr/>
        </p:nvSpPr>
        <p:spPr>
          <a:xfrm>
            <a:off x="5794408" y="1690688"/>
            <a:ext cx="2242687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Pointer to the namespace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2895B91-5CD7-7721-731A-0CF35BF60A9E}"/>
              </a:ext>
            </a:extLst>
          </p:cNvPr>
          <p:cNvSpPr/>
          <p:nvPr/>
        </p:nvSpPr>
        <p:spPr>
          <a:xfrm>
            <a:off x="6519110" y="4490035"/>
            <a:ext cx="3438225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Tasks that use this </a:t>
            </a:r>
            <a:r>
              <a:rPr lang="en-IN" sz="2000" dirty="0" err="1"/>
              <a:t>pid</a:t>
            </a:r>
            <a:r>
              <a:rPr lang="en-IN" sz="2000" dirty="0"/>
              <a:t> </a:t>
            </a:r>
            <a:r>
              <a:rPr lang="en-IN" sz="2000" dirty="0">
                <a:sym typeface="Wingdings" panose="05000000000000000000" pitchFamily="2" charset="2"/>
              </a:rPr>
              <a:t> represents a task group</a:t>
            </a:r>
            <a:endParaRPr lang="en-IN" sz="20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16CFC1-1644-F59D-BFDF-E1D3B0EC825A}"/>
              </a:ext>
            </a:extLst>
          </p:cNvPr>
          <p:cNvCxnSpPr/>
          <p:nvPr/>
        </p:nvCxnSpPr>
        <p:spPr>
          <a:xfrm flipH="1">
            <a:off x="413886" y="5615712"/>
            <a:ext cx="1751798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BF7B42-7107-B244-05D7-655C13BF7E01}"/>
              </a:ext>
            </a:extLst>
          </p:cNvPr>
          <p:cNvCxnSpPr>
            <a:cxnSpLocks/>
          </p:cNvCxnSpPr>
          <p:nvPr/>
        </p:nvCxnSpPr>
        <p:spPr>
          <a:xfrm flipV="1">
            <a:off x="413886" y="1309036"/>
            <a:ext cx="0" cy="43066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8BF37A-7F51-7CE4-E786-AC4D34620591}"/>
              </a:ext>
            </a:extLst>
          </p:cNvPr>
          <p:cNvCxnSpPr/>
          <p:nvPr/>
        </p:nvCxnSpPr>
        <p:spPr>
          <a:xfrm flipH="1">
            <a:off x="413886" y="1309036"/>
            <a:ext cx="7796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027ACE6D-7AC6-1054-D2BB-DD39B53746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19046" y="958928"/>
            <a:ext cx="485501" cy="433917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EDA5AAD-7FFE-7BC6-F591-F68D6182F733}"/>
              </a:ext>
            </a:extLst>
          </p:cNvPr>
          <p:cNvSpPr/>
          <p:nvPr/>
        </p:nvSpPr>
        <p:spPr>
          <a:xfrm>
            <a:off x="3181895" y="1389925"/>
            <a:ext cx="2242687" cy="291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pid</a:t>
            </a:r>
            <a:r>
              <a:rPr lang="en-IN" sz="2000" dirty="0"/>
              <a:t> number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E5E53E-D292-DF39-F0F4-2943BED0EBB4}"/>
              </a:ext>
            </a:extLst>
          </p:cNvPr>
          <p:cNvSpPr/>
          <p:nvPr/>
        </p:nvSpPr>
        <p:spPr>
          <a:xfrm>
            <a:off x="5794408" y="5407433"/>
            <a:ext cx="2242687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Array of </a:t>
            </a:r>
            <a:r>
              <a:rPr lang="en-IN" sz="2000" i="1" dirty="0" err="1"/>
              <a:t>upid</a:t>
            </a:r>
            <a:r>
              <a:rPr lang="en-IN" sz="2000" dirty="0" err="1"/>
              <a:t>s</a:t>
            </a:r>
            <a:r>
              <a:rPr lang="en-IN" sz="2000" dirty="0"/>
              <a:t> (one per level)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3121B-E14C-F601-7F54-91012BF7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2865679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5CAE-D683-8A89-1E44-6DBFB2B5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Allocating a </a:t>
            </a:r>
            <a:r>
              <a:rPr lang="en-IN" i="1" dirty="0" err="1"/>
              <a:t>pid</a:t>
            </a:r>
            <a:r>
              <a:rPr lang="en-IN" i="1" dirty="0"/>
              <a:t> </a:t>
            </a:r>
            <a:r>
              <a:rPr lang="en-IN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0881-7244-0EB4-FD27-05E504BF5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Call the </a:t>
            </a:r>
            <a:r>
              <a:rPr lang="en-IN" i="1" dirty="0" err="1"/>
              <a:t>alloc_pid</a:t>
            </a:r>
            <a:r>
              <a:rPr lang="en-IN" i="1" dirty="0"/>
              <a:t> </a:t>
            </a:r>
            <a:r>
              <a:rPr lang="en-IN" dirty="0"/>
              <a:t>function </a:t>
            </a:r>
            <a:r>
              <a:rPr lang="en-IN" dirty="0">
                <a:solidFill>
                  <a:srgbClr val="00B050"/>
                </a:solidFill>
              </a:rPr>
              <a:t>defined</a:t>
            </a:r>
            <a:r>
              <a:rPr lang="en-IN" dirty="0"/>
              <a:t> in kernel/</a:t>
            </a:r>
            <a:r>
              <a:rPr lang="en-IN" dirty="0" err="1"/>
              <a:t>pid.c</a:t>
            </a:r>
            <a:endParaRPr lang="en-IN" dirty="0"/>
          </a:p>
          <a:p>
            <a:r>
              <a:rPr lang="en-IN" dirty="0"/>
              <a:t>Use as </a:t>
            </a:r>
            <a:r>
              <a:rPr lang="en-IN" dirty="0">
                <a:solidFill>
                  <a:srgbClr val="0070C0"/>
                </a:solidFill>
              </a:rPr>
              <a:t>software</a:t>
            </a:r>
            <a:r>
              <a:rPr lang="en-IN" dirty="0"/>
              <a:t> cache</a:t>
            </a:r>
          </a:p>
          <a:p>
            <a:pPr lvl="1"/>
            <a:r>
              <a:rPr lang="en-IN" dirty="0"/>
              <a:t>The </a:t>
            </a:r>
            <a:r>
              <a:rPr lang="en-IN" dirty="0">
                <a:solidFill>
                  <a:srgbClr val="002060"/>
                </a:solidFill>
              </a:rPr>
              <a:t>namespace</a:t>
            </a:r>
            <a:r>
              <a:rPr lang="en-IN" dirty="0"/>
              <a:t> has an </a:t>
            </a:r>
            <a:r>
              <a:rPr lang="en-IN" dirty="0">
                <a:solidFill>
                  <a:srgbClr val="0070C0"/>
                </a:solidFill>
              </a:rPr>
              <a:t>element</a:t>
            </a:r>
            <a:r>
              <a:rPr lang="en-IN" dirty="0"/>
              <a:t> called </a:t>
            </a:r>
            <a:r>
              <a:rPr lang="en-IN" i="1" dirty="0" err="1"/>
              <a:t>pid_cachep</a:t>
            </a:r>
            <a:r>
              <a:rPr lang="en-IN" i="1" dirty="0"/>
              <a:t> </a:t>
            </a:r>
            <a:r>
              <a:rPr lang="en-IN" dirty="0"/>
              <a:t>that is a </a:t>
            </a:r>
            <a:r>
              <a:rPr lang="en-IN" dirty="0">
                <a:solidFill>
                  <a:srgbClr val="C00000"/>
                </a:solidFill>
              </a:rPr>
              <a:t>cache</a:t>
            </a:r>
            <a:r>
              <a:rPr lang="en-IN" dirty="0"/>
              <a:t> of </a:t>
            </a:r>
            <a:r>
              <a:rPr lang="en-IN" dirty="0" err="1"/>
              <a:t>pid</a:t>
            </a:r>
            <a:r>
              <a:rPr lang="en-IN" dirty="0"/>
              <a:t> structures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Fetch</a:t>
            </a:r>
            <a:r>
              <a:rPr lang="en-IN" dirty="0"/>
              <a:t> an </a:t>
            </a:r>
            <a:r>
              <a:rPr lang="en-IN" dirty="0">
                <a:solidFill>
                  <a:srgbClr val="0070C0"/>
                </a:solidFill>
              </a:rPr>
              <a:t>entry</a:t>
            </a:r>
            <a:r>
              <a:rPr lang="en-IN" dirty="0"/>
              <a:t> from the software cache</a:t>
            </a:r>
          </a:p>
          <a:p>
            <a:pPr lvl="1"/>
            <a:r>
              <a:rPr lang="en-IN" dirty="0"/>
              <a:t>This is a </a:t>
            </a:r>
            <a:r>
              <a:rPr lang="en-IN" dirty="0">
                <a:solidFill>
                  <a:srgbClr val="00B050"/>
                </a:solidFill>
              </a:rPr>
              <a:t>fast</a:t>
            </a:r>
            <a:r>
              <a:rPr lang="en-IN" dirty="0"/>
              <a:t> process. There is no </a:t>
            </a:r>
            <a:r>
              <a:rPr lang="en-IN" dirty="0">
                <a:solidFill>
                  <a:srgbClr val="FF0000"/>
                </a:solidFill>
              </a:rPr>
              <a:t>need</a:t>
            </a:r>
            <a:r>
              <a:rPr lang="en-IN" dirty="0"/>
              <a:t> to allocate a new </a:t>
            </a:r>
            <a:r>
              <a:rPr lang="en-IN" i="1" dirty="0" err="1"/>
              <a:t>pid</a:t>
            </a:r>
            <a:r>
              <a:rPr lang="en-IN" dirty="0"/>
              <a:t> structure</a:t>
            </a:r>
          </a:p>
          <a:p>
            <a:r>
              <a:rPr lang="en-IN" dirty="0"/>
              <a:t>Note that a process may be a part of many </a:t>
            </a:r>
            <a:r>
              <a:rPr lang="en-IN" dirty="0">
                <a:solidFill>
                  <a:srgbClr val="00B050"/>
                </a:solidFill>
              </a:rPr>
              <a:t>namespaces</a:t>
            </a:r>
          </a:p>
          <a:p>
            <a:pPr lvl="1"/>
            <a:r>
              <a:rPr lang="en-IN" dirty="0"/>
              <a:t>Its namespace and all </a:t>
            </a:r>
            <a:r>
              <a:rPr lang="en-IN" dirty="0">
                <a:solidFill>
                  <a:srgbClr val="FF0000"/>
                </a:solidFill>
              </a:rPr>
              <a:t>ancestor</a:t>
            </a:r>
            <a:r>
              <a:rPr lang="en-IN" dirty="0"/>
              <a:t> namespaces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Allocate</a:t>
            </a:r>
            <a:r>
              <a:rPr lang="en-IN" dirty="0"/>
              <a:t> a </a:t>
            </a:r>
            <a:r>
              <a:rPr lang="en-IN" i="1" dirty="0" err="1"/>
              <a:t>pid</a:t>
            </a:r>
            <a:r>
              <a:rPr lang="en-IN" dirty="0"/>
              <a:t> number in each ancestor namespace</a:t>
            </a:r>
          </a:p>
          <a:p>
            <a:r>
              <a:rPr lang="en-IN" dirty="0"/>
              <a:t>At each </a:t>
            </a:r>
            <a:r>
              <a:rPr lang="en-IN" dirty="0">
                <a:solidFill>
                  <a:srgbClr val="FF0000"/>
                </a:solidFill>
              </a:rPr>
              <a:t>level</a:t>
            </a:r>
            <a:r>
              <a:rPr lang="en-IN" dirty="0"/>
              <a:t>, keep adding the </a:t>
            </a:r>
            <a:r>
              <a:rPr lang="en-IN" i="1" dirty="0" err="1"/>
              <a:t>pid</a:t>
            </a:r>
            <a:r>
              <a:rPr lang="en-IN" i="1" dirty="0"/>
              <a:t> structure </a:t>
            </a:r>
            <a:r>
              <a:rPr lang="en-IN" dirty="0"/>
              <a:t>to the radix tree at each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02AED-0A5F-DFA3-3187-C1ED6B67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8E3B7-7B40-6CC7-00A6-77827E03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2930255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AF09-1F8B-F53A-7B42-7FD38590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you use a radix tree here?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A15BE-8E2E-7BB5-7ECC-C1B12903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3495"/>
          </a:xfrm>
        </p:spPr>
        <p:txBody>
          <a:bodyPr/>
          <a:lstStyle/>
          <a:p>
            <a:r>
              <a:rPr lang="en-IN" dirty="0"/>
              <a:t>Store all the </a:t>
            </a:r>
            <a:r>
              <a:rPr lang="en-IN" dirty="0">
                <a:solidFill>
                  <a:srgbClr val="0070C0"/>
                </a:solidFill>
              </a:rPr>
              <a:t>processes</a:t>
            </a:r>
            <a:r>
              <a:rPr lang="en-IN" dirty="0"/>
              <a:t> in a radix tree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C00000"/>
                </a:solidFill>
              </a:rPr>
              <a:t>key</a:t>
            </a:r>
            <a:r>
              <a:rPr lang="en-IN" dirty="0"/>
              <a:t> is the process id, and the </a:t>
            </a:r>
            <a:r>
              <a:rPr lang="en-IN" dirty="0">
                <a:solidFill>
                  <a:srgbClr val="00B050"/>
                </a:solidFill>
              </a:rPr>
              <a:t>value</a:t>
            </a:r>
            <a:r>
              <a:rPr lang="en-IN" dirty="0"/>
              <a:t> is the </a:t>
            </a:r>
            <a:r>
              <a:rPr lang="en-IN" dirty="0" err="1"/>
              <a:t>ptr</a:t>
            </a:r>
            <a:r>
              <a:rPr lang="en-IN" dirty="0"/>
              <a:t> to the </a:t>
            </a:r>
            <a:r>
              <a:rPr lang="en-IN" i="1" dirty="0" err="1"/>
              <a:t>pid</a:t>
            </a:r>
            <a:r>
              <a:rPr lang="en-IN" dirty="0"/>
              <a:t> structure</a:t>
            </a:r>
          </a:p>
          <a:p>
            <a:r>
              <a:rPr lang="en-IN" dirty="0"/>
              <a:t>This works like a </a:t>
            </a:r>
            <a:r>
              <a:rPr lang="en-IN" dirty="0">
                <a:solidFill>
                  <a:srgbClr val="C00000"/>
                </a:solidFill>
              </a:rPr>
              <a:t>hash table</a:t>
            </a:r>
            <a:r>
              <a:rPr lang="en-IN" dirty="0"/>
              <a:t>. Faster than a </a:t>
            </a:r>
            <a:r>
              <a:rPr lang="en-IN" dirty="0">
                <a:solidFill>
                  <a:srgbClr val="FF0000"/>
                </a:solidFill>
              </a:rPr>
              <a:t>real</a:t>
            </a:r>
            <a:r>
              <a:rPr lang="en-IN" dirty="0"/>
              <a:t> hash table in practice.</a:t>
            </a: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radix</a:t>
            </a:r>
            <a:r>
              <a:rPr lang="en-IN" dirty="0"/>
              <a:t> tree works well when the keys share </a:t>
            </a:r>
            <a:r>
              <a:rPr lang="en-IN" dirty="0">
                <a:solidFill>
                  <a:srgbClr val="0070C0"/>
                </a:solidFill>
              </a:rPr>
              <a:t>prefixes</a:t>
            </a:r>
          </a:p>
          <a:p>
            <a:pPr lvl="1"/>
            <a:r>
              <a:rPr lang="en-IN" dirty="0"/>
              <a:t>This is indeed the case with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ids (think about it 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7FAEB-B6D3-2D71-7FF0-F32F10C1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3FB40C-6699-F5E5-330E-3C44AA20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D834F94B-5386-4CD6-EE26-C1651C8CA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915" y="4389120"/>
            <a:ext cx="1462764" cy="122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309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DFB4-1E07-A04E-A6D2-45EA9A3C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Problem: Find a free process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CB128-67DC-E015-7C32-3D1BE1D84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5848" cy="3615055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a bitmap: 1 bit per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. </a:t>
            </a:r>
          </a:p>
          <a:p>
            <a:r>
              <a:rPr lang="en-IN" dirty="0"/>
              <a:t>If there is a </a:t>
            </a:r>
            <a:r>
              <a:rPr lang="en-IN" dirty="0">
                <a:solidFill>
                  <a:srgbClr val="FF0000"/>
                </a:solidFill>
              </a:rPr>
              <a:t>maximum</a:t>
            </a:r>
            <a:r>
              <a:rPr lang="en-IN" dirty="0"/>
              <a:t> of </a:t>
            </a:r>
            <a:r>
              <a:rPr lang="en-IN" i="1" dirty="0"/>
              <a:t>K </a:t>
            </a:r>
            <a:r>
              <a:rPr lang="en-IN" dirty="0"/>
              <a:t>processes, then we have a </a:t>
            </a:r>
            <a:r>
              <a:rPr lang="en-IN" dirty="0">
                <a:solidFill>
                  <a:srgbClr val="C00000"/>
                </a:solidFill>
              </a:rPr>
              <a:t>large</a:t>
            </a:r>
            <a:r>
              <a:rPr lang="en-IN" dirty="0"/>
              <a:t> K-bit bitmap</a:t>
            </a:r>
          </a:p>
          <a:p>
            <a:r>
              <a:rPr lang="en-IN" dirty="0"/>
              <a:t>To find a </a:t>
            </a:r>
            <a:r>
              <a:rPr lang="en-IN" dirty="0">
                <a:solidFill>
                  <a:srgbClr val="00B050"/>
                </a:solidFill>
              </a:rPr>
              <a:t>free</a:t>
            </a:r>
            <a:r>
              <a:rPr lang="en-IN" dirty="0"/>
              <a:t> entry in the bitmap</a:t>
            </a:r>
          </a:p>
          <a:p>
            <a:pPr lvl="1"/>
            <a:r>
              <a:rPr lang="en-IN" dirty="0"/>
              <a:t>Maintain a bitmap of all </a:t>
            </a:r>
            <a:r>
              <a:rPr lang="en-IN" dirty="0">
                <a:solidFill>
                  <a:schemeClr val="accent6"/>
                </a:solidFill>
              </a:rPr>
              <a:t>process</a:t>
            </a:r>
            <a:r>
              <a:rPr lang="en-IN" dirty="0"/>
              <a:t> ids in a given range (1 if free, 0 if not free)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Problem</a:t>
            </a:r>
            <a:r>
              <a:rPr lang="en-IN" dirty="0"/>
              <a:t>: Given a starting index, find the next </a:t>
            </a:r>
            <a:r>
              <a:rPr lang="en-IN" dirty="0">
                <a:solidFill>
                  <a:srgbClr val="C00000"/>
                </a:solidFill>
              </a:rPr>
              <a:t>index</a:t>
            </a:r>
            <a:r>
              <a:rPr lang="en-IN" dirty="0"/>
              <a:t> that is </a:t>
            </a:r>
            <a:r>
              <a:rPr lang="en-IN" dirty="0">
                <a:solidFill>
                  <a:srgbClr val="00B050"/>
                </a:solidFill>
              </a:rPr>
              <a:t>free</a:t>
            </a:r>
          </a:p>
          <a:p>
            <a:pPr lvl="1"/>
            <a:r>
              <a:rPr lang="en-IN" dirty="0"/>
              <a:t>Linux uses sequential search that has some smart </a:t>
            </a:r>
            <a:r>
              <a:rPr lang="en-IN" dirty="0">
                <a:solidFill>
                  <a:srgbClr val="C00000"/>
                </a:solidFill>
              </a:rPr>
              <a:t>features</a:t>
            </a:r>
          </a:p>
          <a:p>
            <a:pPr lvl="1"/>
            <a:r>
              <a:rPr lang="en-IN" dirty="0"/>
              <a:t>Traverse </a:t>
            </a:r>
            <a:r>
              <a:rPr lang="en-IN" dirty="0">
                <a:solidFill>
                  <a:srgbClr val="0070C0"/>
                </a:solidFill>
              </a:rPr>
              <a:t>long word </a:t>
            </a:r>
            <a:r>
              <a:rPr lang="en-IN" dirty="0"/>
              <a:t>by </a:t>
            </a:r>
            <a:r>
              <a:rPr lang="en-IN" dirty="0">
                <a:solidFill>
                  <a:srgbClr val="0070C0"/>
                </a:solidFill>
              </a:rPr>
              <a:t>long</a:t>
            </a:r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word</a:t>
            </a:r>
            <a:r>
              <a:rPr lang="en-IN" dirty="0"/>
              <a:t> (not bit by bit)</a:t>
            </a:r>
          </a:p>
          <a:p>
            <a:pPr lvl="1"/>
            <a:r>
              <a:rPr lang="en-IN" dirty="0"/>
              <a:t>It uses the built in </a:t>
            </a:r>
            <a:r>
              <a:rPr lang="en-IN" i="1" dirty="0" err="1">
                <a:solidFill>
                  <a:srgbClr val="00B050"/>
                </a:solidFill>
              </a:rPr>
              <a:t>bsf</a:t>
            </a:r>
            <a:r>
              <a:rPr lang="en-IN" i="1" dirty="0"/>
              <a:t> </a:t>
            </a:r>
            <a:r>
              <a:rPr lang="en-IN" dirty="0"/>
              <a:t>instruction to find the first 1 bit set in a long word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F7EEB-7FA5-ABAE-021B-EF81C7C0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AE30B-93B5-DAF6-4951-10546724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45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25A5B5-B310-7932-D3EF-F623FB1BCD45}"/>
              </a:ext>
            </a:extLst>
          </p:cNvPr>
          <p:cNvSpPr/>
          <p:nvPr/>
        </p:nvSpPr>
        <p:spPr>
          <a:xfrm>
            <a:off x="2383536" y="5613079"/>
            <a:ext cx="7183120" cy="7067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Function: </a:t>
            </a:r>
            <a:r>
              <a:rPr lang="en-US" sz="2400" dirty="0" err="1"/>
              <a:t>radix_tree_find_next_bit</a:t>
            </a:r>
            <a:r>
              <a:rPr lang="en-US" sz="2400" dirty="0"/>
              <a:t>  in /lib/radix-</a:t>
            </a:r>
            <a:r>
              <a:rPr lang="en-US" sz="2400" dirty="0" err="1"/>
              <a:t>tree.c</a:t>
            </a:r>
            <a:endParaRPr lang="en-US" sz="2400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F510CDF-705E-63CB-CC65-47A45752F1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0105" y="5477195"/>
            <a:ext cx="753463" cy="67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093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4860-6AA0-6904-76B8-4DFAE321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process can be accelerated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4859-84F0-1663-933B-B40141C5F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0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Van </a:t>
            </a:r>
            <a:r>
              <a:rPr lang="en-US" dirty="0" err="1"/>
              <a:t>Emde</a:t>
            </a:r>
            <a:r>
              <a:rPr lang="en-US" dirty="0"/>
              <a:t> Boas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CFE03-8EEE-C3E0-B9B8-29B49016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48382-1C0B-042F-4035-58DD28E756A2}"/>
              </a:ext>
            </a:extLst>
          </p:cNvPr>
          <p:cNvSpPr/>
          <p:nvPr/>
        </p:nvSpPr>
        <p:spPr>
          <a:xfrm>
            <a:off x="228599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E11DF6-5F34-DA8D-510B-406837F0F2A8}"/>
              </a:ext>
            </a:extLst>
          </p:cNvPr>
          <p:cNvSpPr/>
          <p:nvPr/>
        </p:nvSpPr>
        <p:spPr>
          <a:xfrm>
            <a:off x="312927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5FCDA8-3D8F-4398-BF61-256119360218}"/>
              </a:ext>
            </a:extLst>
          </p:cNvPr>
          <p:cNvSpPr/>
          <p:nvPr/>
        </p:nvSpPr>
        <p:spPr>
          <a:xfrm>
            <a:off x="397255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4B0A5-680D-BCF7-D8E2-8E3413164716}"/>
              </a:ext>
            </a:extLst>
          </p:cNvPr>
          <p:cNvSpPr/>
          <p:nvPr/>
        </p:nvSpPr>
        <p:spPr>
          <a:xfrm>
            <a:off x="481583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43FC50-C688-44D1-4D31-03AA6AC16EF1}"/>
              </a:ext>
            </a:extLst>
          </p:cNvPr>
          <p:cNvSpPr/>
          <p:nvPr/>
        </p:nvSpPr>
        <p:spPr>
          <a:xfrm>
            <a:off x="565912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5129D-B17A-6E2B-0CF4-5DCB9AB958AC}"/>
              </a:ext>
            </a:extLst>
          </p:cNvPr>
          <p:cNvSpPr/>
          <p:nvPr/>
        </p:nvSpPr>
        <p:spPr>
          <a:xfrm>
            <a:off x="650240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30DE0-45B5-7661-C598-CB8270C860F5}"/>
              </a:ext>
            </a:extLst>
          </p:cNvPr>
          <p:cNvSpPr/>
          <p:nvPr/>
        </p:nvSpPr>
        <p:spPr>
          <a:xfrm>
            <a:off x="734568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D2F8C-2821-0ADA-E42E-A151DBB56E02}"/>
              </a:ext>
            </a:extLst>
          </p:cNvPr>
          <p:cNvSpPr/>
          <p:nvPr/>
        </p:nvSpPr>
        <p:spPr>
          <a:xfrm>
            <a:off x="818896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51EBE-7ED3-F12C-DB16-6745FCDFCECA}"/>
              </a:ext>
            </a:extLst>
          </p:cNvPr>
          <p:cNvCxnSpPr>
            <a:stCxn id="5" idx="0"/>
          </p:cNvCxnSpPr>
          <p:nvPr/>
        </p:nvCxnSpPr>
        <p:spPr>
          <a:xfrm flipV="1">
            <a:off x="2707638" y="399288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1523E4-B133-33DF-4092-33D219223F3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393440" y="399288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6B3881F-2CE9-2647-C62A-8E0F721A691D}"/>
              </a:ext>
            </a:extLst>
          </p:cNvPr>
          <p:cNvSpPr/>
          <p:nvPr/>
        </p:nvSpPr>
        <p:spPr>
          <a:xfrm>
            <a:off x="3050539" y="365093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C25338-62B9-A8EB-4AA5-AB36599A5726}"/>
              </a:ext>
            </a:extLst>
          </p:cNvPr>
          <p:cNvCxnSpPr/>
          <p:nvPr/>
        </p:nvCxnSpPr>
        <p:spPr>
          <a:xfrm flipV="1">
            <a:off x="4445002" y="399288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48740B-FDB8-6FDA-91D0-9AB13EA6B1C5}"/>
              </a:ext>
            </a:extLst>
          </p:cNvPr>
          <p:cNvCxnSpPr>
            <a:cxnSpLocks/>
          </p:cNvCxnSpPr>
          <p:nvPr/>
        </p:nvCxnSpPr>
        <p:spPr>
          <a:xfrm flipH="1" flipV="1">
            <a:off x="5130804" y="399288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911C471-6108-31CB-DD3A-0D79911CFB4D}"/>
              </a:ext>
            </a:extLst>
          </p:cNvPr>
          <p:cNvSpPr/>
          <p:nvPr/>
        </p:nvSpPr>
        <p:spPr>
          <a:xfrm>
            <a:off x="4787903" y="365093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6C7449-9BAA-78E0-331E-C4613CE0581B}"/>
              </a:ext>
            </a:extLst>
          </p:cNvPr>
          <p:cNvCxnSpPr/>
          <p:nvPr/>
        </p:nvCxnSpPr>
        <p:spPr>
          <a:xfrm flipV="1">
            <a:off x="6085836" y="401320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0FDEA9-EB90-8530-C236-C0518F779004}"/>
              </a:ext>
            </a:extLst>
          </p:cNvPr>
          <p:cNvCxnSpPr>
            <a:cxnSpLocks/>
          </p:cNvCxnSpPr>
          <p:nvPr/>
        </p:nvCxnSpPr>
        <p:spPr>
          <a:xfrm flipH="1" flipV="1">
            <a:off x="6771638" y="401320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973221C-DAC9-7098-7683-9956671F372D}"/>
              </a:ext>
            </a:extLst>
          </p:cNvPr>
          <p:cNvSpPr/>
          <p:nvPr/>
        </p:nvSpPr>
        <p:spPr>
          <a:xfrm>
            <a:off x="6428737" y="367125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CBB0E9-E7BD-4446-FBEA-F24B39A9D9E0}"/>
              </a:ext>
            </a:extLst>
          </p:cNvPr>
          <p:cNvCxnSpPr/>
          <p:nvPr/>
        </p:nvCxnSpPr>
        <p:spPr>
          <a:xfrm flipV="1">
            <a:off x="7688581" y="403352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8DC554-01C2-5253-5F40-825905CCE1B6}"/>
              </a:ext>
            </a:extLst>
          </p:cNvPr>
          <p:cNvCxnSpPr>
            <a:cxnSpLocks/>
          </p:cNvCxnSpPr>
          <p:nvPr/>
        </p:nvCxnSpPr>
        <p:spPr>
          <a:xfrm flipH="1" flipV="1">
            <a:off x="8374383" y="403352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AAC8790-ACBD-58B4-6BB5-CF427AB5AB72}"/>
              </a:ext>
            </a:extLst>
          </p:cNvPr>
          <p:cNvSpPr/>
          <p:nvPr/>
        </p:nvSpPr>
        <p:spPr>
          <a:xfrm>
            <a:off x="8031482" y="369157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5382760-10F6-CD9C-A351-25D1831EC820}"/>
              </a:ext>
            </a:extLst>
          </p:cNvPr>
          <p:cNvSpPr/>
          <p:nvPr/>
        </p:nvSpPr>
        <p:spPr>
          <a:xfrm>
            <a:off x="4160521" y="2689224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7AA38C5-9384-2799-BD98-07B518F7DBE0}"/>
              </a:ext>
            </a:extLst>
          </p:cNvPr>
          <p:cNvSpPr/>
          <p:nvPr/>
        </p:nvSpPr>
        <p:spPr>
          <a:xfrm>
            <a:off x="7339328" y="2689223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6C88758-140C-F25C-B214-58B36230489D}"/>
              </a:ext>
            </a:extLst>
          </p:cNvPr>
          <p:cNvSpPr/>
          <p:nvPr/>
        </p:nvSpPr>
        <p:spPr>
          <a:xfrm>
            <a:off x="5933438" y="1825623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DC96C0-E115-7978-55B5-3FB4B9E1660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45248" y="2150426"/>
            <a:ext cx="977403" cy="60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E20C09-59F8-8730-674A-C2C13A932822}"/>
              </a:ext>
            </a:extLst>
          </p:cNvPr>
          <p:cNvCxnSpPr>
            <a:cxnSpLocks/>
            <a:stCxn id="31" idx="5"/>
            <a:endCxn id="29" idx="0"/>
          </p:cNvCxnSpPr>
          <p:nvPr/>
        </p:nvCxnSpPr>
        <p:spPr>
          <a:xfrm>
            <a:off x="7824967" y="3064833"/>
            <a:ext cx="490996" cy="626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71A755-6AEF-9B91-32F3-A5D2C2D4BCC3}"/>
              </a:ext>
            </a:extLst>
          </p:cNvPr>
          <p:cNvCxnSpPr>
            <a:cxnSpLocks/>
            <a:stCxn id="31" idx="3"/>
            <a:endCxn id="26" idx="0"/>
          </p:cNvCxnSpPr>
          <p:nvPr/>
        </p:nvCxnSpPr>
        <p:spPr>
          <a:xfrm flipH="1">
            <a:off x="6713218" y="3064833"/>
            <a:ext cx="709433" cy="606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FF9F-8859-4B31-5504-D6B7F701472C}"/>
              </a:ext>
            </a:extLst>
          </p:cNvPr>
          <p:cNvCxnSpPr>
            <a:cxnSpLocks/>
            <a:stCxn id="32" idx="2"/>
            <a:endCxn id="30" idx="7"/>
          </p:cNvCxnSpPr>
          <p:nvPr/>
        </p:nvCxnSpPr>
        <p:spPr>
          <a:xfrm flipH="1">
            <a:off x="4646160" y="2045651"/>
            <a:ext cx="1287278" cy="708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6C0F7C-D3DD-D573-6973-68EE7CE0E220}"/>
              </a:ext>
            </a:extLst>
          </p:cNvPr>
          <p:cNvCxnSpPr>
            <a:cxnSpLocks/>
            <a:stCxn id="30" idx="3"/>
            <a:endCxn id="19" idx="0"/>
          </p:cNvCxnSpPr>
          <p:nvPr/>
        </p:nvCxnSpPr>
        <p:spPr>
          <a:xfrm flipH="1">
            <a:off x="3335020" y="3064834"/>
            <a:ext cx="908824" cy="586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E08B69-9F19-E686-7B29-4F59B8930CD4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4646160" y="3064834"/>
            <a:ext cx="426224" cy="586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peech Bubble: Rectangle with Corners Rounded 51">
            <a:extLst>
              <a:ext uri="{FF2B5EF4-FFF2-40B4-BE49-F238E27FC236}">
                <a16:creationId xmlns:a16="http://schemas.microsoft.com/office/drawing/2014/main" id="{4172312C-5975-A412-F138-72E35548F5AB}"/>
              </a:ext>
            </a:extLst>
          </p:cNvPr>
          <p:cNvSpPr/>
          <p:nvPr/>
        </p:nvSpPr>
        <p:spPr>
          <a:xfrm>
            <a:off x="9184640" y="2689223"/>
            <a:ext cx="2529840" cy="1080137"/>
          </a:xfrm>
          <a:prstGeom prst="wedgeRoundRectCallout">
            <a:avLst>
              <a:gd name="adj1" fmla="val -72640"/>
              <a:gd name="adj2" fmla="val 5685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this sub-tree have a free entry?</a:t>
            </a:r>
          </a:p>
        </p:txBody>
      </p:sp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68A0BD60-9FD6-3300-EA7B-7EBAC9D5B3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47" y="5665190"/>
            <a:ext cx="713453" cy="71345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CC264AA-16FD-21F6-AC86-D4F4710E643C}"/>
              </a:ext>
            </a:extLst>
          </p:cNvPr>
          <p:cNvSpPr txBox="1"/>
          <p:nvPr/>
        </p:nvSpPr>
        <p:spPr>
          <a:xfrm>
            <a:off x="2563084" y="5761362"/>
            <a:ext cx="6621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Possible to find the next free entry in O(log(n)) time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BEDE0B-172A-E32B-0452-474847246364}"/>
              </a:ext>
            </a:extLst>
          </p:cNvPr>
          <p:cNvSpPr/>
          <p:nvPr/>
        </p:nvSpPr>
        <p:spPr>
          <a:xfrm>
            <a:off x="9309324" y="4632960"/>
            <a:ext cx="2806476" cy="13982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We can also store multiple bits in each leaf node or internal node. 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1B728FF-5911-62E4-8D9E-A42BFD90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3656307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E420-82DF-02F9-90F3-C93AAC0E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Incorporate the Van </a:t>
            </a:r>
            <a:r>
              <a:rPr lang="en-IN" dirty="0" err="1"/>
              <a:t>Emde</a:t>
            </a:r>
            <a:r>
              <a:rPr lang="en-IN" dirty="0"/>
              <a:t> Boas Tree in the Radix Tree as Linux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DEEAA-5D62-9F89-EEDE-0AE633BA7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48" y="1633676"/>
            <a:ext cx="10515600" cy="3752215"/>
          </a:xfrm>
        </p:spPr>
        <p:txBody>
          <a:bodyPr>
            <a:normAutofit fontScale="92500"/>
          </a:bodyPr>
          <a:lstStyle/>
          <a:p>
            <a:r>
              <a:rPr lang="en-IN" dirty="0"/>
              <a:t>Idea: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Split</a:t>
            </a:r>
            <a:r>
              <a:rPr lang="en-IN" dirty="0"/>
              <a:t> the bitmap among the </a:t>
            </a:r>
            <a:r>
              <a:rPr lang="en-IN" dirty="0">
                <a:solidFill>
                  <a:srgbClr val="0070C0"/>
                </a:solidFill>
              </a:rPr>
              <a:t>leaf</a:t>
            </a:r>
            <a:r>
              <a:rPr lang="en-IN" dirty="0"/>
              <a:t> nodes of the radix tree. Each </a:t>
            </a:r>
            <a:r>
              <a:rPr lang="en-IN" dirty="0">
                <a:solidFill>
                  <a:srgbClr val="7030A0"/>
                </a:solidFill>
              </a:rPr>
              <a:t>internal</a:t>
            </a:r>
            <a:r>
              <a:rPr lang="en-IN" dirty="0"/>
              <a:t> node contains a single bit indicating if the sub-tree rooted at it has a </a:t>
            </a:r>
            <a:r>
              <a:rPr lang="en-IN" dirty="0">
                <a:solidFill>
                  <a:srgbClr val="00B050"/>
                </a:solidFill>
              </a:rPr>
              <a:t>free</a:t>
            </a:r>
            <a:r>
              <a:rPr lang="en-IN" dirty="0"/>
              <a:t> entry or not.</a:t>
            </a:r>
          </a:p>
          <a:p>
            <a:pPr lvl="1"/>
            <a:r>
              <a:rPr lang="en-IN" dirty="0"/>
              <a:t>We can start </a:t>
            </a:r>
            <a:r>
              <a:rPr lang="en-IN" dirty="0">
                <a:solidFill>
                  <a:srgbClr val="FF0000"/>
                </a:solidFill>
              </a:rPr>
              <a:t>allocating</a:t>
            </a:r>
            <a:r>
              <a:rPr lang="en-IN" dirty="0"/>
              <a:t> a new </a:t>
            </a:r>
            <a:r>
              <a:rPr lang="en-IN" i="1" dirty="0" err="1"/>
              <a:t>pid</a:t>
            </a:r>
            <a:r>
              <a:rPr lang="en-IN" dirty="0"/>
              <a:t> from 0 or from a given </a:t>
            </a:r>
            <a:r>
              <a:rPr lang="en-IN" i="1" dirty="0"/>
              <a:t>process’s</a:t>
            </a:r>
            <a:r>
              <a:rPr lang="en-IN" dirty="0"/>
              <a:t> </a:t>
            </a:r>
            <a:r>
              <a:rPr lang="en-IN" dirty="0" err="1"/>
              <a:t>pid</a:t>
            </a:r>
            <a:r>
              <a:rPr lang="en-IN" dirty="0"/>
              <a:t> such as the </a:t>
            </a:r>
            <a:r>
              <a:rPr lang="en-IN" dirty="0">
                <a:solidFill>
                  <a:srgbClr val="00B050"/>
                </a:solidFill>
              </a:rPr>
              <a:t>parent</a:t>
            </a:r>
            <a:r>
              <a:rPr lang="en-IN" dirty="0"/>
              <a:t> process </a:t>
            </a:r>
          </a:p>
          <a:p>
            <a:pPr lvl="1"/>
            <a:r>
              <a:rPr lang="en-IN" dirty="0"/>
              <a:t>Let us refer to this point as the </a:t>
            </a:r>
            <a:r>
              <a:rPr lang="en-IN" i="1" dirty="0">
                <a:solidFill>
                  <a:srgbClr val="002060"/>
                </a:solidFill>
              </a:rPr>
              <a:t>starting point</a:t>
            </a:r>
          </a:p>
          <a:p>
            <a:pPr lvl="1"/>
            <a:r>
              <a:rPr lang="en-IN" dirty="0"/>
              <a:t>Once you reach the </a:t>
            </a:r>
            <a:r>
              <a:rPr lang="en-IN" dirty="0">
                <a:solidFill>
                  <a:srgbClr val="FF0000"/>
                </a:solidFill>
              </a:rPr>
              <a:t>right</a:t>
            </a:r>
            <a:r>
              <a:rPr lang="en-IN" dirty="0"/>
              <a:t> leaf in the radix tree (the </a:t>
            </a:r>
            <a:r>
              <a:rPr lang="en-IN" i="1" dirty="0">
                <a:solidFill>
                  <a:srgbClr val="002060"/>
                </a:solidFill>
              </a:rPr>
              <a:t>starting point</a:t>
            </a:r>
            <a:r>
              <a:rPr lang="en-IN" dirty="0"/>
              <a:t>), start searching in the bitmap chunk towards </a:t>
            </a:r>
            <a:r>
              <a:rPr lang="en-IN" dirty="0">
                <a:solidFill>
                  <a:srgbClr val="7030A0"/>
                </a:solidFill>
              </a:rPr>
              <a:t>greater</a:t>
            </a:r>
            <a:r>
              <a:rPr lang="en-IN" dirty="0"/>
              <a:t> indices until you find a </a:t>
            </a:r>
            <a:r>
              <a:rPr lang="en-IN" dirty="0">
                <a:solidFill>
                  <a:srgbClr val="00B050"/>
                </a:solidFill>
              </a:rPr>
              <a:t>free</a:t>
            </a:r>
            <a:r>
              <a:rPr lang="en-IN" dirty="0"/>
              <a:t> entry.</a:t>
            </a:r>
          </a:p>
          <a:p>
            <a:pPr lvl="1"/>
            <a:r>
              <a:rPr lang="en-IN" dirty="0"/>
              <a:t>If you </a:t>
            </a:r>
            <a:r>
              <a:rPr lang="en-IN" dirty="0">
                <a:solidFill>
                  <a:srgbClr val="FF0000"/>
                </a:solidFill>
              </a:rPr>
              <a:t>don’t </a:t>
            </a:r>
            <a:r>
              <a:rPr lang="en-IN" dirty="0"/>
              <a:t>find one, then </a:t>
            </a:r>
            <a:r>
              <a:rPr lang="en-IN" dirty="0">
                <a:solidFill>
                  <a:srgbClr val="00B050"/>
                </a:solidFill>
              </a:rPr>
              <a:t>search</a:t>
            </a:r>
            <a:r>
              <a:rPr lang="en-IN" dirty="0"/>
              <a:t> the next bitmap chunk (greater values), and so on till a free entry is found.</a:t>
            </a:r>
          </a:p>
          <a:p>
            <a:pPr lvl="1"/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0ED4F-818E-F0A5-4D49-6115231D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49121-0EEE-5838-0FB2-5E9B322D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59BD4AC-69D3-45A5-4FA2-31C0B7D8B2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223343"/>
              </p:ext>
            </p:extLst>
          </p:nvPr>
        </p:nvGraphicFramePr>
        <p:xfrm>
          <a:off x="2319528" y="5256436"/>
          <a:ext cx="7406640" cy="1163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71523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B7E7C-0C5E-39C3-CE48-BBD027C3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4756B-37B4-7CF1-8D4F-8E5C992D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7D0B5-7447-F86E-F63B-DC5B1C005F5D}"/>
              </a:ext>
            </a:extLst>
          </p:cNvPr>
          <p:cNvSpPr txBox="1"/>
          <p:nvPr/>
        </p:nvSpPr>
        <p:spPr>
          <a:xfrm>
            <a:off x="9999023" y="484651"/>
            <a:ext cx="862737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3200" i="1" dirty="0" err="1"/>
              <a:t>pid</a:t>
            </a:r>
            <a:r>
              <a:rPr lang="en-IN" sz="3200" dirty="0" err="1"/>
              <a:t>s</a:t>
            </a:r>
            <a:endParaRPr lang="en-IN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7989A9-C1C9-3735-43B7-17939608C624}"/>
              </a:ext>
            </a:extLst>
          </p:cNvPr>
          <p:cNvSpPr/>
          <p:nvPr/>
        </p:nvSpPr>
        <p:spPr>
          <a:xfrm>
            <a:off x="4583876" y="391886"/>
            <a:ext cx="1009402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R</a:t>
            </a:r>
            <a:endParaRPr lang="en-IN" sz="2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0EE2AA-DDC0-E64B-0DC1-0647ED142FF2}"/>
              </a:ext>
            </a:extLst>
          </p:cNvPr>
          <p:cNvSpPr/>
          <p:nvPr/>
        </p:nvSpPr>
        <p:spPr>
          <a:xfrm>
            <a:off x="3034458" y="1591837"/>
            <a:ext cx="1009402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0</a:t>
            </a:r>
            <a:endParaRPr lang="en-IN" sz="20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2728E5-9682-3367-E2D3-928F2A336823}"/>
              </a:ext>
            </a:extLst>
          </p:cNvPr>
          <p:cNvSpPr/>
          <p:nvPr/>
        </p:nvSpPr>
        <p:spPr>
          <a:xfrm>
            <a:off x="6142142" y="1750580"/>
            <a:ext cx="1009402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1</a:t>
            </a:r>
            <a:endParaRPr lang="en-IN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5C6BA2-21B0-98FD-8686-EA630078D691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896036" y="1233193"/>
            <a:ext cx="835664" cy="502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9C848D-B3EE-F2A0-4D39-5ECC0412C958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5445454" y="1233193"/>
            <a:ext cx="1201389" cy="5173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D6625D-F121-706F-4ABA-2303DE93FF5F}"/>
              </a:ext>
            </a:extLst>
          </p:cNvPr>
          <p:cNvSpPr/>
          <p:nvPr/>
        </p:nvSpPr>
        <p:spPr>
          <a:xfrm>
            <a:off x="1520042" y="3031135"/>
            <a:ext cx="1235035" cy="9856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001</a:t>
            </a:r>
            <a:endParaRPr lang="en-IN" sz="2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B6ACB4-69D5-6064-4009-81E16233C980}"/>
              </a:ext>
            </a:extLst>
          </p:cNvPr>
          <p:cNvCxnSpPr>
            <a:cxnSpLocks/>
            <a:stCxn id="8" idx="3"/>
            <a:endCxn id="18" idx="0"/>
          </p:cNvCxnSpPr>
          <p:nvPr/>
        </p:nvCxnSpPr>
        <p:spPr>
          <a:xfrm flipH="1">
            <a:off x="2137560" y="2433144"/>
            <a:ext cx="1044722" cy="5979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35187F3-BAD9-B2D5-00B8-60234D854249}"/>
              </a:ext>
            </a:extLst>
          </p:cNvPr>
          <p:cNvSpPr/>
          <p:nvPr/>
        </p:nvSpPr>
        <p:spPr>
          <a:xfrm>
            <a:off x="3823854" y="3048041"/>
            <a:ext cx="1235035" cy="9856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011</a:t>
            </a:r>
            <a:endParaRPr lang="en-IN" sz="2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B6118D-4F6C-95E7-BEEC-D2BE50381E74}"/>
              </a:ext>
            </a:extLst>
          </p:cNvPr>
          <p:cNvCxnSpPr>
            <a:cxnSpLocks/>
            <a:stCxn id="8" idx="5"/>
            <a:endCxn id="20" idx="0"/>
          </p:cNvCxnSpPr>
          <p:nvPr/>
        </p:nvCxnSpPr>
        <p:spPr>
          <a:xfrm>
            <a:off x="3896036" y="2433144"/>
            <a:ext cx="545336" cy="6148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E9B848B-BE09-A761-7883-C86AA441C421}"/>
              </a:ext>
            </a:extLst>
          </p:cNvPr>
          <p:cNvSpPr/>
          <p:nvPr/>
        </p:nvSpPr>
        <p:spPr>
          <a:xfrm>
            <a:off x="5291756" y="3048041"/>
            <a:ext cx="1235035" cy="9856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100</a:t>
            </a:r>
            <a:endParaRPr lang="en-IN" sz="20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F057EF-4B6A-94F9-DE8C-15343992A54A}"/>
              </a:ext>
            </a:extLst>
          </p:cNvPr>
          <p:cNvCxnSpPr>
            <a:cxnSpLocks/>
            <a:stCxn id="9" idx="3"/>
            <a:endCxn id="33" idx="0"/>
          </p:cNvCxnSpPr>
          <p:nvPr/>
        </p:nvCxnSpPr>
        <p:spPr>
          <a:xfrm flipH="1">
            <a:off x="5909274" y="2591887"/>
            <a:ext cx="380692" cy="4561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0DC627B-E805-9601-E8A0-FA5E63CED07D}"/>
              </a:ext>
            </a:extLst>
          </p:cNvPr>
          <p:cNvSpPr/>
          <p:nvPr/>
        </p:nvSpPr>
        <p:spPr>
          <a:xfrm>
            <a:off x="7377176" y="3031135"/>
            <a:ext cx="1235035" cy="9856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111</a:t>
            </a:r>
            <a:endParaRPr lang="en-IN" sz="2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7FCCFA-A9CD-F717-8BE9-9727EB0D0260}"/>
              </a:ext>
            </a:extLst>
          </p:cNvPr>
          <p:cNvCxnSpPr>
            <a:cxnSpLocks/>
            <a:stCxn id="9" idx="6"/>
            <a:endCxn id="40" idx="0"/>
          </p:cNvCxnSpPr>
          <p:nvPr/>
        </p:nvCxnSpPr>
        <p:spPr>
          <a:xfrm>
            <a:off x="7151544" y="2243406"/>
            <a:ext cx="843150" cy="787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CB3E3D2-038B-2994-4324-2EBF810E027A}"/>
              </a:ext>
            </a:extLst>
          </p:cNvPr>
          <p:cNvGrpSpPr/>
          <p:nvPr/>
        </p:nvGrpSpPr>
        <p:grpSpPr>
          <a:xfrm>
            <a:off x="973777" y="4472941"/>
            <a:ext cx="8360228" cy="846128"/>
            <a:chOff x="1128156" y="5162786"/>
            <a:chExt cx="7125200" cy="84612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5DE6082-E55C-E87D-11B0-250CC532E367}"/>
                </a:ext>
              </a:extLst>
            </p:cNvPr>
            <p:cNvSpPr/>
            <p:nvPr/>
          </p:nvSpPr>
          <p:spPr>
            <a:xfrm>
              <a:off x="1128156" y="5189516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A058E23-82A2-CBC3-06C1-E9B504628A7A}"/>
                </a:ext>
              </a:extLst>
            </p:cNvPr>
            <p:cNvSpPr/>
            <p:nvPr/>
          </p:nvSpPr>
          <p:spPr>
            <a:xfrm>
              <a:off x="2018806" y="5189516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95AD44-C21D-167C-A865-6CE2960014DB}"/>
                </a:ext>
              </a:extLst>
            </p:cNvPr>
            <p:cNvSpPr/>
            <p:nvPr/>
          </p:nvSpPr>
          <p:spPr>
            <a:xfrm>
              <a:off x="2909456" y="5179297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6A02843-B293-A584-4AA4-B2CEE09EDB0A}"/>
                </a:ext>
              </a:extLst>
            </p:cNvPr>
            <p:cNvSpPr/>
            <p:nvPr/>
          </p:nvSpPr>
          <p:spPr>
            <a:xfrm>
              <a:off x="3800106" y="5179297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536C165-C7CF-A57A-38B2-8982599C9D4F}"/>
                </a:ext>
              </a:extLst>
            </p:cNvPr>
            <p:cNvSpPr/>
            <p:nvPr/>
          </p:nvSpPr>
          <p:spPr>
            <a:xfrm>
              <a:off x="4690756" y="5173005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8E3D7D6-6C1F-9FD1-DD6F-0A62162EA8E5}"/>
                </a:ext>
              </a:extLst>
            </p:cNvPr>
            <p:cNvSpPr/>
            <p:nvPr/>
          </p:nvSpPr>
          <p:spPr>
            <a:xfrm>
              <a:off x="5581406" y="5173005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D2D143E-E4DF-990B-84DA-F7FED5A31030}"/>
                </a:ext>
              </a:extLst>
            </p:cNvPr>
            <p:cNvSpPr/>
            <p:nvPr/>
          </p:nvSpPr>
          <p:spPr>
            <a:xfrm>
              <a:off x="6472056" y="5162786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588FE14-27E0-DA93-0F97-0C69E8E5BD86}"/>
                </a:ext>
              </a:extLst>
            </p:cNvPr>
            <p:cNvSpPr/>
            <p:nvPr/>
          </p:nvSpPr>
          <p:spPr>
            <a:xfrm>
              <a:off x="7362706" y="5162786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E71A740-17C9-5182-DF79-F9459C60CD91}"/>
              </a:ext>
            </a:extLst>
          </p:cNvPr>
          <p:cNvSpPr/>
          <p:nvPr/>
        </p:nvSpPr>
        <p:spPr>
          <a:xfrm>
            <a:off x="9595262" y="1233193"/>
            <a:ext cx="1971304" cy="2317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FD3AF3-B719-AFB6-E4E5-B2214C73B2A3}"/>
              </a:ext>
            </a:extLst>
          </p:cNvPr>
          <p:cNvSpPr txBox="1"/>
          <p:nvPr/>
        </p:nvSpPr>
        <p:spPr>
          <a:xfrm>
            <a:off x="3944684" y="92498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E322BA-34C5-21A7-2845-77DB75EDC368}"/>
              </a:ext>
            </a:extLst>
          </p:cNvPr>
          <p:cNvSpPr txBox="1"/>
          <p:nvPr/>
        </p:nvSpPr>
        <p:spPr>
          <a:xfrm>
            <a:off x="2243890" y="218807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01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E877B-BF0A-5ED9-B7B4-C407714611E7}"/>
              </a:ext>
            </a:extLst>
          </p:cNvPr>
          <p:cNvSpPr txBox="1"/>
          <p:nvPr/>
        </p:nvSpPr>
        <p:spPr>
          <a:xfrm>
            <a:off x="6008916" y="94107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DAD8CC6-CCC4-1E90-4A47-8E24B5F16C7C}"/>
              </a:ext>
            </a:extLst>
          </p:cNvPr>
          <p:cNvSpPr txBox="1"/>
          <p:nvPr/>
        </p:nvSpPr>
        <p:spPr>
          <a:xfrm>
            <a:off x="7556606" y="205258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11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6378CF-8930-DE82-5926-1F8BEAF33F01}"/>
              </a:ext>
            </a:extLst>
          </p:cNvPr>
          <p:cNvSpPr txBox="1"/>
          <p:nvPr/>
        </p:nvSpPr>
        <p:spPr>
          <a:xfrm>
            <a:off x="5436356" y="228510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BD746F1-ABC5-56D3-E47F-4C4A2E9914DB}"/>
              </a:ext>
            </a:extLst>
          </p:cNvPr>
          <p:cNvSpPr txBox="1"/>
          <p:nvPr/>
        </p:nvSpPr>
        <p:spPr>
          <a:xfrm>
            <a:off x="4187247" y="223538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F83789C-F9B9-5A64-FF7F-C46C7369896F}"/>
              </a:ext>
            </a:extLst>
          </p:cNvPr>
          <p:cNvSpPr txBox="1"/>
          <p:nvPr/>
        </p:nvSpPr>
        <p:spPr>
          <a:xfrm>
            <a:off x="9934383" y="1346886"/>
            <a:ext cx="122180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1: 001</a:t>
            </a:r>
          </a:p>
          <a:p>
            <a:pPr algn="l"/>
            <a:r>
              <a:rPr lang="en-IN" sz="3200" dirty="0"/>
              <a:t>3: 011</a:t>
            </a:r>
          </a:p>
          <a:p>
            <a:pPr algn="l"/>
            <a:r>
              <a:rPr lang="en-IN" sz="3200" dirty="0"/>
              <a:t>4: 100</a:t>
            </a:r>
          </a:p>
          <a:p>
            <a:pPr algn="l"/>
            <a:r>
              <a:rPr lang="en-IN" sz="3200" dirty="0"/>
              <a:t>7: 111</a:t>
            </a:r>
            <a:endParaRPr lang="en-IN" sz="2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034E195-2F54-4503-F4E4-AEDED76A78C2}"/>
              </a:ext>
            </a:extLst>
          </p:cNvPr>
          <p:cNvSpPr txBox="1"/>
          <p:nvPr/>
        </p:nvSpPr>
        <p:spPr>
          <a:xfrm>
            <a:off x="1336338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0</a:t>
            </a:r>
            <a:endParaRPr lang="en-IN" sz="2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8861B20-C1E7-F797-E87C-45EC9D68F071}"/>
              </a:ext>
            </a:extLst>
          </p:cNvPr>
          <p:cNvSpPr txBox="1"/>
          <p:nvPr/>
        </p:nvSpPr>
        <p:spPr>
          <a:xfrm>
            <a:off x="2387669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1</a:t>
            </a:r>
            <a:endParaRPr lang="en-IN" sz="2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5B5D55-660A-BFE8-9AB0-C7891A51C0BC}"/>
              </a:ext>
            </a:extLst>
          </p:cNvPr>
          <p:cNvSpPr txBox="1"/>
          <p:nvPr/>
        </p:nvSpPr>
        <p:spPr>
          <a:xfrm>
            <a:off x="3448167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2</a:t>
            </a:r>
            <a:endParaRPr lang="en-IN" sz="2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AEA681-0A19-544C-B511-E0DB670E12D0}"/>
              </a:ext>
            </a:extLst>
          </p:cNvPr>
          <p:cNvSpPr txBox="1"/>
          <p:nvPr/>
        </p:nvSpPr>
        <p:spPr>
          <a:xfrm>
            <a:off x="4499498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3</a:t>
            </a:r>
            <a:endParaRPr lang="en-IN" sz="2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910BEF-F88F-7406-A2A8-949E70C7DF96}"/>
              </a:ext>
            </a:extLst>
          </p:cNvPr>
          <p:cNvSpPr txBox="1"/>
          <p:nvPr/>
        </p:nvSpPr>
        <p:spPr>
          <a:xfrm>
            <a:off x="5514471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4</a:t>
            </a:r>
            <a:endParaRPr lang="en-IN" sz="2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59D11B-F1DC-47F4-DCB8-0D90CF92EF43}"/>
              </a:ext>
            </a:extLst>
          </p:cNvPr>
          <p:cNvSpPr txBox="1"/>
          <p:nvPr/>
        </p:nvSpPr>
        <p:spPr>
          <a:xfrm>
            <a:off x="6565802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5</a:t>
            </a:r>
            <a:endParaRPr lang="en-IN" sz="2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A0F76AA-4518-A939-DF95-093218652620}"/>
              </a:ext>
            </a:extLst>
          </p:cNvPr>
          <p:cNvSpPr txBox="1"/>
          <p:nvPr/>
        </p:nvSpPr>
        <p:spPr>
          <a:xfrm>
            <a:off x="7626300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6</a:t>
            </a:r>
            <a:endParaRPr lang="en-IN" sz="2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50CCFB1-8F1F-7644-1CEF-CF96FF8520F4}"/>
              </a:ext>
            </a:extLst>
          </p:cNvPr>
          <p:cNvSpPr txBox="1"/>
          <p:nvPr/>
        </p:nvSpPr>
        <p:spPr>
          <a:xfrm>
            <a:off x="8677631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7</a:t>
            </a:r>
            <a:endParaRPr lang="en-IN" sz="20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FB07DC7-5FC3-C208-35EF-05C37059C271}"/>
              </a:ext>
            </a:extLst>
          </p:cNvPr>
          <p:cNvCxnSpPr>
            <a:stCxn id="18" idx="4"/>
            <a:endCxn id="47" idx="0"/>
          </p:cNvCxnSpPr>
          <p:nvPr/>
        </p:nvCxnSpPr>
        <p:spPr>
          <a:xfrm>
            <a:off x="2137560" y="4016787"/>
            <a:ext cx="403761" cy="48288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81B48A1-A755-5D60-D5DE-6AD0A3981358}"/>
              </a:ext>
            </a:extLst>
          </p:cNvPr>
          <p:cNvCxnSpPr>
            <a:cxnSpLocks/>
            <a:stCxn id="20" idx="4"/>
            <a:endCxn id="49" idx="0"/>
          </p:cNvCxnSpPr>
          <p:nvPr/>
        </p:nvCxnSpPr>
        <p:spPr>
          <a:xfrm>
            <a:off x="4441372" y="4033693"/>
            <a:ext cx="190006" cy="45575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70E119-2E03-5889-E5D3-439BB1776FA9}"/>
              </a:ext>
            </a:extLst>
          </p:cNvPr>
          <p:cNvCxnSpPr>
            <a:cxnSpLocks/>
            <a:stCxn id="33" idx="4"/>
            <a:endCxn id="50" idx="0"/>
          </p:cNvCxnSpPr>
          <p:nvPr/>
        </p:nvCxnSpPr>
        <p:spPr>
          <a:xfrm flipH="1">
            <a:off x="5676406" y="4033693"/>
            <a:ext cx="232868" cy="449467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62D94D8-B511-2F68-0DC2-119C14CAAC59}"/>
              </a:ext>
            </a:extLst>
          </p:cNvPr>
          <p:cNvCxnSpPr>
            <a:cxnSpLocks/>
            <a:stCxn id="40" idx="5"/>
            <a:endCxn id="53" idx="0"/>
          </p:cNvCxnSpPr>
          <p:nvPr/>
        </p:nvCxnSpPr>
        <p:spPr>
          <a:xfrm>
            <a:off x="8431344" y="3872442"/>
            <a:ext cx="380148" cy="60049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50974EF-9511-7166-929B-7F92A42692D3}"/>
              </a:ext>
            </a:extLst>
          </p:cNvPr>
          <p:cNvSpPr txBox="1"/>
          <p:nvPr/>
        </p:nvSpPr>
        <p:spPr>
          <a:xfrm>
            <a:off x="9982200" y="4372828"/>
            <a:ext cx="11041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Bit</a:t>
            </a:r>
          </a:p>
          <a:p>
            <a:pPr algn="l"/>
            <a:r>
              <a:rPr lang="en-IN" sz="2800" dirty="0"/>
              <a:t>vector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5C562C1-D147-4604-6639-393559E8C638}"/>
              </a:ext>
            </a:extLst>
          </p:cNvPr>
          <p:cNvSpPr/>
          <p:nvPr/>
        </p:nvSpPr>
        <p:spPr>
          <a:xfrm>
            <a:off x="145608" y="1720730"/>
            <a:ext cx="1952569" cy="7124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err="1"/>
              <a:t>pid</a:t>
            </a:r>
            <a:r>
              <a:rPr lang="en-IN" sz="2800" dirty="0"/>
              <a:t> struct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B60B50-6D33-E566-BF1D-16FAB36547B8}"/>
              </a:ext>
            </a:extLst>
          </p:cNvPr>
          <p:cNvCxnSpPr>
            <a:cxnSpLocks/>
            <a:stCxn id="18" idx="1"/>
            <a:endCxn id="86" idx="2"/>
          </p:cNvCxnSpPr>
          <p:nvPr/>
        </p:nvCxnSpPr>
        <p:spPr>
          <a:xfrm flipH="1" flipV="1">
            <a:off x="1121893" y="2433144"/>
            <a:ext cx="579016" cy="74233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69A007CA-D2B0-E239-6814-EFF6EEB1E630}"/>
              </a:ext>
            </a:extLst>
          </p:cNvPr>
          <p:cNvSpPr/>
          <p:nvPr/>
        </p:nvSpPr>
        <p:spPr>
          <a:xfrm>
            <a:off x="973777" y="273132"/>
            <a:ext cx="2724771" cy="796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IDR Tree</a:t>
            </a:r>
          </a:p>
        </p:txBody>
      </p:sp>
    </p:spTree>
    <p:extLst>
      <p:ext uri="{BB962C8B-B14F-4D97-AF65-F5344CB8AC3E}">
        <p14:creationId xmlns:p14="http://schemas.microsoft.com/office/powerpoint/2010/main" val="390266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F9F996A-3213-DF98-97AB-95B1380D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0867"/>
              </p:ext>
            </p:extLst>
          </p:nvPr>
        </p:nvGraphicFramePr>
        <p:xfrm>
          <a:off x="1879600" y="169068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struct </a:t>
                      </a:r>
                      <a:r>
                        <a:rPr lang="en-US" sz="2000" dirty="0" err="1"/>
                        <a:t>thread_info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thread_info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FE21250-EC78-7494-7EB4-7A2DC0B5CD00}"/>
              </a:ext>
            </a:extLst>
          </p:cNvPr>
          <p:cNvSpPr/>
          <p:nvPr/>
        </p:nvSpPr>
        <p:spPr>
          <a:xfrm>
            <a:off x="923027" y="5694960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AF29B-041E-4004-E241-20C1BF7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A1701-6B6E-1231-0195-79C9E15F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9078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EE827-0B41-FEF5-2959-AAC070E3A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8B21-C174-6C56-AC10-D4511122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277BB10F-599A-4667-6FBD-6FBABF46F9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8939523"/>
              </p:ext>
            </p:extLst>
          </p:nvPr>
        </p:nvGraphicFramePr>
        <p:xfrm>
          <a:off x="2308225" y="3683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EAABADE1-044E-F81F-E8E0-D7368E7B797F}"/>
              </a:ext>
            </a:extLst>
          </p:cNvPr>
          <p:cNvSpPr/>
          <p:nvPr/>
        </p:nvSpPr>
        <p:spPr>
          <a:xfrm>
            <a:off x="3717671" y="343115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6A7826-4EE8-A485-F519-27AC2007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818D0BFF-6082-E793-B48D-31C3CF7E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6717343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2496-F54C-BA57-C133-995F6093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System, I/O, and Debugging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AE8C-B2CE-368A-8714-5A28040B3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063"/>
          </a:xfrm>
        </p:spPr>
        <p:txBody>
          <a:bodyPr/>
          <a:lstStyle/>
          <a:p>
            <a:r>
              <a:rPr lang="en-US" dirty="0"/>
              <a:t>struct </a:t>
            </a:r>
            <a:r>
              <a:rPr lang="en-US" dirty="0" err="1"/>
              <a:t>fs_struct</a:t>
            </a:r>
            <a:r>
              <a:rPr lang="en-US" dirty="0"/>
              <a:t> *fs;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88AFA-D76E-29FA-27B7-6543A956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BCC08D-810D-9355-F20E-90FE3005B129}"/>
              </a:ext>
            </a:extLst>
          </p:cNvPr>
          <p:cNvSpPr/>
          <p:nvPr/>
        </p:nvSpPr>
        <p:spPr>
          <a:xfrm>
            <a:off x="1511166" y="2541070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00B050"/>
                </a:solidFill>
              </a:rPr>
              <a:t>Pointer</a:t>
            </a:r>
            <a:r>
              <a:rPr lang="en-IN" sz="2400" dirty="0"/>
              <a:t> to the </a:t>
            </a:r>
            <a:r>
              <a:rPr lang="en-IN" sz="2400" dirty="0">
                <a:solidFill>
                  <a:srgbClr val="7030A0"/>
                </a:solidFill>
              </a:rPr>
              <a:t>file system </a:t>
            </a:r>
            <a:r>
              <a:rPr lang="en-IN" sz="2400" dirty="0"/>
              <a:t>that this process uses.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E01E55-F148-8C4C-4F7C-3CE1B2575D24}"/>
              </a:ext>
            </a:extLst>
          </p:cNvPr>
          <p:cNvSpPr txBox="1">
            <a:spLocks/>
          </p:cNvSpPr>
          <p:nvPr/>
        </p:nvSpPr>
        <p:spPr>
          <a:xfrm>
            <a:off x="838200" y="3328804"/>
            <a:ext cx="10515600" cy="49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struct </a:t>
            </a:r>
            <a:r>
              <a:rPr lang="en-US" dirty="0" err="1"/>
              <a:t>files_struct</a:t>
            </a:r>
            <a:r>
              <a:rPr lang="en-US" dirty="0"/>
              <a:t> *files;</a:t>
            </a:r>
          </a:p>
          <a:p>
            <a:pPr lvl="1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547E85-6B12-C749-76F2-7C24AE77C0F7}"/>
              </a:ext>
            </a:extLst>
          </p:cNvPr>
          <p:cNvSpPr/>
          <p:nvPr/>
        </p:nvSpPr>
        <p:spPr>
          <a:xfrm>
            <a:off x="1511166" y="3977139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List of </a:t>
            </a:r>
            <a:r>
              <a:rPr lang="en-IN" sz="2400" dirty="0">
                <a:solidFill>
                  <a:srgbClr val="FF0000"/>
                </a:solidFill>
              </a:rPr>
              <a:t>files</a:t>
            </a:r>
            <a:r>
              <a:rPr lang="en-IN" sz="2400" dirty="0">
                <a:solidFill>
                  <a:schemeClr val="tx1"/>
                </a:solidFill>
              </a:rPr>
              <a:t> opened by the process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55CB1A-FBD8-CD20-9DB6-6D245702C444}"/>
              </a:ext>
            </a:extLst>
          </p:cNvPr>
          <p:cNvSpPr txBox="1">
            <a:spLocks/>
          </p:cNvSpPr>
          <p:nvPr/>
        </p:nvSpPr>
        <p:spPr>
          <a:xfrm>
            <a:off x="838200" y="4864702"/>
            <a:ext cx="10515600" cy="49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struct </a:t>
            </a:r>
            <a:r>
              <a:rPr lang="en-US" dirty="0" err="1"/>
              <a:t>signal_struct</a:t>
            </a:r>
            <a:r>
              <a:rPr lang="en-US" dirty="0"/>
              <a:t> *signal;</a:t>
            </a:r>
          </a:p>
          <a:p>
            <a:pPr lvl="1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65A406-884D-FD84-AC76-C25B048B70C9}"/>
              </a:ext>
            </a:extLst>
          </p:cNvPr>
          <p:cNvSpPr/>
          <p:nvPr/>
        </p:nvSpPr>
        <p:spPr>
          <a:xfrm>
            <a:off x="1511166" y="5468788"/>
            <a:ext cx="8191099" cy="122233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List of </a:t>
            </a:r>
            <a:r>
              <a:rPr lang="en-IN" sz="2400" dirty="0">
                <a:solidFill>
                  <a:srgbClr val="7030A0"/>
                </a:solidFill>
              </a:rPr>
              <a:t>registered</a:t>
            </a:r>
            <a:r>
              <a:rPr lang="en-IN" sz="2400" dirty="0">
                <a:solidFill>
                  <a:schemeClr val="tx1"/>
                </a:solidFill>
              </a:rPr>
              <a:t> signal handlers for the </a:t>
            </a:r>
            <a:r>
              <a:rPr lang="en-IN" sz="2400" dirty="0">
                <a:solidFill>
                  <a:srgbClr val="00B050"/>
                </a:solidFill>
              </a:rPr>
              <a:t>process.</a:t>
            </a:r>
          </a:p>
          <a:p>
            <a:r>
              <a:rPr lang="en-IN" sz="2400" dirty="0">
                <a:solidFill>
                  <a:schemeClr val="tx1"/>
                </a:solidFill>
              </a:rPr>
              <a:t>A signal handler for a signal is a function that is called when a process receives the signal from the OS. 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3DB7671-D1F5-21B5-73A4-92E14BF4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1858112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57E85-9C7C-5E67-8E17-4A2FA293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Few more I/O related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6DDCE-A5CB-CFFD-0C54-DDF5A1D98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69682"/>
            <a:ext cx="10515600" cy="494063"/>
          </a:xfrm>
        </p:spPr>
        <p:txBody>
          <a:bodyPr/>
          <a:lstStyle/>
          <a:p>
            <a:r>
              <a:rPr lang="en-IN" dirty="0"/>
              <a:t>struct </a:t>
            </a:r>
            <a:r>
              <a:rPr lang="en-IN" dirty="0" err="1"/>
              <a:t>io_context</a:t>
            </a:r>
            <a:r>
              <a:rPr lang="en-IN" dirty="0"/>
              <a:t> *</a:t>
            </a:r>
            <a:r>
              <a:rPr lang="en-IN" dirty="0" err="1"/>
              <a:t>io_context</a:t>
            </a:r>
            <a:r>
              <a:rPr lang="en-IN" dirty="0"/>
              <a:t>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E5EBD-5A2F-51A8-49DE-DF99DBF3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D77237-4765-DD25-BFED-BC11519409B1}"/>
              </a:ext>
            </a:extLst>
          </p:cNvPr>
          <p:cNvSpPr/>
          <p:nvPr/>
        </p:nvSpPr>
        <p:spPr>
          <a:xfrm>
            <a:off x="1588168" y="4163745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I/O </a:t>
            </a:r>
            <a:r>
              <a:rPr lang="en-IN" sz="2400" dirty="0">
                <a:solidFill>
                  <a:srgbClr val="FF0000"/>
                </a:solidFill>
              </a:rPr>
              <a:t>subsystem</a:t>
            </a:r>
            <a:r>
              <a:rPr lang="en-IN" sz="2400" dirty="0">
                <a:solidFill>
                  <a:schemeClr val="tx1"/>
                </a:solidFill>
              </a:rPr>
              <a:t> state of the associated </a:t>
            </a:r>
            <a:r>
              <a:rPr lang="en-IN" sz="2400" dirty="0">
                <a:solidFill>
                  <a:schemeClr val="accent1"/>
                </a:solidFill>
              </a:rPr>
              <a:t>processes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8C9D4B-5156-C622-62FF-160BC14FC254}"/>
              </a:ext>
            </a:extLst>
          </p:cNvPr>
          <p:cNvSpPr txBox="1">
            <a:spLocks/>
          </p:cNvSpPr>
          <p:nvPr/>
        </p:nvSpPr>
        <p:spPr>
          <a:xfrm>
            <a:off x="741947" y="2326348"/>
            <a:ext cx="10515600" cy="49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struct </a:t>
            </a:r>
            <a:r>
              <a:rPr lang="en-IN" dirty="0" err="1"/>
              <a:t>bio_list</a:t>
            </a:r>
            <a:r>
              <a:rPr lang="en-IN" dirty="0"/>
              <a:t> *</a:t>
            </a:r>
            <a:r>
              <a:rPr lang="en-IN" dirty="0" err="1"/>
              <a:t>bio_list</a:t>
            </a:r>
            <a:r>
              <a:rPr lang="en-IN" dirty="0"/>
              <a:t>;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ACE960-DA7F-5C64-6ED8-3CCF0C58C16D}"/>
              </a:ext>
            </a:extLst>
          </p:cNvPr>
          <p:cNvSpPr/>
          <p:nvPr/>
        </p:nvSpPr>
        <p:spPr>
          <a:xfrm>
            <a:off x="1588168" y="2823587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Block device information (like hard disks)</a:t>
            </a:r>
            <a:endParaRPr lang="en-IN" sz="2400" dirty="0">
              <a:solidFill>
                <a:schemeClr val="accent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70B4C-9889-F4EC-86A6-3292CE7F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44682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F83C-40B9-A98D-B029-CDF0EABE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dirty="0" err="1"/>
              <a:t>ptrace</a:t>
            </a:r>
            <a:r>
              <a:rPr lang="en-IN" i="1" dirty="0"/>
              <a:t> </a:t>
            </a:r>
            <a:r>
              <a:rPr lang="en-IN" dirty="0"/>
              <a:t>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D457B-B7E7-2922-7FC8-1433670FD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" y="1460500"/>
            <a:ext cx="10515600" cy="489585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It allows the </a:t>
            </a:r>
            <a:r>
              <a:rPr lang="en-IN" dirty="0">
                <a:solidFill>
                  <a:srgbClr val="0070C0"/>
                </a:solidFill>
              </a:rPr>
              <a:t>parent</a:t>
            </a:r>
            <a:r>
              <a:rPr lang="en-IN" dirty="0"/>
              <a:t> process to observe and control the execution of a child process</a:t>
            </a:r>
          </a:p>
          <a:p>
            <a:r>
              <a:rPr lang="en-IN" dirty="0"/>
              <a:t>This is the </a:t>
            </a:r>
            <a:r>
              <a:rPr lang="en-IN" dirty="0">
                <a:solidFill>
                  <a:srgbClr val="FF0000"/>
                </a:solidFill>
              </a:rPr>
              <a:t>crucial</a:t>
            </a:r>
            <a:r>
              <a:rPr lang="en-IN" dirty="0"/>
              <a:t> piece of technology that allows debuggers to run</a:t>
            </a:r>
          </a:p>
          <a:p>
            <a:r>
              <a:rPr lang="en-IN" dirty="0"/>
              <a:t>One process can pretty much take over another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</a:p>
          <a:p>
            <a:r>
              <a:rPr lang="en-IN" dirty="0"/>
              <a:t>A process can be </a:t>
            </a:r>
            <a:r>
              <a:rPr lang="en-IN" dirty="0">
                <a:solidFill>
                  <a:schemeClr val="accent1"/>
                </a:solidFill>
              </a:rPr>
              <a:t>traced</a:t>
            </a:r>
          </a:p>
          <a:p>
            <a:pPr lvl="1"/>
            <a:r>
              <a:rPr lang="en-IN" dirty="0"/>
              <a:t>If the process is being </a:t>
            </a:r>
            <a:r>
              <a:rPr lang="en-IN" dirty="0">
                <a:solidFill>
                  <a:srgbClr val="C00000"/>
                </a:solidFill>
              </a:rPr>
              <a:t>traced</a:t>
            </a:r>
            <a:r>
              <a:rPr lang="en-IN" dirty="0"/>
              <a:t> then the tracing process gets the control </a:t>
            </a:r>
          </a:p>
          <a:p>
            <a:pPr lvl="1"/>
            <a:r>
              <a:rPr lang="en-IN" dirty="0"/>
              <a:t>The </a:t>
            </a:r>
            <a:r>
              <a:rPr lang="en-IN" dirty="0" err="1"/>
              <a:t>task_struct</a:t>
            </a:r>
            <a:r>
              <a:rPr lang="en-IN" dirty="0"/>
              <a:t> structure has a field </a:t>
            </a:r>
            <a:r>
              <a:rPr lang="en-IN" i="1" dirty="0"/>
              <a:t>unsigned int </a:t>
            </a:r>
            <a:r>
              <a:rPr lang="en-IN" i="1" dirty="0" err="1"/>
              <a:t>ptrace</a:t>
            </a:r>
            <a:r>
              <a:rPr lang="en-IN" i="1" dirty="0"/>
              <a:t>;</a:t>
            </a:r>
          </a:p>
          <a:p>
            <a:pPr lvl="1"/>
            <a:r>
              <a:rPr lang="en-IN" dirty="0"/>
              <a:t>The </a:t>
            </a:r>
            <a:r>
              <a:rPr lang="en-IN" dirty="0">
                <a:solidFill>
                  <a:srgbClr val="00B050"/>
                </a:solidFill>
              </a:rPr>
              <a:t>flags </a:t>
            </a:r>
            <a:r>
              <a:rPr lang="en-IN" dirty="0"/>
              <a:t>in this field enable the </a:t>
            </a:r>
            <a:r>
              <a:rPr lang="en-IN" dirty="0" err="1"/>
              <a:t>ptrace</a:t>
            </a:r>
            <a:r>
              <a:rPr lang="en-IN" dirty="0"/>
              <a:t> functionality	</a:t>
            </a:r>
          </a:p>
          <a:p>
            <a:r>
              <a:rPr lang="en-IN" dirty="0"/>
              <a:t>Whenever there is an event of interest like a </a:t>
            </a:r>
            <a:r>
              <a:rPr lang="en-IN" i="1" dirty="0"/>
              <a:t>fork</a:t>
            </a:r>
            <a:r>
              <a:rPr lang="en-IN" dirty="0"/>
              <a:t> or </a:t>
            </a:r>
            <a:r>
              <a:rPr lang="en-IN" i="1" dirty="0" err="1"/>
              <a:t>syscall</a:t>
            </a:r>
            <a:endParaRPr lang="en-IN" i="1" dirty="0"/>
          </a:p>
          <a:p>
            <a:pPr lvl="1"/>
            <a:r>
              <a:rPr lang="en-IN" dirty="0"/>
              <a:t>The traced process </a:t>
            </a:r>
            <a:r>
              <a:rPr lang="en-IN" dirty="0">
                <a:solidFill>
                  <a:srgbClr val="FF0000"/>
                </a:solidFill>
              </a:rPr>
              <a:t>stops</a:t>
            </a:r>
          </a:p>
          <a:p>
            <a:pPr lvl="1"/>
            <a:r>
              <a:rPr lang="en-IN" dirty="0"/>
              <a:t>A SIGTRAP </a:t>
            </a:r>
            <a:r>
              <a:rPr lang="en-IN" dirty="0">
                <a:solidFill>
                  <a:srgbClr val="7030A0"/>
                </a:solidFill>
              </a:rPr>
              <a:t>signal</a:t>
            </a:r>
            <a:r>
              <a:rPr lang="en-IN" dirty="0"/>
              <a:t> is sent to the tracing process</a:t>
            </a:r>
          </a:p>
          <a:p>
            <a:pPr lvl="1"/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runs</a:t>
            </a:r>
            <a:r>
              <a:rPr lang="en-IN" dirty="0"/>
              <a:t> a signal handler</a:t>
            </a:r>
          </a:p>
          <a:p>
            <a:pPr lvl="1"/>
            <a:r>
              <a:rPr lang="en-IN" dirty="0"/>
              <a:t>This can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inspect</a:t>
            </a:r>
            <a:r>
              <a:rPr lang="en-IN" dirty="0"/>
              <a:t> the state of the traced process, and change its system call </a:t>
            </a:r>
            <a:r>
              <a:rPr lang="en-IN" dirty="0">
                <a:solidFill>
                  <a:srgbClr val="7030A0"/>
                </a:solidFill>
              </a:rPr>
              <a:t>params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CB0A0-7D03-A441-B086-B9B1B0B8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A2CDC-C4BA-E658-9F35-7F9E9C0E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355773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5136432"/>
              </p:ext>
            </p:extLst>
          </p:nvPr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5530596" y="25849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C4C1F-E486-9948-3E41-186093E3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53</a:t>
            </a:fld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FC825784-4E12-CE42-2283-CBEF7BA7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9877634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6BE6-D010-40E6-6602-EA0C0E3D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Creation and Destruction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85161-F43C-4969-D8CE-4920D1426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9986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Creating and destroying </a:t>
            </a:r>
            <a:r>
              <a:rPr lang="en-IN" dirty="0">
                <a:solidFill>
                  <a:srgbClr val="00B050"/>
                </a:solidFill>
              </a:rPr>
              <a:t>processes</a:t>
            </a:r>
            <a:r>
              <a:rPr lang="en-IN" dirty="0"/>
              <a:t> are essential to running and finishing programs</a:t>
            </a:r>
          </a:p>
          <a:p>
            <a:r>
              <a:rPr lang="en-IN" dirty="0"/>
              <a:t>Linux’s approach may appear </a:t>
            </a:r>
            <a:r>
              <a:rPr lang="en-IN" dirty="0">
                <a:solidFill>
                  <a:srgbClr val="0070C0"/>
                </a:solidFill>
              </a:rPr>
              <a:t>weird</a:t>
            </a:r>
            <a:r>
              <a:rPr lang="en-IN" dirty="0"/>
              <a:t> at the beginning</a:t>
            </a:r>
          </a:p>
          <a:p>
            <a:r>
              <a:rPr lang="en-IN" dirty="0"/>
              <a:t>It will start making </a:t>
            </a:r>
            <a:r>
              <a:rPr lang="en-IN" dirty="0">
                <a:solidFill>
                  <a:srgbClr val="FF0000"/>
                </a:solidFill>
              </a:rPr>
              <a:t>sense</a:t>
            </a:r>
            <a:r>
              <a:rPr lang="en-IN" dirty="0"/>
              <a:t> gradually …</a:t>
            </a:r>
          </a:p>
          <a:p>
            <a:r>
              <a:rPr lang="en-IN" dirty="0"/>
              <a:t>The first process that the </a:t>
            </a:r>
            <a:r>
              <a:rPr lang="en-IN" dirty="0">
                <a:solidFill>
                  <a:srgbClr val="7030A0"/>
                </a:solidFill>
              </a:rPr>
              <a:t>kernel</a:t>
            </a:r>
            <a:r>
              <a:rPr lang="en-IN" dirty="0"/>
              <a:t> runs has a </a:t>
            </a:r>
            <a:r>
              <a:rPr lang="en-IN" dirty="0" err="1"/>
              <a:t>pid</a:t>
            </a:r>
            <a:r>
              <a:rPr lang="en-IN" dirty="0"/>
              <a:t> 0 (the </a:t>
            </a:r>
            <a:r>
              <a:rPr lang="en-IN" i="1" dirty="0"/>
              <a:t>idle </a:t>
            </a:r>
            <a:r>
              <a:rPr lang="en-IN" dirty="0"/>
              <a:t>process)</a:t>
            </a:r>
          </a:p>
          <a:p>
            <a:r>
              <a:rPr lang="en-IN" dirty="0"/>
              <a:t>Then it runs the </a:t>
            </a:r>
            <a:r>
              <a:rPr lang="en-IN" i="1" dirty="0" err="1"/>
              <a:t>init</a:t>
            </a:r>
            <a:r>
              <a:rPr lang="en-IN" i="1" dirty="0"/>
              <a:t>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with a </a:t>
            </a:r>
            <a:r>
              <a:rPr lang="en-IN" dirty="0" err="1"/>
              <a:t>pid</a:t>
            </a:r>
            <a:r>
              <a:rPr lang="en-IN" dirty="0"/>
              <a:t> 1 (after booting)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943FB-EB97-AB18-56E6-0C3E9F46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02211-6A22-6939-9DFA-05F4BCD580F1}"/>
              </a:ext>
            </a:extLst>
          </p:cNvPr>
          <p:cNvSpPr txBox="1"/>
          <p:nvPr/>
        </p:nvSpPr>
        <p:spPr>
          <a:xfrm>
            <a:off x="2104711" y="4742594"/>
            <a:ext cx="733809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400" dirty="0"/>
              <a:t>The basic </a:t>
            </a:r>
            <a:r>
              <a:rPr lang="en-IN" sz="2400" dirty="0">
                <a:solidFill>
                  <a:srgbClr val="FF0000"/>
                </a:solidFill>
              </a:rPr>
              <a:t>idea</a:t>
            </a:r>
            <a:r>
              <a:rPr lang="en-IN" sz="2400" dirty="0"/>
              <a:t> is that the </a:t>
            </a:r>
            <a:r>
              <a:rPr lang="en-IN" sz="2400" dirty="0">
                <a:solidFill>
                  <a:srgbClr val="7030A0"/>
                </a:solidFill>
              </a:rPr>
              <a:t>kernel</a:t>
            </a:r>
            <a:r>
              <a:rPr lang="en-IN" sz="2400" dirty="0"/>
              <a:t> creates only one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 </a:t>
            </a:r>
            <a:br>
              <a:rPr lang="en-IN" sz="2400" dirty="0"/>
            </a:br>
            <a:r>
              <a:rPr lang="en-IN" sz="2400" dirty="0"/>
              <a:t>during boot time: the </a:t>
            </a:r>
            <a:r>
              <a:rPr lang="en-IN" sz="2400" i="1" dirty="0" err="1">
                <a:solidFill>
                  <a:schemeClr val="accent5">
                    <a:lumMod val="75000"/>
                  </a:schemeClr>
                </a:solidFill>
              </a:rPr>
              <a:t>init</a:t>
            </a:r>
            <a:r>
              <a:rPr lang="en-IN" sz="2400" i="1" dirty="0"/>
              <a:t> </a:t>
            </a:r>
            <a:r>
              <a:rPr lang="en-IN" sz="2400" dirty="0"/>
              <a:t>process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FE1CBE-4D78-3897-B8C0-9A1B1060CDB8}"/>
              </a:ext>
            </a:extLst>
          </p:cNvPr>
          <p:cNvSpPr/>
          <p:nvPr/>
        </p:nvSpPr>
        <p:spPr>
          <a:xfrm>
            <a:off x="4360244" y="4360428"/>
            <a:ext cx="2914530" cy="38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</a:t>
            </a:r>
            <a:r>
              <a:rPr lang="en-IN" sz="2400" i="1" dirty="0"/>
              <a:t>fork </a:t>
            </a:r>
            <a:r>
              <a:rPr lang="en-IN" sz="2400" dirty="0"/>
              <a:t>mechanism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C06B5-1095-474E-C99F-043C727F054E}"/>
              </a:ext>
            </a:extLst>
          </p:cNvPr>
          <p:cNvSpPr txBox="1"/>
          <p:nvPr/>
        </p:nvSpPr>
        <p:spPr>
          <a:xfrm>
            <a:off x="2104710" y="5799769"/>
            <a:ext cx="923951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400" dirty="0"/>
              <a:t>All child </a:t>
            </a:r>
            <a:r>
              <a:rPr lang="en-IN" sz="2400" dirty="0">
                <a:solidFill>
                  <a:srgbClr val="00B050"/>
                </a:solidFill>
              </a:rPr>
              <a:t>processes</a:t>
            </a:r>
            <a:r>
              <a:rPr lang="en-IN" sz="2400" dirty="0"/>
              <a:t> are created by essentially </a:t>
            </a:r>
            <a:r>
              <a:rPr lang="en-IN" sz="2400" dirty="0">
                <a:solidFill>
                  <a:srgbClr val="FF0000"/>
                </a:solidFill>
              </a:rPr>
              <a:t>cloning</a:t>
            </a:r>
            <a:r>
              <a:rPr lang="en-IN" sz="2400" dirty="0"/>
              <a:t> the parent process.</a:t>
            </a:r>
            <a:br>
              <a:rPr lang="en-IN" sz="2400" dirty="0"/>
            </a:br>
            <a:r>
              <a:rPr lang="en-IN" sz="2400" dirty="0"/>
              <a:t>For example, the first few processes clone </a:t>
            </a:r>
            <a:r>
              <a:rPr lang="en-IN" sz="2400" i="1" dirty="0">
                <a:solidFill>
                  <a:srgbClr val="0070C0"/>
                </a:solidFill>
              </a:rPr>
              <a:t>init</a:t>
            </a:r>
            <a:r>
              <a:rPr lang="en-IN" sz="2400" dirty="0"/>
              <a:t>. A </a:t>
            </a:r>
            <a:r>
              <a:rPr lang="en-IN" sz="2400" dirty="0">
                <a:solidFill>
                  <a:srgbClr val="00B050"/>
                </a:solidFill>
              </a:rPr>
              <a:t>fork</a:t>
            </a:r>
            <a:r>
              <a:rPr lang="en-IN" sz="2400" dirty="0"/>
              <a:t> is a type of cloning.</a:t>
            </a:r>
          </a:p>
        </p:txBody>
      </p:sp>
      <p:pic>
        <p:nvPicPr>
          <p:cNvPr id="8" name="Picture 7" descr="A picture containing airplane&#10;&#10;Description automatically generated">
            <a:extLst>
              <a:ext uri="{FF2B5EF4-FFF2-40B4-BE49-F238E27FC236}">
                <a16:creationId xmlns:a16="http://schemas.microsoft.com/office/drawing/2014/main" id="{E7611B90-276E-618F-BD7D-33F47D5270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1403611" y="4784994"/>
            <a:ext cx="689829" cy="689829"/>
          </a:xfrm>
          <a:prstGeom prst="rect">
            <a:avLst/>
          </a:prstGeom>
        </p:spPr>
      </p:pic>
      <p:pic>
        <p:nvPicPr>
          <p:cNvPr id="9" name="Picture 8" descr="A picture containing airplane&#10;&#10;Description automatically generated">
            <a:extLst>
              <a:ext uri="{FF2B5EF4-FFF2-40B4-BE49-F238E27FC236}">
                <a16:creationId xmlns:a16="http://schemas.microsoft.com/office/drawing/2014/main" id="{314EF70C-1FD2-F024-55EB-660D4B4A3A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1403611" y="5781646"/>
            <a:ext cx="689829" cy="689829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91538F-5385-B5B1-AFAD-D6EA99DA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0244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71666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AF71-4199-8B0A-AA03-B809366C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start_kernel</a:t>
            </a:r>
            <a:r>
              <a:rPr lang="en-IN" dirty="0"/>
              <a:t> and </a:t>
            </a:r>
            <a:r>
              <a:rPr lang="en-IN" dirty="0" err="1"/>
              <a:t>init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C91D1-F7D3-3E60-98A9-91C843137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87007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i="1" dirty="0" err="1"/>
              <a:t>start_kernel</a:t>
            </a:r>
            <a:r>
              <a:rPr lang="en-IN" i="1" dirty="0"/>
              <a:t> </a:t>
            </a:r>
            <a:r>
              <a:rPr lang="en-IN" dirty="0"/>
              <a:t>function </a:t>
            </a:r>
            <a:r>
              <a:rPr lang="en-IN" dirty="0">
                <a:solidFill>
                  <a:srgbClr val="00B050"/>
                </a:solidFill>
              </a:rPr>
              <a:t>forks</a:t>
            </a:r>
            <a:r>
              <a:rPr lang="en-IN" dirty="0"/>
              <a:t> the </a:t>
            </a:r>
            <a:r>
              <a:rPr lang="en-IN" i="1" dirty="0" err="1"/>
              <a:t>init</a:t>
            </a:r>
            <a:r>
              <a:rPr lang="en-IN" i="1" dirty="0"/>
              <a:t> </a:t>
            </a:r>
            <a:r>
              <a:rPr lang="en-IN" dirty="0"/>
              <a:t>process</a:t>
            </a:r>
          </a:p>
          <a:p>
            <a:r>
              <a:rPr lang="en-IN" dirty="0"/>
              <a:t>The </a:t>
            </a:r>
            <a:r>
              <a:rPr lang="en-IN" i="1" dirty="0" err="1"/>
              <a:t>init</a:t>
            </a:r>
            <a:r>
              <a:rPr lang="en-IN" dirty="0"/>
              <a:t> process </a:t>
            </a:r>
            <a:r>
              <a:rPr lang="en-IN" dirty="0">
                <a:solidFill>
                  <a:srgbClr val="FF0000"/>
                </a:solidFill>
              </a:rPr>
              <a:t>transitions</a:t>
            </a:r>
            <a:r>
              <a:rPr lang="en-IN" dirty="0"/>
              <a:t> from kernel mode to user-space mode</a:t>
            </a:r>
          </a:p>
          <a:p>
            <a:r>
              <a:rPr lang="en-IN" dirty="0"/>
              <a:t>This happens by a call to </a:t>
            </a:r>
            <a:r>
              <a:rPr lang="en-IN" i="1" dirty="0" err="1">
                <a:solidFill>
                  <a:srgbClr val="C00000"/>
                </a:solidFill>
              </a:rPr>
              <a:t>execv</a:t>
            </a:r>
            <a:r>
              <a:rPr lang="en-IN" i="1" dirty="0"/>
              <a:t> </a:t>
            </a:r>
            <a:r>
              <a:rPr lang="en-IN" dirty="0"/>
              <a:t>(in user space)</a:t>
            </a: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rare</a:t>
            </a:r>
            <a:r>
              <a:rPr lang="en-IN" dirty="0"/>
              <a:t> instance where the parent process is in </a:t>
            </a:r>
            <a:r>
              <a:rPr lang="en-IN" dirty="0">
                <a:solidFill>
                  <a:srgbClr val="C00000"/>
                </a:solidFill>
              </a:rPr>
              <a:t>kernel</a:t>
            </a:r>
            <a:r>
              <a:rPr lang="en-IN" dirty="0"/>
              <a:t> space, and the </a:t>
            </a:r>
            <a:r>
              <a:rPr lang="en-IN" dirty="0">
                <a:solidFill>
                  <a:srgbClr val="00B050"/>
                </a:solidFill>
              </a:rPr>
              <a:t>forked</a:t>
            </a:r>
            <a:r>
              <a:rPr lang="en-IN" dirty="0"/>
              <a:t> process is in user space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C00000"/>
                </a:solidFill>
              </a:rPr>
              <a:t>user</a:t>
            </a:r>
            <a:r>
              <a:rPr lang="en-IN" dirty="0"/>
              <a:t> space now starts </a:t>
            </a:r>
            <a:r>
              <a:rPr lang="en-IN" dirty="0">
                <a:solidFill>
                  <a:srgbClr val="0070C0"/>
                </a:solidFill>
              </a:rPr>
              <a:t>executing</a:t>
            </a:r>
            <a:r>
              <a:rPr lang="en-IN" dirty="0"/>
              <a:t> …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2EACE-1298-FD9C-AB68-BCB0CFFA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7B211A-5565-5C68-BB28-2FA4D498A7F3}"/>
              </a:ext>
            </a:extLst>
          </p:cNvPr>
          <p:cNvSpPr/>
          <p:nvPr/>
        </p:nvSpPr>
        <p:spPr>
          <a:xfrm>
            <a:off x="8114097" y="2906829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discussed later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E2CFD-FF2D-CB1B-F383-3C803496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3227759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574C-D762-2AF9-87CF-6941E44B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0"/>
            <a:ext cx="10515600" cy="1325563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i="1" dirty="0"/>
              <a:t>fork </a:t>
            </a:r>
            <a:r>
              <a:rPr lang="en-IN" dirty="0"/>
              <a:t>system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86E4F-A6E9-0A10-F914-51DA83FE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85FC0-9D62-D1C3-4913-B0165B3BB4BA}"/>
              </a:ext>
            </a:extLst>
          </p:cNvPr>
          <p:cNvSpPr txBox="1"/>
          <p:nvPr/>
        </p:nvSpPr>
        <p:spPr>
          <a:xfrm>
            <a:off x="1473925" y="1805256"/>
            <a:ext cx="7855035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 panose="020B0609040504020204" pitchFamily="49" charset="0"/>
              </a:rPr>
              <a:t>stdio.h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IN" sz="1800" dirty="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 panose="020B0609040504020204" pitchFamily="49" charset="0"/>
              </a:rPr>
              <a:t>stdlib.h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IN" sz="1800" dirty="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 panose="020B0609040504020204" pitchFamily="49" charset="0"/>
              </a:rPr>
              <a:t>unistd.h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&gt;</a:t>
            </a:r>
          </a:p>
          <a:p>
            <a:endParaRPr lang="en-IN" sz="1800" dirty="0">
              <a:solidFill>
                <a:srgbClr val="FF70FF"/>
              </a:solidFill>
              <a:latin typeface="Lucida Console" panose="020B0609040504020204" pitchFamily="49" charset="0"/>
            </a:endParaRPr>
          </a:p>
          <a:p>
            <a:r>
              <a:rPr lang="en-IN" sz="1800" dirty="0">
                <a:solidFill>
                  <a:srgbClr val="00F200"/>
                </a:solidFill>
                <a:latin typeface="Lucida Console" panose="020B0609040504020204" pitchFamily="49" charset="0"/>
              </a:rPr>
              <a:t>int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main( </a:t>
            </a:r>
            <a:r>
              <a:rPr lang="en-IN" sz="1800" dirty="0">
                <a:solidFill>
                  <a:srgbClr val="00F200"/>
                </a:solidFill>
                <a:latin typeface="Lucida Console" panose="020B0609040504020204" pitchFamily="49" charset="0"/>
              </a:rPr>
              <a:t>void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) {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IN" sz="1800" dirty="0">
                <a:solidFill>
                  <a:srgbClr val="00F200"/>
                </a:solidFill>
                <a:latin typeface="Lucida Console" panose="020B0609040504020204" pitchFamily="49" charset="0"/>
              </a:rPr>
              <a:t>int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pid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= fork();</a:t>
            </a:r>
          </a:p>
          <a:p>
            <a:endParaRPr lang="en-IN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IN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if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I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pid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== 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0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 </a:t>
            </a:r>
            <a:r>
              <a:rPr lang="en-US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"I am the child </a:t>
            </a:r>
            <a:r>
              <a:rPr lang="en-US" sz="1800" dirty="0">
                <a:solidFill>
                  <a:srgbClr val="FF7676"/>
                </a:solidFill>
                <a:latin typeface="Lucida Console" panose="020B0609040504020204" pitchFamily="49" charset="0"/>
              </a:rPr>
              <a:t>\n</a:t>
            </a:r>
            <a:r>
              <a:rPr lang="en-US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);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} </a:t>
            </a:r>
            <a:r>
              <a:rPr lang="en-IN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else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 </a:t>
            </a:r>
            <a:r>
              <a:rPr lang="en-US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"I am the parent: child = </a:t>
            </a:r>
            <a:r>
              <a:rPr lang="en-US" sz="1800" dirty="0">
                <a:solidFill>
                  <a:srgbClr val="FF7676"/>
                </a:solidFill>
                <a:latin typeface="Lucida Console" panose="020B0609040504020204" pitchFamily="49" charset="0"/>
              </a:rPr>
              <a:t>%d\n</a:t>
            </a:r>
            <a:r>
              <a:rPr lang="en-US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pid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);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algn="l"/>
            <a:endParaRPr lang="en-IN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209EEE-9605-D090-066B-4118E0B92BA6}"/>
              </a:ext>
            </a:extLst>
          </p:cNvPr>
          <p:cNvCxnSpPr/>
          <p:nvPr/>
        </p:nvCxnSpPr>
        <p:spPr>
          <a:xfrm>
            <a:off x="8501743" y="827314"/>
            <a:ext cx="0" cy="2449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A7BF561-11F3-7ECE-7962-F71CED676A9D}"/>
              </a:ext>
            </a:extLst>
          </p:cNvPr>
          <p:cNvSpPr/>
          <p:nvPr/>
        </p:nvSpPr>
        <p:spPr>
          <a:xfrm>
            <a:off x="7423960" y="318904"/>
            <a:ext cx="1905000" cy="732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Original process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91F080-ECCC-24E1-2B7C-40E6EE7D2AE4}"/>
              </a:ext>
            </a:extLst>
          </p:cNvPr>
          <p:cNvCxnSpPr>
            <a:cxnSpLocks/>
          </p:cNvCxnSpPr>
          <p:nvPr/>
        </p:nvCxnSpPr>
        <p:spPr>
          <a:xfrm>
            <a:off x="9525000" y="1866900"/>
            <a:ext cx="0" cy="1409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7C94C9-8F07-766A-AF59-572786A0F13B}"/>
              </a:ext>
            </a:extLst>
          </p:cNvPr>
          <p:cNvCxnSpPr>
            <a:cxnSpLocks/>
          </p:cNvCxnSpPr>
          <p:nvPr/>
        </p:nvCxnSpPr>
        <p:spPr>
          <a:xfrm flipH="1">
            <a:off x="8501743" y="1866900"/>
            <a:ext cx="102325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D8058-380E-7EE9-130E-E8CC93FEFD3C}"/>
              </a:ext>
            </a:extLst>
          </p:cNvPr>
          <p:cNvSpPr/>
          <p:nvPr/>
        </p:nvSpPr>
        <p:spPr>
          <a:xfrm>
            <a:off x="9579527" y="2232134"/>
            <a:ext cx="1905000" cy="7327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Child process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0E5C1D-E86D-4C79-C535-A2D23EBAED17}"/>
              </a:ext>
            </a:extLst>
          </p:cNvPr>
          <p:cNvSpPr txBox="1"/>
          <p:nvPr/>
        </p:nvSpPr>
        <p:spPr>
          <a:xfrm>
            <a:off x="7502433" y="1638762"/>
            <a:ext cx="110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solidFill>
                  <a:srgbClr val="00B050"/>
                </a:solidFill>
              </a:rPr>
              <a:t>fork()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16" name="Explosion: 8 Points 15">
            <a:extLst>
              <a:ext uri="{FF2B5EF4-FFF2-40B4-BE49-F238E27FC236}">
                <a16:creationId xmlns:a16="http://schemas.microsoft.com/office/drawing/2014/main" id="{609C8DCC-FFAE-1175-CFE4-AE39312B065B}"/>
              </a:ext>
            </a:extLst>
          </p:cNvPr>
          <p:cNvSpPr/>
          <p:nvPr/>
        </p:nvSpPr>
        <p:spPr>
          <a:xfrm>
            <a:off x="9562014" y="621048"/>
            <a:ext cx="1904997" cy="161108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Create a copy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DD1B1CA-44A0-63F5-B775-3DE4ECFCC4C3}"/>
              </a:ext>
            </a:extLst>
          </p:cNvPr>
          <p:cNvSpPr/>
          <p:nvPr/>
        </p:nvSpPr>
        <p:spPr>
          <a:xfrm>
            <a:off x="7097534" y="3758780"/>
            <a:ext cx="2928207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pid</a:t>
            </a:r>
            <a:r>
              <a:rPr lang="en-IN" sz="2400" dirty="0"/>
              <a:t> = 0 for the child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C9FB00-A739-3B2D-CEAA-1D0B0826CA24}"/>
              </a:ext>
            </a:extLst>
          </p:cNvPr>
          <p:cNvSpPr/>
          <p:nvPr/>
        </p:nvSpPr>
        <p:spPr>
          <a:xfrm>
            <a:off x="3635876" y="5010637"/>
            <a:ext cx="4614043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parent gets the </a:t>
            </a:r>
            <a:r>
              <a:rPr lang="en-IN" sz="2400" dirty="0" err="1"/>
              <a:t>pid</a:t>
            </a:r>
            <a:r>
              <a:rPr lang="en-IN" sz="2400" dirty="0"/>
              <a:t> of the child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3104C-0D9B-DDD5-8E8C-B8CECBAD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122812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0A6D-34CD-1749-4BA4-AA49FC6C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about the </a:t>
            </a:r>
            <a:r>
              <a:rPr lang="en-IN" i="1" dirty="0">
                <a:solidFill>
                  <a:srgbClr val="00B050"/>
                </a:solidFill>
              </a:rPr>
              <a:t>fork</a:t>
            </a:r>
            <a:r>
              <a:rPr lang="en-IN" i="1" dirty="0"/>
              <a:t> </a:t>
            </a:r>
            <a:r>
              <a:rPr lang="en-IN" dirty="0"/>
              <a:t>function </a:t>
            </a:r>
            <a:r>
              <a:rPr lang="en-IN" dirty="0">
                <a:solidFill>
                  <a:srgbClr val="7030A0"/>
                </a:solidFill>
              </a:rPr>
              <a:t>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D173-0F95-CDE1-B925-01D682822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4632"/>
          </a:xfrm>
        </p:spPr>
        <p:txBody>
          <a:bodyPr>
            <a:normAutofit/>
          </a:bodyPr>
          <a:lstStyle/>
          <a:p>
            <a:r>
              <a:rPr lang="en-IN" sz="2400" dirty="0"/>
              <a:t>A new child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 is created. </a:t>
            </a:r>
          </a:p>
          <a:p>
            <a:r>
              <a:rPr lang="en-IN" sz="2400" dirty="0"/>
              <a:t>The process id (</a:t>
            </a:r>
            <a:r>
              <a:rPr lang="en-IN" sz="2400" dirty="0" err="1">
                <a:solidFill>
                  <a:srgbClr val="0070C0"/>
                </a:solidFill>
              </a:rPr>
              <a:t>pid</a:t>
            </a:r>
            <a:r>
              <a:rPr lang="en-IN" sz="2400" dirty="0"/>
              <a:t>) of the child is the </a:t>
            </a:r>
            <a:r>
              <a:rPr lang="en-IN" sz="2400" dirty="0">
                <a:solidFill>
                  <a:srgbClr val="FF0000"/>
                </a:solidFill>
              </a:rPr>
              <a:t>return</a:t>
            </a:r>
            <a:r>
              <a:rPr lang="en-IN" sz="2400" dirty="0"/>
              <a:t> value of the fork function call (for the parent)</a:t>
            </a:r>
          </a:p>
          <a:p>
            <a:r>
              <a:rPr lang="en-IN" sz="2400" dirty="0"/>
              <a:t>What about the 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child</a:t>
            </a:r>
            <a:r>
              <a:rPr lang="en-IN" sz="2400" dirty="0"/>
              <a:t> process?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BC7A2-67F5-9863-A05A-C63C0A76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57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FE0F20-34A4-ECB8-5530-907DB1C814C1}"/>
              </a:ext>
            </a:extLst>
          </p:cNvPr>
          <p:cNvSpPr/>
          <p:nvPr/>
        </p:nvSpPr>
        <p:spPr>
          <a:xfrm>
            <a:off x="1915884" y="3679371"/>
            <a:ext cx="9601201" cy="26769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All the </a:t>
            </a:r>
            <a:r>
              <a:rPr lang="en-IN" sz="2400" dirty="0">
                <a:solidFill>
                  <a:srgbClr val="7030A0"/>
                </a:solidFill>
              </a:rPr>
              <a:t>memory</a:t>
            </a:r>
            <a:r>
              <a:rPr lang="en-IN" sz="2400" dirty="0"/>
              <a:t> regions of the parent are copied.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 state is copied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program counters </a:t>
            </a:r>
            <a:r>
              <a:rPr lang="en-IN" sz="2400" dirty="0"/>
              <a:t>are set to the same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They are albeit in different processes (</a:t>
            </a:r>
            <a:r>
              <a:rPr lang="en-IN" sz="2400" dirty="0">
                <a:solidFill>
                  <a:srgbClr val="002060"/>
                </a:solidFill>
              </a:rPr>
              <a:t>different</a:t>
            </a:r>
            <a:r>
              <a:rPr lang="en-IN" sz="2400" dirty="0"/>
              <a:t> address spaces)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Both </a:t>
            </a:r>
            <a:r>
              <a:rPr lang="en-IN" sz="2400" dirty="0">
                <a:solidFill>
                  <a:srgbClr val="0070C0"/>
                </a:solidFill>
              </a:rPr>
              <a:t>point</a:t>
            </a:r>
            <a:r>
              <a:rPr lang="en-IN" sz="2400" dirty="0"/>
              <a:t> to the next instruction after the </a:t>
            </a:r>
            <a:r>
              <a:rPr lang="en-IN" sz="2400" dirty="0">
                <a:solidFill>
                  <a:srgbClr val="00B050"/>
                </a:solidFill>
              </a:rPr>
              <a:t>fork</a:t>
            </a:r>
            <a:r>
              <a:rPr lang="en-IN" sz="2400" dirty="0"/>
              <a:t> system call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The child gets 0 as the </a:t>
            </a:r>
            <a:r>
              <a:rPr lang="en-IN" sz="2400" dirty="0">
                <a:solidFill>
                  <a:srgbClr val="FF0000"/>
                </a:solidFill>
              </a:rPr>
              <a:t>return</a:t>
            </a:r>
            <a:r>
              <a:rPr lang="en-IN" sz="2400" dirty="0"/>
              <a:t> value of the </a:t>
            </a:r>
            <a:r>
              <a:rPr lang="en-IN" sz="2400" dirty="0">
                <a:solidFill>
                  <a:srgbClr val="00B050"/>
                </a:solidFill>
              </a:rPr>
              <a:t>fork</a:t>
            </a:r>
            <a:r>
              <a:rPr lang="en-IN" sz="2400" dirty="0"/>
              <a:t> system call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76DBE-83D1-34AE-5313-C980000B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600646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CEA1-0EE5-DB5F-BDD2-8B32E4D9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84"/>
            <a:ext cx="10515600" cy="1325563"/>
          </a:xfrm>
        </p:spPr>
        <p:txBody>
          <a:bodyPr/>
          <a:lstStyle/>
          <a:p>
            <a:r>
              <a:rPr lang="en-IN" dirty="0"/>
              <a:t>Copying the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56833-538E-F6F4-79AF-EF6C7B5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91162"/>
            <a:ext cx="10515600" cy="112735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Just </a:t>
            </a:r>
            <a:r>
              <a:rPr lang="en-IN" dirty="0">
                <a:solidFill>
                  <a:srgbClr val="0070C0"/>
                </a:solidFill>
              </a:rPr>
              <a:t>copy</a:t>
            </a:r>
            <a:r>
              <a:rPr lang="en-IN" dirty="0"/>
              <a:t> the page tables. 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7030A0"/>
                </a:solidFill>
              </a:rPr>
              <a:t>address space </a:t>
            </a:r>
            <a:r>
              <a:rPr lang="en-IN" dirty="0"/>
              <a:t>is effectively copied.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162B3-6F50-AE90-8A29-FBDE8E5C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D784F-E316-C074-1E75-776022CA5C88}"/>
              </a:ext>
            </a:extLst>
          </p:cNvPr>
          <p:cNvSpPr/>
          <p:nvPr/>
        </p:nvSpPr>
        <p:spPr>
          <a:xfrm>
            <a:off x="1948543" y="1796143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74587-2CF9-A8FE-8E6B-68C19A53CF78}"/>
              </a:ext>
            </a:extLst>
          </p:cNvPr>
          <p:cNvSpPr/>
          <p:nvPr/>
        </p:nvSpPr>
        <p:spPr>
          <a:xfrm>
            <a:off x="1948543" y="2209800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46D275-5001-BBC0-CA8C-B129A292814A}"/>
              </a:ext>
            </a:extLst>
          </p:cNvPr>
          <p:cNvSpPr/>
          <p:nvPr/>
        </p:nvSpPr>
        <p:spPr>
          <a:xfrm>
            <a:off x="1948543" y="3570514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20D117-AF32-B76D-0627-F3C2F5037C37}"/>
              </a:ext>
            </a:extLst>
          </p:cNvPr>
          <p:cNvSpPr/>
          <p:nvPr/>
        </p:nvSpPr>
        <p:spPr>
          <a:xfrm>
            <a:off x="1948543" y="4572000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Parent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CF332-DBE6-BD4B-5711-C9C1471D6AB9}"/>
              </a:ext>
            </a:extLst>
          </p:cNvPr>
          <p:cNvSpPr/>
          <p:nvPr/>
        </p:nvSpPr>
        <p:spPr>
          <a:xfrm>
            <a:off x="8109859" y="1796143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3247AD-AD31-8197-F9A4-38F398727B1E}"/>
              </a:ext>
            </a:extLst>
          </p:cNvPr>
          <p:cNvSpPr/>
          <p:nvPr/>
        </p:nvSpPr>
        <p:spPr>
          <a:xfrm>
            <a:off x="8109859" y="2209800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7295F-2024-5A01-FD54-CA3553DE6CAB}"/>
              </a:ext>
            </a:extLst>
          </p:cNvPr>
          <p:cNvSpPr/>
          <p:nvPr/>
        </p:nvSpPr>
        <p:spPr>
          <a:xfrm>
            <a:off x="8109859" y="3570514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710320-BFCC-EA62-124C-AE6EF6FB0A36}"/>
              </a:ext>
            </a:extLst>
          </p:cNvPr>
          <p:cNvSpPr/>
          <p:nvPr/>
        </p:nvSpPr>
        <p:spPr>
          <a:xfrm>
            <a:off x="8109859" y="4572000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Child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213762-1572-43E5-3441-3B4C30F7931C}"/>
              </a:ext>
            </a:extLst>
          </p:cNvPr>
          <p:cNvSpPr/>
          <p:nvPr/>
        </p:nvSpPr>
        <p:spPr>
          <a:xfrm>
            <a:off x="5410200" y="3379675"/>
            <a:ext cx="903514" cy="6425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Page</a:t>
            </a:r>
            <a:endParaRPr lang="en-IN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B12CD1-9CC0-FEDF-8D99-94C7468CFEB9}"/>
              </a:ext>
            </a:extLst>
          </p:cNvPr>
          <p:cNvCxnSpPr>
            <a:cxnSpLocks/>
            <a:stCxn id="6" idx="3"/>
            <a:endCxn id="13" idx="0"/>
          </p:cNvCxnSpPr>
          <p:nvPr/>
        </p:nvCxnSpPr>
        <p:spPr>
          <a:xfrm>
            <a:off x="3995057" y="2552700"/>
            <a:ext cx="1866900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5943BE-798C-F121-1426-881631DA4488}"/>
              </a:ext>
            </a:extLst>
          </p:cNvPr>
          <p:cNvCxnSpPr>
            <a:cxnSpLocks/>
            <a:stCxn id="10" idx="1"/>
            <a:endCxn id="13" idx="0"/>
          </p:cNvCxnSpPr>
          <p:nvPr/>
        </p:nvCxnSpPr>
        <p:spPr>
          <a:xfrm flipH="1">
            <a:off x="5861957" y="2552700"/>
            <a:ext cx="2247902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8A3A73B-CE0D-F563-2338-9D7EACA8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4254050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CEA1-0EE5-DB5F-BDD2-8B32E4D9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84"/>
            <a:ext cx="10515600" cy="1325563"/>
          </a:xfrm>
        </p:spPr>
        <p:txBody>
          <a:bodyPr/>
          <a:lstStyle/>
          <a:p>
            <a:r>
              <a:rPr lang="en-IN" dirty="0"/>
              <a:t>Create a copy when there is a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56833-538E-F6F4-79AF-EF6C7B5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91162"/>
            <a:ext cx="10515600" cy="112735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IN" dirty="0"/>
              <a:t>If there is a </a:t>
            </a:r>
            <a:r>
              <a:rPr lang="en-IN" dirty="0">
                <a:solidFill>
                  <a:srgbClr val="0070C0"/>
                </a:solidFill>
              </a:rPr>
              <a:t>write</a:t>
            </a:r>
            <a:r>
              <a:rPr lang="en-IN" dirty="0"/>
              <a:t> by any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(parent or child), just </a:t>
            </a:r>
            <a:r>
              <a:rPr lang="en-IN" dirty="0">
                <a:solidFill>
                  <a:srgbClr val="FF0000"/>
                </a:solidFill>
              </a:rPr>
              <a:t>create</a:t>
            </a:r>
            <a:r>
              <a:rPr lang="en-IN" dirty="0"/>
              <a:t> a copy of the page, and map it to the chid process.</a:t>
            </a:r>
          </a:p>
          <a:p>
            <a:r>
              <a:rPr lang="en-IN" dirty="0"/>
              <a:t>This is known as the copy-on-write </a:t>
            </a:r>
            <a:r>
              <a:rPr lang="en-IN" dirty="0">
                <a:solidFill>
                  <a:srgbClr val="C00000"/>
                </a:solidFill>
              </a:rPr>
              <a:t>mechanism</a:t>
            </a:r>
            <a:r>
              <a:rPr lang="en-IN" dirty="0"/>
              <a:t> (saves a lot of memory)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162B3-6F50-AE90-8A29-FBDE8E5C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D784F-E316-C074-1E75-776022CA5C88}"/>
              </a:ext>
            </a:extLst>
          </p:cNvPr>
          <p:cNvSpPr/>
          <p:nvPr/>
        </p:nvSpPr>
        <p:spPr>
          <a:xfrm>
            <a:off x="1948543" y="1796143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74587-2CF9-A8FE-8E6B-68C19A53CF78}"/>
              </a:ext>
            </a:extLst>
          </p:cNvPr>
          <p:cNvSpPr/>
          <p:nvPr/>
        </p:nvSpPr>
        <p:spPr>
          <a:xfrm>
            <a:off x="1948543" y="2209800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46D275-5001-BBC0-CA8C-B129A292814A}"/>
              </a:ext>
            </a:extLst>
          </p:cNvPr>
          <p:cNvSpPr/>
          <p:nvPr/>
        </p:nvSpPr>
        <p:spPr>
          <a:xfrm>
            <a:off x="1948543" y="3570514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20D117-AF32-B76D-0627-F3C2F5037C37}"/>
              </a:ext>
            </a:extLst>
          </p:cNvPr>
          <p:cNvSpPr/>
          <p:nvPr/>
        </p:nvSpPr>
        <p:spPr>
          <a:xfrm>
            <a:off x="1948543" y="4572000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Parent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CF332-DBE6-BD4B-5711-C9C1471D6AB9}"/>
              </a:ext>
            </a:extLst>
          </p:cNvPr>
          <p:cNvSpPr/>
          <p:nvPr/>
        </p:nvSpPr>
        <p:spPr>
          <a:xfrm>
            <a:off x="8109859" y="1796143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3247AD-AD31-8197-F9A4-38F398727B1E}"/>
              </a:ext>
            </a:extLst>
          </p:cNvPr>
          <p:cNvSpPr/>
          <p:nvPr/>
        </p:nvSpPr>
        <p:spPr>
          <a:xfrm>
            <a:off x="8109859" y="2209800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7295F-2024-5A01-FD54-CA3553DE6CAB}"/>
              </a:ext>
            </a:extLst>
          </p:cNvPr>
          <p:cNvSpPr/>
          <p:nvPr/>
        </p:nvSpPr>
        <p:spPr>
          <a:xfrm>
            <a:off x="8109859" y="3570514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710320-BFCC-EA62-124C-AE6EF6FB0A36}"/>
              </a:ext>
            </a:extLst>
          </p:cNvPr>
          <p:cNvSpPr/>
          <p:nvPr/>
        </p:nvSpPr>
        <p:spPr>
          <a:xfrm>
            <a:off x="8109859" y="4572000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Child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213762-1572-43E5-3441-3B4C30F7931C}"/>
              </a:ext>
            </a:extLst>
          </p:cNvPr>
          <p:cNvSpPr/>
          <p:nvPr/>
        </p:nvSpPr>
        <p:spPr>
          <a:xfrm>
            <a:off x="4958443" y="3379675"/>
            <a:ext cx="903514" cy="6425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Page</a:t>
            </a:r>
            <a:endParaRPr lang="en-IN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B12CD1-9CC0-FEDF-8D99-94C7468CFEB9}"/>
              </a:ext>
            </a:extLst>
          </p:cNvPr>
          <p:cNvCxnSpPr>
            <a:cxnSpLocks/>
            <a:stCxn id="6" idx="3"/>
            <a:endCxn id="13" idx="0"/>
          </p:cNvCxnSpPr>
          <p:nvPr/>
        </p:nvCxnSpPr>
        <p:spPr>
          <a:xfrm>
            <a:off x="3995057" y="2552700"/>
            <a:ext cx="1415143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5943BE-798C-F121-1426-881631DA4488}"/>
              </a:ext>
            </a:extLst>
          </p:cNvPr>
          <p:cNvCxnSpPr>
            <a:cxnSpLocks/>
            <a:stCxn id="10" idx="1"/>
            <a:endCxn id="18" idx="0"/>
          </p:cNvCxnSpPr>
          <p:nvPr/>
        </p:nvCxnSpPr>
        <p:spPr>
          <a:xfrm flipH="1">
            <a:off x="6667502" y="2552700"/>
            <a:ext cx="1442357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E6419F7-9150-58C4-48F5-C85B9D6EAFE2}"/>
              </a:ext>
            </a:extLst>
          </p:cNvPr>
          <p:cNvSpPr/>
          <p:nvPr/>
        </p:nvSpPr>
        <p:spPr>
          <a:xfrm>
            <a:off x="6215745" y="3379675"/>
            <a:ext cx="903514" cy="6425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Page</a:t>
            </a:r>
            <a:endParaRPr lang="en-IN" sz="2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2BCDCA-5681-7D4E-00BF-32B0B192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78013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0F48-0D7C-AFEB-829E-80ADDC3A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Process Descriptor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ADE64-B2DF-80DD-CC33-675D744D8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4639"/>
            <a:ext cx="10988040" cy="3342323"/>
          </a:xfrm>
        </p:spPr>
        <p:txBody>
          <a:bodyPr/>
          <a:lstStyle/>
          <a:p>
            <a:r>
              <a:rPr lang="en-US" dirty="0"/>
              <a:t>This is the </a:t>
            </a:r>
            <a:r>
              <a:rPr lang="en-US" dirty="0">
                <a:solidFill>
                  <a:srgbClr val="FF0000"/>
                </a:solidFill>
              </a:rPr>
              <a:t>apex</a:t>
            </a:r>
            <a:r>
              <a:rPr lang="en-US" dirty="0"/>
              <a:t> data structure for storing all </a:t>
            </a:r>
            <a:r>
              <a:rPr lang="en-US" dirty="0">
                <a:solidFill>
                  <a:srgbClr val="00B050"/>
                </a:solidFill>
              </a:rPr>
              <a:t>process-related</a:t>
            </a:r>
            <a:r>
              <a:rPr lang="en-US" dirty="0"/>
              <a:t> information. </a:t>
            </a:r>
          </a:p>
          <a:p>
            <a:r>
              <a:rPr lang="en-US" dirty="0"/>
              <a:t>Every process is associated with a </a:t>
            </a:r>
            <a:r>
              <a:rPr lang="en-US" i="1" dirty="0" err="1">
                <a:solidFill>
                  <a:srgbClr val="C00000"/>
                </a:solidFill>
              </a:rPr>
              <a:t>task_struct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/>
              <a:t>data structure</a:t>
            </a:r>
          </a:p>
          <a:p>
            <a:r>
              <a:rPr lang="en-US" dirty="0"/>
              <a:t>It maintains all the </a:t>
            </a:r>
            <a:r>
              <a:rPr lang="en-US" dirty="0">
                <a:solidFill>
                  <a:srgbClr val="0070C0"/>
                </a:solidFill>
              </a:rPr>
              <a:t>bookkeeping</a:t>
            </a:r>
            <a:r>
              <a:rPr lang="en-US" dirty="0"/>
              <a:t> information for the process</a:t>
            </a:r>
          </a:p>
          <a:p>
            <a:r>
              <a:rPr lang="en-US" dirty="0"/>
              <a:t>It is quite </a:t>
            </a:r>
            <a:r>
              <a:rPr lang="en-US" dirty="0">
                <a:solidFill>
                  <a:srgbClr val="7030A0"/>
                </a:solidFill>
              </a:rPr>
              <a:t>complex</a:t>
            </a:r>
          </a:p>
          <a:p>
            <a:r>
              <a:rPr lang="en-US" dirty="0">
                <a:solidFill>
                  <a:srgbClr val="FF0000"/>
                </a:solidFill>
              </a:rPr>
              <a:t>Reason</a:t>
            </a:r>
            <a:r>
              <a:rPr lang="en-US" dirty="0"/>
              <a:t>: The main aim is to keep all </a:t>
            </a:r>
            <a:r>
              <a:rPr lang="en-US" dirty="0">
                <a:solidFill>
                  <a:srgbClr val="0070C0"/>
                </a:solidFill>
              </a:rPr>
              <a:t>process-related</a:t>
            </a:r>
            <a:r>
              <a:rPr lang="en-US" dirty="0"/>
              <a:t> information in one place.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98CE8C-8710-35E4-5D53-A4A7C1B7A067}"/>
              </a:ext>
            </a:extLst>
          </p:cNvPr>
          <p:cNvSpPr/>
          <p:nvPr/>
        </p:nvSpPr>
        <p:spPr>
          <a:xfrm>
            <a:off x="8839200" y="1285240"/>
            <a:ext cx="2987040" cy="7356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include/</a:t>
            </a:r>
            <a:r>
              <a:rPr lang="en-US" sz="2400" err="1"/>
              <a:t>linux</a:t>
            </a:r>
            <a:r>
              <a:rPr lang="en-US" sz="2400"/>
              <a:t>/</a:t>
            </a:r>
            <a:r>
              <a:rPr lang="en-US" sz="2400" err="1"/>
              <a:t>sched.h</a:t>
            </a:r>
            <a:endParaRPr lang="en-US" sz="24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827A41-9E26-3B3C-CC17-4CB7FEE231C4}"/>
              </a:ext>
            </a:extLst>
          </p:cNvPr>
          <p:cNvSpPr/>
          <p:nvPr/>
        </p:nvSpPr>
        <p:spPr>
          <a:xfrm>
            <a:off x="3484880" y="1615440"/>
            <a:ext cx="3515360" cy="735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struct </a:t>
            </a:r>
            <a:r>
              <a:rPr lang="en-US" sz="2400" err="1"/>
              <a:t>task_struct</a:t>
            </a:r>
            <a:endParaRPr lang="en-US" sz="2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603F9-579E-E140-4EB9-544AE539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08A87D-1256-07CC-3D6D-078C90E7F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390" y="1285240"/>
            <a:ext cx="735648" cy="735648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A581-4E53-BD1D-DC0B-7DB07AD1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5764592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335F-6A29-638E-9577-4813BB95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you know that there is a write?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3568-A273-4C7C-19C8-C999A5F34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52" y="1613196"/>
            <a:ext cx="10515600" cy="4641299"/>
          </a:xfrm>
        </p:spPr>
        <p:txBody>
          <a:bodyPr>
            <a:normAutofit/>
          </a:bodyPr>
          <a:lstStyle/>
          <a:p>
            <a:r>
              <a:rPr lang="en-IN" dirty="0"/>
              <a:t>Every </a:t>
            </a:r>
            <a:r>
              <a:rPr lang="en-IN" dirty="0">
                <a:solidFill>
                  <a:srgbClr val="FF0000"/>
                </a:solidFill>
              </a:rPr>
              <a:t>TLB</a:t>
            </a:r>
            <a:r>
              <a:rPr lang="en-IN" dirty="0"/>
              <a:t> entry and </a:t>
            </a:r>
            <a:r>
              <a:rPr lang="en-IN" dirty="0">
                <a:solidFill>
                  <a:srgbClr val="00B050"/>
                </a:solidFill>
              </a:rPr>
              <a:t>page</a:t>
            </a:r>
            <a:r>
              <a:rPr lang="en-IN" dirty="0"/>
              <a:t> table entry has additional bits to store page-wise </a:t>
            </a:r>
            <a:r>
              <a:rPr lang="en-IN" dirty="0">
                <a:solidFill>
                  <a:srgbClr val="7030A0"/>
                </a:solidFill>
              </a:rPr>
              <a:t>permissions</a:t>
            </a:r>
          </a:p>
          <a:p>
            <a:r>
              <a:rPr lang="en-IN" dirty="0"/>
              <a:t>For example, </a:t>
            </a:r>
            <a:r>
              <a:rPr lang="en-IN" dirty="0">
                <a:solidFill>
                  <a:srgbClr val="FF0000"/>
                </a:solidFill>
              </a:rPr>
              <a:t>read-only</a:t>
            </a:r>
            <a:r>
              <a:rPr lang="en-IN" dirty="0"/>
              <a:t> pages have the READONLY bit set</a:t>
            </a:r>
          </a:p>
          <a:p>
            <a:r>
              <a:rPr lang="en-IN" dirty="0"/>
              <a:t>Let us have one more </a:t>
            </a:r>
            <a:r>
              <a:rPr lang="en-IN" dirty="0">
                <a:solidFill>
                  <a:srgbClr val="7030A0"/>
                </a:solidFill>
              </a:rPr>
              <a:t>read-only</a:t>
            </a:r>
            <a:r>
              <a:rPr lang="en-IN" dirty="0"/>
              <a:t> permission bit. Let us call it </a:t>
            </a:r>
            <a:r>
              <a:rPr lang="en-IN" dirty="0">
                <a:solidFill>
                  <a:srgbClr val="00B050"/>
                </a:solidFill>
              </a:rPr>
              <a:t>P2</a:t>
            </a:r>
            <a:r>
              <a:rPr lang="en-IN" dirty="0"/>
              <a:t>.</a:t>
            </a:r>
          </a:p>
          <a:p>
            <a:r>
              <a:rPr lang="en-IN" dirty="0"/>
              <a:t>When we </a:t>
            </a:r>
            <a:r>
              <a:rPr lang="en-IN" i="1" dirty="0">
                <a:solidFill>
                  <a:srgbClr val="00B050"/>
                </a:solidFill>
              </a:rPr>
              <a:t>fork</a:t>
            </a:r>
            <a:r>
              <a:rPr lang="en-IN" i="1" dirty="0"/>
              <a:t> </a:t>
            </a:r>
            <a:r>
              <a:rPr lang="en-IN" dirty="0"/>
              <a:t>a process, we set the </a:t>
            </a:r>
            <a:r>
              <a:rPr lang="en-IN" dirty="0">
                <a:solidFill>
                  <a:srgbClr val="7030A0"/>
                </a:solidFill>
              </a:rPr>
              <a:t>value</a:t>
            </a:r>
            <a:r>
              <a:rPr lang="en-IN" dirty="0"/>
              <a:t> of P2 to 1 (read only) for all the pages of both the </a:t>
            </a:r>
            <a:r>
              <a:rPr lang="en-IN" dirty="0">
                <a:solidFill>
                  <a:srgbClr val="C00000"/>
                </a:solidFill>
              </a:rPr>
              <a:t>parent</a:t>
            </a:r>
            <a:r>
              <a:rPr lang="en-IN" dirty="0"/>
              <a:t> and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child</a:t>
            </a:r>
            <a:r>
              <a:rPr lang="en-IN" dirty="0"/>
              <a:t> process</a:t>
            </a:r>
          </a:p>
          <a:p>
            <a:r>
              <a:rPr lang="en-IN" dirty="0"/>
              <a:t>When the parent or child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  <a:r>
              <a:rPr lang="en-IN" dirty="0"/>
              <a:t> try to </a:t>
            </a:r>
            <a:r>
              <a:rPr lang="en-IN" dirty="0">
                <a:solidFill>
                  <a:srgbClr val="002060"/>
                </a:solidFill>
              </a:rPr>
              <a:t>write</a:t>
            </a:r>
            <a:r>
              <a:rPr lang="en-IN" dirty="0"/>
              <a:t> to a page with its P2 bit set and the </a:t>
            </a:r>
            <a:r>
              <a:rPr lang="en-IN" dirty="0">
                <a:solidFill>
                  <a:srgbClr val="C00000"/>
                </a:solidFill>
              </a:rPr>
              <a:t>READONLY</a:t>
            </a:r>
            <a:r>
              <a:rPr lang="en-IN" dirty="0"/>
              <a:t> bit set to 0</a:t>
            </a:r>
          </a:p>
          <a:p>
            <a:pPr lvl="1"/>
            <a:r>
              <a:rPr lang="en-IN" dirty="0"/>
              <a:t>We </a:t>
            </a:r>
            <a:r>
              <a:rPr lang="en-IN" dirty="0">
                <a:solidFill>
                  <a:srgbClr val="C00000"/>
                </a:solidFill>
              </a:rPr>
              <a:t>create</a:t>
            </a:r>
            <a:r>
              <a:rPr lang="en-IN" dirty="0"/>
              <a:t> a copy of the page</a:t>
            </a:r>
          </a:p>
          <a:p>
            <a:pPr lvl="1"/>
            <a:r>
              <a:rPr lang="en-IN" dirty="0"/>
              <a:t>The P2 bits for both the </a:t>
            </a:r>
            <a:r>
              <a:rPr lang="en-IN" dirty="0">
                <a:solidFill>
                  <a:srgbClr val="00B050"/>
                </a:solidFill>
              </a:rPr>
              <a:t>pages</a:t>
            </a:r>
            <a:r>
              <a:rPr lang="en-IN" dirty="0"/>
              <a:t> (original and the copy) are set to 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5B8B2-5799-0CCA-174C-B221973E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78CB4-1C38-3C5E-D8ED-8FB2BAA0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60</a:t>
            </a:fld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4697B6F-5CBA-D399-50A1-E667A221FB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" y="756938"/>
            <a:ext cx="541935" cy="541935"/>
          </a:xfrm>
          <a:prstGeom prst="rect">
            <a:avLst/>
          </a:prstGeom>
        </p:spPr>
      </p:pic>
      <p:pic>
        <p:nvPicPr>
          <p:cNvPr id="7" name="Picture 6" descr="A picture containing seat&#10;&#10;Description automatically generated">
            <a:extLst>
              <a:ext uri="{FF2B5EF4-FFF2-40B4-BE49-F238E27FC236}">
                <a16:creationId xmlns:a16="http://schemas.microsoft.com/office/drawing/2014/main" id="{F1059DCA-AFE0-7B73-136A-1782A7B309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4804"/>
            <a:ext cx="1279339" cy="129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609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6109-54AD-96DF-EEC7-FEFE1A39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err="1"/>
              <a:t>excecv</a:t>
            </a:r>
            <a:r>
              <a:rPr lang="en-IN" dirty="0"/>
              <a:t> system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39F7C-AD36-A21B-76B0-8E49679C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C12A9-C838-F65A-31C6-76B8B13255AB}"/>
              </a:ext>
            </a:extLst>
          </p:cNvPr>
          <p:cNvSpPr txBox="1"/>
          <p:nvPr/>
        </p:nvSpPr>
        <p:spPr>
          <a:xfrm>
            <a:off x="1395663" y="1968560"/>
            <a:ext cx="7855035" cy="452431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800" dirty="0">
                <a:solidFill>
                  <a:srgbClr val="7D97FF"/>
                </a:solidFill>
                <a:latin typeface="Lucida Console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/>
              </a:rPr>
              <a:t>stdio.h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&gt;</a:t>
            </a:r>
          </a:p>
          <a:p>
            <a:r>
              <a:rPr lang="en-IN" sz="1800" dirty="0">
                <a:solidFill>
                  <a:srgbClr val="7D97FF"/>
                </a:solidFill>
                <a:latin typeface="Lucida Console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/>
              </a:rPr>
              <a:t>stdlib.h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&gt;</a:t>
            </a:r>
          </a:p>
          <a:p>
            <a:r>
              <a:rPr lang="en-IN" sz="1800" dirty="0">
                <a:solidFill>
                  <a:srgbClr val="7D97FF"/>
                </a:solidFill>
                <a:latin typeface="Lucida Console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/>
              </a:rPr>
              <a:t>unistd.h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&gt;</a:t>
            </a:r>
          </a:p>
          <a:p>
            <a:endParaRPr lang="en-IN" sz="1800">
              <a:solidFill>
                <a:srgbClr val="FF70FF"/>
              </a:solidFill>
              <a:latin typeface="Lucida Console" panose="020B0609040504020204" pitchFamily="49" charset="0"/>
            </a:endParaRPr>
          </a:p>
          <a:p>
            <a:r>
              <a:rPr lang="de-DE" sz="1800" dirty="0">
                <a:solidFill>
                  <a:srgbClr val="7D97FF"/>
                </a:solidFill>
                <a:latin typeface="Lucida Console"/>
              </a:rPr>
              <a:t>#define PWDPATH </a:t>
            </a:r>
            <a:r>
              <a:rPr lang="de-DE" sz="1800" dirty="0">
                <a:solidFill>
                  <a:srgbClr val="FF70FF"/>
                </a:solidFill>
                <a:latin typeface="Lucida Console"/>
              </a:rPr>
              <a:t>"/usr/bin/pwd"</a:t>
            </a:r>
          </a:p>
          <a:p>
            <a:endParaRPr lang="en-IN" sz="1800">
              <a:solidFill>
                <a:srgbClr val="FF70FF"/>
              </a:solidFill>
              <a:latin typeface="Lucida Console" panose="020B0609040504020204" pitchFamily="49" charset="0"/>
            </a:endParaRPr>
          </a:p>
          <a:p>
            <a:r>
              <a:rPr lang="en-IN" sz="1800" dirty="0">
                <a:solidFill>
                  <a:srgbClr val="00F200"/>
                </a:solidFill>
                <a:latin typeface="Lucida Console"/>
              </a:rPr>
              <a:t>int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main( </a:t>
            </a:r>
            <a:r>
              <a:rPr lang="en-IN" sz="1800" dirty="0">
                <a:solidFill>
                  <a:srgbClr val="00F200"/>
                </a:solidFill>
                <a:latin typeface="Lucida Console"/>
              </a:rPr>
              <a:t>void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) {</a:t>
            </a: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IN" sz="1800" dirty="0">
                <a:solidFill>
                  <a:srgbClr val="00F200"/>
                </a:solidFill>
                <a:latin typeface="Lucida Console"/>
              </a:rPr>
              <a:t>char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*</a:t>
            </a:r>
            <a:r>
              <a:rPr lang="en-IN" sz="1800" dirty="0" err="1">
                <a:solidFill>
                  <a:prstClr val="black"/>
                </a:solidFill>
                <a:latin typeface="Lucida Console"/>
              </a:rPr>
              <a:t>argv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[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2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] = {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"</a:t>
            </a:r>
            <a:r>
              <a:rPr lang="en-IN" sz="1800" dirty="0" err="1">
                <a:solidFill>
                  <a:srgbClr val="FF70FF"/>
                </a:solidFill>
                <a:latin typeface="Lucida Console"/>
              </a:rPr>
              <a:t>pwd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"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,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NULL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};</a:t>
            </a: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IN" sz="1800" dirty="0">
                <a:solidFill>
                  <a:srgbClr val="00F200"/>
                </a:solidFill>
                <a:latin typeface="Lucida Console"/>
              </a:rPr>
              <a:t>int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IN" sz="1800" dirty="0" err="1">
                <a:solidFill>
                  <a:prstClr val="black"/>
                </a:solidFill>
                <a:latin typeface="Lucida Console"/>
              </a:rPr>
              <a:t>pid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= fork();</a:t>
            </a:r>
          </a:p>
          <a:p>
            <a:endParaRPr lang="en-IN" sz="18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IN" sz="1800" dirty="0">
                <a:solidFill>
                  <a:srgbClr val="F2F200"/>
                </a:solidFill>
                <a:latin typeface="Lucida Console"/>
              </a:rPr>
              <a:t>if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(</a:t>
            </a:r>
            <a:r>
              <a:rPr lang="en-IN" sz="1800" dirty="0" err="1">
                <a:solidFill>
                  <a:prstClr val="black"/>
                </a:solidFill>
                <a:latin typeface="Lucida Console"/>
              </a:rPr>
              <a:t>pid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== 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0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) {</a:t>
            </a: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     </a:t>
            </a:r>
            <a:r>
              <a:rPr lang="en-IN" dirty="0" err="1">
                <a:solidFill>
                  <a:prstClr val="black"/>
                </a:solidFill>
                <a:latin typeface="Lucida Console"/>
              </a:rPr>
              <a:t>execv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(</a:t>
            </a:r>
            <a:r>
              <a:rPr lang="en-IN" sz="1800" dirty="0" err="1">
                <a:solidFill>
                  <a:prstClr val="black"/>
                </a:solidFill>
                <a:latin typeface="Lucida Console"/>
              </a:rPr>
              <a:t>PWDPATH,argv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);</a:t>
            </a: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} </a:t>
            </a:r>
            <a:r>
              <a:rPr lang="en-IN" sz="1800" dirty="0">
                <a:solidFill>
                  <a:srgbClr val="F2F200"/>
                </a:solidFill>
                <a:latin typeface="Lucida Console"/>
              </a:rPr>
              <a:t>else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Lucida Console"/>
              </a:rPr>
              <a:t>       </a:t>
            </a:r>
            <a:r>
              <a:rPr lang="en-US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sz="1800" dirty="0">
                <a:solidFill>
                  <a:srgbClr val="FF70FF"/>
                </a:solidFill>
                <a:latin typeface="Lucida Console"/>
              </a:rPr>
              <a:t>"I am the parent: child = </a:t>
            </a:r>
            <a:r>
              <a:rPr lang="en-US" sz="1800" dirty="0">
                <a:solidFill>
                  <a:srgbClr val="FF7676"/>
                </a:solidFill>
                <a:latin typeface="Lucida Console"/>
              </a:rPr>
              <a:t>%d\n</a:t>
            </a:r>
            <a:r>
              <a:rPr lang="en-US" sz="1800" dirty="0">
                <a:solidFill>
                  <a:srgbClr val="FF70FF"/>
                </a:solidFill>
                <a:latin typeface="Lucida Console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sz="1800" dirty="0" err="1">
                <a:solidFill>
                  <a:prstClr val="black"/>
                </a:solidFill>
                <a:latin typeface="Lucida Console"/>
              </a:rPr>
              <a:t>pid</a:t>
            </a:r>
            <a:r>
              <a:rPr lang="en-US" sz="18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}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97CDA1-EC39-56B1-8595-16CD90A2F63C}"/>
              </a:ext>
            </a:extLst>
          </p:cNvPr>
          <p:cNvSpPr/>
          <p:nvPr/>
        </p:nvSpPr>
        <p:spPr>
          <a:xfrm>
            <a:off x="5905136" y="4558166"/>
            <a:ext cx="6215743" cy="8055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child process executes a new command. Replaces itself </a:t>
            </a:r>
            <a:r>
              <a:rPr lang="en-IN" sz="2400" dirty="0">
                <a:sym typeface="Wingdings" panose="05000000000000000000" pitchFamily="2" charset="2"/>
              </a:rPr>
              <a:t> contents of its memory space</a:t>
            </a:r>
            <a:endParaRPr lang="en-IN" sz="2400" dirty="0"/>
          </a:p>
        </p:txBody>
      </p:sp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C128DB65-0404-5B8D-AA8E-20F966F2DB5D}"/>
              </a:ext>
            </a:extLst>
          </p:cNvPr>
          <p:cNvSpPr/>
          <p:nvPr/>
        </p:nvSpPr>
        <p:spPr>
          <a:xfrm>
            <a:off x="7108372" y="365125"/>
            <a:ext cx="4646748" cy="306387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child may decide to create its brand new avatar.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510B42-0E1D-99FB-4B6C-7991249F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9225490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4E7D-1E9A-8CE4-7242-AFE50C49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dirty="0"/>
              <a:t>exec </a:t>
            </a:r>
            <a:r>
              <a:rPr lang="en-IN" dirty="0"/>
              <a:t>family of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AA52-6655-C872-463F-EEF9E3B0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Clean up the </a:t>
            </a:r>
            <a:r>
              <a:rPr lang="en-IN" dirty="0">
                <a:solidFill>
                  <a:srgbClr val="C00000"/>
                </a:solidFill>
              </a:rPr>
              <a:t>memory</a:t>
            </a:r>
            <a:r>
              <a:rPr lang="en-IN" dirty="0"/>
              <a:t> space of a process</a:t>
            </a:r>
          </a:p>
          <a:p>
            <a:r>
              <a:rPr lang="en-IN" dirty="0"/>
              <a:t>Load the starting memory state of the </a:t>
            </a:r>
            <a:r>
              <a:rPr lang="en-IN" dirty="0">
                <a:solidFill>
                  <a:srgbClr val="0070C0"/>
                </a:solidFill>
              </a:rPr>
              <a:t>executable</a:t>
            </a:r>
            <a:r>
              <a:rPr lang="en-IN" dirty="0"/>
              <a:t> specified in the </a:t>
            </a:r>
            <a:r>
              <a:rPr lang="en-IN" i="1" dirty="0"/>
              <a:t>exec system call</a:t>
            </a:r>
            <a:r>
              <a:rPr lang="en-IN" dirty="0"/>
              <a:t>: 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Setup</a:t>
            </a:r>
            <a:r>
              <a:rPr lang="en-IN" dirty="0"/>
              <a:t> the text, data, and </a:t>
            </a:r>
            <a:r>
              <a:rPr lang="en-IN" dirty="0" err="1"/>
              <a:t>bss</a:t>
            </a:r>
            <a:r>
              <a:rPr lang="en-IN" dirty="0"/>
              <a:t> sections. 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Initialize</a:t>
            </a:r>
            <a:r>
              <a:rPr lang="en-IN" dirty="0"/>
              <a:t> the stack and heap sections</a:t>
            </a:r>
            <a:endParaRPr lang="en-IN" i="1" dirty="0"/>
          </a:p>
          <a:p>
            <a:r>
              <a:rPr lang="en-IN" dirty="0"/>
              <a:t>Maintain the other </a:t>
            </a:r>
            <a:r>
              <a:rPr lang="en-IN" dirty="0">
                <a:solidFill>
                  <a:srgbClr val="7030A0"/>
                </a:solidFill>
              </a:rPr>
              <a:t>resources</a:t>
            </a:r>
            <a:r>
              <a:rPr lang="en-IN" dirty="0"/>
              <a:t> that the process used to own: </a:t>
            </a:r>
            <a:r>
              <a:rPr lang="en-IN" dirty="0">
                <a:solidFill>
                  <a:srgbClr val="0070C0"/>
                </a:solidFill>
              </a:rPr>
              <a:t>open</a:t>
            </a:r>
            <a:r>
              <a:rPr lang="en-IN" dirty="0"/>
              <a:t> files, network connections, etc.</a:t>
            </a:r>
          </a:p>
          <a:p>
            <a:r>
              <a:rPr lang="en-IN" dirty="0"/>
              <a:t>Start executing from the beginning of the </a:t>
            </a:r>
            <a:r>
              <a:rPr lang="en-IN" dirty="0">
                <a:solidFill>
                  <a:srgbClr val="C00000"/>
                </a:solidFill>
              </a:rPr>
              <a:t>text</a:t>
            </a:r>
            <a:r>
              <a:rPr lang="en-IN" dirty="0"/>
              <a:t> section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DE6AB-0CC2-33E4-5173-C113762A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8A41C-6C3A-BE91-BA28-B992F2CD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0393226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46EC-21AA-5365-F79A-3DD52DFE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dirty="0"/>
              <a:t>fork </a:t>
            </a:r>
            <a:r>
              <a:rPr lang="en-IN" dirty="0"/>
              <a:t>and </a:t>
            </a:r>
            <a:r>
              <a:rPr lang="en-IN" i="1" dirty="0"/>
              <a:t>clone </a:t>
            </a:r>
            <a:r>
              <a:rPr lang="en-IN" dirty="0"/>
              <a:t>calls (in detail)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CC16B-CB06-D522-8CCA-E889FA167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1489"/>
          </a:xfrm>
        </p:spPr>
        <p:txBody>
          <a:bodyPr/>
          <a:lstStyle/>
          <a:p>
            <a:r>
              <a:rPr lang="en-IN" dirty="0"/>
              <a:t>There are many variants of the </a:t>
            </a:r>
            <a:r>
              <a:rPr lang="en-IN" i="1" dirty="0">
                <a:solidFill>
                  <a:srgbClr val="00B050"/>
                </a:solidFill>
              </a:rPr>
              <a:t>fork</a:t>
            </a:r>
            <a:r>
              <a:rPr lang="en-IN" dirty="0"/>
              <a:t> and </a:t>
            </a:r>
            <a:r>
              <a:rPr lang="en-IN" i="1" dirty="0">
                <a:solidFill>
                  <a:srgbClr val="C00000"/>
                </a:solidFill>
              </a:rPr>
              <a:t>clone</a:t>
            </a:r>
            <a:r>
              <a:rPr lang="en-IN" dirty="0"/>
              <a:t> system calls </a:t>
            </a:r>
          </a:p>
          <a:p>
            <a:r>
              <a:rPr lang="en-IN" dirty="0"/>
              <a:t>All of them finally end up in the </a:t>
            </a:r>
            <a:r>
              <a:rPr lang="en-IN" i="1" dirty="0" err="1">
                <a:solidFill>
                  <a:srgbClr val="002060"/>
                </a:solidFill>
              </a:rPr>
              <a:t>copy_process</a:t>
            </a:r>
            <a:r>
              <a:rPr lang="en-IN" i="1" dirty="0">
                <a:solidFill>
                  <a:srgbClr val="002060"/>
                </a:solidFill>
              </a:rPr>
              <a:t> </a:t>
            </a:r>
            <a:r>
              <a:rPr lang="en-IN" dirty="0">
                <a:solidFill>
                  <a:srgbClr val="0070C0"/>
                </a:solidFill>
              </a:rPr>
              <a:t>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18C56-0744-AFB2-4C09-7C318F01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1039AC-B52D-499C-5152-81B2CDD0D6E0}"/>
              </a:ext>
            </a:extLst>
          </p:cNvPr>
          <p:cNvSpPr/>
          <p:nvPr/>
        </p:nvSpPr>
        <p:spPr>
          <a:xfrm>
            <a:off x="1970314" y="2884712"/>
            <a:ext cx="8958943" cy="5551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i="1" dirty="0"/>
              <a:t>struct </a:t>
            </a:r>
            <a:r>
              <a:rPr lang="en-IN" sz="2800" i="1" dirty="0" err="1"/>
              <a:t>task_struct</a:t>
            </a:r>
            <a:r>
              <a:rPr lang="en-IN" sz="2800" i="1" dirty="0"/>
              <a:t>* </a:t>
            </a:r>
            <a:r>
              <a:rPr lang="en-IN" sz="2800" i="1" dirty="0" err="1"/>
              <a:t>copy_process</a:t>
            </a:r>
            <a:r>
              <a:rPr lang="en-IN" sz="2800" i="1" dirty="0"/>
              <a:t> (struct </a:t>
            </a:r>
            <a:r>
              <a:rPr lang="en-IN" sz="2800" i="1" dirty="0" err="1"/>
              <a:t>pid</a:t>
            </a:r>
            <a:r>
              <a:rPr lang="en-IN" sz="2800" i="1" dirty="0"/>
              <a:t> *</a:t>
            </a:r>
            <a:r>
              <a:rPr lang="en-IN" sz="2800" i="1" dirty="0" err="1"/>
              <a:t>pid</a:t>
            </a:r>
            <a:r>
              <a:rPr lang="en-IN" sz="2800" i="1" dirty="0"/>
              <a:t>, …, ….,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D277E-28A7-B490-9FCA-8E16EAB71E7D}"/>
              </a:ext>
            </a:extLst>
          </p:cNvPr>
          <p:cNvSpPr/>
          <p:nvPr/>
        </p:nvSpPr>
        <p:spPr>
          <a:xfrm>
            <a:off x="9459686" y="859971"/>
            <a:ext cx="2525485" cy="620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/kernel/</a:t>
            </a:r>
            <a:r>
              <a:rPr lang="en-IN" sz="2800" dirty="0" err="1"/>
              <a:t>fork.c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0E9AF-DE6F-18EF-0B44-8C87763ED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886" y="533679"/>
            <a:ext cx="761084" cy="63177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2987B3-EE63-E17E-8498-DE57876AC9B6}"/>
              </a:ext>
            </a:extLst>
          </p:cNvPr>
          <p:cNvSpPr txBox="1">
            <a:spLocks/>
          </p:cNvSpPr>
          <p:nvPr/>
        </p:nvSpPr>
        <p:spPr>
          <a:xfrm>
            <a:off x="914400" y="3646714"/>
            <a:ext cx="10515600" cy="3074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IN" dirty="0"/>
              <a:t>Duplicate the current </a:t>
            </a:r>
            <a:r>
              <a:rPr lang="en-IN" dirty="0" err="1"/>
              <a:t>task_struct</a:t>
            </a:r>
            <a:endParaRPr lang="en-IN" dirty="0"/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rgbClr val="FF0000"/>
                </a:solidFill>
              </a:rPr>
              <a:t>Allocate</a:t>
            </a:r>
            <a:r>
              <a:rPr lang="en-IN" dirty="0"/>
              <a:t> a new task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rgbClr val="00B050"/>
                </a:solidFill>
              </a:rPr>
              <a:t>Setup</a:t>
            </a:r>
            <a:r>
              <a:rPr lang="en-IN" dirty="0"/>
              <a:t> the kernel stack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rgbClr val="0070C0"/>
                </a:solidFill>
              </a:rPr>
              <a:t>Duplicate</a:t>
            </a:r>
            <a:r>
              <a:rPr lang="en-IN" dirty="0"/>
              <a:t> the architectural state (</a:t>
            </a:r>
            <a:r>
              <a:rPr lang="en-IN" dirty="0" err="1"/>
              <a:t>e.g</a:t>
            </a:r>
            <a:r>
              <a:rPr lang="en-IN" dirty="0"/>
              <a:t>: floating-point state)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/>
              <a:t>Add other </a:t>
            </a:r>
            <a:r>
              <a:rPr lang="en-IN" dirty="0">
                <a:solidFill>
                  <a:srgbClr val="C00000"/>
                </a:solidFill>
              </a:rPr>
              <a:t>bookkeeping</a:t>
            </a:r>
            <a:r>
              <a:rPr lang="en-IN" dirty="0"/>
              <a:t> information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/>
              <a:t>Set the </a:t>
            </a:r>
            <a:r>
              <a:rPr lang="en-IN" dirty="0">
                <a:solidFill>
                  <a:srgbClr val="002060"/>
                </a:solidFill>
              </a:rPr>
              <a:t>time</a:t>
            </a:r>
            <a:r>
              <a:rPr lang="en-IN" dirty="0"/>
              <a:t> that the child task has run to zero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Assign</a:t>
            </a:r>
            <a:r>
              <a:rPr lang="en-IN" dirty="0"/>
              <a:t> this task to a CPU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rgbClr val="7030A0"/>
                </a:solidFill>
              </a:rPr>
              <a:t>Allocate</a:t>
            </a:r>
            <a:r>
              <a:rPr lang="en-IN" dirty="0"/>
              <a:t> a </a:t>
            </a:r>
            <a:r>
              <a:rPr lang="en-IN" dirty="0" err="1"/>
              <a:t>pid</a:t>
            </a:r>
            <a:endParaRPr lang="en-IN" dirty="0"/>
          </a:p>
          <a:p>
            <a:pPr marL="971550" lvl="1" indent="-514350">
              <a:buFont typeface="+mj-lt"/>
              <a:buAutoNum type="romanUcPeriod"/>
            </a:pPr>
            <a:endParaRPr lang="en-IN" dirty="0">
              <a:solidFill>
                <a:srgbClr val="0070C0"/>
              </a:solidFill>
            </a:endParaRPr>
          </a:p>
          <a:p>
            <a:pPr marL="971550" lvl="1" indent="-514350">
              <a:buFont typeface="+mj-lt"/>
              <a:buAutoNum type="romanUcPeriod"/>
            </a:pP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4587916-CC20-1FE4-193B-3572E899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4457285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814C-20BD-8444-AA15-F2B9051E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Continuation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15FB7-F702-7E11-DE84-A963B4284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2661"/>
          </a:xfrm>
        </p:spPr>
        <p:txBody>
          <a:bodyPr>
            <a:normAutofit lnSpcReduction="10000"/>
          </a:bodyPr>
          <a:lstStyle/>
          <a:p>
            <a:pPr marL="971550" lvl="1" indent="-514350">
              <a:buFont typeface="+mj-lt"/>
              <a:buAutoNum type="arabicPeriod" startAt="2"/>
            </a:pPr>
            <a:r>
              <a:rPr lang="en-IN" sz="2800" dirty="0">
                <a:solidFill>
                  <a:srgbClr val="00B050"/>
                </a:solidFill>
              </a:rPr>
              <a:t>Copy</a:t>
            </a:r>
            <a:r>
              <a:rPr lang="en-IN" sz="2800" dirty="0"/>
              <a:t> of all the information about open files, network connections, I/O, and other resources from the </a:t>
            </a:r>
            <a:r>
              <a:rPr lang="en-IN" sz="2800" dirty="0">
                <a:solidFill>
                  <a:srgbClr val="7030A0"/>
                </a:solidFill>
              </a:rPr>
              <a:t>original</a:t>
            </a:r>
            <a:r>
              <a:rPr lang="en-IN" sz="2800" dirty="0"/>
              <a:t> task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Copy connections to open files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Copy the </a:t>
            </a:r>
            <a:r>
              <a:rPr lang="en-IN" sz="2400" dirty="0">
                <a:solidFill>
                  <a:srgbClr val="FF0000"/>
                </a:solidFill>
              </a:rPr>
              <a:t>reference</a:t>
            </a:r>
            <a:r>
              <a:rPr lang="en-IN" sz="2400" dirty="0"/>
              <a:t> to the current file system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Signal handler information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Copy the </a:t>
            </a:r>
            <a:r>
              <a:rPr lang="en-IN" sz="2400" dirty="0">
                <a:solidFill>
                  <a:srgbClr val="0070C0"/>
                </a:solidFill>
              </a:rPr>
              <a:t>virtual</a:t>
            </a:r>
            <a:r>
              <a:rPr lang="en-IN" sz="2400" dirty="0"/>
              <a:t> address memory map (in the </a:t>
            </a:r>
            <a:r>
              <a:rPr lang="en-IN" sz="2400" dirty="0" err="1"/>
              <a:t>mm_struct</a:t>
            </a:r>
            <a:r>
              <a:rPr lang="en-IN" sz="2400" dirty="0"/>
              <a:t>)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Copy </a:t>
            </a:r>
            <a:r>
              <a:rPr lang="en-IN" sz="2400" dirty="0">
                <a:solidFill>
                  <a:srgbClr val="00B050"/>
                </a:solidFill>
              </a:rPr>
              <a:t>namespaces</a:t>
            </a:r>
            <a:r>
              <a:rPr lang="en-IN" sz="2400" dirty="0"/>
              <a:t> and I/O </a:t>
            </a:r>
            <a:r>
              <a:rPr lang="en-IN" sz="2400" dirty="0">
                <a:solidFill>
                  <a:srgbClr val="7030A0"/>
                </a:solidFill>
              </a:rPr>
              <a:t>permissions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IN" sz="2800" dirty="0"/>
              <a:t>Fix the </a:t>
            </a:r>
            <a:r>
              <a:rPr lang="en-IN" sz="2800" dirty="0">
                <a:solidFill>
                  <a:srgbClr val="FF0000"/>
                </a:solidFill>
              </a:rPr>
              <a:t>relationships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sz="2400" dirty="0">
                <a:solidFill>
                  <a:srgbClr val="0070C0"/>
                </a:solidFill>
              </a:rPr>
              <a:t>Add</a:t>
            </a:r>
            <a:r>
              <a:rPr lang="en-IN" sz="2400" dirty="0"/>
              <a:t> the new task to the children list of the parent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sz="2400" dirty="0">
                <a:solidFill>
                  <a:srgbClr val="00B050"/>
                </a:solidFill>
              </a:rPr>
              <a:t>Fix</a:t>
            </a:r>
            <a:r>
              <a:rPr lang="en-IN" sz="2400" dirty="0"/>
              <a:t> the </a:t>
            </a:r>
            <a:r>
              <a:rPr lang="en-IN" sz="2400" dirty="0">
                <a:solidFill>
                  <a:srgbClr val="0070C0"/>
                </a:solidFill>
              </a:rPr>
              <a:t>parent</a:t>
            </a:r>
            <a:r>
              <a:rPr lang="en-IN" sz="2400" dirty="0"/>
              <a:t> and </a:t>
            </a:r>
            <a:r>
              <a:rPr lang="en-IN" sz="2400" dirty="0">
                <a:solidFill>
                  <a:srgbClr val="7030A0"/>
                </a:solidFill>
              </a:rPr>
              <a:t>sibling</a:t>
            </a:r>
            <a:r>
              <a:rPr lang="en-IN" sz="2400" dirty="0"/>
              <a:t> list of the new task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sz="2400" dirty="0">
                <a:solidFill>
                  <a:srgbClr val="FF0000"/>
                </a:solidFill>
              </a:rPr>
              <a:t>NOTE</a:t>
            </a:r>
            <a:r>
              <a:rPr lang="en-IN" sz="2400" dirty="0"/>
              <a:t>: In a </a:t>
            </a:r>
            <a:r>
              <a:rPr lang="en-IN" sz="2400" dirty="0">
                <a:solidFill>
                  <a:srgbClr val="C00000"/>
                </a:solidFill>
              </a:rPr>
              <a:t>multi-threaded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, only the calling thread is forked</a:t>
            </a:r>
          </a:p>
          <a:p>
            <a:pPr marL="971550" lvl="1" indent="-514350">
              <a:buFont typeface="+mj-lt"/>
              <a:buAutoNum type="arabicPeriod" startAt="2"/>
            </a:pP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C944D-4BE2-9093-215C-4E06A6CC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D080F-7639-DE7F-6A9B-6F0AC0AD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3405269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A5CC-B38B-4D44-8C39-69AD7946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Kernel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1DC0-B481-229D-D3D3-C9410B353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Linux </a:t>
            </a:r>
            <a:r>
              <a:rPr lang="en-IN" dirty="0">
                <a:solidFill>
                  <a:srgbClr val="FF0000"/>
                </a:solidFill>
              </a:rPr>
              <a:t>distinguishes</a:t>
            </a:r>
            <a:r>
              <a:rPr lang="en-IN" dirty="0"/>
              <a:t> between user threads, I/O threads, and kernel threads</a:t>
            </a:r>
          </a:p>
          <a:p>
            <a:r>
              <a:rPr lang="en-IN" dirty="0"/>
              <a:t>It defines </a:t>
            </a:r>
            <a:r>
              <a:rPr lang="en-IN" dirty="0">
                <a:solidFill>
                  <a:srgbClr val="0070C0"/>
                </a:solidFill>
              </a:rPr>
              <a:t>special</a:t>
            </a:r>
            <a:r>
              <a:rPr lang="en-IN" dirty="0"/>
              <a:t> functions like </a:t>
            </a:r>
            <a:r>
              <a:rPr lang="en-IN" i="1" dirty="0" err="1"/>
              <a:t>kernel_clone</a:t>
            </a:r>
            <a:r>
              <a:rPr lang="en-IN" i="1" dirty="0"/>
              <a:t> </a:t>
            </a:r>
            <a:r>
              <a:rPr lang="en-IN" dirty="0"/>
              <a:t>to create kernel threads </a:t>
            </a:r>
          </a:p>
          <a:p>
            <a:r>
              <a:rPr lang="en-IN" dirty="0"/>
              <a:t>The </a:t>
            </a:r>
            <a:r>
              <a:rPr lang="en-IN" i="1" dirty="0"/>
              <a:t>flags</a:t>
            </a:r>
            <a:r>
              <a:rPr lang="en-IN" dirty="0"/>
              <a:t> field in the </a:t>
            </a:r>
            <a:r>
              <a:rPr lang="en-IN" i="1" dirty="0" err="1"/>
              <a:t>task_struct</a:t>
            </a:r>
            <a:r>
              <a:rPr lang="en-IN" dirty="0"/>
              <a:t> has this information</a:t>
            </a:r>
          </a:p>
          <a:p>
            <a:r>
              <a:rPr lang="en-IN" dirty="0"/>
              <a:t>All the </a:t>
            </a:r>
            <a:r>
              <a:rPr lang="en-IN" dirty="0">
                <a:solidFill>
                  <a:schemeClr val="accent1"/>
                </a:solidFill>
              </a:rPr>
              <a:t>kernel</a:t>
            </a:r>
            <a:r>
              <a:rPr lang="en-IN" dirty="0"/>
              <a:t> threads are </a:t>
            </a:r>
            <a:r>
              <a:rPr lang="en-IN" dirty="0">
                <a:solidFill>
                  <a:srgbClr val="FF0000"/>
                </a:solidFill>
              </a:rPr>
              <a:t>descendants</a:t>
            </a:r>
            <a:r>
              <a:rPr lang="en-IN" dirty="0"/>
              <a:t> of </a:t>
            </a:r>
            <a:r>
              <a:rPr lang="en-IN" dirty="0" err="1"/>
              <a:t>kthreadd</a:t>
            </a:r>
            <a:r>
              <a:rPr lang="en-IN" dirty="0"/>
              <a:t> (process id: 2)</a:t>
            </a:r>
          </a:p>
          <a:p>
            <a:r>
              <a:rPr lang="en-IN" dirty="0"/>
              <a:t>It is like </a:t>
            </a:r>
            <a:r>
              <a:rPr lang="en-IN" i="1" dirty="0" err="1"/>
              <a:t>init</a:t>
            </a:r>
            <a:r>
              <a:rPr lang="en-IN" dirty="0"/>
              <a:t> for kernel threads</a:t>
            </a:r>
          </a:p>
          <a:p>
            <a:r>
              <a:rPr lang="en-IN" dirty="0"/>
              <a:t>They are </a:t>
            </a:r>
            <a:r>
              <a:rPr lang="en-IN" dirty="0">
                <a:solidFill>
                  <a:srgbClr val="FF0000"/>
                </a:solidFill>
              </a:rPr>
              <a:t>created</a:t>
            </a:r>
            <a:r>
              <a:rPr lang="en-IN" dirty="0"/>
              <a:t> using </a:t>
            </a:r>
            <a:r>
              <a:rPr lang="en-IN" i="1" dirty="0" err="1"/>
              <a:t>kthread_create</a:t>
            </a:r>
            <a:r>
              <a:rPr lang="en-IN" i="1" dirty="0"/>
              <a:t> ()</a:t>
            </a:r>
            <a:r>
              <a:rPr lang="en-IN" dirty="0"/>
              <a:t> (</a:t>
            </a:r>
            <a:r>
              <a:rPr lang="en-IN" dirty="0">
                <a:solidFill>
                  <a:srgbClr val="00B050"/>
                </a:solidFill>
              </a:rPr>
              <a:t>defined</a:t>
            </a:r>
            <a:r>
              <a:rPr lang="en-IN" dirty="0"/>
              <a:t> in kernel/</a:t>
            </a:r>
            <a:r>
              <a:rPr lang="en-IN" dirty="0" err="1"/>
              <a:t>kthread.c</a:t>
            </a:r>
            <a:r>
              <a:rPr lang="en-IN" dirty="0"/>
              <a:t>)</a:t>
            </a:r>
          </a:p>
          <a:p>
            <a:r>
              <a:rPr lang="en-IN" dirty="0"/>
              <a:t>Used </a:t>
            </a:r>
            <a:r>
              <a:rPr lang="en-IN" dirty="0">
                <a:solidFill>
                  <a:srgbClr val="00B050"/>
                </a:solidFill>
              </a:rPr>
              <a:t>primarily</a:t>
            </a:r>
            <a:r>
              <a:rPr lang="en-IN" dirty="0"/>
              <a:t> for periodic book-keeping tasks, timers, interrupt handling, I/O device interfacing,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32ED4-732A-0560-5338-18C1E7FE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BD7F1-B067-2763-7A0B-FC1DBA4D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04525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/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7805710" y="194273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C4C1F-E486-9948-3E41-186093E3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66</a:t>
            </a:fld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CD3C094C-DA05-649C-0763-F14280F4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8041162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4660B-FE9F-CD44-A952-917BFAD0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67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968AAF-C672-90C9-D773-433E2A76E945}"/>
              </a:ext>
            </a:extLst>
          </p:cNvPr>
          <p:cNvSpPr/>
          <p:nvPr/>
        </p:nvSpPr>
        <p:spPr>
          <a:xfrm>
            <a:off x="2677886" y="1883229"/>
            <a:ext cx="7674428" cy="3058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/>
              <a:t>General Principles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91DD3E-E3C9-BF8D-EFE9-2A8C5008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041666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6664-DBDF-2FEE-03E6-B8702736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Internals of the Context Switch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DFFE-D2BC-0120-69D0-2B4DAC920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1690687"/>
            <a:ext cx="11168743" cy="48021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process has a </a:t>
            </a:r>
            <a:r>
              <a:rPr lang="en-US" dirty="0">
                <a:solidFill>
                  <a:srgbClr val="C00000"/>
                </a:solidFill>
              </a:rPr>
              <a:t>hardware</a:t>
            </a:r>
            <a:r>
              <a:rPr lang="en-US" dirty="0"/>
              <a:t> context</a:t>
            </a:r>
          </a:p>
          <a:p>
            <a:r>
              <a:rPr lang="en-US" dirty="0"/>
              <a:t>It is the value of all the </a:t>
            </a:r>
            <a:r>
              <a:rPr lang="en-US" dirty="0">
                <a:solidFill>
                  <a:srgbClr val="00B050"/>
                </a:solidFill>
              </a:rPr>
              <a:t>registers</a:t>
            </a:r>
            <a:r>
              <a:rPr lang="en-US" dirty="0"/>
              <a:t> that are associated with the process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General-purpose</a:t>
            </a:r>
            <a:r>
              <a:rPr lang="en-US" dirty="0"/>
              <a:t> registers</a:t>
            </a:r>
          </a:p>
          <a:p>
            <a:pPr lvl="1"/>
            <a:r>
              <a:rPr lang="en-US" dirty="0"/>
              <a:t>Program counter (also known as the instruction pointer)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Segment</a:t>
            </a:r>
            <a:r>
              <a:rPr lang="en-US" dirty="0"/>
              <a:t> registers</a:t>
            </a:r>
          </a:p>
          <a:p>
            <a:pPr lvl="1"/>
            <a:r>
              <a:rPr lang="en-US" dirty="0"/>
              <a:t>Privileged registers such as CR3 (starting address of the page table)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ALU</a:t>
            </a:r>
            <a:r>
              <a:rPr lang="en-US" dirty="0"/>
              <a:t> and floating-point unit flags</a:t>
            </a:r>
          </a:p>
          <a:p>
            <a:r>
              <a:rPr lang="en-US" dirty="0"/>
              <a:t>The hardware context needs to be </a:t>
            </a:r>
            <a:r>
              <a:rPr lang="en-US" dirty="0">
                <a:solidFill>
                  <a:srgbClr val="00B050"/>
                </a:solidFill>
              </a:rPr>
              <a:t>saved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restored</a:t>
            </a:r>
          </a:p>
          <a:p>
            <a:r>
              <a:rPr lang="en-US" dirty="0"/>
              <a:t>The pointers to the page table and the </a:t>
            </a:r>
            <a:r>
              <a:rPr lang="en-US" dirty="0">
                <a:solidFill>
                  <a:srgbClr val="0070C0"/>
                </a:solidFill>
              </a:rPr>
              <a:t>contents</a:t>
            </a:r>
            <a:r>
              <a:rPr lang="en-US" dirty="0"/>
              <a:t> of the TLB need to be changed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software context </a:t>
            </a:r>
            <a:r>
              <a:rPr lang="en-US" dirty="0"/>
              <a:t>(open files, network connections) is comparatively much easier to </a:t>
            </a:r>
            <a:r>
              <a:rPr lang="en-US" dirty="0">
                <a:solidFill>
                  <a:srgbClr val="C00000"/>
                </a:solidFill>
              </a:rPr>
              <a:t>manage</a:t>
            </a:r>
            <a:r>
              <a:rPr lang="en-US" dirty="0"/>
              <a:t>: does not need to be stored and restored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C3442-38FE-BFCF-D751-8B179F7E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D0D11-68B0-88C5-A1F3-A0ABF9D8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4072825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FA4E796-5B76-0EED-CABB-3C7E37F37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980486"/>
              </p:ext>
            </p:extLst>
          </p:nvPr>
        </p:nvGraphicFramePr>
        <p:xfrm>
          <a:off x="1130808" y="1810512"/>
          <a:ext cx="10015728" cy="370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78EFE-8E37-80F7-678C-01EA9569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70F05-9EC8-8F75-B698-51EB7AF5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EB6279-7559-CAC5-38E0-D14C0F7C1A71}"/>
              </a:ext>
            </a:extLst>
          </p:cNvPr>
          <p:cNvSpPr/>
          <p:nvPr/>
        </p:nvSpPr>
        <p:spPr>
          <a:xfrm>
            <a:off x="2394756" y="306431"/>
            <a:ext cx="7713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Types of Context Switches</a:t>
            </a:r>
          </a:p>
        </p:txBody>
      </p:sp>
    </p:spTree>
    <p:extLst>
      <p:ext uri="{BB962C8B-B14F-4D97-AF65-F5344CB8AC3E}">
        <p14:creationId xmlns:p14="http://schemas.microsoft.com/office/powerpoint/2010/main" val="3481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D633-35BC-96B0-F077-D64DDB34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7000"/>
            <a:ext cx="10515600" cy="1325563"/>
          </a:xfrm>
        </p:spPr>
        <p:txBody>
          <a:bodyPr/>
          <a:lstStyle/>
          <a:p>
            <a:r>
              <a:rPr lang="en-US"/>
              <a:t>The Key Components of </a:t>
            </a:r>
            <a:r>
              <a:rPr lang="en-US" i="1" err="1"/>
              <a:t>task_struct</a:t>
            </a:r>
            <a:r>
              <a:rPr lang="en-US" i="1"/>
              <a:t>	</a:t>
            </a:r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E5BDABD-1D3F-4BE7-D766-F80CF8BA5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034153"/>
              </p:ext>
            </p:extLst>
          </p:nvPr>
        </p:nvGraphicFramePr>
        <p:xfrm>
          <a:off x="1736725" y="106203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struct </a:t>
                      </a:r>
                      <a:r>
                        <a:rPr lang="en-US" sz="2000" dirty="0" err="1"/>
                        <a:t>thread_info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thread_info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9CFADA37-F2FA-1E61-E7EB-36C62DA59B35}"/>
              </a:ext>
            </a:extLst>
          </p:cNvPr>
          <p:cNvSpPr/>
          <p:nvPr/>
        </p:nvSpPr>
        <p:spPr>
          <a:xfrm>
            <a:off x="1030317" y="1545150"/>
            <a:ext cx="706408" cy="2501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00107-BB4D-E64E-E00C-B1D98FB3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0AB1-5DAF-22DA-752D-3A04B259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4946879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5C39-938B-50E7-356E-229BF9E3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/>
          <a:lstStyle/>
          <a:p>
            <a:r>
              <a:rPr lang="en-IN" dirty="0"/>
              <a:t>Context Switching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BD27-B0F8-BF37-AE96-FFAE132BA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89" y="2786742"/>
            <a:ext cx="10961914" cy="377144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Consider a </a:t>
            </a:r>
            <a:r>
              <a:rPr lang="en-IN" dirty="0">
                <a:solidFill>
                  <a:srgbClr val="FF0000"/>
                </a:solidFill>
              </a:rPr>
              <a:t>regular</a:t>
            </a:r>
            <a:r>
              <a:rPr lang="en-IN" dirty="0"/>
              <a:t> user process that enters the kernel after a system call</a:t>
            </a:r>
          </a:p>
          <a:p>
            <a:r>
              <a:rPr lang="en-IN" dirty="0"/>
              <a:t>There is no need to create a new </a:t>
            </a:r>
            <a:r>
              <a:rPr lang="en-IN" dirty="0">
                <a:solidFill>
                  <a:srgbClr val="0070C0"/>
                </a:solidFill>
              </a:rPr>
              <a:t>kernel</a:t>
            </a:r>
            <a:r>
              <a:rPr lang="en-IN" dirty="0"/>
              <a:t> process</a:t>
            </a:r>
          </a:p>
          <a:p>
            <a:r>
              <a:rPr lang="en-IN" dirty="0"/>
              <a:t>Let the same process </a:t>
            </a:r>
            <a:r>
              <a:rPr lang="en-IN" dirty="0">
                <a:solidFill>
                  <a:srgbClr val="00B050"/>
                </a:solidFill>
              </a:rPr>
              <a:t>continue</a:t>
            </a:r>
            <a:r>
              <a:rPr lang="en-IN" dirty="0"/>
              <a:t>, albeit in “kernel mode”</a:t>
            </a:r>
          </a:p>
          <a:p>
            <a:r>
              <a:rPr lang="en-IN" dirty="0"/>
              <a:t>We still need to save the </a:t>
            </a:r>
            <a:r>
              <a:rPr lang="en-IN" dirty="0">
                <a:solidFill>
                  <a:srgbClr val="7030A0"/>
                </a:solidFill>
              </a:rPr>
              <a:t>PC</a:t>
            </a:r>
            <a:r>
              <a:rPr lang="en-IN" dirty="0"/>
              <a:t> and registers (and restore them later)</a:t>
            </a:r>
          </a:p>
          <a:p>
            <a:r>
              <a:rPr lang="en-IN" dirty="0"/>
              <a:t>This is a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soft switch </a:t>
            </a:r>
            <a:r>
              <a:rPr lang="en-IN" dirty="0"/>
              <a:t>from user to the kernel mode and vice versa</a:t>
            </a:r>
          </a:p>
          <a:p>
            <a:r>
              <a:rPr lang="en-IN" dirty="0"/>
              <a:t>However, this is less complicated than a full-scale process switch</a:t>
            </a:r>
          </a:p>
          <a:p>
            <a:r>
              <a:rPr lang="en-IN" dirty="0"/>
              <a:t>The virtual address space can be the </a:t>
            </a:r>
            <a:r>
              <a:rPr lang="en-IN" dirty="0">
                <a:solidFill>
                  <a:srgbClr val="C00000"/>
                </a:solidFill>
              </a:rPr>
              <a:t>same</a:t>
            </a:r>
            <a:r>
              <a:rPr lang="en-IN" dirty="0"/>
              <a:t> as long as we use different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virtual addresses </a:t>
            </a:r>
            <a:r>
              <a:rPr lang="en-IN" dirty="0"/>
              <a:t>in kernel mode, and use a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kernel-specific stack</a:t>
            </a:r>
            <a:r>
              <a:rPr lang="en-IN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36EFF-045E-9C6C-8B9C-01A19140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70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E6CFB5-17D3-06F0-CA8A-5651A0C22C4C}"/>
              </a:ext>
            </a:extLst>
          </p:cNvPr>
          <p:cNvSpPr/>
          <p:nvPr/>
        </p:nvSpPr>
        <p:spPr>
          <a:xfrm>
            <a:off x="4114800" y="1872343"/>
            <a:ext cx="3516086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Process Context Switch</a:t>
            </a:r>
          </a:p>
        </p:txBody>
      </p:sp>
      <p:pic>
        <p:nvPicPr>
          <p:cNvPr id="5" name="Picture 4" descr="A picture containing seat&#10;&#10;Description automatically generated">
            <a:extLst>
              <a:ext uri="{FF2B5EF4-FFF2-40B4-BE49-F238E27FC236}">
                <a16:creationId xmlns:a16="http://schemas.microsoft.com/office/drawing/2014/main" id="{1CD3E35A-98D9-1C02-35C4-7D37B53D40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524" y="792580"/>
            <a:ext cx="1886762" cy="191255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39E3C-CBCD-67BA-6F55-0227D37D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55131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6C572-D4DD-F50F-48BE-F3A567221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1826079"/>
            <a:ext cx="10918371" cy="3682546"/>
          </a:xfrm>
        </p:spPr>
        <p:txBody>
          <a:bodyPr/>
          <a:lstStyle/>
          <a:p>
            <a:r>
              <a:rPr lang="en-IN" dirty="0"/>
              <a:t>A </a:t>
            </a:r>
            <a:r>
              <a:rPr lang="en-IN" dirty="0">
                <a:solidFill>
                  <a:srgbClr val="C00000"/>
                </a:solidFill>
              </a:rPr>
              <a:t>thread</a:t>
            </a:r>
            <a:r>
              <a:rPr lang="en-IN" dirty="0"/>
              <a:t> is the atomic unit of scheduling in the OS</a:t>
            </a:r>
          </a:p>
          <a:p>
            <a:r>
              <a:rPr lang="en-IN" dirty="0">
                <a:solidFill>
                  <a:srgbClr val="0070C0"/>
                </a:solidFill>
              </a:rPr>
              <a:t>Switching</a:t>
            </a:r>
            <a:r>
              <a:rPr lang="en-IN" dirty="0"/>
              <a:t> threads that belong to the same thread group is easier than a full process context switch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Replace</a:t>
            </a:r>
            <a:r>
              <a:rPr lang="en-IN" dirty="0"/>
              <a:t> only those parts of the virtual </a:t>
            </a:r>
            <a:r>
              <a:rPr lang="en-IN" dirty="0">
                <a:latin typeface="Abadi" panose="020B0604020202020204" pitchFamily="34" charset="0"/>
              </a:rPr>
              <a:t>↔ </a:t>
            </a:r>
            <a:r>
              <a:rPr lang="en-IN" dirty="0"/>
              <a:t>physical mapping that are </a:t>
            </a:r>
            <a:r>
              <a:rPr lang="en-IN" dirty="0">
                <a:solidFill>
                  <a:srgbClr val="7030A0"/>
                </a:solidFill>
              </a:rPr>
              <a:t>private</a:t>
            </a:r>
            <a:r>
              <a:rPr lang="en-IN" dirty="0"/>
              <a:t> to a thread, notably the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stack</a:t>
            </a:r>
          </a:p>
          <a:p>
            <a:pPr lvl="1"/>
            <a:r>
              <a:rPr lang="en-IN" dirty="0"/>
              <a:t>Do the </a:t>
            </a:r>
            <a:r>
              <a:rPr lang="en-IN" dirty="0">
                <a:solidFill>
                  <a:srgbClr val="0070C0"/>
                </a:solidFill>
              </a:rPr>
              <a:t>same</a:t>
            </a:r>
            <a:r>
              <a:rPr lang="en-IN" dirty="0"/>
              <a:t> with registers (general-purpose registers, flags and the PC). No need to store/restore CR3 </a:t>
            </a:r>
            <a:r>
              <a:rPr lang="en-IN"/>
              <a:t>for instance.</a:t>
            </a:r>
            <a:endParaRPr lang="en-IN" dirty="0"/>
          </a:p>
          <a:p>
            <a:pPr lvl="1"/>
            <a:r>
              <a:rPr lang="en-IN" dirty="0"/>
              <a:t>Change the </a:t>
            </a:r>
            <a:r>
              <a:rPr lang="en-IN" i="1" dirty="0"/>
              <a:t>current</a:t>
            </a:r>
            <a:r>
              <a:rPr lang="en-IN" dirty="0"/>
              <a:t> pointer to refer to the </a:t>
            </a:r>
            <a:r>
              <a:rPr lang="en-IN" i="1" dirty="0" err="1">
                <a:solidFill>
                  <a:srgbClr val="C00000"/>
                </a:solidFill>
              </a:rPr>
              <a:t>task_struct</a:t>
            </a:r>
            <a:r>
              <a:rPr lang="en-IN" i="1" dirty="0"/>
              <a:t> </a:t>
            </a:r>
            <a:r>
              <a:rPr lang="en-IN" dirty="0"/>
              <a:t>of the new thread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CE915-71A5-FAFD-4602-A7C6EF48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68F6E7-3F6D-51C5-1014-EF0651E5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FBB0AA-EECB-622C-B254-45A6275D2C79}"/>
              </a:ext>
            </a:extLst>
          </p:cNvPr>
          <p:cNvSpPr/>
          <p:nvPr/>
        </p:nvSpPr>
        <p:spPr>
          <a:xfrm>
            <a:off x="3849624" y="449490"/>
            <a:ext cx="3516086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Thread Context Switch</a:t>
            </a:r>
          </a:p>
        </p:txBody>
      </p:sp>
    </p:spTree>
    <p:extLst>
      <p:ext uri="{BB962C8B-B14F-4D97-AF65-F5344CB8AC3E}">
        <p14:creationId xmlns:p14="http://schemas.microsoft.com/office/powerpoint/2010/main" val="20503986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55208-64E6-B93C-FC13-161826F2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92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Whenever, a HW </a:t>
            </a:r>
            <a:r>
              <a:rPr lang="en-IN" dirty="0">
                <a:solidFill>
                  <a:srgbClr val="FF0000"/>
                </a:solidFill>
              </a:rPr>
              <a:t>interrupt</a:t>
            </a:r>
            <a:r>
              <a:rPr lang="en-IN" dirty="0"/>
              <a:t> arrives, we need to </a:t>
            </a:r>
            <a:r>
              <a:rPr lang="en-IN" dirty="0">
                <a:solidFill>
                  <a:srgbClr val="7030A0"/>
                </a:solidFill>
              </a:rPr>
              <a:t>service</a:t>
            </a:r>
            <a:r>
              <a:rPr lang="en-IN" dirty="0"/>
              <a:t> it quickly</a:t>
            </a:r>
          </a:p>
          <a:p>
            <a:r>
              <a:rPr lang="en-IN" dirty="0"/>
              <a:t>We cannot </a:t>
            </a:r>
            <a:r>
              <a:rPr lang="en-IN" dirty="0">
                <a:solidFill>
                  <a:srgbClr val="00B050"/>
                </a:solidFill>
              </a:rPr>
              <a:t>continue</a:t>
            </a:r>
            <a:r>
              <a:rPr lang="en-IN" dirty="0"/>
              <a:t> to run the same thread/process</a:t>
            </a:r>
          </a:p>
          <a:p>
            <a:r>
              <a:rPr lang="en-IN" dirty="0"/>
              <a:t>The interrupt handler may need a </a:t>
            </a:r>
            <a:r>
              <a:rPr lang="en-IN" dirty="0">
                <a:solidFill>
                  <a:srgbClr val="7030A0"/>
                </a:solidFill>
              </a:rPr>
              <a:t>new</a:t>
            </a:r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kernel</a:t>
            </a:r>
            <a:r>
              <a:rPr lang="en-IN" dirty="0"/>
              <a:t> thread of its own or may continue to </a:t>
            </a:r>
            <a:r>
              <a:rPr lang="en-IN" dirty="0">
                <a:solidFill>
                  <a:srgbClr val="C00000"/>
                </a:solidFill>
              </a:rPr>
              <a:t>use</a:t>
            </a:r>
            <a:r>
              <a:rPr lang="en-IN" dirty="0"/>
              <a:t> the same thread (one that was </a:t>
            </a:r>
            <a:r>
              <a:rPr lang="en-IN" dirty="0">
                <a:solidFill>
                  <a:srgbClr val="FF0000"/>
                </a:solidFill>
              </a:rPr>
              <a:t>interrupted</a:t>
            </a:r>
            <a:r>
              <a:rPr lang="en-IN" dirty="0"/>
              <a:t>)</a:t>
            </a:r>
          </a:p>
          <a:p>
            <a:r>
              <a:rPr lang="en-IN" dirty="0"/>
              <a:t>Most interrupt handlers typically consist of two </a:t>
            </a:r>
            <a:r>
              <a:rPr lang="en-IN" dirty="0">
                <a:solidFill>
                  <a:srgbClr val="C00000"/>
                </a:solidFill>
              </a:rPr>
              <a:t>parts</a:t>
            </a:r>
            <a:r>
              <a:rPr lang="en-IN" dirty="0"/>
              <a:t>: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Top half </a:t>
            </a:r>
            <a:r>
              <a:rPr lang="en-IN" dirty="0"/>
              <a:t>– Short piece of code subject to many </a:t>
            </a:r>
            <a:r>
              <a:rPr lang="en-IN" dirty="0">
                <a:solidFill>
                  <a:srgbClr val="C00000"/>
                </a:solidFill>
              </a:rPr>
              <a:t>restrictions</a:t>
            </a:r>
            <a:r>
              <a:rPr lang="en-IN" dirty="0"/>
              <a:t>. Does basic interrupt processing. 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Bottom half</a:t>
            </a:r>
            <a:r>
              <a:rPr lang="en-IN" dirty="0"/>
              <a:t> – This is a full-fledged kernel </a:t>
            </a:r>
            <a:r>
              <a:rPr lang="en-IN" dirty="0">
                <a:solidFill>
                  <a:srgbClr val="0070C0"/>
                </a:solidFill>
              </a:rPr>
              <a:t>task</a:t>
            </a:r>
            <a:r>
              <a:rPr lang="en-IN" dirty="0"/>
              <a:t> that can execute later. It often does the </a:t>
            </a:r>
            <a:r>
              <a:rPr lang="en-IN" dirty="0">
                <a:solidFill>
                  <a:srgbClr val="7030A0"/>
                </a:solidFill>
              </a:rPr>
              <a:t>bulk</a:t>
            </a:r>
            <a:r>
              <a:rPr lang="en-IN" dirty="0"/>
              <a:t> of the interrupt processing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top half </a:t>
            </a:r>
            <a:r>
              <a:rPr lang="en-IN" dirty="0"/>
              <a:t>accesses variables in a separate virtual address space. Hence, changing the TLB mappings is not required.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0FD23-A8AC-E400-F74E-9DC359C3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72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F2C22C3-CE03-A24E-52D1-2F681AC4D2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76" y="5138396"/>
            <a:ext cx="544324" cy="54432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F4BAA-AB2C-58B6-DC82-3BF002C5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3B0A2C-6779-42B2-D06E-4D8A976B74B5}"/>
              </a:ext>
            </a:extLst>
          </p:cNvPr>
          <p:cNvSpPr/>
          <p:nvPr/>
        </p:nvSpPr>
        <p:spPr>
          <a:xfrm>
            <a:off x="3849624" y="449490"/>
            <a:ext cx="4233672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Interrupt Context Switch</a:t>
            </a:r>
          </a:p>
        </p:txBody>
      </p:sp>
    </p:spTree>
    <p:extLst>
      <p:ext uri="{BB962C8B-B14F-4D97-AF65-F5344CB8AC3E}">
        <p14:creationId xmlns:p14="http://schemas.microsoft.com/office/powerpoint/2010/main" val="17742244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AEC2-AB8E-580D-DBAC-3F5B0DA2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Four Types of Switches in the Linux Kernel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5BACD-F481-ABC5-6B96-97117328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73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5346705-3378-44AB-C0AA-56026069D6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1522340"/>
              </p:ext>
            </p:extLst>
          </p:nvPr>
        </p:nvGraphicFramePr>
        <p:xfrm>
          <a:off x="2032000" y="1690688"/>
          <a:ext cx="8128000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E9349C13-0946-D254-1A22-4C3BBF8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212030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4660B-FE9F-CD44-A952-917BFAD0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74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968AAF-C672-90C9-D773-433E2A76E945}"/>
              </a:ext>
            </a:extLst>
          </p:cNvPr>
          <p:cNvSpPr/>
          <p:nvPr/>
        </p:nvSpPr>
        <p:spPr>
          <a:xfrm>
            <a:off x="2677886" y="1883229"/>
            <a:ext cx="7674428" cy="3058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/>
              <a:t>Details of the Context Switch Process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BD85E1-2F48-E40D-EF1F-C755385A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5203866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D358-C6EF-1C20-7E61-B38A04EC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Store the State (Basic Operations)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03B9-7573-6DC4-DC1D-E81E1C4CB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5151"/>
            <a:ext cx="10515600" cy="3471812"/>
          </a:xfrm>
        </p:spPr>
        <p:txBody>
          <a:bodyPr/>
          <a:lstStyle/>
          <a:p>
            <a:r>
              <a:rPr lang="en-IN" dirty="0"/>
              <a:t>The job of the </a:t>
            </a:r>
            <a:r>
              <a:rPr lang="en-IN" dirty="0">
                <a:solidFill>
                  <a:schemeClr val="accent6"/>
                </a:solidFill>
              </a:rPr>
              <a:t>functions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macros</a:t>
            </a:r>
            <a:r>
              <a:rPr lang="en-IN" dirty="0"/>
              <a:t> in this file are to store the state of the executing thread</a:t>
            </a:r>
          </a:p>
          <a:p>
            <a:r>
              <a:rPr lang="en-IN" i="1" dirty="0"/>
              <a:t>entry_syscall_64 </a:t>
            </a:r>
            <a:r>
              <a:rPr lang="en-IN" dirty="0"/>
              <a:t>function is the only entry point for system calls on 64-bit x86 machines. </a:t>
            </a:r>
          </a:p>
          <a:p>
            <a:pPr lvl="1"/>
            <a:r>
              <a:rPr lang="en-IN" dirty="0"/>
              <a:t>Note the </a:t>
            </a:r>
            <a:r>
              <a:rPr lang="en-IN" dirty="0">
                <a:solidFill>
                  <a:srgbClr val="FF0000"/>
                </a:solidFill>
              </a:rPr>
              <a:t>SYM_CODE_START </a:t>
            </a:r>
            <a:r>
              <a:rPr lang="en-IN" dirty="0"/>
              <a:t>directive. Declares a function written in the assembly language</a:t>
            </a:r>
          </a:p>
          <a:p>
            <a:pPr lvl="1"/>
            <a:r>
              <a:rPr lang="en-IN" dirty="0"/>
              <a:t>We need to be very careful in </a:t>
            </a:r>
            <a:r>
              <a:rPr lang="en-IN" dirty="0">
                <a:solidFill>
                  <a:srgbClr val="0070C0"/>
                </a:solidFill>
              </a:rPr>
              <a:t>saving</a:t>
            </a:r>
            <a:r>
              <a:rPr lang="en-IN" dirty="0"/>
              <a:t> the state</a:t>
            </a:r>
          </a:p>
          <a:p>
            <a:pPr lvl="1"/>
            <a:r>
              <a:rPr lang="en-IN" dirty="0"/>
              <a:t>Some model specific registers (MSRs) are typically used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144FC-9307-73E1-481B-FA950D5F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A3FBF-4E4B-76E4-0323-42280635DC78}"/>
              </a:ext>
            </a:extLst>
          </p:cNvPr>
          <p:cNvSpPr txBox="1"/>
          <p:nvPr/>
        </p:nvSpPr>
        <p:spPr>
          <a:xfrm>
            <a:off x="2558143" y="1549550"/>
            <a:ext cx="93290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/arch/x86/entry/entry_64.S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A71E0C-7EC0-BEE4-9D74-F2B0ACD9C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482" y="1379587"/>
            <a:ext cx="965661" cy="80159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374-AECD-100A-DE80-459923E3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5254511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8D19-766D-6293-CBFE-42D0955C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for Saving the Context after a </a:t>
            </a:r>
            <a:r>
              <a:rPr lang="en-IN" i="1" dirty="0" err="1"/>
              <a:t>syscall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5CE1E-8D20-7E22-CAB8-C2D415E0A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75707"/>
            <a:ext cx="11397343" cy="46509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The hardware </a:t>
            </a:r>
            <a:r>
              <a:rPr lang="en-IN" dirty="0">
                <a:solidFill>
                  <a:srgbClr val="C00000"/>
                </a:solidFill>
              </a:rPr>
              <a:t>stores</a:t>
            </a:r>
            <a:r>
              <a:rPr lang="en-IN" dirty="0"/>
              <a:t> </a:t>
            </a:r>
            <a:r>
              <a:rPr lang="en-IN" i="1" dirty="0"/>
              <a:t>rip</a:t>
            </a:r>
            <a:r>
              <a:rPr lang="en-IN" dirty="0"/>
              <a:t> (PC) to </a:t>
            </a:r>
            <a:r>
              <a:rPr lang="en-IN" i="1" dirty="0" err="1"/>
              <a:t>rcx</a:t>
            </a:r>
            <a:r>
              <a:rPr lang="en-IN" dirty="0"/>
              <a:t>, and stores </a:t>
            </a:r>
            <a:r>
              <a:rPr lang="en-IN" i="1" dirty="0" err="1"/>
              <a:t>rflags</a:t>
            </a:r>
            <a:r>
              <a:rPr lang="en-IN" dirty="0"/>
              <a:t> in </a:t>
            </a:r>
            <a:r>
              <a:rPr lang="en-IN" i="1" dirty="0"/>
              <a:t>r11</a:t>
            </a:r>
            <a:endParaRPr lang="en-IN" i="1">
              <a:cs typeface="Calibri"/>
            </a:endParaRPr>
          </a:p>
          <a:p>
            <a:pPr lvl="1"/>
            <a:r>
              <a:rPr lang="en-IN" dirty="0"/>
              <a:t>If it is an </a:t>
            </a:r>
            <a:r>
              <a:rPr lang="en-IN" dirty="0">
                <a:solidFill>
                  <a:srgbClr val="C00000"/>
                </a:solidFill>
              </a:rPr>
              <a:t>interrupt</a:t>
            </a:r>
            <a:r>
              <a:rPr lang="en-IN" dirty="0"/>
              <a:t>, then MSR registers and dedicated memory areas perform the same role. In x86, the values of </a:t>
            </a:r>
            <a:r>
              <a:rPr lang="en-IN" i="1" dirty="0"/>
              <a:t>rip, CS </a:t>
            </a:r>
            <a:r>
              <a:rPr lang="en-IN" dirty="0"/>
              <a:t>(code segment), and </a:t>
            </a:r>
            <a:r>
              <a:rPr lang="en-IN" i="1" dirty="0" err="1"/>
              <a:t>rflags</a:t>
            </a:r>
            <a:r>
              <a:rPr lang="en-IN" i="1" dirty="0"/>
              <a:t> </a:t>
            </a:r>
            <a:r>
              <a:rPr lang="en-IN" dirty="0"/>
              <a:t>are pushed to the </a:t>
            </a:r>
            <a:r>
              <a:rPr lang="en-IN" dirty="0">
                <a:solidFill>
                  <a:srgbClr val="7030A0"/>
                </a:solidFill>
              </a:rPr>
              <a:t>stack by HW</a:t>
            </a:r>
            <a:r>
              <a:rPr lang="en-IN" dirty="0"/>
              <a:t>.</a:t>
            </a:r>
          </a:p>
          <a:p>
            <a:r>
              <a:rPr lang="en-IN" dirty="0"/>
              <a:t>Call the </a:t>
            </a:r>
            <a:r>
              <a:rPr lang="en-IN" i="1" dirty="0" err="1">
                <a:solidFill>
                  <a:srgbClr val="0070C0"/>
                </a:solidFill>
              </a:rPr>
              <a:t>swapgs</a:t>
            </a:r>
            <a:r>
              <a:rPr lang="en-IN" dirty="0"/>
              <a:t> instruction to store the contents of the </a:t>
            </a:r>
            <a:r>
              <a:rPr lang="en-IN" i="1" dirty="0" err="1"/>
              <a:t>gs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register</a:t>
            </a:r>
            <a:r>
              <a:rPr lang="en-IN" dirty="0"/>
              <a:t> in a pre-specified address (stored in an MSR)</a:t>
            </a:r>
          </a:p>
          <a:p>
            <a:r>
              <a:rPr lang="en-IN" dirty="0"/>
              <a:t>Store the </a:t>
            </a:r>
            <a:r>
              <a:rPr lang="en-IN" dirty="0">
                <a:solidFill>
                  <a:srgbClr val="C00000"/>
                </a:solidFill>
              </a:rPr>
              <a:t>stack pointer </a:t>
            </a:r>
            <a:r>
              <a:rPr lang="en-IN" dirty="0"/>
              <a:t>(</a:t>
            </a:r>
            <a:r>
              <a:rPr lang="en-IN" i="1" dirty="0" err="1"/>
              <a:t>rsp</a:t>
            </a:r>
            <a:r>
              <a:rPr lang="en-IN" dirty="0"/>
              <a:t>) in a dedicated memory region (in the task state segment (TSS))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Set the stack to the </a:t>
            </a:r>
            <a:r>
              <a:rPr lang="en-IN" dirty="0">
                <a:solidFill>
                  <a:srgbClr val="00B050"/>
                </a:solidFill>
                <a:cs typeface="Calibri" panose="020F0502020204030204"/>
              </a:rPr>
              <a:t>kernel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stack</a:t>
            </a:r>
            <a:endParaRPr lang="en-IN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/>
            </a:endParaRPr>
          </a:p>
          <a:p>
            <a:endParaRPr lang="en-IN" i="1" dirty="0">
              <a:cs typeface="Calibri" panose="020F0502020204030204"/>
            </a:endParaRPr>
          </a:p>
          <a:p>
            <a:endParaRPr lang="en-IN" dirty="0">
              <a:cs typeface="Calibri" panose="020F0502020204030204"/>
            </a:endParaRPr>
          </a:p>
          <a:p>
            <a:endParaRPr lang="en-IN" dirty="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F3AAA-AB18-12FC-94EF-550705E2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224FF-F717-953B-34E5-CE040FCE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2379899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D8483-E28E-983A-D12A-43CD58B7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Continuation 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6E67E-85F4-618F-BB81-986B2F32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solidFill>
                  <a:srgbClr val="0070C0"/>
                </a:solidFill>
                <a:ea typeface="+mn-lt"/>
                <a:cs typeface="+mn-lt"/>
              </a:rPr>
              <a:t>Push </a:t>
            </a:r>
            <a:r>
              <a:rPr lang="en-IN" i="1" dirty="0">
                <a:ea typeface="+mn-lt"/>
                <a:cs typeface="+mn-lt"/>
              </a:rPr>
              <a:t>DS, </a:t>
            </a:r>
            <a:r>
              <a:rPr lang="en-IN" i="1" dirty="0" err="1">
                <a:ea typeface="+mn-lt"/>
                <a:cs typeface="+mn-lt"/>
              </a:rPr>
              <a:t>rsp</a:t>
            </a:r>
            <a:r>
              <a:rPr lang="en-IN" i="1" dirty="0">
                <a:ea typeface="+mn-lt"/>
                <a:cs typeface="+mn-lt"/>
              </a:rPr>
              <a:t> (from TSS), r11</a:t>
            </a:r>
            <a:r>
              <a:rPr lang="en-IN" dirty="0">
                <a:ea typeface="+mn-lt"/>
                <a:cs typeface="+mn-lt"/>
              </a:rPr>
              <a:t>, </a:t>
            </a:r>
            <a:r>
              <a:rPr lang="en-IN" i="1" dirty="0">
                <a:ea typeface="+mn-lt"/>
                <a:cs typeface="+mn-lt"/>
              </a:rPr>
              <a:t>CS, </a:t>
            </a:r>
            <a:r>
              <a:rPr lang="en-IN" dirty="0">
                <a:ea typeface="+mn-lt"/>
                <a:cs typeface="+mn-lt"/>
              </a:rPr>
              <a:t>and </a:t>
            </a:r>
            <a:r>
              <a:rPr lang="en-IN" i="1" dirty="0" err="1">
                <a:ea typeface="+mn-lt"/>
                <a:cs typeface="+mn-lt"/>
              </a:rPr>
              <a:t>rcx</a:t>
            </a:r>
            <a:r>
              <a:rPr lang="en-IN" i="1" dirty="0">
                <a:ea typeface="+mn-lt"/>
                <a:cs typeface="+mn-lt"/>
              </a:rPr>
              <a:t> </a:t>
            </a:r>
            <a:r>
              <a:rPr lang="en-IN" dirty="0">
                <a:ea typeface="+mn-lt"/>
                <a:cs typeface="+mn-lt"/>
              </a:rPr>
              <a:t>onto the kernel stack</a:t>
            </a:r>
          </a:p>
          <a:p>
            <a:r>
              <a:rPr lang="en-IN" dirty="0">
                <a:solidFill>
                  <a:srgbClr val="00B050"/>
                </a:solidFill>
                <a:ea typeface="+mn-lt"/>
                <a:cs typeface="+mn-lt"/>
              </a:rPr>
              <a:t>Push</a:t>
            </a:r>
            <a:r>
              <a:rPr lang="en-IN" dirty="0">
                <a:ea typeface="+mn-lt"/>
                <a:cs typeface="+mn-lt"/>
              </a:rPr>
              <a:t> the rest of the general-purpose registers to the kernel stack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B1433-1E3D-B5CC-F193-592D39CC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8B327-2329-E65F-6BE8-0C6BB567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77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554334-8FD4-7CE9-0A65-45ACDFD62327}"/>
              </a:ext>
            </a:extLst>
          </p:cNvPr>
          <p:cNvSpPr/>
          <p:nvPr/>
        </p:nvSpPr>
        <p:spPr>
          <a:xfrm>
            <a:off x="1353887" y="2972269"/>
            <a:ext cx="8858388" cy="5465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dirty="0">
                <a:solidFill>
                  <a:schemeClr val="tx1"/>
                </a:solidFill>
              </a:rPr>
              <a:t>Need to disable interrupts on the local processor during this process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42054E-9025-020E-585F-C111AC49A4FC}"/>
              </a:ext>
            </a:extLst>
          </p:cNvPr>
          <p:cNvSpPr/>
          <p:nvPr/>
        </p:nvSpPr>
        <p:spPr>
          <a:xfrm>
            <a:off x="1922157" y="4651251"/>
            <a:ext cx="8057642" cy="856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dirty="0"/>
              <a:t>Follow the reverse process while returning from the kernel</a:t>
            </a:r>
          </a:p>
        </p:txBody>
      </p:sp>
    </p:spTree>
    <p:extLst>
      <p:ext uri="{BB962C8B-B14F-4D97-AF65-F5344CB8AC3E}">
        <p14:creationId xmlns:p14="http://schemas.microsoft.com/office/powerpoint/2010/main" val="30672444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B5A1-C067-170E-EFF5-1842D69A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err="1"/>
              <a:t>sysret</a:t>
            </a:r>
            <a:r>
              <a:rPr lang="en-IN" i="1" dirty="0"/>
              <a:t> </a:t>
            </a:r>
            <a:r>
              <a:rPr lang="en-IN" dirty="0"/>
              <a:t>and</a:t>
            </a:r>
            <a:r>
              <a:rPr lang="en-IN" i="1" dirty="0"/>
              <a:t> </a:t>
            </a:r>
            <a:r>
              <a:rPr lang="en-IN" i="1" dirty="0" err="1"/>
              <a:t>iret</a:t>
            </a:r>
            <a:r>
              <a:rPr lang="en-IN" i="1" dirty="0"/>
              <a:t> </a:t>
            </a:r>
            <a:r>
              <a:rPr lang="en-IN" dirty="0"/>
              <a:t>instructions</a:t>
            </a:r>
            <a:r>
              <a:rPr lang="en-IN" i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A54E-2B31-8635-56AE-4F44F0F77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 err="1"/>
              <a:t>sysret</a:t>
            </a:r>
            <a:r>
              <a:rPr lang="en-IN" i="1" dirty="0"/>
              <a:t> </a:t>
            </a:r>
            <a:r>
              <a:rPr lang="en-IN" dirty="0"/>
              <a:t>is the </a:t>
            </a:r>
            <a:r>
              <a:rPr lang="en-IN" dirty="0">
                <a:solidFill>
                  <a:srgbClr val="FF0000"/>
                </a:solidFill>
              </a:rPr>
              <a:t>opposite</a:t>
            </a:r>
            <a:r>
              <a:rPr lang="en-IN" dirty="0"/>
              <a:t> of </a:t>
            </a:r>
            <a:r>
              <a:rPr lang="en-IN" i="1" dirty="0" err="1"/>
              <a:t>syscall</a:t>
            </a:r>
            <a:endParaRPr lang="en-IN" i="1" dirty="0"/>
          </a:p>
          <a:p>
            <a:pPr lvl="1"/>
            <a:r>
              <a:rPr lang="en-IN" dirty="0">
                <a:solidFill>
                  <a:schemeClr val="accent1"/>
                </a:solidFill>
              </a:rPr>
              <a:t>Transfers</a:t>
            </a:r>
            <a:r>
              <a:rPr lang="en-IN" dirty="0"/>
              <a:t> the contents of </a:t>
            </a:r>
            <a:r>
              <a:rPr lang="en-IN" i="1" dirty="0" err="1"/>
              <a:t>rcx</a:t>
            </a:r>
            <a:r>
              <a:rPr lang="en-IN" i="1" dirty="0"/>
              <a:t> </a:t>
            </a:r>
            <a:r>
              <a:rPr lang="en-IN" dirty="0"/>
              <a:t>to </a:t>
            </a:r>
            <a:r>
              <a:rPr lang="en-IN" i="1" dirty="0"/>
              <a:t>rip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Transfers</a:t>
            </a:r>
            <a:r>
              <a:rPr lang="en-IN" dirty="0"/>
              <a:t> the contents of </a:t>
            </a:r>
            <a:r>
              <a:rPr lang="en-IN" i="1" dirty="0"/>
              <a:t>r11 </a:t>
            </a:r>
            <a:r>
              <a:rPr lang="en-IN" dirty="0"/>
              <a:t>to </a:t>
            </a:r>
            <a:r>
              <a:rPr lang="en-IN" i="1" dirty="0" err="1"/>
              <a:t>rflags</a:t>
            </a:r>
            <a:endParaRPr lang="en-IN" dirty="0"/>
          </a:p>
          <a:p>
            <a:r>
              <a:rPr lang="en-IN" dirty="0"/>
              <a:t>What happens if an interrupt arrives between setting </a:t>
            </a:r>
            <a:r>
              <a:rPr lang="en-IN" i="1" dirty="0" err="1"/>
              <a:t>rsp</a:t>
            </a:r>
            <a:r>
              <a:rPr lang="en-IN" dirty="0"/>
              <a:t> (user stack) and executing </a:t>
            </a:r>
            <a:r>
              <a:rPr lang="en-IN" dirty="0" err="1"/>
              <a:t>sysret</a:t>
            </a:r>
            <a:r>
              <a:rPr lang="en-IN" dirty="0"/>
              <a:t>? </a:t>
            </a:r>
          </a:p>
          <a:p>
            <a:pPr lvl="1"/>
            <a:r>
              <a:rPr lang="en-IN" dirty="0"/>
              <a:t>The interrupt handler can still </a:t>
            </a:r>
            <a:r>
              <a:rPr lang="en-IN" dirty="0">
                <a:solidFill>
                  <a:srgbClr val="00B050"/>
                </a:solidFill>
              </a:rPr>
              <a:t>execute</a:t>
            </a:r>
            <a:r>
              <a:rPr lang="en-IN" dirty="0"/>
              <a:t>. </a:t>
            </a:r>
          </a:p>
          <a:p>
            <a:pPr lvl="1"/>
            <a:r>
              <a:rPr lang="en-IN" dirty="0"/>
              <a:t>Let it use its </a:t>
            </a:r>
            <a:r>
              <a:rPr lang="en-IN" dirty="0">
                <a:solidFill>
                  <a:srgbClr val="7030A0"/>
                </a:solidFill>
              </a:rPr>
              <a:t>separate</a:t>
            </a:r>
            <a:r>
              <a:rPr lang="en-IN" dirty="0"/>
              <a:t> stack (recall the interrupt stack table)</a:t>
            </a:r>
          </a:p>
          <a:p>
            <a:r>
              <a:rPr lang="en-IN" i="1" dirty="0" err="1"/>
              <a:t>iret</a:t>
            </a:r>
            <a:endParaRPr lang="en-IN" i="1" dirty="0"/>
          </a:p>
          <a:p>
            <a:pPr lvl="1"/>
            <a:r>
              <a:rPr lang="en-IN" dirty="0"/>
              <a:t>Restore the values of </a:t>
            </a:r>
            <a:r>
              <a:rPr lang="en-IN" i="1" dirty="0"/>
              <a:t>rip, CS, </a:t>
            </a:r>
            <a:r>
              <a:rPr lang="en-IN" dirty="0"/>
              <a:t>and </a:t>
            </a:r>
            <a:r>
              <a:rPr lang="en-IN" i="1" dirty="0" err="1"/>
              <a:t>rflags</a:t>
            </a:r>
            <a:r>
              <a:rPr lang="en-IN" i="1" dirty="0"/>
              <a:t> </a:t>
            </a:r>
            <a:r>
              <a:rPr lang="en-IN" dirty="0"/>
              <a:t>from the stack 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Setting</a:t>
            </a:r>
            <a:r>
              <a:rPr lang="en-IN" dirty="0"/>
              <a:t> the value of </a:t>
            </a:r>
            <a:r>
              <a:rPr lang="en-IN" i="1" dirty="0"/>
              <a:t>rip</a:t>
            </a:r>
            <a:r>
              <a:rPr lang="en-IN" dirty="0"/>
              <a:t> is equivalent to a jump to the user program</a:t>
            </a:r>
          </a:p>
          <a:p>
            <a:pPr lvl="1"/>
            <a:endParaRPr lang="en-IN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6F10D-27FE-5569-7619-198B89EF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78</a:t>
            </a:fld>
            <a:endParaRPr lang="en-US"/>
          </a:p>
        </p:txBody>
      </p:sp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9D2814B2-56F1-F833-1594-ABDA021912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813" y="3831770"/>
            <a:ext cx="1164615" cy="976743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A8665F45-2689-5C75-E354-82A865EF0F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696" y="5566475"/>
            <a:ext cx="517732" cy="51773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27C539-F9C2-4CB6-E9A6-41C2D993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436950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572D-9830-3555-5799-D77397AD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3765D-8482-7569-3931-E503E6668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5639"/>
            <a:ext cx="10515600" cy="2677886"/>
          </a:xfrm>
        </p:spPr>
        <p:txBody>
          <a:bodyPr/>
          <a:lstStyle/>
          <a:p>
            <a:r>
              <a:rPr lang="en-IN" dirty="0"/>
              <a:t>Cache of </a:t>
            </a:r>
            <a:r>
              <a:rPr lang="en-IN" dirty="0">
                <a:solidFill>
                  <a:srgbClr val="C00000"/>
                </a:solidFill>
              </a:rPr>
              <a:t>TLS</a:t>
            </a:r>
            <a:r>
              <a:rPr lang="en-IN" dirty="0"/>
              <a:t> (thread local storage) descriptors (base-limit form)</a:t>
            </a:r>
          </a:p>
          <a:p>
            <a:r>
              <a:rPr lang="en-IN" dirty="0">
                <a:solidFill>
                  <a:srgbClr val="0070C0"/>
                </a:solidFill>
              </a:rPr>
              <a:t>Stack</a:t>
            </a:r>
            <a:r>
              <a:rPr lang="en-IN" dirty="0"/>
              <a:t> pointer (optional)</a:t>
            </a:r>
          </a:p>
          <a:p>
            <a:r>
              <a:rPr lang="en-IN" dirty="0"/>
              <a:t>es, ds, fs, and </a:t>
            </a:r>
            <a:r>
              <a:rPr lang="en-IN" dirty="0" err="1"/>
              <a:t>gs</a:t>
            </a:r>
            <a:r>
              <a:rPr lang="en-IN" dirty="0"/>
              <a:t> </a:t>
            </a:r>
            <a:r>
              <a:rPr lang="en-IN" dirty="0">
                <a:solidFill>
                  <a:srgbClr val="00B050"/>
                </a:solidFill>
              </a:rPr>
              <a:t>segment</a:t>
            </a:r>
            <a:r>
              <a:rPr lang="en-IN" dirty="0"/>
              <a:t> register values</a:t>
            </a:r>
          </a:p>
          <a:p>
            <a:r>
              <a:rPr lang="en-IN" dirty="0"/>
              <a:t>I/O </a:t>
            </a:r>
            <a:r>
              <a:rPr lang="en-IN" dirty="0">
                <a:solidFill>
                  <a:srgbClr val="7030A0"/>
                </a:solidFill>
              </a:rPr>
              <a:t>permissions</a:t>
            </a:r>
            <a:r>
              <a:rPr lang="en-IN" dirty="0"/>
              <a:t>: </a:t>
            </a:r>
            <a:r>
              <a:rPr lang="en-IN" dirty="0" err="1"/>
              <a:t>io_bitmap</a:t>
            </a:r>
            <a:endParaRPr lang="en-IN" dirty="0"/>
          </a:p>
          <a:p>
            <a:r>
              <a:rPr lang="en-IN" dirty="0">
                <a:solidFill>
                  <a:srgbClr val="00B050"/>
                </a:solidFill>
              </a:rPr>
              <a:t>Floating-point unit </a:t>
            </a:r>
            <a:r>
              <a:rPr lang="en-IN" dirty="0"/>
              <a:t>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D12D3-731F-DB3F-86CF-86EEB6A2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BDD4EF-8797-45CF-3E9A-67B946ACCE1A}"/>
              </a:ext>
            </a:extLst>
          </p:cNvPr>
          <p:cNvSpPr txBox="1"/>
          <p:nvPr/>
        </p:nvSpPr>
        <p:spPr>
          <a:xfrm>
            <a:off x="1592483" y="1549550"/>
            <a:ext cx="1029471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/arch/x86/include/</a:t>
            </a:r>
            <a:r>
              <a:rPr lang="en-IN" sz="2400" dirty="0" err="1">
                <a:solidFill>
                  <a:srgbClr val="002060"/>
                </a:solidFill>
              </a:rPr>
              <a:t>asm</a:t>
            </a:r>
            <a:r>
              <a:rPr lang="en-IN" sz="2400" dirty="0">
                <a:solidFill>
                  <a:srgbClr val="002060"/>
                </a:solidFill>
              </a:rPr>
              <a:t>/</a:t>
            </a:r>
            <a:r>
              <a:rPr lang="en-IN" sz="2400" dirty="0" err="1">
                <a:solidFill>
                  <a:srgbClr val="002060"/>
                </a:solidFill>
              </a:rPr>
              <a:t>processor.h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B5C8F-F8B9-DCB8-DB2A-D423CBF0E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67" y="1379587"/>
            <a:ext cx="965661" cy="8015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8E20F6-4EEB-C042-B264-80413FF25477}"/>
              </a:ext>
            </a:extLst>
          </p:cNvPr>
          <p:cNvSpPr/>
          <p:nvPr/>
        </p:nvSpPr>
        <p:spPr>
          <a:xfrm>
            <a:off x="3864429" y="2340429"/>
            <a:ext cx="3298371" cy="53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err="1"/>
              <a:t>thread_struct</a:t>
            </a:r>
            <a:endParaRPr lang="en-IN" sz="28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1C618-70CA-B2F2-1062-AEFF177A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35886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FAEF-24CD-19A4-E895-73ED61D4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/>
              <a:t>The core of </a:t>
            </a:r>
            <a:r>
              <a:rPr lang="en-US" i="1" dirty="0" err="1"/>
              <a:t>task_struct</a:t>
            </a:r>
            <a:r>
              <a:rPr lang="en-US" i="1" dirty="0"/>
              <a:t> </a:t>
            </a:r>
            <a:r>
              <a:rPr lang="en-US" dirty="0"/>
              <a:t>used to be </a:t>
            </a:r>
            <a:r>
              <a:rPr lang="en-US" i="1" dirty="0" err="1"/>
              <a:t>thread_info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BC30F-18FE-CE16-A902-B0995E951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1720" y="1953651"/>
            <a:ext cx="3550920" cy="5416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</a:t>
            </a:r>
            <a:r>
              <a:rPr lang="en-US" i="1" dirty="0" err="1"/>
              <a:t>thread_info</a:t>
            </a:r>
            <a:r>
              <a:rPr lang="en-US" dirty="0"/>
              <a:t>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FC33183-72DA-FE17-444B-837972EB25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9" y="1889504"/>
            <a:ext cx="669951" cy="6699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3558B6-9961-39BB-0F23-EE4A309D096E}"/>
              </a:ext>
            </a:extLst>
          </p:cNvPr>
          <p:cNvSpPr/>
          <p:nvPr/>
        </p:nvSpPr>
        <p:spPr>
          <a:xfrm>
            <a:off x="1686864" y="2844800"/>
            <a:ext cx="8290256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It is a </a:t>
            </a:r>
            <a:r>
              <a:rPr lang="en-US" sz="2400" dirty="0">
                <a:solidFill>
                  <a:srgbClr val="FF0000"/>
                </a:solidFill>
              </a:rPr>
              <a:t>low-level</a:t>
            </a:r>
            <a:r>
              <a:rPr lang="en-US" sz="2400" dirty="0"/>
              <a:t> data structure to store task-related information.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2E18E9F-A42E-1162-F7BA-8593732C1D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9" y="3925643"/>
            <a:ext cx="669951" cy="66995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A63D5C-E7B3-58C6-89CC-F588D96A4774}"/>
              </a:ext>
            </a:extLst>
          </p:cNvPr>
          <p:cNvSpPr txBox="1">
            <a:spLocks/>
          </p:cNvSpPr>
          <p:nvPr/>
        </p:nvSpPr>
        <p:spPr>
          <a:xfrm>
            <a:off x="2331720" y="3989792"/>
            <a:ext cx="5227320" cy="54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is a low-level data structure?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A5C3F-4995-EAFF-1F61-DB932EBD50E2}"/>
              </a:ext>
            </a:extLst>
          </p:cNvPr>
          <p:cNvSpPr/>
          <p:nvPr/>
        </p:nvSpPr>
        <p:spPr>
          <a:xfrm>
            <a:off x="1686864" y="4729479"/>
            <a:ext cx="8706816" cy="15347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dirty="0"/>
              <a:t>Its layout is </a:t>
            </a:r>
            <a:r>
              <a:rPr lang="en-US" sz="2400" dirty="0">
                <a:solidFill>
                  <a:srgbClr val="FF0000"/>
                </a:solidFill>
              </a:rPr>
              <a:t>machine</a:t>
            </a:r>
            <a:r>
              <a:rPr lang="en-US" sz="2400" dirty="0"/>
              <a:t> specific. Typically, its </a:t>
            </a:r>
            <a:r>
              <a:rPr lang="en-US" sz="2400" dirty="0">
                <a:solidFill>
                  <a:srgbClr val="00B050"/>
                </a:solidFill>
              </a:rPr>
              <a:t>position</a:t>
            </a:r>
            <a:r>
              <a:rPr lang="en-US" sz="2400" dirty="0"/>
              <a:t> in the address space and the way its </a:t>
            </a:r>
            <a:r>
              <a:rPr lang="en-US" sz="2400" dirty="0">
                <a:solidFill>
                  <a:srgbClr val="7030A0"/>
                </a:solidFill>
              </a:rPr>
              <a:t>fields</a:t>
            </a:r>
            <a:r>
              <a:rPr lang="en-US" sz="2400" dirty="0"/>
              <a:t> are laid out are found to be very useful in accessing it to retrieve useful information. The contents of the data structure also abstract out </a:t>
            </a:r>
            <a:r>
              <a:rPr lang="en-US" sz="2400" dirty="0">
                <a:solidFill>
                  <a:srgbClr val="0070C0"/>
                </a:solidFill>
              </a:rPr>
              <a:t>details</a:t>
            </a:r>
            <a:r>
              <a:rPr lang="en-US" sz="2400" dirty="0"/>
              <a:t> of the underlying hardware.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54F419-8705-1AB5-D406-D8B2D074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C6AA2BD-19EC-4822-1AEA-D683241A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1789453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545E-E0B1-EF7E-E46A-F0C4D3D5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Then what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D7FA4-09F3-8454-B19A-0F1AA8A0A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233271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Once the context is </a:t>
            </a:r>
            <a:r>
              <a:rPr lang="en-IN" dirty="0">
                <a:solidFill>
                  <a:srgbClr val="0070C0"/>
                </a:solidFill>
              </a:rPr>
              <a:t>saved</a:t>
            </a:r>
            <a:r>
              <a:rPr lang="en-IN" dirty="0"/>
              <a:t>, there is often no need to create a separate kernel thread</a:t>
            </a:r>
          </a:p>
          <a:p>
            <a:r>
              <a:rPr lang="en-IN" dirty="0"/>
              <a:t>The same </a:t>
            </a:r>
            <a:r>
              <a:rPr lang="en-IN" dirty="0">
                <a:solidFill>
                  <a:srgbClr val="C00000"/>
                </a:solidFill>
              </a:rPr>
              <a:t>thread</a:t>
            </a:r>
            <a:r>
              <a:rPr lang="en-IN" dirty="0"/>
              <a:t> can continue to execute using the kernel stack (of course)</a:t>
            </a:r>
          </a:p>
          <a:p>
            <a:r>
              <a:rPr lang="en-IN" dirty="0">
                <a:solidFill>
                  <a:srgbClr val="0070C0"/>
                </a:solidFill>
              </a:rPr>
              <a:t>Service</a:t>
            </a:r>
            <a:r>
              <a:rPr lang="en-IN" dirty="0"/>
              <a:t> the interrupt of system call </a:t>
            </a:r>
          </a:p>
          <a:p>
            <a:r>
              <a:rPr lang="en-IN" dirty="0"/>
              <a:t>Check if there is </a:t>
            </a:r>
            <a:r>
              <a:rPr lang="en-IN" dirty="0">
                <a:solidFill>
                  <a:srgbClr val="C00000"/>
                </a:solidFill>
              </a:rPr>
              <a:t>additional</a:t>
            </a:r>
            <a:r>
              <a:rPr lang="en-IN" dirty="0"/>
              <a:t> work to do (that has a higher priority)</a:t>
            </a:r>
          </a:p>
          <a:p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B8A06-9540-EFFC-2802-CD87562C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1AA037-2047-DA10-5EA6-9953C95D0749}"/>
              </a:ext>
            </a:extLst>
          </p:cNvPr>
          <p:cNvSpPr/>
          <p:nvPr/>
        </p:nvSpPr>
        <p:spPr>
          <a:xfrm>
            <a:off x="1534886" y="4425496"/>
            <a:ext cx="8675914" cy="5769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err="1"/>
              <a:t>exit_to_user_mode_loop</a:t>
            </a:r>
            <a:r>
              <a:rPr lang="en-IN" sz="2800" dirty="0"/>
              <a:t> in /kernel/entry/</a:t>
            </a:r>
            <a:r>
              <a:rPr lang="en-IN" sz="2800" dirty="0" err="1"/>
              <a:t>common.c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C80577-DA7A-6953-2E33-A106EBA15994}"/>
              </a:ext>
            </a:extLst>
          </p:cNvPr>
          <p:cNvSpPr txBox="1"/>
          <p:nvPr/>
        </p:nvSpPr>
        <p:spPr>
          <a:xfrm>
            <a:off x="1001485" y="5486400"/>
            <a:ext cx="10167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If there is work to be </a:t>
            </a:r>
            <a:r>
              <a:rPr lang="en-IN" sz="2400" dirty="0">
                <a:solidFill>
                  <a:srgbClr val="00B050"/>
                </a:solidFill>
              </a:rPr>
              <a:t>done</a:t>
            </a:r>
            <a:r>
              <a:rPr lang="en-IN" sz="2400" dirty="0"/>
              <a:t>, then call the scheduler (schedule() </a:t>
            </a:r>
            <a:r>
              <a:rPr lang="en-IN" sz="2400" dirty="0">
                <a:solidFill>
                  <a:srgbClr val="7030A0"/>
                </a:solidFill>
              </a:rPr>
              <a:t>function</a:t>
            </a:r>
            <a:r>
              <a:rPr lang="en-IN" sz="2400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The </a:t>
            </a:r>
            <a:r>
              <a:rPr lang="en-IN" sz="2400" dirty="0">
                <a:solidFill>
                  <a:srgbClr val="C00000"/>
                </a:solidFill>
              </a:rPr>
              <a:t>scheduler</a:t>
            </a:r>
            <a:r>
              <a:rPr lang="en-IN" sz="2400" dirty="0"/>
              <a:t> will find the appropriate </a:t>
            </a:r>
            <a:r>
              <a:rPr lang="en-IN" sz="2400" dirty="0">
                <a:solidFill>
                  <a:srgbClr val="0070C0"/>
                </a:solidFill>
              </a:rPr>
              <a:t>task</a:t>
            </a:r>
            <a:r>
              <a:rPr lang="en-IN" sz="2400" dirty="0"/>
              <a:t> to run next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It calls the </a:t>
            </a:r>
            <a:r>
              <a:rPr lang="en-IN" sz="2400" i="1" dirty="0" err="1"/>
              <a:t>context_switch</a:t>
            </a:r>
            <a:r>
              <a:rPr lang="en-IN" sz="2400" i="1" dirty="0"/>
              <a:t> </a:t>
            </a:r>
            <a:r>
              <a:rPr lang="en-IN" sz="2400" dirty="0"/>
              <a:t>function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932DEC-4684-455D-1051-73BE96EA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9867" y="6521540"/>
            <a:ext cx="4114800" cy="365125"/>
          </a:xfrm>
        </p:spPr>
        <p:txBody>
          <a:bodyPr/>
          <a:lstStyle/>
          <a:p>
            <a:r>
              <a:rPr lang="en-US" dirty="0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0063044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12C8-9A4D-5D02-0592-7DFCCA23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 Switch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9A9A-78EF-2172-1D89-1C032B02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2199"/>
            <a:ext cx="10515600" cy="2659515"/>
          </a:xfrm>
        </p:spPr>
        <p:txBody>
          <a:bodyPr/>
          <a:lstStyle/>
          <a:p>
            <a:r>
              <a:rPr lang="en-IN" dirty="0" err="1">
                <a:solidFill>
                  <a:srgbClr val="0070C0"/>
                </a:solidFill>
              </a:rPr>
              <a:t>context_switch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(run queue, </a:t>
            </a:r>
            <a:r>
              <a:rPr lang="en-IN" dirty="0" err="1"/>
              <a:t>prev</a:t>
            </a:r>
            <a:r>
              <a:rPr lang="en-IN" dirty="0"/>
              <a:t> task, next task)</a:t>
            </a:r>
          </a:p>
          <a:p>
            <a:pPr lvl="1"/>
            <a:r>
              <a:rPr lang="en-IN" dirty="0" err="1"/>
              <a:t>prepare_task_switch</a:t>
            </a:r>
            <a:endParaRPr lang="en-IN" dirty="0"/>
          </a:p>
          <a:p>
            <a:pPr lvl="1"/>
            <a:r>
              <a:rPr lang="en-IN" dirty="0" err="1"/>
              <a:t>arch_start_context_switch</a:t>
            </a:r>
            <a:endParaRPr lang="en-IN" dirty="0"/>
          </a:p>
          <a:p>
            <a:pPr lvl="1"/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switch</a:t>
            </a:r>
            <a:r>
              <a:rPr lang="en-IN" dirty="0"/>
              <a:t> the memory structures</a:t>
            </a:r>
          </a:p>
          <a:p>
            <a:pPr lvl="1"/>
            <a:r>
              <a:rPr lang="en-IN" dirty="0" err="1"/>
              <a:t>switch_to</a:t>
            </a:r>
            <a:r>
              <a:rPr lang="en-IN" dirty="0"/>
              <a:t> (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switch</a:t>
            </a:r>
            <a:r>
              <a:rPr lang="en-IN" dirty="0"/>
              <a:t> the </a:t>
            </a:r>
            <a:r>
              <a:rPr lang="en-IN" dirty="0">
                <a:solidFill>
                  <a:srgbClr val="FF0000"/>
                </a:solidFill>
              </a:rPr>
              <a:t>register</a:t>
            </a:r>
            <a:r>
              <a:rPr lang="en-IN" dirty="0"/>
              <a:t> state and stack)</a:t>
            </a:r>
          </a:p>
          <a:p>
            <a:pPr lvl="1"/>
            <a:r>
              <a:rPr lang="en-IN" dirty="0" err="1"/>
              <a:t>finish_task_switch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91066-7770-5A59-C69C-3C76D7DF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81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068749-AF2D-659E-B5E4-03931F28A6E6}"/>
              </a:ext>
            </a:extLst>
          </p:cNvPr>
          <p:cNvSpPr/>
          <p:nvPr/>
        </p:nvSpPr>
        <p:spPr>
          <a:xfrm>
            <a:off x="7467600" y="1948543"/>
            <a:ext cx="4321629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/kernel/sched/</a:t>
            </a:r>
            <a:r>
              <a:rPr lang="en-IN" sz="2800" dirty="0" err="1"/>
              <a:t>core.c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E99BA-A1C4-972C-DD8C-30A5D6FD4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116" y="1659671"/>
            <a:ext cx="761084" cy="63177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66EFE6-2675-4FD0-2753-012FD5C8F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6931297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A627-760E-3A29-73D1-7F38A806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ABDFA-53FD-1C86-EF87-132328FB3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4632"/>
          </a:xfrm>
        </p:spPr>
        <p:txBody>
          <a:bodyPr/>
          <a:lstStyle/>
          <a:p>
            <a:r>
              <a:rPr lang="en-IN" i="1" dirty="0" err="1"/>
              <a:t>prepare_task_switch</a:t>
            </a:r>
            <a:r>
              <a:rPr lang="en-IN" i="1" dirty="0"/>
              <a:t> </a:t>
            </a:r>
            <a:r>
              <a:rPr lang="en-IN" dirty="0">
                <a:sym typeface="Wingdings" panose="05000000000000000000" pitchFamily="2" charset="2"/>
              </a:rPr>
              <a:t> Set the state of the </a:t>
            </a:r>
            <a:r>
              <a:rPr lang="en-IN" i="1" dirty="0" err="1">
                <a:sym typeface="Wingdings" panose="05000000000000000000" pitchFamily="2" charset="2"/>
              </a:rPr>
              <a:t>prev</a:t>
            </a:r>
            <a:r>
              <a:rPr lang="en-IN" i="1" dirty="0"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task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It is not running any more  </a:t>
            </a:r>
          </a:p>
          <a:p>
            <a:r>
              <a:rPr lang="en-IN" dirty="0">
                <a:sym typeface="Wingdings" panose="05000000000000000000" pitchFamily="2" charset="2"/>
              </a:rPr>
              <a:t>Switch the memory maps (</a:t>
            </a:r>
            <a:r>
              <a:rPr lang="en-IN" dirty="0" err="1">
                <a:sym typeface="Wingdings" panose="05000000000000000000" pitchFamily="2" charset="2"/>
              </a:rPr>
              <a:t>mm_struct</a:t>
            </a:r>
            <a:r>
              <a:rPr lang="en-IN" dirty="0">
                <a:sym typeface="Wingdings" panose="05000000000000000000" pitchFamily="2" charset="2"/>
              </a:rPr>
              <a:t> structures)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The TLB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contents</a:t>
            </a:r>
            <a:r>
              <a:rPr lang="en-IN" dirty="0">
                <a:sym typeface="Wingdings" panose="05000000000000000000" pitchFamily="2" charset="2"/>
              </a:rPr>
              <a:t> need to be changed</a:t>
            </a:r>
          </a:p>
          <a:p>
            <a:pPr lvl="1"/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547FE-9BD2-8837-96E8-2F5699FB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86399-6D6A-416E-DCD2-593D90B7B0E7}"/>
              </a:ext>
            </a:extLst>
          </p:cNvPr>
          <p:cNvSpPr txBox="1"/>
          <p:nvPr/>
        </p:nvSpPr>
        <p:spPr>
          <a:xfrm>
            <a:off x="1585750" y="3674487"/>
            <a:ext cx="8875422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 dirty="0"/>
              <a:t>	</a:t>
            </a:r>
            <a:r>
              <a:rPr lang="en-IN" sz="2400" i="1" dirty="0">
                <a:solidFill>
                  <a:srgbClr val="0070C0"/>
                </a:solidFill>
              </a:rPr>
              <a:t>if</a:t>
            </a:r>
            <a:r>
              <a:rPr lang="en-IN" sz="2400" dirty="0"/>
              <a:t> (! next-&gt;mm)</a:t>
            </a:r>
          </a:p>
          <a:p>
            <a:pPr algn="l"/>
            <a:r>
              <a:rPr lang="en-IN" sz="2400" dirty="0"/>
              <a:t>		next-&gt;</a:t>
            </a:r>
            <a:r>
              <a:rPr lang="en-IN" sz="2400" dirty="0" err="1"/>
              <a:t>active_mm</a:t>
            </a:r>
            <a:r>
              <a:rPr lang="en-IN" sz="2400" dirty="0"/>
              <a:t> = </a:t>
            </a:r>
            <a:r>
              <a:rPr lang="en-IN" sz="2400" dirty="0" err="1"/>
              <a:t>prev</a:t>
            </a:r>
            <a:r>
              <a:rPr lang="en-IN" sz="2400" dirty="0"/>
              <a:t>-&gt;</a:t>
            </a:r>
            <a:r>
              <a:rPr lang="en-IN" sz="2400" dirty="0" err="1"/>
              <a:t>active_mm</a:t>
            </a:r>
            <a:r>
              <a:rPr lang="en-IN" sz="2400" dirty="0"/>
              <a:t>;</a:t>
            </a:r>
          </a:p>
          <a:p>
            <a:pPr algn="l"/>
            <a:endParaRPr lang="en-IN" sz="2400" dirty="0"/>
          </a:p>
          <a:p>
            <a:pPr algn="l"/>
            <a:r>
              <a:rPr lang="en-IN" sz="2400" dirty="0"/>
              <a:t>		</a:t>
            </a:r>
            <a:r>
              <a:rPr lang="en-IN" sz="2400" i="1" dirty="0">
                <a:solidFill>
                  <a:srgbClr val="0070C0"/>
                </a:solidFill>
              </a:rPr>
              <a:t>if</a:t>
            </a:r>
            <a:r>
              <a:rPr lang="en-IN" sz="2400" dirty="0"/>
              <a:t> (</a:t>
            </a:r>
            <a:r>
              <a:rPr lang="en-IN" sz="2400" dirty="0" err="1"/>
              <a:t>prev</a:t>
            </a:r>
            <a:r>
              <a:rPr lang="en-IN" sz="2400" dirty="0"/>
              <a:t>-&gt;mm)                                                     </a:t>
            </a:r>
            <a:endParaRPr lang="en-IN" sz="2400" dirty="0">
              <a:solidFill>
                <a:srgbClr val="00B050"/>
              </a:solidFill>
            </a:endParaRPr>
          </a:p>
          <a:p>
            <a:pPr algn="l"/>
            <a:r>
              <a:rPr lang="en-IN" sz="2400" dirty="0"/>
              <a:t>			</a:t>
            </a:r>
            <a:r>
              <a:rPr lang="en-IN" sz="2400" dirty="0" err="1"/>
              <a:t>mmgrab</a:t>
            </a:r>
            <a:r>
              <a:rPr lang="en-IN" sz="2400" dirty="0"/>
              <a:t> (</a:t>
            </a:r>
            <a:r>
              <a:rPr lang="en-IN" sz="2400" dirty="0" err="1"/>
              <a:t>prev</a:t>
            </a:r>
            <a:r>
              <a:rPr lang="en-IN" sz="2400" dirty="0"/>
              <a:t>-&gt;</a:t>
            </a:r>
            <a:r>
              <a:rPr lang="en-IN" sz="2400" dirty="0" err="1"/>
              <a:t>active_mm</a:t>
            </a:r>
            <a:r>
              <a:rPr lang="en-IN" sz="2400" dirty="0"/>
              <a:t>);</a:t>
            </a:r>
          </a:p>
          <a:p>
            <a:pPr algn="l"/>
            <a:r>
              <a:rPr lang="en-IN" sz="2400" dirty="0"/>
              <a:t>		</a:t>
            </a:r>
            <a:r>
              <a:rPr lang="en-IN" sz="2400" i="1" dirty="0">
                <a:solidFill>
                  <a:srgbClr val="0070C0"/>
                </a:solidFill>
              </a:rPr>
              <a:t>else</a:t>
            </a:r>
          </a:p>
          <a:p>
            <a:pPr algn="l"/>
            <a:r>
              <a:rPr lang="en-IN" sz="2400" dirty="0"/>
              <a:t>			</a:t>
            </a:r>
            <a:r>
              <a:rPr lang="en-IN" sz="2400" dirty="0" err="1"/>
              <a:t>prev</a:t>
            </a:r>
            <a:r>
              <a:rPr lang="en-IN" sz="2400" dirty="0"/>
              <a:t>-&gt;</a:t>
            </a:r>
            <a:r>
              <a:rPr lang="en-IN" sz="2400" dirty="0" err="1"/>
              <a:t>active_mm</a:t>
            </a:r>
            <a:r>
              <a:rPr lang="en-IN" sz="2400" dirty="0"/>
              <a:t> = NULL;</a:t>
            </a:r>
          </a:p>
          <a:p>
            <a:pPr algn="l"/>
            <a:r>
              <a:rPr lang="en-IN" sz="2400" dirty="0"/>
              <a:t>	}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ECA26B6-24A6-1308-FF8E-53831181C6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3885" y="3539550"/>
            <a:ext cx="863729" cy="7719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41CC92-105F-0771-775B-9FC23CBD3A1F}"/>
              </a:ext>
            </a:extLst>
          </p:cNvPr>
          <p:cNvSpPr/>
          <p:nvPr/>
        </p:nvSpPr>
        <p:spPr>
          <a:xfrm>
            <a:off x="8868294" y="4136571"/>
            <a:ext cx="3105992" cy="6640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Use the </a:t>
            </a:r>
            <a:r>
              <a:rPr lang="en-IN" sz="2400" i="1" dirty="0"/>
              <a:t>mm </a:t>
            </a:r>
            <a:r>
              <a:rPr lang="en-IN" sz="2400" dirty="0"/>
              <a:t>of the previous task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C0A459-D9E2-4D64-862E-A87D1C907BAB}"/>
              </a:ext>
            </a:extLst>
          </p:cNvPr>
          <p:cNvSpPr/>
          <p:nvPr/>
        </p:nvSpPr>
        <p:spPr>
          <a:xfrm>
            <a:off x="8868294" y="4992109"/>
            <a:ext cx="3105992" cy="6640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Increase the reference count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AF4C6C-8FE7-A79D-E87B-3D634123DAF9}"/>
              </a:ext>
            </a:extLst>
          </p:cNvPr>
          <p:cNvSpPr/>
          <p:nvPr/>
        </p:nvSpPr>
        <p:spPr>
          <a:xfrm>
            <a:off x="8011886" y="3318450"/>
            <a:ext cx="3657599" cy="664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Switching to the kernel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EB3A97-3739-8AE6-0C0A-446E21F8FB3E}"/>
              </a:ext>
            </a:extLst>
          </p:cNvPr>
          <p:cNvSpPr/>
          <p:nvPr/>
        </p:nvSpPr>
        <p:spPr>
          <a:xfrm>
            <a:off x="1153885" y="4860028"/>
            <a:ext cx="2093621" cy="77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Coming from user 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624857-6F4F-9CE6-0FE0-C5DB51C74486}"/>
              </a:ext>
            </a:extLst>
          </p:cNvPr>
          <p:cNvSpPr/>
          <p:nvPr/>
        </p:nvSpPr>
        <p:spPr>
          <a:xfrm>
            <a:off x="1153885" y="5774390"/>
            <a:ext cx="2093621" cy="77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Coming from the kernel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4AC8564-8C31-1004-88C7-2610943C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9921837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5347-23E8-83F6-0675-530AC09D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Switching to User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1204-A021-AF09-BD26-24BC4F116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4375"/>
          </a:xfrm>
        </p:spPr>
        <p:txBody>
          <a:bodyPr/>
          <a:lstStyle/>
          <a:p>
            <a:r>
              <a:rPr lang="en-IN" dirty="0"/>
              <a:t>From </a:t>
            </a:r>
            <a:r>
              <a:rPr lang="en-IN" dirty="0" err="1"/>
              <a:t>Userspace</a:t>
            </a:r>
            <a:endParaRPr lang="en-IN" dirty="0"/>
          </a:p>
          <a:p>
            <a:pPr lvl="1"/>
            <a:r>
              <a:rPr lang="en-IN" dirty="0"/>
              <a:t>Manage states of interrupt queues and do other book-keeping activities</a:t>
            </a:r>
          </a:p>
          <a:p>
            <a:r>
              <a:rPr lang="en-IN" dirty="0"/>
              <a:t>From the kernel</a:t>
            </a:r>
          </a:p>
          <a:p>
            <a:pPr lvl="1"/>
            <a:r>
              <a:rPr lang="en-IN" dirty="0" err="1"/>
              <a:t>prev</a:t>
            </a:r>
            <a:r>
              <a:rPr lang="en-IN" dirty="0"/>
              <a:t>-&gt;</a:t>
            </a:r>
            <a:r>
              <a:rPr lang="en-IN" dirty="0" err="1"/>
              <a:t>active_mm</a:t>
            </a:r>
            <a:r>
              <a:rPr lang="en-IN" dirty="0"/>
              <a:t> = NULL   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30EE6-976A-4E9E-C3E8-CDDC2CDE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6BAD53-9785-7DC4-539A-27AA71180670}"/>
              </a:ext>
            </a:extLst>
          </p:cNvPr>
          <p:cNvSpPr/>
          <p:nvPr/>
        </p:nvSpPr>
        <p:spPr>
          <a:xfrm>
            <a:off x="2808514" y="4147457"/>
            <a:ext cx="5921829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Call the __</a:t>
            </a:r>
            <a:r>
              <a:rPr lang="en-IN" sz="2400" dirty="0" err="1"/>
              <a:t>switch_to</a:t>
            </a:r>
            <a:r>
              <a:rPr lang="en-IN" sz="2400" dirty="0"/>
              <a:t> function in /arch/x86/kernel/process_64.c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F20A1-3B47-9856-EFA9-E013CA7D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5086245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F86A-2696-415B-DE26-69EA8680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280084"/>
            <a:ext cx="3429001" cy="5998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800" dirty="0"/>
              <a:t>__</a:t>
            </a:r>
            <a:r>
              <a:rPr lang="en-IN" sz="2800" dirty="0" err="1"/>
              <a:t>switch_to</a:t>
            </a:r>
            <a:r>
              <a:rPr lang="en-IN" sz="2800" dirty="0"/>
              <a:t> </a:t>
            </a:r>
            <a:r>
              <a:rPr lang="en-IN" sz="2800" i="1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B8F1A-B8B5-3B4C-46C3-D1830D709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79930"/>
            <a:ext cx="7663543" cy="33342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Extract</a:t>
            </a:r>
            <a:r>
              <a:rPr lang="en-IN" dirty="0"/>
              <a:t> the </a:t>
            </a:r>
            <a:r>
              <a:rPr lang="en-IN" i="1" dirty="0" err="1"/>
              <a:t>thread_struct</a:t>
            </a:r>
            <a:r>
              <a:rPr lang="en-IN" i="1" dirty="0"/>
              <a:t> </a:t>
            </a:r>
            <a:r>
              <a:rPr lang="en-IN" dirty="0"/>
              <a:t>structures</a:t>
            </a:r>
          </a:p>
          <a:p>
            <a:r>
              <a:rPr lang="en-IN" dirty="0">
                <a:solidFill>
                  <a:srgbClr val="C00000"/>
                </a:solidFill>
              </a:rPr>
              <a:t>Load</a:t>
            </a:r>
            <a:r>
              <a:rPr lang="en-IN" dirty="0"/>
              <a:t> the TLS (thread local state)</a:t>
            </a:r>
          </a:p>
          <a:p>
            <a:pPr lvl="1"/>
            <a:r>
              <a:rPr lang="en-IN" i="1" dirty="0"/>
              <a:t>fs </a:t>
            </a:r>
            <a:r>
              <a:rPr lang="en-IN" dirty="0"/>
              <a:t>and </a:t>
            </a:r>
            <a:r>
              <a:rPr lang="en-IN" i="1" dirty="0" err="1"/>
              <a:t>gs</a:t>
            </a:r>
            <a:r>
              <a:rPr lang="en-IN" i="1" dirty="0"/>
              <a:t> </a:t>
            </a:r>
            <a:r>
              <a:rPr lang="en-IN" dirty="0">
                <a:solidFill>
                  <a:srgbClr val="C00000"/>
                </a:solidFill>
              </a:rPr>
              <a:t>segment</a:t>
            </a:r>
            <a:r>
              <a:rPr lang="en-IN" dirty="0"/>
              <a:t> registers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Load</a:t>
            </a:r>
            <a:r>
              <a:rPr lang="en-IN" dirty="0"/>
              <a:t> the rest of the segment registers</a:t>
            </a:r>
          </a:p>
          <a:p>
            <a:r>
              <a:rPr lang="en-IN" dirty="0">
                <a:solidFill>
                  <a:srgbClr val="7030A0"/>
                </a:solidFill>
              </a:rPr>
              <a:t>Change</a:t>
            </a:r>
            <a:r>
              <a:rPr lang="en-IN" dirty="0"/>
              <a:t> the </a:t>
            </a:r>
            <a:r>
              <a:rPr lang="en-IN" i="1" dirty="0"/>
              <a:t>current</a:t>
            </a:r>
            <a:r>
              <a:rPr lang="en-IN" dirty="0"/>
              <a:t> </a:t>
            </a:r>
            <a:r>
              <a:rPr lang="en-IN" dirty="0" err="1"/>
              <a:t>ptr</a:t>
            </a:r>
            <a:r>
              <a:rPr lang="en-IN" dirty="0"/>
              <a:t>, rest of </a:t>
            </a:r>
            <a:r>
              <a:rPr lang="en-IN"/>
              <a:t>the registers </a:t>
            </a:r>
            <a:r>
              <a:rPr lang="en-IN" dirty="0"/>
              <a:t>and the stack pointer</a:t>
            </a:r>
          </a:p>
          <a:p>
            <a:r>
              <a:rPr lang="en-IN" dirty="0">
                <a:solidFill>
                  <a:srgbClr val="FF0000"/>
                </a:solidFill>
              </a:rPr>
              <a:t>Set</a:t>
            </a:r>
            <a:r>
              <a:rPr lang="en-IN" dirty="0"/>
              <a:t> the floating-point unit state</a:t>
            </a:r>
          </a:p>
          <a:p>
            <a:r>
              <a:rPr lang="en-IN" dirty="0">
                <a:solidFill>
                  <a:srgbClr val="0070C0"/>
                </a:solidFill>
              </a:rPr>
              <a:t>Restore</a:t>
            </a:r>
            <a:r>
              <a:rPr lang="en-IN" dirty="0"/>
              <a:t> the state of model specific registers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42ACA-73BC-8ACD-A4CF-0D22128B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6B9DE7-C806-9B97-BA34-9995180429F3}"/>
              </a:ext>
            </a:extLst>
          </p:cNvPr>
          <p:cNvSpPr txBox="1">
            <a:spLocks/>
          </p:cNvSpPr>
          <p:nvPr/>
        </p:nvSpPr>
        <p:spPr>
          <a:xfrm>
            <a:off x="838200" y="5176382"/>
            <a:ext cx="7587343" cy="1603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0B050"/>
                </a:solidFill>
              </a:rPr>
              <a:t>Set</a:t>
            </a:r>
            <a:r>
              <a:rPr lang="en-IN" dirty="0"/>
              <a:t> the state of the </a:t>
            </a:r>
            <a:r>
              <a:rPr lang="en-IN" i="1" dirty="0" err="1"/>
              <a:t>prev</a:t>
            </a:r>
            <a:r>
              <a:rPr lang="en-IN" dirty="0"/>
              <a:t> task and </a:t>
            </a:r>
            <a:r>
              <a:rPr lang="en-IN" i="1" dirty="0"/>
              <a:t>next </a:t>
            </a:r>
            <a:r>
              <a:rPr lang="en-IN" dirty="0"/>
              <a:t>task</a:t>
            </a:r>
          </a:p>
          <a:p>
            <a:r>
              <a:rPr lang="en-IN" dirty="0">
                <a:solidFill>
                  <a:srgbClr val="FF0000"/>
                </a:solidFill>
              </a:rPr>
              <a:t>Load</a:t>
            </a:r>
            <a:r>
              <a:rPr lang="en-IN" dirty="0"/>
              <a:t> the </a:t>
            </a:r>
            <a:r>
              <a:rPr lang="en-IN" i="1" dirty="0" err="1"/>
              <a:t>kmap</a:t>
            </a:r>
            <a:r>
              <a:rPr lang="en-IN" i="1" dirty="0"/>
              <a:t> </a:t>
            </a:r>
            <a:r>
              <a:rPr lang="en-IN" dirty="0"/>
              <a:t>for the task</a:t>
            </a:r>
            <a:endParaRPr lang="en-IN" i="1" dirty="0"/>
          </a:p>
          <a:p>
            <a:pPr lvl="1"/>
            <a:r>
              <a:rPr lang="en-IN" dirty="0">
                <a:solidFill>
                  <a:srgbClr val="00B050"/>
                </a:solidFill>
              </a:rPr>
              <a:t>Maps</a:t>
            </a:r>
            <a:r>
              <a:rPr lang="en-IN" dirty="0"/>
              <a:t> user space </a:t>
            </a:r>
            <a:r>
              <a:rPr lang="en-IN" dirty="0">
                <a:solidFill>
                  <a:srgbClr val="0070C0"/>
                </a:solidFill>
              </a:rPr>
              <a:t>pages</a:t>
            </a:r>
            <a:r>
              <a:rPr lang="en-IN" dirty="0"/>
              <a:t> to the kernel address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BDE477-C165-4092-9E4B-9C1EA186EF74}"/>
              </a:ext>
            </a:extLst>
          </p:cNvPr>
          <p:cNvSpPr/>
          <p:nvPr/>
        </p:nvSpPr>
        <p:spPr>
          <a:xfrm>
            <a:off x="2819400" y="4690835"/>
            <a:ext cx="3276600" cy="500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i="1" dirty="0" err="1"/>
              <a:t>finish_task_switch</a:t>
            </a:r>
            <a:endParaRPr lang="en-IN" sz="2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5E754B-7C46-7EB2-DDC8-1D7CFB678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534" y="2184340"/>
            <a:ext cx="2573209" cy="250649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9C0B4-B774-C5B1-3597-D55575C8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280016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E04E-73AA-D51A-B99E-2EE39449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Interesting Trivia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CD013-0988-1AF8-02BA-99187036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85</a:t>
            </a:fld>
            <a:endParaRPr lang="en-US"/>
          </a:p>
        </p:txBody>
      </p:sp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0660366E-0CD8-C037-31AF-BAE2B56AF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386" y="663778"/>
            <a:ext cx="2031985" cy="1704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500075-E011-CF90-A1A8-E346FE420F52}"/>
              </a:ext>
            </a:extLst>
          </p:cNvPr>
          <p:cNvSpPr txBox="1"/>
          <p:nvPr/>
        </p:nvSpPr>
        <p:spPr>
          <a:xfrm>
            <a:off x="1273628" y="2551039"/>
            <a:ext cx="9437915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You will often find </a:t>
            </a:r>
            <a:r>
              <a:rPr lang="en-IN" sz="2400" dirty="0">
                <a:solidFill>
                  <a:srgbClr val="7030A0"/>
                </a:solidFill>
              </a:rPr>
              <a:t>statements</a:t>
            </a:r>
            <a:r>
              <a:rPr lang="en-IN" sz="2400" dirty="0"/>
              <a:t> of the </a:t>
            </a:r>
            <a:r>
              <a:rPr lang="en-IN" sz="2400" dirty="0">
                <a:solidFill>
                  <a:srgbClr val="00B050"/>
                </a:solidFill>
              </a:rPr>
              <a:t>form</a:t>
            </a:r>
            <a:r>
              <a:rPr lang="en-IN" sz="2400" dirty="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 </a:t>
            </a:r>
            <a:r>
              <a:rPr lang="en-IN" sz="2400" i="1" dirty="0"/>
              <a:t>if (</a:t>
            </a:r>
            <a:r>
              <a:rPr lang="en-IN" sz="2400" i="1" dirty="0">
                <a:solidFill>
                  <a:srgbClr val="0070C0"/>
                </a:solidFill>
              </a:rPr>
              <a:t>likely</a:t>
            </a:r>
            <a:r>
              <a:rPr lang="en-IN" sz="2400" i="1" dirty="0"/>
              <a:t> (&lt;some condition&gt;) ){ …. }    </a:t>
            </a:r>
            <a:r>
              <a:rPr lang="en-IN" sz="2400" dirty="0"/>
              <a:t>OR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i="1" dirty="0"/>
              <a:t>if (</a:t>
            </a:r>
            <a:r>
              <a:rPr lang="en-IN" sz="2400" i="1" dirty="0">
                <a:solidFill>
                  <a:srgbClr val="C00000"/>
                </a:solidFill>
              </a:rPr>
              <a:t>unlikely</a:t>
            </a:r>
            <a:r>
              <a:rPr lang="en-IN" sz="2400" i="1" dirty="0"/>
              <a:t> (&lt;some condition&gt;)) { …. }</a:t>
            </a:r>
            <a:endParaRPr lang="en-IN" sz="2400" i="1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They are </a:t>
            </a:r>
            <a:r>
              <a:rPr lang="en-IN" sz="2400" dirty="0">
                <a:solidFill>
                  <a:srgbClr val="C00000"/>
                </a:solidFill>
              </a:rPr>
              <a:t>hints</a:t>
            </a:r>
            <a:r>
              <a:rPr lang="en-IN" sz="2400" dirty="0"/>
              <a:t> to the branch predictor of the CPU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This </a:t>
            </a:r>
            <a:r>
              <a:rPr lang="en-IN" sz="2400" dirty="0">
                <a:solidFill>
                  <a:srgbClr val="C00000"/>
                </a:solidFill>
              </a:rPr>
              <a:t>branch</a:t>
            </a:r>
            <a:r>
              <a:rPr lang="en-IN" sz="2400" dirty="0"/>
              <a:t> is most </a:t>
            </a:r>
            <a:r>
              <a:rPr lang="en-IN" sz="2400" dirty="0">
                <a:solidFill>
                  <a:srgbClr val="00B050"/>
                </a:solidFill>
              </a:rPr>
              <a:t>likely</a:t>
            </a:r>
            <a:r>
              <a:rPr lang="en-IN" sz="2400" dirty="0"/>
              <a:t> to be taken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075FE-69AB-94A2-E4D5-622E3E2B44FF}"/>
              </a:ext>
            </a:extLst>
          </p:cNvPr>
          <p:cNvSpPr txBox="1"/>
          <p:nvPr/>
        </p:nvSpPr>
        <p:spPr>
          <a:xfrm>
            <a:off x="1273628" y="4782483"/>
            <a:ext cx="105156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You will often find </a:t>
            </a:r>
            <a:r>
              <a:rPr lang="en-IN" sz="2400" dirty="0">
                <a:solidFill>
                  <a:srgbClr val="7030A0"/>
                </a:solidFill>
              </a:rPr>
              <a:t>statements</a:t>
            </a:r>
            <a:r>
              <a:rPr lang="en-IN" sz="2400" dirty="0"/>
              <a:t> of the </a:t>
            </a:r>
            <a:r>
              <a:rPr lang="en-IN" sz="2400" dirty="0">
                <a:solidFill>
                  <a:srgbClr val="00B050"/>
                </a:solidFill>
              </a:rPr>
              <a:t>form</a:t>
            </a:r>
            <a:r>
              <a:rPr lang="en-IN" sz="2400" dirty="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static </a:t>
            </a:r>
            <a:r>
              <a:rPr lang="en-IN" sz="2400" i="1" dirty="0">
                <a:solidFill>
                  <a:srgbClr val="FF0000"/>
                </a:solidFill>
              </a:rPr>
              <a:t>__</a:t>
            </a:r>
            <a:r>
              <a:rPr lang="en-IN" sz="2400" i="1" dirty="0" err="1">
                <a:solidFill>
                  <a:srgbClr val="FF0000"/>
                </a:solidFill>
              </a:rPr>
              <a:t>latent_entropy</a:t>
            </a:r>
            <a:r>
              <a:rPr lang="en-IN" sz="2400" i="1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struct </a:t>
            </a:r>
            <a:r>
              <a:rPr lang="en-IN" sz="2400" dirty="0" err="1"/>
              <a:t>task_struct</a:t>
            </a:r>
            <a:r>
              <a:rPr lang="en-IN" sz="2400" dirty="0"/>
              <a:t> *</a:t>
            </a:r>
            <a:r>
              <a:rPr lang="en-IN" sz="2400" dirty="0" err="1"/>
              <a:t>copy_process</a:t>
            </a:r>
            <a:r>
              <a:rPr lang="en-IN" sz="2400" dirty="0"/>
              <a:t> (…){…}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We are using the </a:t>
            </a:r>
            <a:r>
              <a:rPr lang="en-IN" sz="2400" dirty="0">
                <a:solidFill>
                  <a:srgbClr val="00B050"/>
                </a:solidFill>
              </a:rPr>
              <a:t>value</a:t>
            </a:r>
            <a:r>
              <a:rPr lang="en-IN" sz="2400" dirty="0"/>
              <a:t> of the </a:t>
            </a:r>
            <a:r>
              <a:rPr lang="en-IN" sz="2400" dirty="0" err="1"/>
              <a:t>task_struct</a:t>
            </a:r>
            <a:r>
              <a:rPr lang="en-IN" sz="2400" dirty="0"/>
              <a:t>* </a:t>
            </a:r>
            <a:r>
              <a:rPr lang="en-IN" sz="2400" dirty="0">
                <a:solidFill>
                  <a:srgbClr val="0070C0"/>
                </a:solidFill>
              </a:rPr>
              <a:t>pointer</a:t>
            </a:r>
            <a:r>
              <a:rPr lang="en-IN" sz="2400" dirty="0"/>
              <a:t> as a source of randomness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Many such </a:t>
            </a:r>
            <a:r>
              <a:rPr lang="en-IN" sz="2400" dirty="0">
                <a:solidFill>
                  <a:srgbClr val="FF0000"/>
                </a:solidFill>
              </a:rPr>
              <a:t>random</a:t>
            </a:r>
            <a:r>
              <a:rPr lang="en-IN" sz="2400" dirty="0"/>
              <a:t> sources are combined to </a:t>
            </a:r>
            <a:r>
              <a:rPr lang="en-IN" sz="2400" dirty="0">
                <a:solidFill>
                  <a:srgbClr val="C00000"/>
                </a:solidFill>
              </a:rPr>
              <a:t>create</a:t>
            </a:r>
            <a:r>
              <a:rPr lang="en-IN" sz="2400" dirty="0"/>
              <a:t> cryptographic keys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FD912-D027-99A4-A5D0-F53FC1AB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2805668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406EF8-A9C7-4956-37DE-447EB795A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63" y="82617"/>
            <a:ext cx="11717619" cy="6571244"/>
          </a:xfr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AE49069-C86C-9A2D-80AF-67C1845D4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76" y="4926063"/>
            <a:ext cx="1404239" cy="1404239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0D47F43-BC24-1AD1-B890-0A7BCFDD4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459" y="589307"/>
            <a:ext cx="1999328" cy="20374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C112CC-5AAD-7868-7DFB-6D6063ECA5EA}"/>
              </a:ext>
            </a:extLst>
          </p:cNvPr>
          <p:cNvSpPr txBox="1"/>
          <p:nvPr/>
        </p:nvSpPr>
        <p:spPr>
          <a:xfrm>
            <a:off x="4613562" y="1260763"/>
            <a:ext cx="61107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70C0"/>
                </a:solidFill>
                <a:latin typeface="Comic Sans MS"/>
                <a:cs typeface="Calibri"/>
              </a:rPr>
              <a:t>srsarangi@cse.iitd.ac.in</a:t>
            </a:r>
            <a:endParaRPr lang="en-US" sz="4000" err="1">
              <a:solidFill>
                <a:srgbClr val="0070C0"/>
              </a:solidFill>
              <a:latin typeface="Comic Sans M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C6E6F-84BC-E8C5-FBF0-D129A484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1BE7C78-39E8-CE02-3740-59AE9788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415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E27A-8F51-3815-309C-AD02909E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thread_info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490F-C9D4-C7C3-B233-A001C9ED7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0640"/>
            <a:ext cx="10515600" cy="735648"/>
          </a:xfrm>
        </p:spPr>
        <p:txBody>
          <a:bodyPr/>
          <a:lstStyle/>
          <a:p>
            <a:r>
              <a:rPr lang="en-US" dirty="0"/>
              <a:t>Contains some </a:t>
            </a:r>
            <a:r>
              <a:rPr lang="en-US" dirty="0">
                <a:solidFill>
                  <a:srgbClr val="FF0000"/>
                </a:solidFill>
              </a:rPr>
              <a:t>important</a:t>
            </a:r>
            <a:r>
              <a:rPr lang="en-US" dirty="0"/>
              <a:t> information about the HW state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B402AC-E133-326A-A490-A61808B61A7C}"/>
              </a:ext>
            </a:extLst>
          </p:cNvPr>
          <p:cNvSpPr/>
          <p:nvPr/>
        </p:nvSpPr>
        <p:spPr>
          <a:xfrm>
            <a:off x="7802880" y="1458913"/>
            <a:ext cx="4165600" cy="5984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arch/x86/include/</a:t>
            </a:r>
            <a:r>
              <a:rPr lang="en-US" sz="2000" err="1"/>
              <a:t>asm</a:t>
            </a:r>
            <a:r>
              <a:rPr lang="en-US" sz="2000"/>
              <a:t>/</a:t>
            </a:r>
            <a:r>
              <a:rPr lang="en-US" sz="2000" err="1"/>
              <a:t>thread_info.h</a:t>
            </a:r>
            <a:endParaRPr lang="en-US" sz="20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38129B-86B2-6DB2-C537-47B0A2E4DEC5}"/>
              </a:ext>
            </a:extLst>
          </p:cNvPr>
          <p:cNvSpPr/>
          <p:nvPr/>
        </p:nvSpPr>
        <p:spPr>
          <a:xfrm>
            <a:off x="3484880" y="1615440"/>
            <a:ext cx="3515360" cy="735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struct </a:t>
            </a:r>
            <a:r>
              <a:rPr lang="en-US" sz="2400" err="1"/>
              <a:t>thread_info</a:t>
            </a:r>
            <a:endParaRPr lang="en-US" sz="24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AEC777-CC58-2E6F-936D-A08660D08A6A}"/>
              </a:ext>
            </a:extLst>
          </p:cNvPr>
          <p:cNvSpPr/>
          <p:nvPr/>
        </p:nvSpPr>
        <p:spPr>
          <a:xfrm>
            <a:off x="2479040" y="3688080"/>
            <a:ext cx="4886960" cy="254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/>
              <a:t>struct </a:t>
            </a:r>
            <a:r>
              <a:rPr lang="en-US" sz="2400" err="1">
                <a:solidFill>
                  <a:srgbClr val="0070C0"/>
                </a:solidFill>
              </a:rPr>
              <a:t>thread_info</a:t>
            </a:r>
            <a:r>
              <a:rPr lang="en-US" sz="2400">
                <a:solidFill>
                  <a:srgbClr val="0070C0"/>
                </a:solidFill>
              </a:rPr>
              <a:t> </a:t>
            </a:r>
            <a:r>
              <a:rPr lang="en-US" sz="2400"/>
              <a:t>{</a:t>
            </a:r>
          </a:p>
          <a:p>
            <a:r>
              <a:rPr lang="en-US" sz="2400"/>
              <a:t>	unsigned long flags;</a:t>
            </a:r>
          </a:p>
          <a:p>
            <a:r>
              <a:rPr lang="en-US" sz="2400"/>
              <a:t>	unsigned long </a:t>
            </a:r>
            <a:r>
              <a:rPr lang="en-US" sz="2400" err="1"/>
              <a:t>syscall_work</a:t>
            </a:r>
            <a:r>
              <a:rPr lang="en-US" sz="2400"/>
              <a:t>;</a:t>
            </a:r>
          </a:p>
          <a:p>
            <a:r>
              <a:rPr lang="en-US" sz="2400"/>
              <a:t>	u32 status;</a:t>
            </a:r>
          </a:p>
          <a:p>
            <a:r>
              <a:rPr lang="en-US" sz="2400"/>
              <a:t>	u32 </a:t>
            </a:r>
            <a:r>
              <a:rPr lang="en-US" sz="2400" err="1"/>
              <a:t>cpu</a:t>
            </a:r>
            <a:r>
              <a:rPr lang="en-US" sz="2400"/>
              <a:t>;</a:t>
            </a:r>
          </a:p>
          <a:p>
            <a:r>
              <a:rPr lang="en-US" sz="2400"/>
              <a:t>}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EEC993CF-FD43-A422-0F87-7855BD4FB7BF}"/>
              </a:ext>
            </a:extLst>
          </p:cNvPr>
          <p:cNvSpPr/>
          <p:nvPr/>
        </p:nvSpPr>
        <p:spPr>
          <a:xfrm>
            <a:off x="7061200" y="4252912"/>
            <a:ext cx="284480" cy="113792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F3DA0FFC-AF90-3D2D-9BA8-360BCD9ABAFF}"/>
              </a:ext>
            </a:extLst>
          </p:cNvPr>
          <p:cNvSpPr/>
          <p:nvPr/>
        </p:nvSpPr>
        <p:spPr>
          <a:xfrm>
            <a:off x="7965440" y="3860800"/>
            <a:ext cx="3799840" cy="1239520"/>
          </a:xfrm>
          <a:prstGeom prst="wedgeRoundRectCallout">
            <a:avLst>
              <a:gd name="adj1" fmla="val -68024"/>
              <a:gd name="adj2" fmla="val 106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/>
              <a:t>Flags for the state of the process, system calls, and thread synchrony, resp.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2584215A-4182-8DAF-664E-B18D98369167}"/>
              </a:ext>
            </a:extLst>
          </p:cNvPr>
          <p:cNvSpPr/>
          <p:nvPr/>
        </p:nvSpPr>
        <p:spPr>
          <a:xfrm>
            <a:off x="7553960" y="5506720"/>
            <a:ext cx="1569720" cy="721360"/>
          </a:xfrm>
          <a:prstGeom prst="wedgeRoundRectCallout">
            <a:avLst>
              <a:gd name="adj1" fmla="val -230478"/>
              <a:gd name="adj2" fmla="val -4192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/>
              <a:t>Current CPU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F832-1BCB-CA56-3E78-B66BAA2D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BB574ED-629F-8F44-8FC9-E924A3E01B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25191" y="3553483"/>
            <a:ext cx="782578" cy="699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4E5214-ED4A-894A-6259-D68707F8C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232" y="1366269"/>
            <a:ext cx="735648" cy="735648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8D50429-8F09-ABE7-D123-974AB3CE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78400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6B71BDE-E241-49DC-A028-25F261863050}">
  <we:reference id="f12c312d-282a-4734-8843-05915fdfef0b" version="4.3.3.0" store="EXCatalog" storeType="EXCatalog"/>
  <we:alternateReferences>
    <we:reference id="WA104178141" version="4.3.3.0" store="en-I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2185</TotalTime>
  <Words>7790</Words>
  <Application>Microsoft Office PowerPoint</Application>
  <PresentationFormat>Widescreen</PresentationFormat>
  <Paragraphs>1094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7" baseType="lpstr">
      <vt:lpstr>Abadi</vt:lpstr>
      <vt:lpstr>Arial</vt:lpstr>
      <vt:lpstr>Arial,Sans-Serif</vt:lpstr>
      <vt:lpstr>Calibri</vt:lpstr>
      <vt:lpstr>Calibri Light</vt:lpstr>
      <vt:lpstr>Cambria Math</vt:lpstr>
      <vt:lpstr>Comic Sans MS</vt:lpstr>
      <vt:lpstr>Courier New</vt:lpstr>
      <vt:lpstr>Lucida Console</vt:lpstr>
      <vt:lpstr>Wingdings</vt:lpstr>
      <vt:lpstr>office theme</vt:lpstr>
      <vt:lpstr>Chapter 3: Processes</vt:lpstr>
      <vt:lpstr>Outline of this Chapter</vt:lpstr>
      <vt:lpstr>Introduction to a Process</vt:lpstr>
      <vt:lpstr>Types of Processes</vt:lpstr>
      <vt:lpstr>Outline of this Chapter</vt:lpstr>
      <vt:lpstr>The Process Descriptor</vt:lpstr>
      <vt:lpstr>The Key Components of task_struct </vt:lpstr>
      <vt:lpstr>The core of task_struct used to be thread_info</vt:lpstr>
      <vt:lpstr>thread_info</vt:lpstr>
      <vt:lpstr>The Process State</vt:lpstr>
      <vt:lpstr>Explanation of the Process States</vt:lpstr>
      <vt:lpstr>More about Process States</vt:lpstr>
      <vt:lpstr>The STOPPED state</vt:lpstr>
      <vt:lpstr>The Kernel Stack </vt:lpstr>
      <vt:lpstr>Limitations on the Kernel Stack</vt:lpstr>
      <vt:lpstr>Structure of the Stack in Old Kernels</vt:lpstr>
      <vt:lpstr>In the Current Kernel</vt:lpstr>
      <vt:lpstr>What did we learn from this part?</vt:lpstr>
      <vt:lpstr>What is actually used?</vt:lpstr>
      <vt:lpstr>PowerPoint Presentation</vt:lpstr>
      <vt:lpstr>Process Priorities</vt:lpstr>
      <vt:lpstr>How do we interpret the process priorities?</vt:lpstr>
      <vt:lpstr>Relevant Kernel Code</vt:lpstr>
      <vt:lpstr>Priorities</vt:lpstr>
      <vt:lpstr>sched_info</vt:lpstr>
      <vt:lpstr>PowerPoint Presentation</vt:lpstr>
      <vt:lpstr>mm_struct </vt:lpstr>
      <vt:lpstr>What does a virtual memory region look like?</vt:lpstr>
      <vt:lpstr>The Maple Tree</vt:lpstr>
      <vt:lpstr>Red-Black Tree vs B-Tree</vt:lpstr>
      <vt:lpstr>Features of the B-Tree (Order m)</vt:lpstr>
      <vt:lpstr>What is a B-tree (structure that underlies a maple tree)?</vt:lpstr>
      <vt:lpstr>Guarantees</vt:lpstr>
      <vt:lpstr>The Maple Tree</vt:lpstr>
      <vt:lpstr>Anonymous and Non-Anonymous Virtual Memory </vt:lpstr>
      <vt:lpstr>PowerPoint Presentation</vt:lpstr>
      <vt:lpstr>Radix Tree</vt:lpstr>
      <vt:lpstr>The process id (pid)</vt:lpstr>
      <vt:lpstr>How are pids managed? </vt:lpstr>
      <vt:lpstr>Group processes into Namespaces</vt:lpstr>
      <vt:lpstr>Fields of the pid_namespace structure</vt:lpstr>
      <vt:lpstr>The pid Structure (abridged view)</vt:lpstr>
      <vt:lpstr>Allocating a pid structure</vt:lpstr>
      <vt:lpstr>How do you use a radix tree here? </vt:lpstr>
      <vt:lpstr>Next Problem: Find a free process id</vt:lpstr>
      <vt:lpstr>This process can be accelerated</vt:lpstr>
      <vt:lpstr>Incorporate the Van Emde Boas Tree in the Radix Tree as Linux Does</vt:lpstr>
      <vt:lpstr>PowerPoint Presentation</vt:lpstr>
      <vt:lpstr>PowerPoint Presentation</vt:lpstr>
      <vt:lpstr>File System, I/O, and Debugging Fields</vt:lpstr>
      <vt:lpstr>Few more I/O related fields</vt:lpstr>
      <vt:lpstr>The ptrace Mechanism</vt:lpstr>
      <vt:lpstr>Outline of this Chapter</vt:lpstr>
      <vt:lpstr>Process Creation and Destruction</vt:lpstr>
      <vt:lpstr>start_kernel and init</vt:lpstr>
      <vt:lpstr>The fork system call</vt:lpstr>
      <vt:lpstr>More about the fork function call</vt:lpstr>
      <vt:lpstr>Copying the address space</vt:lpstr>
      <vt:lpstr>Create a copy when there is a write</vt:lpstr>
      <vt:lpstr>How do you know that there is a write?</vt:lpstr>
      <vt:lpstr>The excecv system call</vt:lpstr>
      <vt:lpstr>The exec family of system calls</vt:lpstr>
      <vt:lpstr>The fork and clone calls (in detail)</vt:lpstr>
      <vt:lpstr>Continuation …</vt:lpstr>
      <vt:lpstr>Kernel Threads</vt:lpstr>
      <vt:lpstr>Outline of this Chapter</vt:lpstr>
      <vt:lpstr>PowerPoint Presentation</vt:lpstr>
      <vt:lpstr>Internals of the Context Switch Process</vt:lpstr>
      <vt:lpstr>PowerPoint Presentation</vt:lpstr>
      <vt:lpstr>Context Switching Types</vt:lpstr>
      <vt:lpstr>PowerPoint Presentation</vt:lpstr>
      <vt:lpstr>PowerPoint Presentation</vt:lpstr>
      <vt:lpstr>Four Types of Switches in the Linux Kernel</vt:lpstr>
      <vt:lpstr>PowerPoint Presentation</vt:lpstr>
      <vt:lpstr>Store the State (Basic Operations)</vt:lpstr>
      <vt:lpstr>Steps for Saving the Context after a syscall</vt:lpstr>
      <vt:lpstr>Continuation ...</vt:lpstr>
      <vt:lpstr>sysret and iret instructions </vt:lpstr>
      <vt:lpstr>Additional Context</vt:lpstr>
      <vt:lpstr>Then what ….</vt:lpstr>
      <vt:lpstr>Context Switch Process</vt:lpstr>
      <vt:lpstr>Basic Steps</vt:lpstr>
      <vt:lpstr>Switching to User Space</vt:lpstr>
      <vt:lpstr>__switch_to function</vt:lpstr>
      <vt:lpstr>Interesting Trivia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srsarangi</dc:creator>
  <cp:lastModifiedBy>Smruti Ranjan Sarangi</cp:lastModifiedBy>
  <cp:revision>85</cp:revision>
  <dcterms:created xsi:type="dcterms:W3CDTF">2013-07-15T20:26:40Z</dcterms:created>
  <dcterms:modified xsi:type="dcterms:W3CDTF">2025-01-28T10:48:51Z</dcterms:modified>
</cp:coreProperties>
</file>