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8" r:id="rId4"/>
    <p:sldId id="262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7" r:id="rId15"/>
    <p:sldId id="288" r:id="rId16"/>
    <p:sldId id="289" r:id="rId17"/>
    <p:sldId id="274" r:id="rId18"/>
    <p:sldId id="290" r:id="rId19"/>
    <p:sldId id="292" r:id="rId20"/>
    <p:sldId id="276" r:id="rId21"/>
    <p:sldId id="293" r:id="rId22"/>
    <p:sldId id="27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9T07:13:43.8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1 320,'-4'4'304,"4"-2"-32,0 0-31,-5-2-81,5 0-80,0 0-48,0 0-112,0 0-80,0-4-273,0 4 193,0 0-208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9E365-1016-44E3-ACE0-26F7D0D20A5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1CC7-777A-4CEB-BFBD-A070BB26E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9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4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5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1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5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7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2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1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8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DC36-13FB-496A-BC29-BCD23365E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89C78-7607-4D5B-9064-53DB82A00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D0B1-937A-4CA0-AFED-013B846F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FC25-DA7F-4FD8-97B7-0B4FB14A19D0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544A-462F-4EDE-A534-3890C5A7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BD46-6FEB-44EC-A898-DF760EF6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BD9A-AF63-44D1-AD3C-9B3E40F4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EC9CF-3F68-4C98-9C9D-2A8F4147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4902-74F9-4D97-AB45-1803090D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C3F3-1A11-4838-BA5A-067ADF59DC5B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4D6E-644E-4605-8F86-744B3B79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C1F2-50E6-4FA4-AB6E-30602E5A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7D3D5-A769-42DB-B204-BF847A2A5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3F61C-DB8E-462B-86B1-A97C7EDEA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81F2-080A-4B7A-8A57-CA247BF3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9EED-D7E6-45C0-8545-01FC78D3DF35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D1F0-A9AA-4917-B5E3-1A079191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3E23-CB30-49F8-B459-04468202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205E-1F24-438D-9E4B-AAAE20C4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533B-C41A-4A86-B846-23248FDA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94C0-92F4-4AF6-9128-526F64B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62CB-78EB-484F-BEE0-F2B3D556D9F7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D0C94-83F5-4D40-8243-97CF006D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AA9C-35A5-4B6F-84A1-BCE40B37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AC30-CB0A-49C9-9229-4A23CFA1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62F90-0612-4BBF-8D42-74A4A564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449B-4AC5-4481-BD31-29AB3719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8E02-E069-47CE-B2E9-49C3439651C1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E887-4C50-450C-98C0-85E86C12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2A31-3191-4629-AAD0-E765BF7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5442-871B-4371-ACC3-DC7A90A2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6014-73C0-4341-94CF-D41D68BF5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80DDC-EAF1-44F7-879F-FC7043B7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0045-6773-4EBF-B1D8-5D3347A9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88AF-6BAB-4581-8929-E29B1C1D0C94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0DD12-86D5-4773-9508-DAA21CA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5069-FF43-4AB7-B111-D9D39DD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4C83-1FE9-4815-A4DE-05F9BC01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F971-4C80-45AE-A9F2-5549C687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0A3C5-3698-4A76-B705-FF693B315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D0D4F-A314-4A28-A432-44525FA5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A889E-865E-4FE0-8A8A-B25F91D6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37B13-F52A-4DEB-92A4-4240848A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1C17-0DA9-40E0-A024-3CA748ADEC02}" type="datetime1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19B15-3772-4A1F-898F-8B63E7C0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66A6E-7C5B-4DB5-BA57-2E382B2C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1F97-FC0D-4132-8850-D01F8CCA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30D84-24DA-47B6-82C6-080485DF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B775-ECB1-442D-9147-2467E7FD14DE}" type="datetime1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B93D7-12BE-4EB1-86BF-A3D719F3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2ED3C-22D9-4D69-8191-73776AB7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A0621-9246-4A4E-B959-95B439E6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5CC3-5829-449B-9A5E-DB70C1699867}" type="datetime1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2EEF5-C8EA-474B-985F-398F0A8F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72F93-11A0-4280-8256-4E1413AF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79D1-603E-4411-8F8B-DEE933CE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C4CA-30B3-4D6D-8E85-A4828264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BE5AA-8E04-46B5-8985-EC9C10B4F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D88B0-A81D-4FE5-912F-4FAF2E77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4ED9-BBBF-4C25-A5AE-2325CDF73A02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53B2-FE82-4C09-AB0B-05A09ED2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B02AE-ACC1-43E4-BE43-4158F0B8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1CBB-644C-46CE-8D70-D4D82DE7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EFC91-EFBF-47AD-AC57-304840BD8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A061-EE1E-4E77-BC0C-8E5DB2110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A4181-D020-41C5-84ED-971F67CA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0E4C-024B-468C-82B3-4F2FA5B8266C}" type="datetime1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FF64-E4DE-43DF-82C8-EA5056A2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1C07-1C84-4D19-A949-6A790A48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6860-2D64-48A4-A388-23EAC00A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25FF-19E1-4F88-9DC4-8282BFB1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C4B3-763E-4363-BD67-98D3AB037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90A7-C115-4BCE-999A-4A76C07D2F52}" type="datetime1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C1FF-0F72-4BFB-907E-9C21594A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E5E2-01BB-4A9D-93FF-84F1B5A5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stributed-systems.net/index.php/books/ds2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70B8-2EF1-41E3-A09F-966C8F87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86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Virtual Synchrony and Commit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422DC-F297-41B0-A11B-B29B18450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Prof. Smruti R. Sarangi</a:t>
            </a:r>
          </a:p>
          <a:p>
            <a:r>
              <a:rPr lang="en-US" sz="2800" dirty="0"/>
              <a:t>Computer Science and Engineering</a:t>
            </a:r>
          </a:p>
          <a:p>
            <a:r>
              <a:rPr lang="en-US" sz="2800" dirty="0"/>
              <a:t> IIT Delhi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16A4C-8EC2-403A-B96B-3B4045F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7CAC2-50DD-4A32-B619-984279A0914F}"/>
              </a:ext>
            </a:extLst>
          </p:cNvPr>
          <p:cNvSpPr/>
          <p:nvPr/>
        </p:nvSpPr>
        <p:spPr>
          <a:xfrm>
            <a:off x="3462291" y="5948039"/>
            <a:ext cx="5335480" cy="6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Adapted from the original slides of Prof. Martin Steen with consent.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714AF2-BA49-44DC-8392-C2D31DD52EDA}"/>
                  </a:ext>
                </a:extLst>
              </p14:cNvPr>
              <p14:cNvContentPartPr/>
              <p14:nvPr/>
            </p14:nvContentPartPr>
            <p14:xfrm>
              <a:off x="970113" y="2383588"/>
              <a:ext cx="3600" cy="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714AF2-BA49-44DC-8392-C2D31DD52E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113" y="2365948"/>
                <a:ext cx="3924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37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68F0-5DE5-497E-B5F4-0DA31742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more assumptions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56AB2-6E95-4D49-B65B-669DEBD60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41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00B050"/>
                    </a:solidFill>
                  </a:rPr>
                  <a:t>sender</a:t>
                </a:r>
                <a:r>
                  <a:rPr lang="en-US" dirty="0"/>
                  <a:t> to a view</a:t>
                </a:r>
                <a:r>
                  <a:rPr lang="en-US" i="1" dirty="0"/>
                  <a:t> V </a:t>
                </a:r>
                <a:r>
                  <a:rPr lang="en-US" dirty="0"/>
                  <a:t>should be a member of </a:t>
                </a:r>
                <a:r>
                  <a:rPr lang="en-US" i="1" dirty="0"/>
                  <a:t>view(V)</a:t>
                </a:r>
              </a:p>
              <a:p>
                <a:pPr lvl="1"/>
                <a:r>
                  <a:rPr lang="en-US" dirty="0"/>
                  <a:t>Many people define virtual synchrony by </a:t>
                </a:r>
                <a:r>
                  <a:rPr lang="en-US" dirty="0">
                    <a:solidFill>
                      <a:srgbClr val="FF0000"/>
                    </a:solidFill>
                  </a:rPr>
                  <a:t>relaxing</a:t>
                </a:r>
                <a:r>
                  <a:rPr lang="en-US" dirty="0"/>
                  <a:t> this assumption</a:t>
                </a:r>
              </a:p>
              <a:p>
                <a:r>
                  <a:rPr lang="en-US" dirty="0"/>
                  <a:t>If a </a:t>
                </a:r>
                <a:r>
                  <a:rPr lang="en-US" dirty="0">
                    <a:solidFill>
                      <a:srgbClr val="00B050"/>
                    </a:solidFill>
                  </a:rPr>
                  <a:t>sender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crashes</a:t>
                </a:r>
              </a:p>
              <a:p>
                <a:pPr lvl="1"/>
                <a:r>
                  <a:rPr lang="en-US" dirty="0"/>
                  <a:t>First we </a:t>
                </a:r>
                <a:r>
                  <a:rPr lang="en-US" dirty="0">
                    <a:solidFill>
                      <a:srgbClr val="FF0000"/>
                    </a:solidFill>
                  </a:rPr>
                  <a:t>flush</a:t>
                </a:r>
                <a:r>
                  <a:rPr lang="en-US" dirty="0"/>
                  <a:t> its multicast message (if possible)</a:t>
                </a:r>
              </a:p>
              <a:p>
                <a:pPr lvl="1"/>
                <a:r>
                  <a:rPr lang="en-US" dirty="0"/>
                  <a:t>Then </a:t>
                </a:r>
                <a:r>
                  <a:rPr lang="en-US" dirty="0">
                    <a:solidFill>
                      <a:srgbClr val="FF0000"/>
                    </a:solidFill>
                  </a:rPr>
                  <a:t>remove</a:t>
                </a:r>
                <a:r>
                  <a:rPr lang="en-US" dirty="0"/>
                  <a:t> </a:t>
                </a:r>
                <a:r>
                  <a:rPr lang="en-US" i="1" dirty="0"/>
                  <a:t>s </a:t>
                </a:r>
                <a:r>
                  <a:rPr lang="en-US" dirty="0"/>
                  <a:t>from </a:t>
                </a:r>
                <a:r>
                  <a:rPr lang="en-US" i="1" dirty="0"/>
                  <a:t>V </a:t>
                </a:r>
                <a:endParaRPr lang="en-US" dirty="0"/>
              </a:p>
              <a:p>
                <a:pPr lvl="1"/>
                <a:r>
                  <a:rPr lang="en-US" dirty="0"/>
                  <a:t>As long as </a:t>
                </a:r>
                <a:r>
                  <a:rPr lang="en-US" i="1" dirty="0"/>
                  <a:t>s </a:t>
                </a:r>
                <a:r>
                  <a:rPr lang="en-US" dirty="0"/>
                  <a:t>is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member</a:t>
                </a:r>
                <a:r>
                  <a:rPr lang="en-US" dirty="0"/>
                  <a:t> of </a:t>
                </a:r>
                <a:r>
                  <a:rPr lang="en-US" i="1" dirty="0"/>
                  <a:t>V, </a:t>
                </a:r>
                <a:r>
                  <a:rPr lang="en-US" dirty="0"/>
                  <a:t>all the assumptions of </a:t>
                </a:r>
                <a:r>
                  <a:rPr lang="en-US" dirty="0">
                    <a:solidFill>
                      <a:srgbClr val="00B050"/>
                    </a:solidFill>
                  </a:rPr>
                  <a:t>virtual synchrony </a:t>
                </a:r>
                <a:r>
                  <a:rPr lang="en-US" dirty="0"/>
                  <a:t>continue to hold</a:t>
                </a:r>
              </a:p>
              <a:p>
                <a:r>
                  <a:rPr lang="en-US" dirty="0"/>
                  <a:t>If a </a:t>
                </a:r>
                <a:r>
                  <a:rPr lang="en-US" dirty="0">
                    <a:solidFill>
                      <a:srgbClr val="0070C0"/>
                    </a:solidFill>
                  </a:rPr>
                  <a:t>receiver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crashes</a:t>
                </a:r>
              </a:p>
              <a:p>
                <a:pPr lvl="1"/>
                <a:r>
                  <a:rPr lang="en-US" dirty="0"/>
                  <a:t>We can either </a:t>
                </a:r>
                <a:r>
                  <a:rPr lang="en-US" dirty="0">
                    <a:solidFill>
                      <a:srgbClr val="00B050"/>
                    </a:solidFill>
                  </a:rPr>
                  <a:t>deliver</a:t>
                </a:r>
                <a:r>
                  <a:rPr lang="en-US" dirty="0"/>
                  <a:t> the message </a:t>
                </a:r>
                <a:r>
                  <a:rPr lang="en-US" dirty="0">
                    <a:solidFill>
                      <a:srgbClr val="FF0000"/>
                    </a:solidFill>
                  </a:rPr>
                  <a:t>later</a:t>
                </a:r>
                <a:r>
                  <a:rPr lang="en-US" dirty="0"/>
                  <a:t> (rest of the </a:t>
                </a:r>
                <a:r>
                  <a:rPr lang="en-US" dirty="0">
                    <a:solidFill>
                      <a:srgbClr val="7030A0"/>
                    </a:solidFill>
                  </a:rPr>
                  <a:t>processes</a:t>
                </a:r>
                <a:r>
                  <a:rPr lang="en-US" dirty="0"/>
                  <a:t> in the view have a copy)</a:t>
                </a:r>
              </a:p>
              <a:p>
                <a:pPr lvl="1"/>
                <a:r>
                  <a:rPr lang="en-US" dirty="0"/>
                  <a:t>Or </a:t>
                </a:r>
                <a:r>
                  <a:rPr lang="en-US" dirty="0">
                    <a:solidFill>
                      <a:srgbClr val="C00000"/>
                    </a:solidFill>
                  </a:rPr>
                  <a:t>remove</a:t>
                </a:r>
                <a:r>
                  <a:rPr lang="en-US" dirty="0"/>
                  <a:t> the receiver from the view.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56AB2-6E95-4D49-B65B-669DEBD60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418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F7D17-C7B1-4D42-930D-FFDE23A2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10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5B11F0-A266-453F-9B57-B9E76102D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285" y="5574806"/>
            <a:ext cx="964106" cy="964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976708-492E-4201-9E82-9A648C2E4D34}"/>
              </a:ext>
            </a:extLst>
          </p:cNvPr>
          <p:cNvSpPr txBox="1"/>
          <p:nvPr/>
        </p:nvSpPr>
        <p:spPr>
          <a:xfrm>
            <a:off x="1562470" y="5826026"/>
            <a:ext cx="852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Virtual synchrony is independent of the order of message delivery. </a:t>
            </a:r>
          </a:p>
        </p:txBody>
      </p:sp>
    </p:spTree>
    <p:extLst>
      <p:ext uri="{BB962C8B-B14F-4D97-AF65-F5344CB8AC3E}">
        <p14:creationId xmlns:p14="http://schemas.microsoft.com/office/powerpoint/2010/main" val="102178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FA69-1AD6-44EE-8FA8-B937E50D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C8246-4DDB-4BB5-8345-AAB1E0733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</a:t>
                </a:r>
                <a:r>
                  <a:rPr lang="en-US" dirty="0">
                    <a:solidFill>
                      <a:srgbClr val="00B050"/>
                    </a:solidFill>
                  </a:rPr>
                  <a:t>define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𝑣𝑖𝑒𝑤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process </a:t>
                </a:r>
                <a:r>
                  <a:rPr lang="en-US" i="1" dirty="0"/>
                  <a:t>p </a:t>
                </a:r>
                <a:r>
                  <a:rPr lang="en-US" dirty="0"/>
                  <a:t>as follows</a:t>
                </a:r>
                <a:endParaRPr lang="en-US" i="1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𝑣𝑖𝑒𝑤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𝑣𝑖𝑒𝑤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Messages </a:t>
                </a:r>
                <a:r>
                  <a:rPr lang="en-US" dirty="0">
                    <a:solidFill>
                      <a:srgbClr val="FF0000"/>
                    </a:solidFill>
                  </a:rPr>
                  <a:t>received</a:t>
                </a:r>
                <a:r>
                  <a:rPr lang="en-US" dirty="0"/>
                  <a:t> by </a:t>
                </a:r>
                <a:r>
                  <a:rPr lang="en-US" i="1" dirty="0"/>
                  <a:t>p </a:t>
                </a:r>
                <a:r>
                  <a:rPr lang="en-US" dirty="0"/>
                  <a:t>are queued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/>
                  <a:t>p </a:t>
                </a:r>
                <a:r>
                  <a:rPr lang="en-US" dirty="0">
                    <a:solidFill>
                      <a:srgbClr val="C00000"/>
                    </a:solidFill>
                  </a:rPr>
                  <a:t>fails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First </a:t>
                </a:r>
                <a:r>
                  <a:rPr lang="en-US" dirty="0">
                    <a:solidFill>
                      <a:srgbClr val="00B050"/>
                    </a:solidFill>
                  </a:rPr>
                  <a:t>flush</a:t>
                </a:r>
                <a:r>
                  <a:rPr lang="en-US" dirty="0"/>
                  <a:t> the messages sent by </a:t>
                </a:r>
                <a:r>
                  <a:rPr lang="en-US" i="1" dirty="0"/>
                  <a:t>p </a:t>
                </a:r>
                <a:r>
                  <a:rPr lang="en-US" dirty="0"/>
                  <a:t>if they are not </a:t>
                </a:r>
                <a:r>
                  <a:rPr lang="en-US" dirty="0">
                    <a:solidFill>
                      <a:srgbClr val="00B050"/>
                    </a:solidFill>
                  </a:rPr>
                  <a:t>delivered</a:t>
                </a:r>
                <a:r>
                  <a:rPr lang="en-US" dirty="0"/>
                  <a:t> to any process in the view. Ensure all the </a:t>
                </a:r>
                <a:r>
                  <a:rPr lang="en-US" dirty="0">
                    <a:solidFill>
                      <a:srgbClr val="C00000"/>
                    </a:solidFill>
                  </a:rPr>
                  <a:t>outstanding messages </a:t>
                </a:r>
                <a:r>
                  <a:rPr lang="en-US" dirty="0"/>
                  <a:t>are delivered.</a:t>
                </a:r>
              </a:p>
              <a:p>
                <a:pPr lvl="1"/>
                <a:r>
                  <a:rPr lang="en-US" dirty="0"/>
                  <a:t>Then </a:t>
                </a:r>
                <a:r>
                  <a:rPr lang="en-US" dirty="0">
                    <a:solidFill>
                      <a:srgbClr val="FF0000"/>
                    </a:solidFill>
                  </a:rPr>
                  <a:t>remove</a:t>
                </a:r>
                <a:r>
                  <a:rPr lang="en-US" dirty="0"/>
                  <a:t> </a:t>
                </a:r>
                <a:r>
                  <a:rPr lang="en-US" i="1" dirty="0"/>
                  <a:t>p </a:t>
                </a:r>
                <a:r>
                  <a:rPr lang="en-US" dirty="0"/>
                  <a:t>from the </a:t>
                </a:r>
                <a:r>
                  <a:rPr lang="en-US" dirty="0">
                    <a:solidFill>
                      <a:srgbClr val="0070C0"/>
                    </a:solidFill>
                  </a:rPr>
                  <a:t>group (view)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Sending</a:t>
                </a:r>
                <a:r>
                  <a:rPr lang="en-US" dirty="0"/>
                  <a:t> a message</a:t>
                </a:r>
              </a:p>
              <a:p>
                <a:pPr lvl="1"/>
                <a:r>
                  <a:rPr lang="en-US" dirty="0"/>
                  <a:t>Attach a </a:t>
                </a:r>
                <a:r>
                  <a:rPr lang="en-US" dirty="0">
                    <a:solidFill>
                      <a:srgbClr val="C00000"/>
                    </a:solidFill>
                  </a:rPr>
                  <a:t>timestamp</a:t>
                </a:r>
                <a:r>
                  <a:rPr lang="en-US" dirty="0"/>
                  <a:t> with each message (</a:t>
                </a:r>
                <a:r>
                  <a:rPr lang="en-US" dirty="0">
                    <a:solidFill>
                      <a:srgbClr val="00B050"/>
                    </a:solidFill>
                  </a:rPr>
                  <a:t>increases</a:t>
                </a:r>
                <a:r>
                  <a:rPr lang="en-US" dirty="0"/>
                  <a:t> by 1 with every send)</a:t>
                </a:r>
              </a:p>
              <a:p>
                <a:pPr lvl="1"/>
                <a:r>
                  <a:rPr lang="en-US" dirty="0"/>
                  <a:t>Assume </a:t>
                </a:r>
                <a:r>
                  <a:rPr lang="en-US" dirty="0">
                    <a:solidFill>
                      <a:srgbClr val="0070C0"/>
                    </a:solidFill>
                  </a:rPr>
                  <a:t>FIFO channels</a:t>
                </a:r>
              </a:p>
              <a:p>
                <a:pPr lvl="1"/>
                <a:r>
                  <a:rPr lang="en-US" dirty="0"/>
                  <a:t>Highest numbered message from </a:t>
                </a:r>
                <a:r>
                  <a:rPr lang="en-US" i="1" dirty="0"/>
                  <a:t>q </a:t>
                </a:r>
                <a:r>
                  <a:rPr lang="en-US" dirty="0"/>
                  <a:t>that is </a:t>
                </a:r>
                <a:r>
                  <a:rPr lang="en-US" dirty="0">
                    <a:solidFill>
                      <a:srgbClr val="C00000"/>
                    </a:solidFill>
                  </a:rPr>
                  <a:t>received</a:t>
                </a:r>
                <a:r>
                  <a:rPr lang="en-US" dirty="0"/>
                  <a:t> by </a:t>
                </a:r>
                <a:r>
                  <a:rPr lang="en-US" i="1" dirty="0"/>
                  <a:t>p </a:t>
                </a:r>
                <a:r>
                  <a:rPr lang="en-US" dirty="0"/>
                  <a:t>is stored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𝑟𝑐𝑣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C8246-4DDB-4BB5-8345-AAB1E0733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1043" t="-2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A3CE2-03A1-46C4-B89F-B1FE1BB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7106-92CB-4E8E-AABA-FBE82B01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5A5B1-6006-447D-B0B2-A790A7BE0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782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p </a:t>
                </a:r>
                <a:r>
                  <a:rPr lang="en-US" dirty="0">
                    <a:solidFill>
                      <a:srgbClr val="00B050"/>
                    </a:solidFill>
                  </a:rPr>
                  <a:t>periodically</a:t>
                </a:r>
                <a:r>
                  <a:rPr lang="en-US" dirty="0"/>
                  <a:t> 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𝑟𝑐𝑣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[]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 all the processes in its view</a:t>
                </a:r>
                <a:endParaRPr lang="en-US" i="1" dirty="0"/>
              </a:p>
              <a:p>
                <a:r>
                  <a:rPr lang="en-US" dirty="0"/>
                  <a:t>Each process </a:t>
                </a:r>
                <a:r>
                  <a:rPr lang="en-US" i="1" dirty="0"/>
                  <a:t>p </a:t>
                </a:r>
                <a:r>
                  <a:rPr lang="en-US" dirty="0">
                    <a:solidFill>
                      <a:srgbClr val="FF0000"/>
                    </a:solidFill>
                  </a:rPr>
                  <a:t>records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𝑟𝑐𝑣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(from any other process </a:t>
                </a:r>
                <a:r>
                  <a:rPr lang="en-US" i="1" dirty="0"/>
                  <a:t>q</a:t>
                </a:r>
                <a:r>
                  <a:rPr lang="en-US" dirty="0"/>
                  <a:t>) in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𝑟𝑒𝑚𝑜𝑡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[][].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𝑟𝑒𝑚𝑜𝑡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[]</m:t>
                    </m:r>
                  </m:oMath>
                </a14:m>
                <a:r>
                  <a:rPr lang="en-US" dirty="0"/>
                  <a:t> indicates what </a:t>
                </a:r>
                <a:r>
                  <a:rPr lang="en-US" i="1" dirty="0"/>
                  <a:t>p </a:t>
                </a:r>
                <a:r>
                  <a:rPr lang="en-US" dirty="0"/>
                  <a:t>knows about message arrival in node </a:t>
                </a:r>
                <a:r>
                  <a:rPr lang="en-US" i="1" dirty="0"/>
                  <a:t>q</a:t>
                </a:r>
              </a:p>
              <a:p>
                <a:r>
                  <a:rPr lang="en-US" dirty="0"/>
                  <a:t>Consider a </a:t>
                </a:r>
                <a:r>
                  <a:rPr lang="en-US" dirty="0">
                    <a:solidFill>
                      <a:srgbClr val="0070C0"/>
                    </a:solidFill>
                  </a:rPr>
                  <a:t>sample</a:t>
                </a:r>
                <a:r>
                  <a:rPr lang="en-US" dirty="0"/>
                  <a:t> </a:t>
                </a:r>
                <a:r>
                  <a:rPr lang="en-US" i="1" dirty="0"/>
                  <a:t>remote[][]</a:t>
                </a:r>
                <a:r>
                  <a:rPr lang="en-US" dirty="0"/>
                  <a:t> array</a:t>
                </a:r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5A5B1-6006-447D-B0B2-A790A7BE0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78204"/>
              </a:xfrm>
              <a:blipFill>
                <a:blip r:embed="rId3"/>
                <a:stretch>
                  <a:fillRect l="-1043" t="-5587" b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2C9F9-C009-4FC6-88E6-19503277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A73788-467B-48F4-836B-9AB29EA6E8A6}"/>
              </a:ext>
            </a:extLst>
          </p:cNvPr>
          <p:cNvSpPr/>
          <p:nvPr/>
        </p:nvSpPr>
        <p:spPr>
          <a:xfrm>
            <a:off x="4296792" y="4003829"/>
            <a:ext cx="514905" cy="38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DBDBA7-5758-4185-ADEC-1C80752586FD}"/>
              </a:ext>
            </a:extLst>
          </p:cNvPr>
          <p:cNvSpPr/>
          <p:nvPr/>
        </p:nvSpPr>
        <p:spPr>
          <a:xfrm>
            <a:off x="4296791" y="4469874"/>
            <a:ext cx="514905" cy="38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2348C5-3FEF-4A1A-B0E8-61710E05D5CF}"/>
              </a:ext>
            </a:extLst>
          </p:cNvPr>
          <p:cNvSpPr/>
          <p:nvPr/>
        </p:nvSpPr>
        <p:spPr>
          <a:xfrm>
            <a:off x="4296792" y="4922572"/>
            <a:ext cx="514905" cy="38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8AC7F5-E997-4301-8038-54B6599FD34E}"/>
              </a:ext>
            </a:extLst>
          </p:cNvPr>
          <p:cNvSpPr/>
          <p:nvPr/>
        </p:nvSpPr>
        <p:spPr>
          <a:xfrm>
            <a:off x="4296791" y="5388617"/>
            <a:ext cx="514905" cy="38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914217-7563-4421-9331-7CAB50957593}"/>
              </a:ext>
            </a:extLst>
          </p:cNvPr>
          <p:cNvCxnSpPr>
            <a:cxnSpLocks/>
          </p:cNvCxnSpPr>
          <p:nvPr/>
        </p:nvCxnSpPr>
        <p:spPr>
          <a:xfrm>
            <a:off x="4341179" y="4429958"/>
            <a:ext cx="246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29A2B3-DAAC-4CCB-9C5F-F9B20961CDF7}"/>
              </a:ext>
            </a:extLst>
          </p:cNvPr>
          <p:cNvCxnSpPr>
            <a:cxnSpLocks/>
          </p:cNvCxnSpPr>
          <p:nvPr/>
        </p:nvCxnSpPr>
        <p:spPr>
          <a:xfrm>
            <a:off x="4360414" y="4893076"/>
            <a:ext cx="246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06BEF1-9935-41C8-AE7A-91E758780D78}"/>
              </a:ext>
            </a:extLst>
          </p:cNvPr>
          <p:cNvCxnSpPr>
            <a:cxnSpLocks/>
          </p:cNvCxnSpPr>
          <p:nvPr/>
        </p:nvCxnSpPr>
        <p:spPr>
          <a:xfrm>
            <a:off x="4406282" y="5338439"/>
            <a:ext cx="246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BB2F8A-7DDE-4757-8BAB-3CEFB2C0E980}"/>
              </a:ext>
            </a:extLst>
          </p:cNvPr>
          <p:cNvCxnSpPr>
            <a:cxnSpLocks/>
          </p:cNvCxnSpPr>
          <p:nvPr/>
        </p:nvCxnSpPr>
        <p:spPr>
          <a:xfrm>
            <a:off x="4434394" y="5819313"/>
            <a:ext cx="2467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FBB975-D7D3-47CA-BA83-732BFD66896E}"/>
              </a:ext>
            </a:extLst>
          </p:cNvPr>
          <p:cNvSpPr txBox="1"/>
          <p:nvPr/>
        </p:nvSpPr>
        <p:spPr>
          <a:xfrm>
            <a:off x="5130422" y="400985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2  3  1  3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00658-2495-4FB4-8890-FBFC4F4498D6}"/>
              </a:ext>
            </a:extLst>
          </p:cNvPr>
          <p:cNvSpPr txBox="1"/>
          <p:nvPr/>
        </p:nvSpPr>
        <p:spPr>
          <a:xfrm>
            <a:off x="5130422" y="4490728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2  3  1  4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7E83D-D725-438D-B4CB-238DFC6088E7}"/>
              </a:ext>
            </a:extLst>
          </p:cNvPr>
          <p:cNvSpPr txBox="1"/>
          <p:nvPr/>
        </p:nvSpPr>
        <p:spPr>
          <a:xfrm>
            <a:off x="5130422" y="4934637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1  1  1  5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BCC405-A640-42C4-A023-49AB16F994AF}"/>
              </a:ext>
            </a:extLst>
          </p:cNvPr>
          <p:cNvSpPr txBox="1"/>
          <p:nvPr/>
        </p:nvSpPr>
        <p:spPr>
          <a:xfrm>
            <a:off x="5130422" y="5415510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2  2  1  5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3362B5-2898-449E-873D-47E4199DF8FF}"/>
              </a:ext>
            </a:extLst>
          </p:cNvPr>
          <p:cNvSpPr/>
          <p:nvPr/>
        </p:nvSpPr>
        <p:spPr>
          <a:xfrm>
            <a:off x="4012707" y="5925620"/>
            <a:ext cx="798989" cy="381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4B76E1-3CD5-4355-9057-A45AAC67B132}"/>
              </a:ext>
            </a:extLst>
          </p:cNvPr>
          <p:cNvSpPr txBox="1"/>
          <p:nvPr/>
        </p:nvSpPr>
        <p:spPr>
          <a:xfrm>
            <a:off x="5130422" y="5925620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1  1  1  4  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30BEA0B-8949-4675-9A0E-00DF019296DF}"/>
              </a:ext>
            </a:extLst>
          </p:cNvPr>
          <p:cNvSpPr/>
          <p:nvPr/>
        </p:nvSpPr>
        <p:spPr>
          <a:xfrm>
            <a:off x="1817895" y="4987930"/>
            <a:ext cx="2024109" cy="816744"/>
          </a:xfrm>
          <a:prstGeom prst="wedgeRectCallout">
            <a:avLst>
              <a:gd name="adj1" fmla="val 57237"/>
              <a:gd name="adj2" fmla="val 809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the minimum in each column</a:t>
            </a:r>
          </a:p>
        </p:txBody>
      </p:sp>
    </p:spTree>
    <p:extLst>
      <p:ext uri="{BB962C8B-B14F-4D97-AF65-F5344CB8AC3E}">
        <p14:creationId xmlns:p14="http://schemas.microsoft.com/office/powerpoint/2010/main" val="230423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DCCE-197D-4B53-97AD-7ECDD4B3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134937"/>
            <a:ext cx="10515600" cy="1325563"/>
          </a:xfrm>
        </p:spPr>
        <p:txBody>
          <a:bodyPr/>
          <a:lstStyle/>
          <a:p>
            <a:r>
              <a:rPr lang="en-US" dirty="0"/>
              <a:t>Stability and Flushing of Messages [Details]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12DA-25AE-4049-9E71-F1BB87D8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4" y="1300701"/>
            <a:ext cx="10515600" cy="4895850"/>
          </a:xfrm>
        </p:spPr>
        <p:txBody>
          <a:bodyPr>
            <a:normAutofit fontScale="92500"/>
          </a:bodyPr>
          <a:lstStyle/>
          <a:p>
            <a:r>
              <a:rPr lang="en-US" dirty="0"/>
              <a:t> A message is </a:t>
            </a:r>
            <a:r>
              <a:rPr lang="en-US" dirty="0">
                <a:solidFill>
                  <a:srgbClr val="0070C0"/>
                </a:solidFill>
              </a:rPr>
              <a:t>stable</a:t>
            </a:r>
            <a:r>
              <a:rPr lang="en-US" dirty="0"/>
              <a:t> if it has been received by </a:t>
            </a:r>
            <a:r>
              <a:rPr lang="en-US" dirty="0">
                <a:solidFill>
                  <a:srgbClr val="002060"/>
                </a:solidFill>
              </a:rPr>
              <a:t>all</a:t>
            </a:r>
            <a:r>
              <a:rPr lang="en-US" dirty="0"/>
              <a:t> the processes in the </a:t>
            </a:r>
            <a:r>
              <a:rPr lang="en-US" dirty="0">
                <a:solidFill>
                  <a:srgbClr val="00B050"/>
                </a:solidFill>
              </a:rPr>
              <a:t>view </a:t>
            </a:r>
            <a:r>
              <a:rPr lang="en-US" dirty="0"/>
              <a:t>(refer to the </a:t>
            </a:r>
            <a:r>
              <a:rPr lang="en-US" dirty="0">
                <a:solidFill>
                  <a:srgbClr val="7030A0"/>
                </a:solidFill>
              </a:rPr>
              <a:t>min</a:t>
            </a:r>
            <a:r>
              <a:rPr lang="en-US" dirty="0"/>
              <a:t>. vector)</a:t>
            </a:r>
          </a:p>
          <a:p>
            <a:r>
              <a:rPr lang="en-US" dirty="0"/>
              <a:t>The message can be delivered to the process’s </a:t>
            </a:r>
            <a:r>
              <a:rPr lang="en-US" dirty="0">
                <a:solidFill>
                  <a:srgbClr val="FF0000"/>
                </a:solidFill>
              </a:rPr>
              <a:t>next layer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 a process a failure-detecting process needs to multicast a </a:t>
            </a:r>
            <a:r>
              <a:rPr lang="en-US" dirty="0">
                <a:solidFill>
                  <a:srgbClr val="00B050"/>
                </a:solidFill>
              </a:rPr>
              <a:t>flush</a:t>
            </a:r>
            <a:r>
              <a:rPr lang="en-US" dirty="0"/>
              <a:t> message to all the processes in the view. </a:t>
            </a:r>
          </a:p>
          <a:p>
            <a:pPr lvl="1"/>
            <a:r>
              <a:rPr lang="en-US" dirty="0"/>
              <a:t>All the processes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sending new messages.</a:t>
            </a:r>
          </a:p>
          <a:p>
            <a:pPr lvl="1"/>
            <a:r>
              <a:rPr lang="en-US" dirty="0"/>
              <a:t>Processes </a:t>
            </a:r>
            <a:r>
              <a:rPr lang="en-US" dirty="0">
                <a:solidFill>
                  <a:srgbClr val="0070C0"/>
                </a:solidFill>
              </a:rPr>
              <a:t>send</a:t>
            </a:r>
            <a:r>
              <a:rPr lang="en-US" dirty="0"/>
              <a:t> their </a:t>
            </a:r>
            <a:r>
              <a:rPr lang="en-US" i="1" dirty="0"/>
              <a:t>rcvd </a:t>
            </a:r>
            <a:r>
              <a:rPr lang="en-US" dirty="0"/>
              <a:t>arrays to other processes.</a:t>
            </a:r>
          </a:p>
          <a:p>
            <a:pPr lvl="1"/>
            <a:r>
              <a:rPr lang="en-US" dirty="0"/>
              <a:t>They also </a:t>
            </a:r>
            <a:r>
              <a:rPr lang="en-US" dirty="0">
                <a:solidFill>
                  <a:srgbClr val="7030A0"/>
                </a:solidFill>
              </a:rPr>
              <a:t>elect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leader</a:t>
            </a:r>
            <a:r>
              <a:rPr lang="en-US" dirty="0"/>
              <a:t> (coordinator). Once a </a:t>
            </a:r>
            <a:r>
              <a:rPr lang="en-US" dirty="0">
                <a:solidFill>
                  <a:srgbClr val="00B050"/>
                </a:solidFill>
              </a:rPr>
              <a:t>process</a:t>
            </a:r>
            <a:r>
              <a:rPr lang="en-US" dirty="0"/>
              <a:t> finds that its messages have all been received, and it has received all the messages it sends a </a:t>
            </a:r>
            <a:r>
              <a:rPr lang="en-US" dirty="0" err="1">
                <a:solidFill>
                  <a:srgbClr val="00B050"/>
                </a:solidFill>
              </a:rPr>
              <a:t>flush_ok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message to the coordinator. Otherwise, after a timeout it sends its list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unstable messages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coordinator does not get all the </a:t>
            </a:r>
            <a:r>
              <a:rPr lang="en-US" dirty="0" err="1">
                <a:solidFill>
                  <a:srgbClr val="00B050"/>
                </a:solidFill>
              </a:rPr>
              <a:t>flush_ok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messages in a given interval, it collects all the </a:t>
            </a:r>
            <a:r>
              <a:rPr lang="en-US" dirty="0">
                <a:solidFill>
                  <a:srgbClr val="0070C0"/>
                </a:solidFill>
              </a:rPr>
              <a:t>unstable messages</a:t>
            </a:r>
            <a:r>
              <a:rPr lang="en-US" dirty="0"/>
              <a:t>, and multicasts them again. </a:t>
            </a:r>
          </a:p>
          <a:p>
            <a:pPr lvl="1"/>
            <a:r>
              <a:rPr lang="en-US" dirty="0"/>
              <a:t>After getting </a:t>
            </a:r>
            <a:r>
              <a:rPr lang="en-US" dirty="0">
                <a:solidFill>
                  <a:srgbClr val="FF0000"/>
                </a:solidFill>
              </a:rPr>
              <a:t>acknowledgements</a:t>
            </a:r>
            <a:r>
              <a:rPr lang="en-US" dirty="0"/>
              <a:t>, it sends a </a:t>
            </a:r>
            <a:r>
              <a:rPr lang="en-US" dirty="0" err="1">
                <a:solidFill>
                  <a:srgbClr val="0070C0"/>
                </a:solidFill>
              </a:rPr>
              <a:t>view_change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message.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5F65E-D47A-42FC-8FA4-BFB324D7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Commit Protocols</a:t>
            </a:r>
          </a:p>
        </p:txBody>
      </p:sp>
    </p:spTree>
    <p:extLst>
      <p:ext uri="{BB962C8B-B14F-4D97-AF65-F5344CB8AC3E}">
        <p14:creationId xmlns:p14="http://schemas.microsoft.com/office/powerpoint/2010/main" val="253237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A2855E6-027F-4EC8-A380-F4CC7BEF4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47" y="3453401"/>
            <a:ext cx="1872545" cy="187254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EF5F5D6-66F1-422C-B142-28F4343F17DD}"/>
              </a:ext>
            </a:extLst>
          </p:cNvPr>
          <p:cNvSpPr/>
          <p:nvPr/>
        </p:nvSpPr>
        <p:spPr>
          <a:xfrm>
            <a:off x="4094033" y="2984379"/>
            <a:ext cx="3287714" cy="214223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AC34E-90F5-4DFF-8639-21C5FF3B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Protocols</a:t>
            </a:r>
          </a:p>
        </p:txBody>
      </p:sp>
      <p:pic>
        <p:nvPicPr>
          <p:cNvPr id="6" name="Content Placeholder 5" descr="A close up of a box&#10;&#10;Description automatically generated">
            <a:extLst>
              <a:ext uri="{FF2B5EF4-FFF2-40B4-BE49-F238E27FC236}">
                <a16:creationId xmlns:a16="http://schemas.microsoft.com/office/drawing/2014/main" id="{97EE8C8C-8C5D-496D-B7D2-A0BD000F8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23" y="2852659"/>
            <a:ext cx="1290316" cy="11526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C1E38-5374-4E0E-BC18-33770327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4F720-DD74-4505-92E1-0BCC733F4E25}"/>
              </a:ext>
            </a:extLst>
          </p:cNvPr>
          <p:cNvSpPr txBox="1"/>
          <p:nvPr/>
        </p:nvSpPr>
        <p:spPr>
          <a:xfrm>
            <a:off x="1448061" y="3920573"/>
            <a:ext cx="1324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Credit card</a:t>
            </a:r>
          </a:p>
          <a:p>
            <a:r>
              <a:rPr lang="en-US" sz="2000" dirty="0"/>
              <a:t>machine</a:t>
            </a:r>
          </a:p>
        </p:txBody>
      </p:sp>
      <p:pic>
        <p:nvPicPr>
          <p:cNvPr id="9" name="Picture 8" descr="A picture containing building, table, window&#10;&#10;Description automatically generated">
            <a:extLst>
              <a:ext uri="{FF2B5EF4-FFF2-40B4-BE49-F238E27FC236}">
                <a16:creationId xmlns:a16="http://schemas.microsoft.com/office/drawing/2014/main" id="{BB521580-6B92-41E4-AD0D-9DDAC5278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75" y="1148849"/>
            <a:ext cx="1507728" cy="1218244"/>
          </a:xfrm>
          <a:prstGeom prst="rect">
            <a:avLst/>
          </a:prstGeom>
        </p:spPr>
      </p:pic>
      <p:pic>
        <p:nvPicPr>
          <p:cNvPr id="11" name="Picture 10" descr="A large blue and white airplane in the sky&#10;&#10;Description automatically generated">
            <a:extLst>
              <a:ext uri="{FF2B5EF4-FFF2-40B4-BE49-F238E27FC236}">
                <a16:creationId xmlns:a16="http://schemas.microsoft.com/office/drawing/2014/main" id="{423A0C43-B4AE-4628-8A0C-9BE1311F1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00" y="4628459"/>
            <a:ext cx="3086439" cy="1006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FEEB7-9AE7-4184-ACF9-CBB6FC99CEFD}"/>
              </a:ext>
            </a:extLst>
          </p:cNvPr>
          <p:cNvSpPr txBox="1"/>
          <p:nvPr/>
        </p:nvSpPr>
        <p:spPr>
          <a:xfrm>
            <a:off x="5544324" y="2336326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34CAD-AD50-4A42-9423-86E88588169F}"/>
              </a:ext>
            </a:extLst>
          </p:cNvPr>
          <p:cNvSpPr txBox="1"/>
          <p:nvPr/>
        </p:nvSpPr>
        <p:spPr>
          <a:xfrm>
            <a:off x="9269739" y="5677698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Airline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CB8DD9-2572-495F-9DB1-554ED483A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31" y="5191339"/>
            <a:ext cx="712803" cy="1228970"/>
          </a:xfrm>
          <a:prstGeom prst="rect">
            <a:avLst/>
          </a:prstGeom>
        </p:spPr>
      </p:pic>
      <p:pic>
        <p:nvPicPr>
          <p:cNvPr id="13" name="Picture 12" descr="A picture containing electronics, computer, light, monitor&#10;&#10;Description automatically generated">
            <a:extLst>
              <a:ext uri="{FF2B5EF4-FFF2-40B4-BE49-F238E27FC236}">
                <a16:creationId xmlns:a16="http://schemas.microsoft.com/office/drawing/2014/main" id="{FBE05DEB-98EF-4ACC-8CC1-583EF9624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818" y="2164501"/>
            <a:ext cx="1194323" cy="16496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0E9C44-C794-467A-8771-5A49A4ABF204}"/>
              </a:ext>
            </a:extLst>
          </p:cNvPr>
          <p:cNvSpPr txBox="1"/>
          <p:nvPr/>
        </p:nvSpPr>
        <p:spPr>
          <a:xfrm>
            <a:off x="8528818" y="3720518"/>
            <a:ext cx="139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center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6BFFC-4280-4BD8-A625-68ED5A49EA2F}"/>
              </a:ext>
            </a:extLst>
          </p:cNvPr>
          <p:cNvSpPr txBox="1"/>
          <p:nvPr/>
        </p:nvSpPr>
        <p:spPr>
          <a:xfrm>
            <a:off x="3752499" y="639020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DB445B65-87E0-4F1D-BD4F-9C77C39F3039}"/>
              </a:ext>
            </a:extLst>
          </p:cNvPr>
          <p:cNvSpPr/>
          <p:nvPr/>
        </p:nvSpPr>
        <p:spPr>
          <a:xfrm>
            <a:off x="2721601" y="3416982"/>
            <a:ext cx="1457910" cy="498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D6C4233A-E79A-4B3E-ABA2-F35529378754}"/>
              </a:ext>
            </a:extLst>
          </p:cNvPr>
          <p:cNvSpPr/>
          <p:nvPr/>
        </p:nvSpPr>
        <p:spPr>
          <a:xfrm rot="18684218">
            <a:off x="4142673" y="4603041"/>
            <a:ext cx="918733" cy="498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1DE53843-B645-4B29-B5B2-B1E87888CC0A}"/>
              </a:ext>
            </a:extLst>
          </p:cNvPr>
          <p:cNvSpPr/>
          <p:nvPr/>
        </p:nvSpPr>
        <p:spPr>
          <a:xfrm rot="5400000">
            <a:off x="5586398" y="2794344"/>
            <a:ext cx="615082" cy="3899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D2CA2B6F-70B1-4B68-BF10-7E8CA4E7DE99}"/>
              </a:ext>
            </a:extLst>
          </p:cNvPr>
          <p:cNvSpPr/>
          <p:nvPr/>
        </p:nvSpPr>
        <p:spPr>
          <a:xfrm rot="9287133">
            <a:off x="7049423" y="3471369"/>
            <a:ext cx="1511553" cy="3899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E9EB80F6-3C56-4524-B833-30CC12A94C51}"/>
              </a:ext>
            </a:extLst>
          </p:cNvPr>
          <p:cNvSpPr/>
          <p:nvPr/>
        </p:nvSpPr>
        <p:spPr>
          <a:xfrm rot="2608427">
            <a:off x="6550388" y="4479304"/>
            <a:ext cx="1064578" cy="3899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08982B-8AD6-4C83-B527-A0DAD9FD359D}"/>
              </a:ext>
            </a:extLst>
          </p:cNvPr>
          <p:cNvSpPr txBox="1"/>
          <p:nvPr/>
        </p:nvSpPr>
        <p:spPr>
          <a:xfrm>
            <a:off x="5018037" y="3505565"/>
            <a:ext cx="157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Agreement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B25B65-2FDA-4A91-BEBB-12AFE8579AA8}"/>
              </a:ext>
            </a:extLst>
          </p:cNvPr>
          <p:cNvSpPr txBox="1"/>
          <p:nvPr/>
        </p:nvSpPr>
        <p:spPr>
          <a:xfrm>
            <a:off x="7760052" y="964191"/>
            <a:ext cx="4534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Either all of them </a:t>
            </a:r>
            <a:r>
              <a:rPr lang="en-US" sz="2400" dirty="0">
                <a:solidFill>
                  <a:srgbClr val="00B050"/>
                </a:solidFill>
              </a:rPr>
              <a:t>commit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abort</a:t>
            </a:r>
            <a:r>
              <a:rPr lang="en-US" sz="2400" dirty="0"/>
              <a:t>.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42426B10-B67D-4548-B3A4-3B1D772433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52" y="873694"/>
            <a:ext cx="641800" cy="6418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33D824E-1212-4FF6-A891-26E92C025993}"/>
              </a:ext>
            </a:extLst>
          </p:cNvPr>
          <p:cNvSpPr/>
          <p:nvPr/>
        </p:nvSpPr>
        <p:spPr>
          <a:xfrm>
            <a:off x="6883027" y="630315"/>
            <a:ext cx="5308973" cy="102635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D710-B92F-45F6-8C70-AB7575A1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C48C-A7E5-4A3B-A313-E8EDBE2E0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The nodes elect a </a:t>
            </a:r>
            <a:r>
              <a:rPr lang="en-US" dirty="0">
                <a:solidFill>
                  <a:srgbClr val="00B050"/>
                </a:solidFill>
              </a:rPr>
              <a:t>coordinator</a:t>
            </a:r>
          </a:p>
          <a:p>
            <a:r>
              <a:rPr lang="en-US" dirty="0">
                <a:solidFill>
                  <a:srgbClr val="0070C0"/>
                </a:solidFill>
              </a:rPr>
              <a:t>Phase 1a: </a:t>
            </a:r>
            <a:r>
              <a:rPr lang="en-US" dirty="0"/>
              <a:t>Coordinator sends a Vote-request message to all participants.</a:t>
            </a:r>
          </a:p>
          <a:p>
            <a:r>
              <a:rPr lang="en-US" dirty="0">
                <a:solidFill>
                  <a:srgbClr val="0070C0"/>
                </a:solidFill>
              </a:rPr>
              <a:t>Phase 1b</a:t>
            </a:r>
            <a:r>
              <a:rPr lang="en-US" dirty="0"/>
              <a:t>: A participant returns either </a:t>
            </a:r>
            <a:r>
              <a:rPr lang="en-US" dirty="0">
                <a:solidFill>
                  <a:srgbClr val="00B050"/>
                </a:solidFill>
              </a:rPr>
              <a:t>Vote-commit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Vote-abort</a:t>
            </a:r>
          </a:p>
          <a:p>
            <a:r>
              <a:rPr lang="en-US" dirty="0">
                <a:solidFill>
                  <a:srgbClr val="0070C0"/>
                </a:solidFill>
              </a:rPr>
              <a:t>Phase 2a</a:t>
            </a:r>
            <a:r>
              <a:rPr lang="en-US" dirty="0"/>
              <a:t>: Coordinator collects all the votes. If all are Vote-commit it sends a </a:t>
            </a:r>
            <a:r>
              <a:rPr lang="en-US" dirty="0">
                <a:solidFill>
                  <a:srgbClr val="00B050"/>
                </a:solidFill>
              </a:rPr>
              <a:t>Global-commit </a:t>
            </a:r>
            <a:r>
              <a:rPr lang="en-US" dirty="0"/>
              <a:t>message, otherwise it sends a </a:t>
            </a:r>
            <a:r>
              <a:rPr lang="en-US" dirty="0">
                <a:solidFill>
                  <a:srgbClr val="FF0000"/>
                </a:solidFill>
              </a:rPr>
              <a:t>Global-abort </a:t>
            </a:r>
            <a:r>
              <a:rPr lang="en-US" dirty="0"/>
              <a:t>message to all.</a:t>
            </a:r>
          </a:p>
          <a:p>
            <a:r>
              <a:rPr lang="en-US" dirty="0">
                <a:solidFill>
                  <a:srgbClr val="0070C0"/>
                </a:solidFill>
              </a:rPr>
              <a:t>Phase 2b</a:t>
            </a:r>
            <a:r>
              <a:rPr lang="en-US" dirty="0"/>
              <a:t>: Each participant waits for the messages from Phase 2a. It acts accordingly.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D7B19-990E-4C68-B4D4-150231A6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8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112D-CB5C-43D0-A6FE-8E9860AB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92C4B-3FEA-406E-B418-BF816ED4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5DF32872-C39D-40DD-A964-9F0C7105CFDF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F084A3-190B-4001-B453-64A752B49DA4}"/>
              </a:ext>
            </a:extLst>
          </p:cNvPr>
          <p:cNvSpPr/>
          <p:nvPr/>
        </p:nvSpPr>
        <p:spPr>
          <a:xfrm>
            <a:off x="2263806" y="2467992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E3D2F3-3DC4-4B32-A532-71F4253FD717}"/>
              </a:ext>
            </a:extLst>
          </p:cNvPr>
          <p:cNvSpPr/>
          <p:nvPr/>
        </p:nvSpPr>
        <p:spPr>
          <a:xfrm>
            <a:off x="2263806" y="3429000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8D2151-C5DB-45E8-8284-AE9A9A1E30A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271422" y="2982897"/>
            <a:ext cx="0" cy="44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A374D9-3D04-4B93-8D84-530CE3705551}"/>
              </a:ext>
            </a:extLst>
          </p:cNvPr>
          <p:cNvSpPr/>
          <p:nvPr/>
        </p:nvSpPr>
        <p:spPr>
          <a:xfrm>
            <a:off x="1013534" y="4545528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7251C1-6D36-4640-9531-D9BB982FBD3A}"/>
              </a:ext>
            </a:extLst>
          </p:cNvPr>
          <p:cNvSpPr/>
          <p:nvPr/>
        </p:nvSpPr>
        <p:spPr>
          <a:xfrm>
            <a:off x="3625048" y="4545528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27B94C-305B-46FE-AE32-6A63D13CC46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2021150" y="3943905"/>
            <a:ext cx="1250272" cy="60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31F890-D646-4493-AE02-7E403D14613C}"/>
              </a:ext>
            </a:extLst>
          </p:cNvPr>
          <p:cNvCxnSpPr>
            <a:endCxn id="10" idx="0"/>
          </p:cNvCxnSpPr>
          <p:nvPr/>
        </p:nvCxnSpPr>
        <p:spPr>
          <a:xfrm>
            <a:off x="3271421" y="3943905"/>
            <a:ext cx="1361243" cy="60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34BAA6-FDE1-4736-AEC0-92FC7B4607FB}"/>
              </a:ext>
            </a:extLst>
          </p:cNvPr>
          <p:cNvSpPr txBox="1"/>
          <p:nvPr/>
        </p:nvSpPr>
        <p:spPr>
          <a:xfrm>
            <a:off x="1004122" y="2827377"/>
            <a:ext cx="1430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Vote Request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C6BCD7-20E1-4C23-9F28-7009808E487B}"/>
              </a:ext>
            </a:extLst>
          </p:cNvPr>
          <p:cNvCxnSpPr>
            <a:cxnSpLocks/>
          </p:cNvCxnSpPr>
          <p:nvPr/>
        </p:nvCxnSpPr>
        <p:spPr>
          <a:xfrm>
            <a:off x="1085365" y="3158389"/>
            <a:ext cx="13494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7BAC85-8245-40EB-93D6-5988C9B11D2D}"/>
              </a:ext>
            </a:extLst>
          </p:cNvPr>
          <p:cNvSpPr txBox="1"/>
          <p:nvPr/>
        </p:nvSpPr>
        <p:spPr>
          <a:xfrm>
            <a:off x="906804" y="381247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Vote-Abort</a:t>
            </a:r>
          </a:p>
          <a:p>
            <a:r>
              <a:rPr lang="en-US" dirty="0"/>
              <a:t>Global-abort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F801E5-E5C4-435F-B985-4BCADABB6810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988047" y="4135645"/>
            <a:ext cx="1291249" cy="7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7D5D4C-C1BF-4A2D-908F-033DB2658AB7}"/>
              </a:ext>
            </a:extLst>
          </p:cNvPr>
          <p:cNvSpPr txBox="1"/>
          <p:nvPr/>
        </p:nvSpPr>
        <p:spPr>
          <a:xfrm>
            <a:off x="4506562" y="3833484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Vote-Commit</a:t>
            </a:r>
          </a:p>
          <a:p>
            <a:r>
              <a:rPr lang="en-US" dirty="0"/>
              <a:t>Global-commit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9E362D-AE50-40F4-A14C-FA5D97DED024}"/>
              </a:ext>
            </a:extLst>
          </p:cNvPr>
          <p:cNvCxnSpPr>
            <a:cxnSpLocks/>
          </p:cNvCxnSpPr>
          <p:nvPr/>
        </p:nvCxnSpPr>
        <p:spPr>
          <a:xfrm>
            <a:off x="4587805" y="4164496"/>
            <a:ext cx="13494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76A6E7-A437-446F-B4DE-181701501EEA}"/>
              </a:ext>
            </a:extLst>
          </p:cNvPr>
          <p:cNvSpPr/>
          <p:nvPr/>
        </p:nvSpPr>
        <p:spPr>
          <a:xfrm>
            <a:off x="8612822" y="2402279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C67AA3-B0B5-4258-88A5-B57B9CF5BC20}"/>
              </a:ext>
            </a:extLst>
          </p:cNvPr>
          <p:cNvSpPr/>
          <p:nvPr/>
        </p:nvSpPr>
        <p:spPr>
          <a:xfrm>
            <a:off x="8612822" y="3363287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8E49AC-68F2-48B6-8B2C-C2D53AE7C90C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9620438" y="2917184"/>
            <a:ext cx="0" cy="44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BA59AB-B1D9-4E62-9822-148456C8E08D}"/>
              </a:ext>
            </a:extLst>
          </p:cNvPr>
          <p:cNvSpPr/>
          <p:nvPr/>
        </p:nvSpPr>
        <p:spPr>
          <a:xfrm>
            <a:off x="7362550" y="4479815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ABORT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362340A-FC74-42A3-B672-AC993F338785}"/>
              </a:ext>
            </a:extLst>
          </p:cNvPr>
          <p:cNvSpPr/>
          <p:nvPr/>
        </p:nvSpPr>
        <p:spPr>
          <a:xfrm>
            <a:off x="9974064" y="4479815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6ECBD5-3A93-4A94-A1A9-3D59961EB378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8370166" y="3878192"/>
            <a:ext cx="1250272" cy="60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180882-E6FF-471B-A699-FBF6A2621643}"/>
              </a:ext>
            </a:extLst>
          </p:cNvPr>
          <p:cNvCxnSpPr>
            <a:endCxn id="31" idx="0"/>
          </p:cNvCxnSpPr>
          <p:nvPr/>
        </p:nvCxnSpPr>
        <p:spPr>
          <a:xfrm>
            <a:off x="9620437" y="3878192"/>
            <a:ext cx="1361243" cy="60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FB469F-E48F-4933-A1B5-1C61B6514604}"/>
              </a:ext>
            </a:extLst>
          </p:cNvPr>
          <p:cNvSpPr txBox="1"/>
          <p:nvPr/>
        </p:nvSpPr>
        <p:spPr>
          <a:xfrm>
            <a:off x="7273236" y="2761664"/>
            <a:ext cx="144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Vote-Request</a:t>
            </a:r>
          </a:p>
          <a:p>
            <a:r>
              <a:rPr lang="en-US" dirty="0"/>
              <a:t>Vote-Commit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1585FD-9A43-448E-BB90-D49ED4E8B16E}"/>
              </a:ext>
            </a:extLst>
          </p:cNvPr>
          <p:cNvCxnSpPr>
            <a:cxnSpLocks/>
          </p:cNvCxnSpPr>
          <p:nvPr/>
        </p:nvCxnSpPr>
        <p:spPr>
          <a:xfrm>
            <a:off x="7354479" y="3092676"/>
            <a:ext cx="13494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769C97-BC5C-4000-88C2-820591D541E5}"/>
              </a:ext>
            </a:extLst>
          </p:cNvPr>
          <p:cNvSpPr txBox="1"/>
          <p:nvPr/>
        </p:nvSpPr>
        <p:spPr>
          <a:xfrm>
            <a:off x="7255820" y="3746766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Global-abort</a:t>
            </a:r>
          </a:p>
          <a:p>
            <a:r>
              <a:rPr lang="en-US" dirty="0"/>
              <a:t>ACK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9D83B9-DE54-488F-9380-50355EE70A24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7337063" y="4069932"/>
            <a:ext cx="1291249" cy="7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9979E6-46D9-402D-ABBB-5CB52CD77D34}"/>
              </a:ext>
            </a:extLst>
          </p:cNvPr>
          <p:cNvSpPr txBox="1"/>
          <p:nvPr/>
        </p:nvSpPr>
        <p:spPr>
          <a:xfrm>
            <a:off x="10674380" y="3786235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Global-commit</a:t>
            </a:r>
          </a:p>
          <a:p>
            <a:r>
              <a:rPr lang="en-US" dirty="0"/>
              <a:t>ACK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B71076-F383-4274-8D91-220BC9E14CA9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10794779" y="4109401"/>
            <a:ext cx="1456956" cy="16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4698C2-FF21-48AA-8677-B774B52C2CF0}"/>
              </a:ext>
            </a:extLst>
          </p:cNvPr>
          <p:cNvCxnSpPr>
            <a:stCxn id="27" idx="1"/>
            <a:endCxn id="30" idx="1"/>
          </p:cNvCxnSpPr>
          <p:nvPr/>
        </p:nvCxnSpPr>
        <p:spPr>
          <a:xfrm rot="10800000" flipV="1">
            <a:off x="7362550" y="2659732"/>
            <a:ext cx="1250272" cy="2077536"/>
          </a:xfrm>
          <a:prstGeom prst="bentConnector3">
            <a:avLst>
              <a:gd name="adj1" fmla="val 1438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A9827B-A393-48B1-9B92-BF9A6820940A}"/>
              </a:ext>
            </a:extLst>
          </p:cNvPr>
          <p:cNvSpPr txBox="1"/>
          <p:nvPr/>
        </p:nvSpPr>
        <p:spPr>
          <a:xfrm>
            <a:off x="7045601" y="1982624"/>
            <a:ext cx="144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Vote-Request</a:t>
            </a:r>
          </a:p>
          <a:p>
            <a:r>
              <a:rPr lang="en-US" dirty="0"/>
              <a:t>Vote-Abort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9054B8-8647-45F2-9F18-13E2A9978EB0}"/>
              </a:ext>
            </a:extLst>
          </p:cNvPr>
          <p:cNvCxnSpPr>
            <a:cxnSpLocks/>
          </p:cNvCxnSpPr>
          <p:nvPr/>
        </p:nvCxnSpPr>
        <p:spPr>
          <a:xfrm>
            <a:off x="7144478" y="2305789"/>
            <a:ext cx="13494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F25F85C-0492-48E9-A2C2-EF557DD2DC14}"/>
              </a:ext>
            </a:extLst>
          </p:cNvPr>
          <p:cNvSpPr/>
          <p:nvPr/>
        </p:nvSpPr>
        <p:spPr>
          <a:xfrm>
            <a:off x="2021149" y="5599207"/>
            <a:ext cx="3021368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CF53F1-0100-4053-8386-3A16F7F6FCAC}"/>
              </a:ext>
            </a:extLst>
          </p:cNvPr>
          <p:cNvSpPr/>
          <p:nvPr/>
        </p:nvSpPr>
        <p:spPr>
          <a:xfrm>
            <a:off x="8332432" y="5599207"/>
            <a:ext cx="3021368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Participant</a:t>
            </a:r>
          </a:p>
        </p:txBody>
      </p:sp>
    </p:spTree>
    <p:extLst>
      <p:ext uri="{BB962C8B-B14F-4D97-AF65-F5344CB8AC3E}">
        <p14:creationId xmlns:p14="http://schemas.microsoft.com/office/powerpoint/2010/main" val="172241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9A3A-83E4-4572-A8F0-E08E92EE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2-Phase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750A-E2C8-444B-94B7-A2DF5EFD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484"/>
          </a:xfrm>
        </p:spPr>
        <p:txBody>
          <a:bodyPr>
            <a:normAutofit/>
          </a:bodyPr>
          <a:lstStyle/>
          <a:p>
            <a:r>
              <a:rPr lang="en-US" dirty="0"/>
              <a:t>Let’s say a participant fails,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recovers</a:t>
            </a:r>
            <a:r>
              <a:rPr lang="en-US" dirty="0"/>
              <a:t> and then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restores</a:t>
            </a:r>
            <a:r>
              <a:rPr lang="en-US" dirty="0"/>
              <a:t> its old state. </a:t>
            </a:r>
          </a:p>
          <a:p>
            <a:r>
              <a:rPr lang="en-US" dirty="0">
                <a:solidFill>
                  <a:srgbClr val="00B050"/>
                </a:solidFill>
              </a:rPr>
              <a:t>INIT state</a:t>
            </a:r>
            <a:r>
              <a:rPr lang="en-US" dirty="0"/>
              <a:t>: No problem. It just aborts.</a:t>
            </a:r>
          </a:p>
          <a:p>
            <a:r>
              <a:rPr lang="en-US" dirty="0">
                <a:solidFill>
                  <a:srgbClr val="0070C0"/>
                </a:solidFill>
              </a:rPr>
              <a:t>READY state</a:t>
            </a:r>
            <a:r>
              <a:rPr lang="en-US" dirty="0"/>
              <a:t>: It needs to know the global decision (</a:t>
            </a:r>
            <a:r>
              <a:rPr lang="en-US" dirty="0">
                <a:solidFill>
                  <a:srgbClr val="00B050"/>
                </a:solidFill>
              </a:rPr>
              <a:t>commit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abort</a:t>
            </a:r>
            <a:r>
              <a:rPr lang="en-US" dirty="0"/>
              <a:t>) after it recovers. Ask the coordinator or other participants.</a:t>
            </a:r>
          </a:p>
          <a:p>
            <a:pPr lvl="1"/>
            <a:r>
              <a:rPr lang="en-US" dirty="0"/>
              <a:t>This is very </a:t>
            </a:r>
            <a:r>
              <a:rPr lang="en-US" dirty="0">
                <a:solidFill>
                  <a:srgbClr val="FF0000"/>
                </a:solidFill>
              </a:rPr>
              <a:t>problematic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coordinator might have </a:t>
            </a:r>
            <a:r>
              <a:rPr lang="en-US" dirty="0">
                <a:solidFill>
                  <a:srgbClr val="0070C0"/>
                </a:solidFill>
              </a:rPr>
              <a:t>failed</a:t>
            </a:r>
            <a:r>
              <a:rPr lang="en-US" dirty="0"/>
              <a:t>. Other processes might have </a:t>
            </a:r>
            <a:r>
              <a:rPr lang="en-US" dirty="0">
                <a:solidFill>
                  <a:srgbClr val="00B050"/>
                </a:solidFill>
              </a:rPr>
              <a:t>committed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aborted</a:t>
            </a:r>
            <a:r>
              <a:rPr lang="en-US" dirty="0"/>
              <a:t>. They might have </a:t>
            </a:r>
            <a:r>
              <a:rPr lang="en-US" dirty="0">
                <a:solidFill>
                  <a:srgbClr val="00B0F0"/>
                </a:solidFill>
              </a:rPr>
              <a:t>erased</a:t>
            </a:r>
            <a:r>
              <a:rPr lang="en-US" dirty="0"/>
              <a:t> all the history of the transaction.</a:t>
            </a:r>
          </a:p>
          <a:p>
            <a:pPr lvl="1"/>
            <a:r>
              <a:rPr lang="en-US" dirty="0"/>
              <a:t>We will never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what decision the coordinator took.</a:t>
            </a:r>
          </a:p>
          <a:p>
            <a:r>
              <a:rPr lang="en-US" dirty="0">
                <a:solidFill>
                  <a:srgbClr val="FF0000"/>
                </a:solidFill>
              </a:rPr>
              <a:t>ABORT state</a:t>
            </a:r>
            <a:r>
              <a:rPr lang="en-US" dirty="0"/>
              <a:t>: Complete the abort process.</a:t>
            </a:r>
          </a:p>
          <a:p>
            <a:r>
              <a:rPr lang="en-US" dirty="0">
                <a:solidFill>
                  <a:srgbClr val="00B050"/>
                </a:solidFill>
              </a:rPr>
              <a:t>COMMIT state</a:t>
            </a:r>
            <a:r>
              <a:rPr lang="en-US" dirty="0"/>
              <a:t>: Complete the commit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A67E6-962C-485C-9125-371A915E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8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D710-B92F-45F6-8C70-AB7575A1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3-Phase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C48C-A7E5-4A3B-A313-E8EDBE2E0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nodes elect a </a:t>
            </a:r>
            <a:r>
              <a:rPr lang="en-US" dirty="0">
                <a:solidFill>
                  <a:srgbClr val="00B050"/>
                </a:solidFill>
              </a:rPr>
              <a:t>coordinator</a:t>
            </a:r>
          </a:p>
          <a:p>
            <a:r>
              <a:rPr lang="en-US" dirty="0">
                <a:solidFill>
                  <a:srgbClr val="0070C0"/>
                </a:solidFill>
              </a:rPr>
              <a:t>Phase 1a: </a:t>
            </a:r>
            <a:r>
              <a:rPr lang="en-US" dirty="0"/>
              <a:t>Coordinator sends a Vote-request message to all participants.</a:t>
            </a:r>
          </a:p>
          <a:p>
            <a:r>
              <a:rPr lang="en-US" dirty="0">
                <a:solidFill>
                  <a:srgbClr val="0070C0"/>
                </a:solidFill>
              </a:rPr>
              <a:t>Phase 1b</a:t>
            </a:r>
            <a:r>
              <a:rPr lang="en-US" dirty="0"/>
              <a:t>: A participant returns either </a:t>
            </a:r>
            <a:r>
              <a:rPr lang="en-US" dirty="0">
                <a:solidFill>
                  <a:srgbClr val="00B050"/>
                </a:solidFill>
              </a:rPr>
              <a:t>Vote-commit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Vote-abort</a:t>
            </a:r>
          </a:p>
          <a:p>
            <a:r>
              <a:rPr lang="en-US" dirty="0">
                <a:solidFill>
                  <a:srgbClr val="0070C0"/>
                </a:solidFill>
              </a:rPr>
              <a:t>Phase 2a</a:t>
            </a:r>
            <a:r>
              <a:rPr lang="en-US" dirty="0"/>
              <a:t>: Coordinator collects all the votes. If all are Vote-commit it sends a </a:t>
            </a:r>
            <a:r>
              <a:rPr lang="en-US" dirty="0">
                <a:solidFill>
                  <a:srgbClr val="00B050"/>
                </a:solidFill>
              </a:rPr>
              <a:t>Prepare-commit </a:t>
            </a:r>
            <a:r>
              <a:rPr lang="en-US" dirty="0"/>
              <a:t>message, otherwise it sends a </a:t>
            </a:r>
            <a:r>
              <a:rPr lang="en-US" dirty="0">
                <a:solidFill>
                  <a:srgbClr val="FF0000"/>
                </a:solidFill>
              </a:rPr>
              <a:t>Global-abort </a:t>
            </a:r>
            <a:r>
              <a:rPr lang="en-US" dirty="0"/>
              <a:t>message to all.</a:t>
            </a:r>
          </a:p>
          <a:p>
            <a:r>
              <a:rPr lang="en-US" dirty="0">
                <a:solidFill>
                  <a:srgbClr val="0070C0"/>
                </a:solidFill>
              </a:rPr>
              <a:t>Phase 2b</a:t>
            </a:r>
            <a:r>
              <a:rPr lang="en-US" dirty="0"/>
              <a:t>: Each participant waits for the messages from Phase 2a. If it gets a </a:t>
            </a:r>
            <a:r>
              <a:rPr lang="en-US" dirty="0">
                <a:solidFill>
                  <a:srgbClr val="00B050"/>
                </a:solidFill>
              </a:rPr>
              <a:t>Prepare-commit</a:t>
            </a:r>
            <a:r>
              <a:rPr lang="en-US" dirty="0"/>
              <a:t> message, it proceeds to send a </a:t>
            </a:r>
            <a:r>
              <a:rPr lang="en-US" dirty="0">
                <a:solidFill>
                  <a:srgbClr val="00B050"/>
                </a:solidFill>
              </a:rPr>
              <a:t>Ready-commit</a:t>
            </a:r>
            <a:r>
              <a:rPr lang="en-US" dirty="0"/>
              <a:t> message, else it aborts.</a:t>
            </a:r>
          </a:p>
          <a:p>
            <a:r>
              <a:rPr lang="en-US" dirty="0">
                <a:solidFill>
                  <a:srgbClr val="0070C0"/>
                </a:solidFill>
              </a:rPr>
              <a:t>Phase 3a</a:t>
            </a:r>
            <a:r>
              <a:rPr lang="en-US" dirty="0"/>
              <a:t>: After the coordinator gets all the </a:t>
            </a:r>
            <a:r>
              <a:rPr lang="en-US" dirty="0">
                <a:solidFill>
                  <a:srgbClr val="00B050"/>
                </a:solidFill>
              </a:rPr>
              <a:t>Ready-commit</a:t>
            </a:r>
            <a:r>
              <a:rPr lang="en-US" dirty="0"/>
              <a:t> messages it sends a </a:t>
            </a:r>
            <a:r>
              <a:rPr lang="en-US" dirty="0">
                <a:solidFill>
                  <a:srgbClr val="00B050"/>
                </a:solidFill>
              </a:rPr>
              <a:t>Global-commit</a:t>
            </a:r>
            <a:r>
              <a:rPr lang="en-US" dirty="0"/>
              <a:t> message to all the participants.</a:t>
            </a:r>
          </a:p>
          <a:p>
            <a:r>
              <a:rPr lang="en-US" dirty="0">
                <a:solidFill>
                  <a:srgbClr val="0070C0"/>
                </a:solidFill>
              </a:rPr>
              <a:t>Phase 3b</a:t>
            </a:r>
            <a:r>
              <a:rPr lang="en-US" dirty="0"/>
              <a:t>: The participants </a:t>
            </a:r>
            <a:r>
              <a:rPr lang="en-US" dirty="0">
                <a:solidFill>
                  <a:srgbClr val="C00000"/>
                </a:solidFill>
              </a:rPr>
              <a:t>wait</a:t>
            </a:r>
            <a:r>
              <a:rPr lang="en-US" dirty="0"/>
              <a:t> for the </a:t>
            </a:r>
            <a:r>
              <a:rPr lang="en-US" dirty="0">
                <a:solidFill>
                  <a:srgbClr val="00B050"/>
                </a:solidFill>
              </a:rPr>
              <a:t>Global-commit</a:t>
            </a:r>
            <a:r>
              <a:rPr lang="en-US" dirty="0"/>
              <a:t> message.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D7B19-990E-4C68-B4D4-150231A6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Virtual Synchrony</a:t>
            </a:r>
          </a:p>
        </p:txBody>
      </p:sp>
    </p:spTree>
    <p:extLst>
      <p:ext uri="{BB962C8B-B14F-4D97-AF65-F5344CB8AC3E}">
        <p14:creationId xmlns:p14="http://schemas.microsoft.com/office/powerpoint/2010/main" val="24913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4DF0-AEC8-46D2-ABFF-926BC0C5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736"/>
            <a:ext cx="10515600" cy="1325563"/>
          </a:xfrm>
        </p:spPr>
        <p:txBody>
          <a:bodyPr/>
          <a:lstStyle/>
          <a:p>
            <a:r>
              <a:rPr lang="en-US" dirty="0"/>
              <a:t>3-Phase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7F40A-72D2-4770-B6AE-49A2F127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F27858-15D6-4118-A5F9-F42D01C2C7FE}"/>
              </a:ext>
            </a:extLst>
          </p:cNvPr>
          <p:cNvSpPr/>
          <p:nvPr/>
        </p:nvSpPr>
        <p:spPr>
          <a:xfrm>
            <a:off x="2263806" y="1580225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9CD8FE-9430-4388-A3BD-53D9B45D3EAB}"/>
              </a:ext>
            </a:extLst>
          </p:cNvPr>
          <p:cNvSpPr/>
          <p:nvPr/>
        </p:nvSpPr>
        <p:spPr>
          <a:xfrm>
            <a:off x="2263806" y="2541233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4E5E6B-97CC-4EBA-AE09-70A828882C6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271422" y="2095130"/>
            <a:ext cx="0" cy="44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B4B894-C950-434A-8D63-BC6A54028330}"/>
              </a:ext>
            </a:extLst>
          </p:cNvPr>
          <p:cNvSpPr/>
          <p:nvPr/>
        </p:nvSpPr>
        <p:spPr>
          <a:xfrm>
            <a:off x="1013534" y="3657761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CBFE49-8591-4660-9A32-40E54ADAB6CD}"/>
              </a:ext>
            </a:extLst>
          </p:cNvPr>
          <p:cNvSpPr/>
          <p:nvPr/>
        </p:nvSpPr>
        <p:spPr>
          <a:xfrm>
            <a:off x="3625048" y="3657761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PRECOMMIT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ED5583-348F-420C-B758-FD000F84A29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021150" y="3056138"/>
            <a:ext cx="1250272" cy="60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5CC075-5876-4D8A-AEF5-4EFEC278EBF9}"/>
              </a:ext>
            </a:extLst>
          </p:cNvPr>
          <p:cNvCxnSpPr>
            <a:endCxn id="9" idx="0"/>
          </p:cNvCxnSpPr>
          <p:nvPr/>
        </p:nvCxnSpPr>
        <p:spPr>
          <a:xfrm>
            <a:off x="3271421" y="3056138"/>
            <a:ext cx="1361243" cy="60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CFA142-89A6-4ACD-AC64-C03F8E75BB67}"/>
              </a:ext>
            </a:extLst>
          </p:cNvPr>
          <p:cNvSpPr txBox="1"/>
          <p:nvPr/>
        </p:nvSpPr>
        <p:spPr>
          <a:xfrm>
            <a:off x="1004122" y="1939610"/>
            <a:ext cx="1430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Vote Request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30F644-C601-43D9-9826-147C485C3AE0}"/>
              </a:ext>
            </a:extLst>
          </p:cNvPr>
          <p:cNvCxnSpPr>
            <a:cxnSpLocks/>
          </p:cNvCxnSpPr>
          <p:nvPr/>
        </p:nvCxnSpPr>
        <p:spPr>
          <a:xfrm>
            <a:off x="1085365" y="2270622"/>
            <a:ext cx="13494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18C7AA-A04B-46EE-B28F-0A69B8D738BF}"/>
              </a:ext>
            </a:extLst>
          </p:cNvPr>
          <p:cNvSpPr txBox="1"/>
          <p:nvPr/>
        </p:nvSpPr>
        <p:spPr>
          <a:xfrm>
            <a:off x="906804" y="292471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Vote-Abort</a:t>
            </a:r>
          </a:p>
          <a:p>
            <a:r>
              <a:rPr lang="en-US" dirty="0"/>
              <a:t>Global-abort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AF1A87-96F8-4BE6-B539-71E26136DACC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988047" y="3247878"/>
            <a:ext cx="1291249" cy="7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EAF00C-F00F-4EBD-9EE1-BC7CC0540B5D}"/>
              </a:ext>
            </a:extLst>
          </p:cNvPr>
          <p:cNvSpPr txBox="1"/>
          <p:nvPr/>
        </p:nvSpPr>
        <p:spPr>
          <a:xfrm>
            <a:off x="4506562" y="2945717"/>
            <a:ext cx="173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Vote-Commit</a:t>
            </a:r>
          </a:p>
          <a:p>
            <a:r>
              <a:rPr lang="en-US" dirty="0"/>
              <a:t>Prepare-Commit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8339B2-159F-45AC-8A4C-105D4A694107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587805" y="3268883"/>
            <a:ext cx="1653912" cy="7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08D13B-32C4-41CB-827E-6683F383A0CA}"/>
              </a:ext>
            </a:extLst>
          </p:cNvPr>
          <p:cNvSpPr/>
          <p:nvPr/>
        </p:nvSpPr>
        <p:spPr>
          <a:xfrm>
            <a:off x="8612822" y="1514512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B6797B-6D6C-452A-A30F-95305D73EB27}"/>
              </a:ext>
            </a:extLst>
          </p:cNvPr>
          <p:cNvSpPr/>
          <p:nvPr/>
        </p:nvSpPr>
        <p:spPr>
          <a:xfrm>
            <a:off x="8612822" y="2475520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F83087-76F8-4480-B9E3-AE396A93489E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620438" y="2029417"/>
            <a:ext cx="0" cy="44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5B953C-737C-4343-9502-7F7EFEE4BEFA}"/>
              </a:ext>
            </a:extLst>
          </p:cNvPr>
          <p:cNvSpPr/>
          <p:nvPr/>
        </p:nvSpPr>
        <p:spPr>
          <a:xfrm>
            <a:off x="7362550" y="3592048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F945C3-179D-4D06-9279-6C689424F9DA}"/>
              </a:ext>
            </a:extLst>
          </p:cNvPr>
          <p:cNvSpPr/>
          <p:nvPr/>
        </p:nvSpPr>
        <p:spPr>
          <a:xfrm>
            <a:off x="9951621" y="3743690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PRECOMMIT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6D6B52-3504-4A02-8E60-874C62499D8A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8370166" y="2990425"/>
            <a:ext cx="1250272" cy="60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DF06B7-87BB-43F2-8E86-CB4E2E2EC01D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9620438" y="2990425"/>
            <a:ext cx="1338799" cy="753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DF59C6-6730-4D66-99BE-62E1D1756AEE}"/>
              </a:ext>
            </a:extLst>
          </p:cNvPr>
          <p:cNvSpPr txBox="1"/>
          <p:nvPr/>
        </p:nvSpPr>
        <p:spPr>
          <a:xfrm>
            <a:off x="7273236" y="1873897"/>
            <a:ext cx="144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Vote-Request</a:t>
            </a:r>
          </a:p>
          <a:p>
            <a:r>
              <a:rPr lang="en-US" dirty="0"/>
              <a:t>Vote-Commit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1CBD76-CB84-4193-AE46-E5FF2CB3121E}"/>
              </a:ext>
            </a:extLst>
          </p:cNvPr>
          <p:cNvCxnSpPr>
            <a:cxnSpLocks/>
          </p:cNvCxnSpPr>
          <p:nvPr/>
        </p:nvCxnSpPr>
        <p:spPr>
          <a:xfrm>
            <a:off x="7354479" y="2204909"/>
            <a:ext cx="13494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98F975-F299-4A19-AC27-6B6FFDDA495B}"/>
              </a:ext>
            </a:extLst>
          </p:cNvPr>
          <p:cNvSpPr txBox="1"/>
          <p:nvPr/>
        </p:nvSpPr>
        <p:spPr>
          <a:xfrm>
            <a:off x="7255820" y="285899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Global-abort</a:t>
            </a:r>
          </a:p>
          <a:p>
            <a:r>
              <a:rPr lang="en-US" dirty="0"/>
              <a:t>ACK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C16185-2EFB-431C-91FC-B5189A7EC62E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7337063" y="3182165"/>
            <a:ext cx="1291249" cy="7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636374-519C-4F1C-B252-DE82C1D40438}"/>
              </a:ext>
            </a:extLst>
          </p:cNvPr>
          <p:cNvSpPr txBox="1"/>
          <p:nvPr/>
        </p:nvSpPr>
        <p:spPr>
          <a:xfrm>
            <a:off x="10499600" y="2909497"/>
            <a:ext cx="173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Prepare-Commit</a:t>
            </a:r>
          </a:p>
          <a:p>
            <a:r>
              <a:rPr lang="en-US" dirty="0"/>
              <a:t>Ready-Commit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45DA4D-B44E-41CA-AB57-3B5E6D07FC69}"/>
              </a:ext>
            </a:extLst>
          </p:cNvPr>
          <p:cNvCxnSpPr>
            <a:cxnSpLocks/>
          </p:cNvCxnSpPr>
          <p:nvPr/>
        </p:nvCxnSpPr>
        <p:spPr>
          <a:xfrm>
            <a:off x="10628053" y="3255724"/>
            <a:ext cx="15639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F528C80-9A84-4B9F-8CAB-58E28FAF757B}"/>
              </a:ext>
            </a:extLst>
          </p:cNvPr>
          <p:cNvCxnSpPr>
            <a:stCxn id="18" idx="1"/>
            <a:endCxn id="21" idx="1"/>
          </p:cNvCxnSpPr>
          <p:nvPr/>
        </p:nvCxnSpPr>
        <p:spPr>
          <a:xfrm rot="10800000" flipV="1">
            <a:off x="7362550" y="1771965"/>
            <a:ext cx="1250272" cy="2077536"/>
          </a:xfrm>
          <a:prstGeom prst="bentConnector3">
            <a:avLst>
              <a:gd name="adj1" fmla="val 1438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C462A5F-1014-4465-BC12-88B32F00B400}"/>
              </a:ext>
            </a:extLst>
          </p:cNvPr>
          <p:cNvSpPr txBox="1"/>
          <p:nvPr/>
        </p:nvSpPr>
        <p:spPr>
          <a:xfrm>
            <a:off x="7045601" y="1085523"/>
            <a:ext cx="144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Vote-Request</a:t>
            </a:r>
          </a:p>
          <a:p>
            <a:r>
              <a:rPr lang="en-US" dirty="0"/>
              <a:t>Vote-Abort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40BD15-B9F4-47B5-AFB2-9C0FFA16568E}"/>
              </a:ext>
            </a:extLst>
          </p:cNvPr>
          <p:cNvCxnSpPr>
            <a:cxnSpLocks/>
          </p:cNvCxnSpPr>
          <p:nvPr/>
        </p:nvCxnSpPr>
        <p:spPr>
          <a:xfrm>
            <a:off x="7144478" y="1418022"/>
            <a:ext cx="13494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BC9EC-7F49-4C2F-83B7-2BB9D25D266D}"/>
              </a:ext>
            </a:extLst>
          </p:cNvPr>
          <p:cNvSpPr/>
          <p:nvPr/>
        </p:nvSpPr>
        <p:spPr>
          <a:xfrm>
            <a:off x="2021149" y="5599207"/>
            <a:ext cx="3021368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C795EE-A35A-4FC8-BB9F-F5C93E4FF301}"/>
              </a:ext>
            </a:extLst>
          </p:cNvPr>
          <p:cNvSpPr/>
          <p:nvPr/>
        </p:nvSpPr>
        <p:spPr>
          <a:xfrm>
            <a:off x="8332432" y="5599207"/>
            <a:ext cx="3021368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Participant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91934D4-A993-44CE-80C6-00B07E01A768}"/>
              </a:ext>
            </a:extLst>
          </p:cNvPr>
          <p:cNvSpPr/>
          <p:nvPr/>
        </p:nvSpPr>
        <p:spPr>
          <a:xfrm>
            <a:off x="3625048" y="4707547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70C091-F0EA-4DAF-B7A5-83B105362BC0}"/>
              </a:ext>
            </a:extLst>
          </p:cNvPr>
          <p:cNvCxnSpPr>
            <a:cxnSpLocks/>
            <a:stCxn id="9" idx="2"/>
            <a:endCxn id="37" idx="0"/>
          </p:cNvCxnSpPr>
          <p:nvPr/>
        </p:nvCxnSpPr>
        <p:spPr>
          <a:xfrm>
            <a:off x="4632664" y="4172666"/>
            <a:ext cx="0" cy="534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5433C0-BB15-4283-B8D9-EE4737C9E53F}"/>
              </a:ext>
            </a:extLst>
          </p:cNvPr>
          <p:cNvSpPr txBox="1"/>
          <p:nvPr/>
        </p:nvSpPr>
        <p:spPr>
          <a:xfrm>
            <a:off x="5038080" y="4127958"/>
            <a:ext cx="1572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Ready-Commit</a:t>
            </a:r>
          </a:p>
          <a:p>
            <a:r>
              <a:rPr lang="en-US" dirty="0"/>
              <a:t>Global-commit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CD123D-ECE5-4633-ACBA-F57069E98821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5119323" y="4451124"/>
            <a:ext cx="1490790" cy="7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A77654D-BE97-4A51-9C36-AC1472245B5C}"/>
              </a:ext>
            </a:extLst>
          </p:cNvPr>
          <p:cNvSpPr/>
          <p:nvPr/>
        </p:nvSpPr>
        <p:spPr>
          <a:xfrm>
            <a:off x="9992951" y="4808141"/>
            <a:ext cx="2015231" cy="5149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997D39B-F02D-412D-83F4-DAD79AA78BE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1000567" y="4273260"/>
            <a:ext cx="0" cy="534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502C1A-971F-4131-9114-5C49FB88765D}"/>
              </a:ext>
            </a:extLst>
          </p:cNvPr>
          <p:cNvSpPr txBox="1"/>
          <p:nvPr/>
        </p:nvSpPr>
        <p:spPr>
          <a:xfrm>
            <a:off x="8981787" y="4228006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Global-commit</a:t>
            </a:r>
          </a:p>
          <a:p>
            <a:r>
              <a:rPr lang="en-US" dirty="0"/>
              <a:t>ACK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CC3AE4-5705-46E5-9FF0-A950A88C0482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9063030" y="4551172"/>
            <a:ext cx="1496112" cy="7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716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FDD6-36EF-4307-AD11-2917DF3D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EF06-2336-4C4D-9FF0-296C50E4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</a:t>
            </a:r>
            <a:r>
              <a:rPr lang="en-US" dirty="0">
                <a:solidFill>
                  <a:srgbClr val="0070C0"/>
                </a:solidFill>
              </a:rPr>
              <a:t>READY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PRECOMMIT</a:t>
            </a:r>
            <a:r>
              <a:rPr lang="en-US" dirty="0"/>
              <a:t> states.</a:t>
            </a:r>
          </a:p>
          <a:p>
            <a:r>
              <a:rPr lang="en-US" dirty="0"/>
              <a:t>If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participant</a:t>
            </a:r>
            <a:r>
              <a:rPr lang="en-US" dirty="0"/>
              <a:t> fails in the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READY</a:t>
            </a:r>
            <a:r>
              <a:rPr lang="en-US" dirty="0"/>
              <a:t> state: It can ask the </a:t>
            </a:r>
            <a:r>
              <a:rPr lang="en-US" dirty="0">
                <a:solidFill>
                  <a:srgbClr val="C00000"/>
                </a:solidFill>
              </a:rPr>
              <a:t>coordinator</a:t>
            </a:r>
            <a:r>
              <a:rPr lang="en-US" dirty="0"/>
              <a:t>. If the coordinator has </a:t>
            </a:r>
            <a:r>
              <a:rPr lang="en-US" dirty="0">
                <a:solidFill>
                  <a:srgbClr val="0070C0"/>
                </a:solidFill>
              </a:rPr>
              <a:t>failed</a:t>
            </a:r>
            <a:r>
              <a:rPr lang="en-US" dirty="0"/>
              <a:t>, then we can elect a new coordinator. If any process has gotten a PRECOMMIT message, then they proceed towards a </a:t>
            </a:r>
            <a:r>
              <a:rPr lang="en-US" dirty="0">
                <a:solidFill>
                  <a:srgbClr val="FF0000"/>
                </a:solidFill>
              </a:rPr>
              <a:t>global commit</a:t>
            </a:r>
            <a:r>
              <a:rPr lang="en-US" dirty="0"/>
              <a:t>. Else all processes </a:t>
            </a:r>
            <a:r>
              <a:rPr lang="en-US" dirty="0">
                <a:solidFill>
                  <a:srgbClr val="FF0000"/>
                </a:solidFill>
              </a:rPr>
              <a:t>abort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PRECOMMIT</a:t>
            </a:r>
            <a:r>
              <a:rPr lang="en-US" dirty="0"/>
              <a:t> state: Elect a new coordinator that will send a </a:t>
            </a:r>
            <a:r>
              <a:rPr lang="en-US" dirty="0">
                <a:solidFill>
                  <a:srgbClr val="FF0000"/>
                </a:solidFill>
              </a:rPr>
              <a:t>Global-commit </a:t>
            </a:r>
            <a:r>
              <a:rPr lang="en-US" dirty="0"/>
              <a:t>message.</a:t>
            </a:r>
          </a:p>
          <a:p>
            <a:r>
              <a:rPr lang="en-US" dirty="0"/>
              <a:t>Coordinator fails in the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WAIT</a:t>
            </a:r>
            <a:r>
              <a:rPr lang="en-US" dirty="0"/>
              <a:t> state: Participants time out in the </a:t>
            </a:r>
            <a:r>
              <a:rPr lang="en-US" dirty="0">
                <a:solidFill>
                  <a:srgbClr val="0070C0"/>
                </a:solidFill>
              </a:rPr>
              <a:t>READY</a:t>
            </a:r>
            <a:r>
              <a:rPr lang="en-US" dirty="0"/>
              <a:t> state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PRECOMMIT</a:t>
            </a:r>
            <a:r>
              <a:rPr lang="en-US" dirty="0"/>
              <a:t> state: Participants time out in the </a:t>
            </a:r>
            <a:r>
              <a:rPr lang="en-US" dirty="0">
                <a:solidFill>
                  <a:srgbClr val="00B050"/>
                </a:solidFill>
              </a:rPr>
              <a:t>PRECOMMIT</a:t>
            </a:r>
            <a:r>
              <a:rPr lang="en-US" dirty="0"/>
              <a:t> state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A8117-DFF9-4616-AF5A-D2DD04ED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6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0B27-0B37-490D-99A7-F58C3BCF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18EC-28D6-4A6D-9A89-7D996144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 Tanenbaum, Andrew S., and Maarten Van Steen. </a:t>
            </a:r>
            <a:r>
              <a:rPr lang="en-US" sz="2400" i="1" dirty="0"/>
              <a:t>Distributed systems: principles and paradigms</a:t>
            </a:r>
            <a:r>
              <a:rPr lang="en-US" sz="2400" dirty="0"/>
              <a:t>. Prentice-Hall, 2007.</a:t>
            </a:r>
            <a:br>
              <a:rPr lang="en-US" sz="2400" dirty="0"/>
            </a:br>
            <a:r>
              <a:rPr lang="en-US" sz="2400" dirty="0"/>
              <a:t>[Thanks to Prof. Martin Steen for allowing us to adapt his original slides. ] 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https://www.distributed-systems.net/index.php/books/ds2/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348C2-D972-459F-ACD0-0AA9DDC9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D5D5-C1CE-4919-9F31-576A94EB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5152F-0B59-4897-90B5-01E35B26472A}"/>
              </a:ext>
            </a:extLst>
          </p:cNvPr>
          <p:cNvSpPr/>
          <p:nvPr/>
        </p:nvSpPr>
        <p:spPr>
          <a:xfrm>
            <a:off x="2448560" y="2105561"/>
            <a:ext cx="765048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785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2E95-CCDD-4BAB-83AE-C3945A38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Communication: Unicasting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7B61-7F72-4BD5-A89C-75675A9D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6721"/>
            <a:ext cx="10515600" cy="27204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Client-server</a:t>
            </a:r>
          </a:p>
          <a:p>
            <a:pPr lvl="1"/>
            <a:r>
              <a:rPr lang="en-US" dirty="0"/>
              <a:t>Messages can get </a:t>
            </a:r>
            <a:r>
              <a:rPr lang="en-US" dirty="0">
                <a:solidFill>
                  <a:srgbClr val="FF0000"/>
                </a:solidFill>
              </a:rPr>
              <a:t>lost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is a need to </a:t>
            </a:r>
            <a:r>
              <a:rPr lang="en-US" dirty="0">
                <a:solidFill>
                  <a:srgbClr val="0070C0"/>
                </a:solidFill>
              </a:rPr>
              <a:t>resend</a:t>
            </a:r>
            <a:r>
              <a:rPr lang="en-US" dirty="0"/>
              <a:t> messages.</a:t>
            </a:r>
          </a:p>
          <a:p>
            <a:r>
              <a:rPr lang="en-US" dirty="0"/>
              <a:t>Two commonly used </a:t>
            </a:r>
            <a:r>
              <a:rPr lang="en-US" dirty="0">
                <a:solidFill>
                  <a:srgbClr val="00B050"/>
                </a:solidFill>
              </a:rPr>
              <a:t>semantics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At-least-once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semantics: The operation will be carried out by the server at least once.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At-most-once</a:t>
            </a:r>
            <a:r>
              <a:rPr lang="en-US" dirty="0"/>
              <a:t> semantics: The operation will be carried out at most once.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4E60E-FAB6-46D6-90A6-7AD7875D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282F6-9DBD-4C9B-BF7D-49B8909253CB}"/>
              </a:ext>
            </a:extLst>
          </p:cNvPr>
          <p:cNvSpPr/>
          <p:nvPr/>
        </p:nvSpPr>
        <p:spPr>
          <a:xfrm>
            <a:off x="4154750" y="1908699"/>
            <a:ext cx="1145219" cy="8700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DA96DC-CF07-4F94-AA59-D347EB2DF5D8}"/>
              </a:ext>
            </a:extLst>
          </p:cNvPr>
          <p:cNvSpPr/>
          <p:nvPr/>
        </p:nvSpPr>
        <p:spPr>
          <a:xfrm>
            <a:off x="7591888" y="1911150"/>
            <a:ext cx="1145219" cy="8700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Server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56C16A0-EDA3-499C-9579-EA52E5F9478F}"/>
              </a:ext>
            </a:extLst>
          </p:cNvPr>
          <p:cNvSpPr/>
          <p:nvPr/>
        </p:nvSpPr>
        <p:spPr>
          <a:xfrm>
            <a:off x="5407241" y="2109949"/>
            <a:ext cx="2077375" cy="191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74EFD4A-B326-4E82-836F-2E28AD084AA2}"/>
              </a:ext>
            </a:extLst>
          </p:cNvPr>
          <p:cNvSpPr/>
          <p:nvPr/>
        </p:nvSpPr>
        <p:spPr>
          <a:xfrm rot="10800000">
            <a:off x="5407240" y="2343705"/>
            <a:ext cx="2077375" cy="191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3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1C33-A4E0-4B39-8979-323A502B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 of Process Groups: Multicasting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6AA5-AFA6-47DC-8E41-30EAC71A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>
            <a:normAutofit fontScale="92500"/>
          </a:bodyPr>
          <a:lstStyle/>
          <a:p>
            <a:r>
              <a:rPr lang="en-US" dirty="0"/>
              <a:t>Processes can </a:t>
            </a:r>
            <a:r>
              <a:rPr lang="en-US" dirty="0">
                <a:solidFill>
                  <a:srgbClr val="FF0000"/>
                </a:solidFill>
              </a:rPr>
              <a:t>exhibit</a:t>
            </a:r>
            <a:r>
              <a:rPr lang="en-US" dirty="0"/>
              <a:t> all kinds of failures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Fail-silent</a:t>
            </a:r>
            <a:r>
              <a:rPr lang="en-US" dirty="0"/>
              <a:t>: Just fails without any intimation.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Fail-stop</a:t>
            </a:r>
            <a:r>
              <a:rPr lang="en-US" dirty="0"/>
              <a:t>: The failure can be detected.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Fail-safe</a:t>
            </a:r>
            <a:r>
              <a:rPr lang="en-US" dirty="0"/>
              <a:t>: The failure is benign.</a:t>
            </a:r>
          </a:p>
          <a:p>
            <a:r>
              <a:rPr lang="en-US" dirty="0"/>
              <a:t>Create a </a:t>
            </a:r>
            <a:r>
              <a:rPr lang="en-US" dirty="0">
                <a:solidFill>
                  <a:srgbClr val="7030A0"/>
                </a:solidFill>
              </a:rPr>
              <a:t>group</a:t>
            </a:r>
            <a:r>
              <a:rPr lang="en-US" dirty="0"/>
              <a:t> of processes to service the client’s request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Replicate</a:t>
            </a:r>
            <a:r>
              <a:rPr lang="en-US" dirty="0"/>
              <a:t> the state across processes</a:t>
            </a:r>
          </a:p>
          <a:p>
            <a:pPr lvl="1"/>
            <a:r>
              <a:rPr lang="en-US" dirty="0"/>
              <a:t>Give </a:t>
            </a:r>
            <a:r>
              <a:rPr lang="en-US" dirty="0">
                <a:solidFill>
                  <a:srgbClr val="00B050"/>
                </a:solidFill>
              </a:rPr>
              <a:t>the same </a:t>
            </a:r>
            <a:r>
              <a:rPr lang="en-US" dirty="0"/>
              <a:t>user input to all the processes, collate the outputs, and decide the result based on </a:t>
            </a:r>
            <a:r>
              <a:rPr lang="en-US" dirty="0">
                <a:solidFill>
                  <a:srgbClr val="FF0000"/>
                </a:solidFill>
              </a:rPr>
              <a:t>voting</a:t>
            </a:r>
          </a:p>
          <a:p>
            <a:r>
              <a:rPr lang="en-US" dirty="0"/>
              <a:t>Failure tolerance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tolerate</a:t>
            </a:r>
            <a:r>
              <a:rPr lang="en-US" dirty="0"/>
              <a:t> </a:t>
            </a:r>
            <a:r>
              <a:rPr lang="en-US" i="1" dirty="0"/>
              <a:t>k fail-stop </a:t>
            </a:r>
            <a:r>
              <a:rPr lang="en-US" dirty="0"/>
              <a:t>failures, we need </a:t>
            </a:r>
            <a:r>
              <a:rPr lang="en-US" i="1" dirty="0"/>
              <a:t>k+1 </a:t>
            </a:r>
            <a:r>
              <a:rPr lang="en-US" dirty="0"/>
              <a:t>processes.</a:t>
            </a:r>
          </a:p>
          <a:p>
            <a:pPr lvl="1"/>
            <a:r>
              <a:rPr lang="en-US" dirty="0"/>
              <a:t>If processes produce </a:t>
            </a:r>
            <a:r>
              <a:rPr lang="en-US" dirty="0">
                <a:solidFill>
                  <a:srgbClr val="7030A0"/>
                </a:solidFill>
              </a:rPr>
              <a:t>arbitrary</a:t>
            </a:r>
            <a:r>
              <a:rPr lang="en-US" dirty="0"/>
              <a:t> outputs, we need </a:t>
            </a:r>
            <a:r>
              <a:rPr lang="en-US" i="1" dirty="0"/>
              <a:t>2k+1 </a:t>
            </a:r>
            <a:r>
              <a:rPr lang="en-US" dirty="0"/>
              <a:t>processes (use </a:t>
            </a:r>
            <a:r>
              <a:rPr lang="en-US" dirty="0">
                <a:solidFill>
                  <a:srgbClr val="C00000"/>
                </a:solidFill>
              </a:rPr>
              <a:t>voting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the process sending the input is </a:t>
            </a:r>
            <a:r>
              <a:rPr lang="en-US" dirty="0">
                <a:solidFill>
                  <a:srgbClr val="FF0000"/>
                </a:solidFill>
              </a:rPr>
              <a:t>malicious</a:t>
            </a:r>
            <a:r>
              <a:rPr lang="en-US" dirty="0"/>
              <a:t>, we need </a:t>
            </a:r>
            <a:r>
              <a:rPr lang="en-US" i="1" dirty="0"/>
              <a:t>3k+1 </a:t>
            </a:r>
            <a:r>
              <a:rPr lang="en-US" dirty="0"/>
              <a:t>processes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Byzantine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1002F-363A-4589-A560-6DD1ED0A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2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2047-BE07-490A-8F1A-D6FC6E50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Multicasting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3F659-A550-42C4-923D-F64B1EFB2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a </a:t>
                </a:r>
                <a:r>
                  <a:rPr lang="en-US" dirty="0">
                    <a:solidFill>
                      <a:srgbClr val="C00000"/>
                    </a:solidFill>
                  </a:rPr>
                  <a:t>multicast channel</a:t>
                </a:r>
                <a:r>
                  <a:rPr lang="en-US" dirty="0"/>
                  <a:t>, </a:t>
                </a:r>
                <a:r>
                  <a:rPr lang="en-US" i="1" dirty="0"/>
                  <a:t>c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Sender group </a:t>
                </a:r>
                <a:r>
                  <a:rPr lang="en-US" dirty="0"/>
                  <a:t>SND(c) </a:t>
                </a:r>
                <a:r>
                  <a:rPr lang="en-US" i="1" dirty="0"/>
                  <a:t>– </a:t>
                </a:r>
                <a:r>
                  <a:rPr lang="en-US" dirty="0"/>
                  <a:t>Processes that can </a:t>
                </a:r>
                <a:r>
                  <a:rPr lang="en-US" dirty="0">
                    <a:solidFill>
                      <a:srgbClr val="00B050"/>
                    </a:solidFill>
                  </a:rPr>
                  <a:t>send</a:t>
                </a:r>
                <a:r>
                  <a:rPr lang="en-US" dirty="0"/>
                  <a:t> messages on channel </a:t>
                </a:r>
                <a:r>
                  <a:rPr lang="en-US" i="1" dirty="0"/>
                  <a:t>c 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Receiver group </a:t>
                </a:r>
                <a:r>
                  <a:rPr lang="en-US" dirty="0"/>
                  <a:t>RCV(c) – Processes that can </a:t>
                </a:r>
                <a:r>
                  <a:rPr lang="en-US" dirty="0">
                    <a:solidFill>
                      <a:srgbClr val="C00000"/>
                    </a:solidFill>
                  </a:rPr>
                  <a:t>receive</a:t>
                </a:r>
                <a:r>
                  <a:rPr lang="en-US" dirty="0"/>
                  <a:t> messages on channel </a:t>
                </a:r>
                <a:r>
                  <a:rPr lang="en-US" i="1" dirty="0"/>
                  <a:t>c</a:t>
                </a:r>
              </a:p>
              <a:p>
                <a:r>
                  <a:rPr lang="en-US" dirty="0"/>
                  <a:t>Reliability guarantee</a:t>
                </a:r>
              </a:p>
              <a:p>
                <a:pPr lvl="1"/>
                <a:r>
                  <a:rPr lang="en-US" dirty="0"/>
                  <a:t>If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𝑅𝐶𝑉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message</a:t>
                </a:r>
                <a:r>
                  <a:rPr lang="en-US" dirty="0"/>
                  <a:t> </a:t>
                </a:r>
                <a:r>
                  <a:rPr lang="en-US" i="1" dirty="0"/>
                  <a:t>m </a:t>
                </a:r>
                <a:r>
                  <a:rPr lang="en-US" dirty="0"/>
                  <a:t>should be </a:t>
                </a:r>
                <a:r>
                  <a:rPr lang="en-US" dirty="0">
                    <a:solidFill>
                      <a:srgbClr val="0070C0"/>
                    </a:solidFill>
                  </a:rPr>
                  <a:t>delivered</a:t>
                </a:r>
                <a:r>
                  <a:rPr lang="en-US" dirty="0"/>
                  <a:t> to </a:t>
                </a:r>
                <a:r>
                  <a:rPr lang="en-US" i="1" dirty="0"/>
                  <a:t>p, </a:t>
                </a:r>
                <a:r>
                  <a:rPr lang="en-US" dirty="0"/>
                  <a:t>as long as </a:t>
                </a:r>
                <a:r>
                  <a:rPr lang="en-US" i="1" dirty="0"/>
                  <a:t>p </a:t>
                </a:r>
                <a:r>
                  <a:rPr lang="en-US" dirty="0"/>
                  <a:t>does not </a:t>
                </a:r>
                <a:r>
                  <a:rPr lang="en-US" dirty="0">
                    <a:solidFill>
                      <a:srgbClr val="C00000"/>
                    </a:solidFill>
                  </a:rPr>
                  <a:t>change</a:t>
                </a:r>
                <a:r>
                  <a:rPr lang="en-US" dirty="0"/>
                  <a:t> its membership throughout the </a:t>
                </a:r>
                <a:r>
                  <a:rPr lang="en-US" dirty="0">
                    <a:solidFill>
                      <a:srgbClr val="00B050"/>
                    </a:solidFill>
                  </a:rPr>
                  <a:t>duration</a:t>
                </a:r>
                <a:r>
                  <a:rPr lang="en-US" dirty="0"/>
                  <a:t> of the message transfer.</a:t>
                </a:r>
              </a:p>
              <a:p>
                <a:r>
                  <a:rPr lang="en-US" dirty="0"/>
                  <a:t>Atomicity guarantee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i="1" dirty="0"/>
                  <a:t>message m </a:t>
                </a:r>
                <a:r>
                  <a:rPr lang="en-US" dirty="0"/>
                  <a:t>is </a:t>
                </a:r>
                <a:r>
                  <a:rPr lang="en-US" dirty="0">
                    <a:solidFill>
                      <a:srgbClr val="0070C0"/>
                    </a:solidFill>
                  </a:rPr>
                  <a:t>delivered</a:t>
                </a:r>
                <a:r>
                  <a:rPr lang="en-US" dirty="0"/>
                  <a:t> to </a:t>
                </a:r>
                <a:r>
                  <a:rPr lang="en-US" i="1" dirty="0"/>
                  <a:t>process p</a:t>
                </a:r>
                <a:r>
                  <a:rPr lang="en-US" dirty="0"/>
                  <a:t>, then </a:t>
                </a:r>
                <a:r>
                  <a:rPr lang="en-US" i="1" dirty="0"/>
                  <a:t>m </a:t>
                </a:r>
                <a:r>
                  <a:rPr lang="en-US" dirty="0"/>
                  <a:t>is delivered to all the </a:t>
                </a:r>
                <a:r>
                  <a:rPr lang="en-US" dirty="0">
                    <a:solidFill>
                      <a:srgbClr val="00B050"/>
                    </a:solidFill>
                  </a:rPr>
                  <a:t>processes</a:t>
                </a:r>
                <a:r>
                  <a:rPr lang="en-US" dirty="0"/>
                  <a:t> in RCV(c)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3F659-A550-42C4-923D-F64B1EFB2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CE65E-EB0E-40C7-A59A-8450DE68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BEEB-27DD-4873-9D27-5E9AAD74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a 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8B7C-E614-4900-A79C-53AEFC68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5"/>
            <a:ext cx="10515600" cy="21395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sender </a:t>
            </a:r>
            <a:r>
              <a:rPr lang="en-US" dirty="0">
                <a:solidFill>
                  <a:srgbClr val="00B050"/>
                </a:solidFill>
              </a:rPr>
              <a:t>sends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message</a:t>
            </a:r>
            <a:r>
              <a:rPr lang="en-US" dirty="0"/>
              <a:t> to a set of </a:t>
            </a:r>
            <a:r>
              <a:rPr lang="en-US" dirty="0">
                <a:solidFill>
                  <a:srgbClr val="FF0000"/>
                </a:solidFill>
              </a:rPr>
              <a:t>receivers</a:t>
            </a:r>
          </a:p>
          <a:p>
            <a:r>
              <a:rPr lang="en-US" dirty="0"/>
              <a:t>One of them sends an </a:t>
            </a:r>
            <a:r>
              <a:rPr lang="en-US" dirty="0">
                <a:solidFill>
                  <a:srgbClr val="0070C0"/>
                </a:solidFill>
              </a:rPr>
              <a:t>acknowledgement</a:t>
            </a:r>
            <a:r>
              <a:rPr lang="en-US" dirty="0"/>
              <a:t> (ACK) on a shared channel</a:t>
            </a:r>
          </a:p>
          <a:p>
            <a:r>
              <a:rPr lang="en-US" dirty="0"/>
              <a:t>The rest </a:t>
            </a:r>
            <a:r>
              <a:rPr lang="en-US" dirty="0">
                <a:solidFill>
                  <a:srgbClr val="7030A0"/>
                </a:solidFill>
              </a:rPr>
              <a:t>snoop</a:t>
            </a:r>
            <a:r>
              <a:rPr lang="en-US" dirty="0"/>
              <a:t> the message</a:t>
            </a:r>
          </a:p>
          <a:p>
            <a:r>
              <a:rPr lang="en-US" dirty="0"/>
              <a:t>If any receiver hasn’t gotten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original message</a:t>
            </a:r>
            <a:r>
              <a:rPr lang="en-US" dirty="0"/>
              <a:t>, it requests for a </a:t>
            </a:r>
            <a:r>
              <a:rPr lang="en-US" dirty="0">
                <a:solidFill>
                  <a:srgbClr val="FF0000"/>
                </a:solidFill>
              </a:rPr>
              <a:t>re-transmission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4F060-BA25-4EA1-A484-66ED5DB2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5D397-488B-4D1A-BFE4-F98DAC756A63}"/>
              </a:ext>
            </a:extLst>
          </p:cNvPr>
          <p:cNvSpPr/>
          <p:nvPr/>
        </p:nvSpPr>
        <p:spPr>
          <a:xfrm>
            <a:off x="1500326" y="1690688"/>
            <a:ext cx="949911" cy="6441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D3BAB-8F9B-4E14-87BF-E6B1C7C729C1}"/>
              </a:ext>
            </a:extLst>
          </p:cNvPr>
          <p:cNvSpPr/>
          <p:nvPr/>
        </p:nvSpPr>
        <p:spPr>
          <a:xfrm>
            <a:off x="1864311" y="2689933"/>
            <a:ext cx="8052046" cy="4527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415D8-8175-4044-B703-9350E0CDFB13}"/>
              </a:ext>
            </a:extLst>
          </p:cNvPr>
          <p:cNvSpPr/>
          <p:nvPr/>
        </p:nvSpPr>
        <p:spPr>
          <a:xfrm>
            <a:off x="5513035" y="1690687"/>
            <a:ext cx="1146698" cy="6441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A13A4-6DEB-44D9-B77A-F1DE8C3BD8F7}"/>
              </a:ext>
            </a:extLst>
          </p:cNvPr>
          <p:cNvSpPr/>
          <p:nvPr/>
        </p:nvSpPr>
        <p:spPr>
          <a:xfrm>
            <a:off x="7105095" y="1690686"/>
            <a:ext cx="995779" cy="6441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89E35D-92B9-4FAF-8F3D-10CC292904CA}"/>
              </a:ext>
            </a:extLst>
          </p:cNvPr>
          <p:cNvSpPr/>
          <p:nvPr/>
        </p:nvSpPr>
        <p:spPr>
          <a:xfrm>
            <a:off x="8500369" y="1690686"/>
            <a:ext cx="1057079" cy="6441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FBF63F-2714-4D0F-B64B-B66EFA637E9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8909" y="2334825"/>
            <a:ext cx="7714" cy="5326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089161-7859-4E95-8D88-259EB3D530C7}"/>
              </a:ext>
            </a:extLst>
          </p:cNvPr>
          <p:cNvCxnSpPr>
            <a:cxnSpLocks/>
          </p:cNvCxnSpPr>
          <p:nvPr/>
        </p:nvCxnSpPr>
        <p:spPr>
          <a:xfrm flipH="1">
            <a:off x="2050743" y="2867487"/>
            <a:ext cx="69781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71C988-EED7-4B13-8FE9-821B83496367}"/>
              </a:ext>
            </a:extLst>
          </p:cNvPr>
          <p:cNvCxnSpPr>
            <a:cxnSpLocks/>
          </p:cNvCxnSpPr>
          <p:nvPr/>
        </p:nvCxnSpPr>
        <p:spPr>
          <a:xfrm flipH="1" flipV="1">
            <a:off x="2041864" y="2334826"/>
            <a:ext cx="8878" cy="532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A2A3CA-8951-484A-A972-2EBE9CB8DF0D}"/>
              </a:ext>
            </a:extLst>
          </p:cNvPr>
          <p:cNvSpPr txBox="1"/>
          <p:nvPr/>
        </p:nvSpPr>
        <p:spPr>
          <a:xfrm>
            <a:off x="7300197" y="2837271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3C43E6-1F3B-4550-B5A4-C0B0DF99C4F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580050" y="2352583"/>
            <a:ext cx="1480" cy="4846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DED7E-95F2-49FA-8AE5-546A65EF2627}"/>
              </a:ext>
            </a:extLst>
          </p:cNvPr>
          <p:cNvCxnSpPr>
            <a:cxnSpLocks/>
          </p:cNvCxnSpPr>
          <p:nvPr/>
        </p:nvCxnSpPr>
        <p:spPr>
          <a:xfrm flipV="1">
            <a:off x="6123475" y="2329409"/>
            <a:ext cx="0" cy="5380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3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2924-E077-4F59-AC4C-EB4C47A3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Virtually Synchronous Multicast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96A68-73A9-4607-BBEC-0668F7FAA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Processes can </a:t>
                </a:r>
                <a:r>
                  <a:rPr lang="en-US" dirty="0">
                    <a:solidFill>
                      <a:srgbClr val="FF0000"/>
                    </a:solidFill>
                  </a:rPr>
                  <a:t>fail</a:t>
                </a:r>
                <a:r>
                  <a:rPr lang="en-US" dirty="0"/>
                  <a:t> at any time</a:t>
                </a:r>
              </a:p>
              <a:p>
                <a:r>
                  <a:rPr lang="en-US" dirty="0"/>
                  <a:t>Hence, we need to </a:t>
                </a:r>
                <a:r>
                  <a:rPr lang="en-US" dirty="0">
                    <a:solidFill>
                      <a:srgbClr val="0070C0"/>
                    </a:solidFill>
                  </a:rPr>
                  <a:t>change</a:t>
                </a:r>
                <a:r>
                  <a:rPr lang="en-US" dirty="0"/>
                  <a:t> our </a:t>
                </a:r>
                <a:r>
                  <a:rPr lang="en-US" dirty="0">
                    <a:solidFill>
                      <a:srgbClr val="00B050"/>
                    </a:solidFill>
                  </a:rPr>
                  <a:t>definitions</a:t>
                </a:r>
              </a:p>
              <a:p>
                <a:r>
                  <a:rPr lang="en-US" dirty="0"/>
                  <a:t>Virtually synchronous multicast</a:t>
                </a:r>
              </a:p>
              <a:p>
                <a:pPr lvl="1"/>
                <a:r>
                  <a:rPr lang="en-US" dirty="0"/>
                  <a:t>A message is </a:t>
                </a:r>
                <a:r>
                  <a:rPr lang="en-US" dirty="0">
                    <a:solidFill>
                      <a:srgbClr val="FF0000"/>
                    </a:solidFill>
                  </a:rPr>
                  <a:t>delivered</a:t>
                </a:r>
                <a:r>
                  <a:rPr lang="en-US" dirty="0"/>
                  <a:t> to all </a:t>
                </a:r>
                <a:r>
                  <a:rPr lang="en-US" dirty="0">
                    <a:solidFill>
                      <a:srgbClr val="7030A0"/>
                    </a:solidFill>
                  </a:rPr>
                  <a:t>non-faulty</a:t>
                </a:r>
                <a:r>
                  <a:rPr lang="en-US" dirty="0"/>
                  <a:t> members of the group</a:t>
                </a:r>
              </a:p>
              <a:p>
                <a:pPr lvl="1"/>
                <a:r>
                  <a:rPr lang="en-US" dirty="0"/>
                  <a:t>All the members </a:t>
                </a:r>
                <a:r>
                  <a:rPr lang="en-US" dirty="0">
                    <a:solidFill>
                      <a:srgbClr val="00B050"/>
                    </a:solidFill>
                  </a:rPr>
                  <a:t>agree</a:t>
                </a:r>
                <a:r>
                  <a:rPr lang="en-US" dirty="0"/>
                  <a:t> on the current </a:t>
                </a:r>
                <a:r>
                  <a:rPr lang="en-US" dirty="0">
                    <a:solidFill>
                      <a:srgbClr val="0070C0"/>
                    </a:solidFill>
                  </a:rPr>
                  <a:t>group</a:t>
                </a:r>
                <a:r>
                  <a:rPr lang="en-US" dirty="0"/>
                  <a:t> membership</a:t>
                </a:r>
              </a:p>
              <a:p>
                <a:r>
                  <a:rPr lang="en-US" dirty="0"/>
                  <a:t>View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𝑅𝐶𝑉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𝑆𝑁𝐷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Processes are </a:t>
                </a:r>
                <a:r>
                  <a:rPr lang="en-US" dirty="0">
                    <a:solidFill>
                      <a:srgbClr val="0070C0"/>
                    </a:solidFill>
                  </a:rPr>
                  <a:t>added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00B050"/>
                    </a:solidFill>
                  </a:rPr>
                  <a:t>deleted</a:t>
                </a:r>
                <a:r>
                  <a:rPr lang="en-US" dirty="0"/>
                  <a:t> by </a:t>
                </a:r>
                <a:r>
                  <a:rPr lang="en-US" dirty="0">
                    <a:solidFill>
                      <a:srgbClr val="FF0000"/>
                    </a:solidFill>
                  </a:rPr>
                  <a:t>view changes</a:t>
                </a:r>
              </a:p>
              <a:p>
                <a:pPr lvl="1"/>
                <a:r>
                  <a:rPr lang="en-US" dirty="0"/>
                  <a:t>In a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stable state</a:t>
                </a:r>
                <a:r>
                  <a:rPr lang="en-US" dirty="0"/>
                  <a:t>, all the processes agree on the current </a:t>
                </a:r>
                <a:r>
                  <a:rPr lang="en-US" dirty="0">
                    <a:solidFill>
                      <a:srgbClr val="0070C0"/>
                    </a:solidFill>
                  </a:rPr>
                  <a:t>view</a:t>
                </a:r>
              </a:p>
              <a:p>
                <a:pPr lvl="1"/>
                <a:r>
                  <a:rPr lang="en-US" dirty="0"/>
                  <a:t>All </a:t>
                </a:r>
                <a:r>
                  <a:rPr lang="en-US" dirty="0">
                    <a:solidFill>
                      <a:srgbClr val="002060"/>
                    </a:solidFill>
                  </a:rPr>
                  <a:t>non-faulty</a:t>
                </a:r>
                <a:r>
                  <a:rPr lang="en-US" dirty="0"/>
                  <a:t> processes see all view changes in the </a:t>
                </a:r>
                <a:r>
                  <a:rPr lang="en-US" dirty="0">
                    <a:solidFill>
                      <a:srgbClr val="00B050"/>
                    </a:solidFill>
                  </a:rPr>
                  <a:t>same order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96A68-73A9-4607-BBEC-0668F7FAA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3AB6B-C8F8-42CF-A724-C9CEA376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6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B8F9-527A-4C9B-983C-BDEFC565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Virtually Synchronous Multicast – View Changes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04AE8-FEF1-42AF-A225-59A1058C3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say that view </a:t>
                </a:r>
                <a:r>
                  <a:rPr lang="en-US" i="1" dirty="0"/>
                  <a:t>V </a:t>
                </a:r>
                <a:r>
                  <a:rPr lang="en-US" dirty="0">
                    <a:solidFill>
                      <a:srgbClr val="FF0000"/>
                    </a:solidFill>
                  </a:rPr>
                  <a:t>changes</a:t>
                </a:r>
                <a:r>
                  <a:rPr lang="en-US" dirty="0"/>
                  <a:t> to view </a:t>
                </a:r>
                <a:r>
                  <a:rPr lang="en-US" i="1" dirty="0"/>
                  <a:t>V*</a:t>
                </a:r>
                <a:endParaRPr lang="en-US" dirty="0"/>
              </a:p>
              <a:p>
                <a:r>
                  <a:rPr lang="en-US" dirty="0"/>
                  <a:t>If a message </a:t>
                </a:r>
                <a:r>
                  <a:rPr lang="en-US" i="1" dirty="0"/>
                  <a:t>m </a:t>
                </a:r>
                <a:r>
                  <a:rPr lang="en-US" dirty="0"/>
                  <a:t>is sent to </a:t>
                </a:r>
                <a:r>
                  <a:rPr lang="en-US" i="1" dirty="0"/>
                  <a:t>V </a:t>
                </a:r>
                <a:r>
                  <a:rPr lang="en-US" dirty="0"/>
                  <a:t>before the </a:t>
                </a:r>
                <a:r>
                  <a:rPr lang="en-US" dirty="0">
                    <a:solidFill>
                      <a:srgbClr val="C00000"/>
                    </a:solidFill>
                  </a:rPr>
                  <a:t>view change</a:t>
                </a:r>
                <a:r>
                  <a:rPr lang="en-US" dirty="0"/>
                  <a:t>, then either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∗)</m:t>
                    </m:r>
                  </m:oMath>
                </a14:m>
                <a:r>
                  <a:rPr lang="en-US" dirty="0"/>
                  <a:t>, receive </a:t>
                </a:r>
                <a:r>
                  <a:rPr lang="en-US" i="1" dirty="0"/>
                  <a:t>m</a:t>
                </a:r>
                <a:r>
                  <a:rPr lang="en-US" dirty="0"/>
                  <a:t>, or none do. </a:t>
                </a:r>
              </a:p>
              <a:p>
                <a:r>
                  <a:rPr lang="en-US" dirty="0"/>
                  <a:t>All non-faulty processes in the </a:t>
                </a:r>
                <a:r>
                  <a:rPr lang="en-US" dirty="0">
                    <a:solidFill>
                      <a:srgbClr val="0070C0"/>
                    </a:solidFill>
                  </a:rPr>
                  <a:t>same view </a:t>
                </a:r>
                <a:r>
                  <a:rPr lang="en-US" dirty="0"/>
                  <a:t>get to see the </a:t>
                </a:r>
                <a:r>
                  <a:rPr lang="en-US" dirty="0">
                    <a:solidFill>
                      <a:srgbClr val="00B050"/>
                    </a:solidFill>
                  </a:rPr>
                  <a:t>same</a:t>
                </a:r>
                <a:r>
                  <a:rPr lang="en-US" dirty="0"/>
                  <a:t> set of multicast messages.</a:t>
                </a:r>
              </a:p>
              <a:p>
                <a:r>
                  <a:rPr lang="en-US" dirty="0"/>
                  <a:t>A message sent to </a:t>
                </a:r>
                <a:r>
                  <a:rPr lang="en-US" dirty="0">
                    <a:solidFill>
                      <a:srgbClr val="7030A0"/>
                    </a:solidFill>
                  </a:rPr>
                  <a:t>view </a:t>
                </a:r>
                <a:r>
                  <a:rPr lang="en-US" i="1" dirty="0">
                    <a:solidFill>
                      <a:srgbClr val="7030A0"/>
                    </a:solidFill>
                  </a:rPr>
                  <a:t>V</a:t>
                </a:r>
                <a:r>
                  <a:rPr lang="en-US" i="1" dirty="0"/>
                  <a:t> </a:t>
                </a:r>
                <a:r>
                  <a:rPr lang="en-US" dirty="0"/>
                  <a:t>can be delivered only to processes in </a:t>
                </a:r>
                <a:r>
                  <a:rPr lang="en-US" i="1" dirty="0"/>
                  <a:t>V,</a:t>
                </a:r>
                <a:r>
                  <a:rPr lang="en-US" dirty="0"/>
                  <a:t> and not to </a:t>
                </a:r>
                <a:r>
                  <a:rPr lang="en-US" dirty="0">
                    <a:solidFill>
                      <a:srgbClr val="00B050"/>
                    </a:solidFill>
                  </a:rPr>
                  <a:t>successive</a:t>
                </a:r>
                <a:r>
                  <a:rPr lang="en-US" dirty="0"/>
                  <a:t> views.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04AE8-FEF1-42AF-A225-59A1058C3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18287-EDCA-43A1-AC02-C7FD7C70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D7DB-396E-45BD-A52B-33E53EE2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Virtual 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22101-95B5-46E3-AA0A-8D36BA19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D9E1C1-C939-4FB1-95AB-CFC1B61B4BD1}"/>
              </a:ext>
            </a:extLst>
          </p:cNvPr>
          <p:cNvSpPr/>
          <p:nvPr/>
        </p:nvSpPr>
        <p:spPr>
          <a:xfrm>
            <a:off x="290747" y="2016218"/>
            <a:ext cx="665825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C81F16-0612-48B7-8ECC-90D1202FCC27}"/>
              </a:ext>
            </a:extLst>
          </p:cNvPr>
          <p:cNvSpPr/>
          <p:nvPr/>
        </p:nvSpPr>
        <p:spPr>
          <a:xfrm>
            <a:off x="290747" y="2930125"/>
            <a:ext cx="665825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106F3F-91ED-41AB-B5AB-70BA6C593E6A}"/>
              </a:ext>
            </a:extLst>
          </p:cNvPr>
          <p:cNvSpPr/>
          <p:nvPr/>
        </p:nvSpPr>
        <p:spPr>
          <a:xfrm>
            <a:off x="290747" y="3844032"/>
            <a:ext cx="665825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B7359-4184-4FF5-BB69-7D9D52E62797}"/>
              </a:ext>
            </a:extLst>
          </p:cNvPr>
          <p:cNvSpPr/>
          <p:nvPr/>
        </p:nvSpPr>
        <p:spPr>
          <a:xfrm>
            <a:off x="290747" y="4757939"/>
            <a:ext cx="665825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6754C9-80F1-42F3-A5BC-E4A6EA8027D5}"/>
              </a:ext>
            </a:extLst>
          </p:cNvPr>
          <p:cNvCxnSpPr>
            <a:cxnSpLocks/>
          </p:cNvCxnSpPr>
          <p:nvPr/>
        </p:nvCxnSpPr>
        <p:spPr>
          <a:xfrm>
            <a:off x="1029810" y="2246050"/>
            <a:ext cx="107597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6628E-A9DE-4C69-BB8D-AED13F80501D}"/>
              </a:ext>
            </a:extLst>
          </p:cNvPr>
          <p:cNvCxnSpPr>
            <a:cxnSpLocks/>
          </p:cNvCxnSpPr>
          <p:nvPr/>
        </p:nvCxnSpPr>
        <p:spPr>
          <a:xfrm>
            <a:off x="1029810" y="3108664"/>
            <a:ext cx="29473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31AE25-EB17-4A87-983D-C1217F1C36B4}"/>
              </a:ext>
            </a:extLst>
          </p:cNvPr>
          <p:cNvCxnSpPr>
            <a:cxnSpLocks/>
          </p:cNvCxnSpPr>
          <p:nvPr/>
        </p:nvCxnSpPr>
        <p:spPr>
          <a:xfrm>
            <a:off x="1029810" y="4076329"/>
            <a:ext cx="63564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B8A597-16C0-4AB1-98CF-574A8EC7BC99}"/>
              </a:ext>
            </a:extLst>
          </p:cNvPr>
          <p:cNvCxnSpPr>
            <a:cxnSpLocks/>
          </p:cNvCxnSpPr>
          <p:nvPr/>
        </p:nvCxnSpPr>
        <p:spPr>
          <a:xfrm flipV="1">
            <a:off x="1029810" y="4938944"/>
            <a:ext cx="1087144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F3B310-840F-4EFD-A1C9-4A554C590518}"/>
              </a:ext>
            </a:extLst>
          </p:cNvPr>
          <p:cNvCxnSpPr/>
          <p:nvPr/>
        </p:nvCxnSpPr>
        <p:spPr>
          <a:xfrm>
            <a:off x="3977196" y="1997476"/>
            <a:ext cx="0" cy="33646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D375655-2E8B-4447-9455-1288C0A9B82B}"/>
              </a:ext>
            </a:extLst>
          </p:cNvPr>
          <p:cNvSpPr/>
          <p:nvPr/>
        </p:nvSpPr>
        <p:spPr>
          <a:xfrm>
            <a:off x="1429305" y="2141000"/>
            <a:ext cx="266325" cy="2369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193E84-82F7-4B52-BFA9-0937044B95A9}"/>
              </a:ext>
            </a:extLst>
          </p:cNvPr>
          <p:cNvCxnSpPr>
            <a:cxnSpLocks/>
          </p:cNvCxnSpPr>
          <p:nvPr/>
        </p:nvCxnSpPr>
        <p:spPr>
          <a:xfrm>
            <a:off x="1693409" y="2339677"/>
            <a:ext cx="559295" cy="7306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932169-D5B6-45CF-A2EA-B79A10EE5D0D}"/>
              </a:ext>
            </a:extLst>
          </p:cNvPr>
          <p:cNvCxnSpPr>
            <a:cxnSpLocks/>
          </p:cNvCxnSpPr>
          <p:nvPr/>
        </p:nvCxnSpPr>
        <p:spPr>
          <a:xfrm>
            <a:off x="1509200" y="2377978"/>
            <a:ext cx="119849" cy="16983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87E73-AF70-4746-B1E9-28791A4C2794}"/>
              </a:ext>
            </a:extLst>
          </p:cNvPr>
          <p:cNvCxnSpPr>
            <a:cxnSpLocks/>
          </p:cNvCxnSpPr>
          <p:nvPr/>
        </p:nvCxnSpPr>
        <p:spPr>
          <a:xfrm>
            <a:off x="1622392" y="2364539"/>
            <a:ext cx="623658" cy="25744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514533-DA0E-43C8-852A-AE8445992221}"/>
              </a:ext>
            </a:extLst>
          </p:cNvPr>
          <p:cNvCxnSpPr/>
          <p:nvPr/>
        </p:nvCxnSpPr>
        <p:spPr>
          <a:xfrm>
            <a:off x="1278384" y="2016218"/>
            <a:ext cx="0" cy="33646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C9A7D6A-16D5-4758-9E13-9B16C361D39F}"/>
              </a:ext>
            </a:extLst>
          </p:cNvPr>
          <p:cNvSpPr/>
          <p:nvPr/>
        </p:nvSpPr>
        <p:spPr>
          <a:xfrm>
            <a:off x="656948" y="5380855"/>
            <a:ext cx="1429304" cy="5257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 = {P1, P2, P3, P4}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3D46AF-93F0-4B87-A694-16E9A634A55D}"/>
              </a:ext>
            </a:extLst>
          </p:cNvPr>
          <p:cNvSpPr/>
          <p:nvPr/>
        </p:nvSpPr>
        <p:spPr>
          <a:xfrm>
            <a:off x="2681055" y="2987335"/>
            <a:ext cx="266325" cy="2369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A30569-1DD5-4256-94A6-14D7C570C9C6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2908378" y="2229282"/>
            <a:ext cx="474007" cy="7927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009FFF-0754-45D0-9560-04CA0D187EA9}"/>
              </a:ext>
            </a:extLst>
          </p:cNvPr>
          <p:cNvCxnSpPr>
            <a:cxnSpLocks/>
          </p:cNvCxnSpPr>
          <p:nvPr/>
        </p:nvCxnSpPr>
        <p:spPr>
          <a:xfrm>
            <a:off x="2814223" y="3235836"/>
            <a:ext cx="133157" cy="8404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03D329-658C-43CD-924B-33E1BA490429}"/>
              </a:ext>
            </a:extLst>
          </p:cNvPr>
          <p:cNvCxnSpPr>
            <a:cxnSpLocks/>
          </p:cNvCxnSpPr>
          <p:nvPr/>
        </p:nvCxnSpPr>
        <p:spPr>
          <a:xfrm>
            <a:off x="2905220" y="3195289"/>
            <a:ext cx="610333" cy="17436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7250231-9C70-4037-921B-5E948CB7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40" y="2899704"/>
            <a:ext cx="396726" cy="39672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60CF02-B897-4746-8082-05ABD9BCC908}"/>
              </a:ext>
            </a:extLst>
          </p:cNvPr>
          <p:cNvCxnSpPr/>
          <p:nvPr/>
        </p:nvCxnSpPr>
        <p:spPr>
          <a:xfrm>
            <a:off x="7386221" y="2016218"/>
            <a:ext cx="0" cy="33646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63BC4E9-90B4-4E3E-B40C-B51A3B2BE100}"/>
              </a:ext>
            </a:extLst>
          </p:cNvPr>
          <p:cNvSpPr/>
          <p:nvPr/>
        </p:nvSpPr>
        <p:spPr>
          <a:xfrm>
            <a:off x="3269751" y="5362113"/>
            <a:ext cx="1429304" cy="5257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 = {P1, P3, P4}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E2F208-FA29-4964-AE63-DA10BC4550E0}"/>
              </a:ext>
            </a:extLst>
          </p:cNvPr>
          <p:cNvCxnSpPr>
            <a:cxnSpLocks/>
          </p:cNvCxnSpPr>
          <p:nvPr/>
        </p:nvCxnSpPr>
        <p:spPr>
          <a:xfrm>
            <a:off x="4067453" y="3098067"/>
            <a:ext cx="3318768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9509B45-E89A-4D1A-A040-6BEFA67E479B}"/>
              </a:ext>
            </a:extLst>
          </p:cNvPr>
          <p:cNvSpPr/>
          <p:nvPr/>
        </p:nvSpPr>
        <p:spPr>
          <a:xfrm>
            <a:off x="4635810" y="3938607"/>
            <a:ext cx="266325" cy="2369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87E3F0-95F2-42F1-9AD4-04E2921A553E}"/>
              </a:ext>
            </a:extLst>
          </p:cNvPr>
          <p:cNvCxnSpPr>
            <a:cxnSpLocks/>
          </p:cNvCxnSpPr>
          <p:nvPr/>
        </p:nvCxnSpPr>
        <p:spPr>
          <a:xfrm>
            <a:off x="4842766" y="4150429"/>
            <a:ext cx="559295" cy="7306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12E881-452A-4D35-8537-8DFDEDF2E1CD}"/>
              </a:ext>
            </a:extLst>
          </p:cNvPr>
          <p:cNvCxnSpPr>
            <a:cxnSpLocks/>
          </p:cNvCxnSpPr>
          <p:nvPr/>
        </p:nvCxnSpPr>
        <p:spPr>
          <a:xfrm flipV="1">
            <a:off x="4787281" y="2257528"/>
            <a:ext cx="614780" cy="16925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D60480C-FE19-42DF-8ACA-9712E5DA6803}"/>
              </a:ext>
            </a:extLst>
          </p:cNvPr>
          <p:cNvSpPr/>
          <p:nvPr/>
        </p:nvSpPr>
        <p:spPr>
          <a:xfrm>
            <a:off x="6096000" y="2157399"/>
            <a:ext cx="266325" cy="2369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36FCA3-58F4-4096-9E6F-CABE33839C97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6229163" y="2394377"/>
            <a:ext cx="560778" cy="18081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B50F2F0-4E03-44E6-9AE0-90FC3919A410}"/>
              </a:ext>
            </a:extLst>
          </p:cNvPr>
          <p:cNvCxnSpPr>
            <a:cxnSpLocks/>
          </p:cNvCxnSpPr>
          <p:nvPr/>
        </p:nvCxnSpPr>
        <p:spPr>
          <a:xfrm>
            <a:off x="6212145" y="2432639"/>
            <a:ext cx="463863" cy="25247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926162F8-1E47-44C9-93A1-FC2F06BD0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134" y="3868752"/>
            <a:ext cx="396726" cy="396726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619E3E-AB80-4B26-B194-A03CB214DC88}"/>
              </a:ext>
            </a:extLst>
          </p:cNvPr>
          <p:cNvCxnSpPr>
            <a:cxnSpLocks/>
          </p:cNvCxnSpPr>
          <p:nvPr/>
        </p:nvCxnSpPr>
        <p:spPr>
          <a:xfrm>
            <a:off x="7557857" y="4057096"/>
            <a:ext cx="3318768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4B54B70-EBEF-4BCA-901F-DBEBEF78B3C0}"/>
              </a:ext>
            </a:extLst>
          </p:cNvPr>
          <p:cNvCxnSpPr/>
          <p:nvPr/>
        </p:nvCxnSpPr>
        <p:spPr>
          <a:xfrm>
            <a:off x="10913616" y="2012685"/>
            <a:ext cx="0" cy="336463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BC9F06C-44B2-4001-9598-20A62278400B}"/>
              </a:ext>
            </a:extLst>
          </p:cNvPr>
          <p:cNvCxnSpPr>
            <a:cxnSpLocks/>
          </p:cNvCxnSpPr>
          <p:nvPr/>
        </p:nvCxnSpPr>
        <p:spPr>
          <a:xfrm>
            <a:off x="7386221" y="3119515"/>
            <a:ext cx="44033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F1816D-6AC5-4E48-AC68-A9685A317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32" y="2930125"/>
            <a:ext cx="354960" cy="354960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E55EC032-643F-481E-9A27-A23823EC7C18}"/>
              </a:ext>
            </a:extLst>
          </p:cNvPr>
          <p:cNvSpPr/>
          <p:nvPr/>
        </p:nvSpPr>
        <p:spPr>
          <a:xfrm>
            <a:off x="8154150" y="2992631"/>
            <a:ext cx="266325" cy="2369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B3AC0E9-3AAF-47AA-B740-FA6FFC95A3F6}"/>
              </a:ext>
            </a:extLst>
          </p:cNvPr>
          <p:cNvCxnSpPr>
            <a:cxnSpLocks/>
          </p:cNvCxnSpPr>
          <p:nvPr/>
        </p:nvCxnSpPr>
        <p:spPr>
          <a:xfrm flipV="1">
            <a:off x="8348391" y="2244323"/>
            <a:ext cx="562565" cy="7745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46EB78-8C80-40FD-9C9B-985DEAA8D7CA}"/>
              </a:ext>
            </a:extLst>
          </p:cNvPr>
          <p:cNvCxnSpPr>
            <a:cxnSpLocks/>
          </p:cNvCxnSpPr>
          <p:nvPr/>
        </p:nvCxnSpPr>
        <p:spPr>
          <a:xfrm>
            <a:off x="8366890" y="3215657"/>
            <a:ext cx="581057" cy="17232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D109276-3E4F-4FA6-8F54-A3C025C3A8E2}"/>
              </a:ext>
            </a:extLst>
          </p:cNvPr>
          <p:cNvSpPr/>
          <p:nvPr/>
        </p:nvSpPr>
        <p:spPr>
          <a:xfrm>
            <a:off x="9351891" y="2129989"/>
            <a:ext cx="266325" cy="23697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DCA577-C953-4E53-A493-8F4F49A6B9D9}"/>
              </a:ext>
            </a:extLst>
          </p:cNvPr>
          <p:cNvCxnSpPr>
            <a:cxnSpLocks/>
          </p:cNvCxnSpPr>
          <p:nvPr/>
        </p:nvCxnSpPr>
        <p:spPr>
          <a:xfrm>
            <a:off x="9485053" y="2375696"/>
            <a:ext cx="298773" cy="7438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C2D16C7-0464-4723-A0D2-E045F1413B92}"/>
              </a:ext>
            </a:extLst>
          </p:cNvPr>
          <p:cNvCxnSpPr>
            <a:cxnSpLocks/>
          </p:cNvCxnSpPr>
          <p:nvPr/>
        </p:nvCxnSpPr>
        <p:spPr>
          <a:xfrm>
            <a:off x="9417102" y="2362005"/>
            <a:ext cx="466697" cy="2595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8" name="Picture 8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6CBD79-EE32-4763-B268-D18981770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356" y="3872064"/>
            <a:ext cx="354960" cy="35496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797D39A-18E6-41AD-B99F-2C93DC358305}"/>
              </a:ext>
            </a:extLst>
          </p:cNvPr>
          <p:cNvCxnSpPr>
            <a:cxnSpLocks/>
          </p:cNvCxnSpPr>
          <p:nvPr/>
        </p:nvCxnSpPr>
        <p:spPr>
          <a:xfrm>
            <a:off x="11119316" y="4067115"/>
            <a:ext cx="7163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0076E83-30A7-4FD8-8C40-E23F6342E4B9}"/>
              </a:ext>
            </a:extLst>
          </p:cNvPr>
          <p:cNvSpPr/>
          <p:nvPr/>
        </p:nvSpPr>
        <p:spPr>
          <a:xfrm>
            <a:off x="6671569" y="5387991"/>
            <a:ext cx="1429304" cy="5257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 = {P1, P2, P4}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2AC9264-2706-4F35-BB72-84A67D243B70}"/>
              </a:ext>
            </a:extLst>
          </p:cNvPr>
          <p:cNvSpPr/>
          <p:nvPr/>
        </p:nvSpPr>
        <p:spPr>
          <a:xfrm>
            <a:off x="10198964" y="5390720"/>
            <a:ext cx="1429304" cy="5257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 = {P1, P2, P3, P4}</a:t>
            </a:r>
          </a:p>
        </p:txBody>
      </p:sp>
    </p:spTree>
    <p:extLst>
      <p:ext uri="{BB962C8B-B14F-4D97-AF65-F5344CB8AC3E}">
        <p14:creationId xmlns:p14="http://schemas.microsoft.com/office/powerpoint/2010/main" val="183921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1597</Words>
  <Application>Microsoft Office PowerPoint</Application>
  <PresentationFormat>Widescreen</PresentationFormat>
  <Paragraphs>255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Freestyle Script</vt:lpstr>
      <vt:lpstr>Office Theme</vt:lpstr>
      <vt:lpstr>Virtual Synchrony and Commit Protocols</vt:lpstr>
      <vt:lpstr>PowerPoint Presentation</vt:lpstr>
      <vt:lpstr>One-to-one Communication: Unicasting</vt:lpstr>
      <vt:lpstr>Notion of Process Groups: Multicasting</vt:lpstr>
      <vt:lpstr>Reliable Multicasting</vt:lpstr>
      <vt:lpstr>Implementation in a LAN</vt:lpstr>
      <vt:lpstr>Virtually Synchronous Multicast</vt:lpstr>
      <vt:lpstr>Virtually Synchronous Multicast – View Changes</vt:lpstr>
      <vt:lpstr>Example of Virtual Synchrony</vt:lpstr>
      <vt:lpstr>Few more assumptions </vt:lpstr>
      <vt:lpstr>Implementation</vt:lpstr>
      <vt:lpstr>Implementation - II</vt:lpstr>
      <vt:lpstr>Stability and Flushing of Messages [Details]</vt:lpstr>
      <vt:lpstr>PowerPoint Presentation</vt:lpstr>
      <vt:lpstr>Commit Protocols</vt:lpstr>
      <vt:lpstr>2-Phase Commit</vt:lpstr>
      <vt:lpstr>2-Phase Commit</vt:lpstr>
      <vt:lpstr>Analysis of 2-Phase Commit</vt:lpstr>
      <vt:lpstr>3-Phase Commit</vt:lpstr>
      <vt:lpstr>3-Phase Commit</vt:lpstr>
      <vt:lpstr>Analysis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Byzantine Fault Tolerance</dc:title>
  <dc:creator>Smruti Ranjan Sarangi</dc:creator>
  <cp:lastModifiedBy>Smruti Ranjan Sarangi</cp:lastModifiedBy>
  <cp:revision>76</cp:revision>
  <dcterms:created xsi:type="dcterms:W3CDTF">2020-03-28T03:19:27Z</dcterms:created>
  <dcterms:modified xsi:type="dcterms:W3CDTF">2020-04-10T08:21:11Z</dcterms:modified>
</cp:coreProperties>
</file>