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256" r:id="rId2"/>
    <p:sldId id="319" r:id="rId3"/>
    <p:sldId id="262" r:id="rId4"/>
    <p:sldId id="257" r:id="rId5"/>
    <p:sldId id="263" r:id="rId6"/>
    <p:sldId id="258" r:id="rId7"/>
    <p:sldId id="261" r:id="rId8"/>
    <p:sldId id="264" r:id="rId9"/>
    <p:sldId id="31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8" r:id="rId23"/>
    <p:sldId id="317" r:id="rId24"/>
    <p:sldId id="259" r:id="rId25"/>
    <p:sldId id="277" r:id="rId26"/>
    <p:sldId id="278" r:id="rId27"/>
    <p:sldId id="279" r:id="rId28"/>
    <p:sldId id="283" r:id="rId29"/>
    <p:sldId id="280" r:id="rId30"/>
    <p:sldId id="281" r:id="rId31"/>
    <p:sldId id="282" r:id="rId32"/>
    <p:sldId id="284" r:id="rId33"/>
    <p:sldId id="285" r:id="rId34"/>
    <p:sldId id="286" r:id="rId35"/>
    <p:sldId id="315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14" r:id="rId50"/>
    <p:sldId id="302" r:id="rId51"/>
    <p:sldId id="312" r:id="rId52"/>
    <p:sldId id="313" r:id="rId53"/>
    <p:sldId id="311" r:id="rId54"/>
    <p:sldId id="310" r:id="rId55"/>
    <p:sldId id="304" r:id="rId56"/>
    <p:sldId id="305" r:id="rId57"/>
    <p:sldId id="307" r:id="rId58"/>
    <p:sldId id="308" r:id="rId59"/>
    <p:sldId id="309" r:id="rId60"/>
    <p:sldId id="31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576" autoAdjust="0"/>
  </p:normalViewPr>
  <p:slideViewPr>
    <p:cSldViewPr>
      <p:cViewPr>
        <p:scale>
          <a:sx n="80" d="100"/>
          <a:sy n="80" d="100"/>
        </p:scale>
        <p:origin x="-30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5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881F9-2604-4DE1-A708-4D2F34A0BAAC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D2EB0342-AE8F-4111-BAD6-450228109191}">
      <dgm:prSet phldrT="[Text]"/>
      <dgm:spPr/>
      <dgm:t>
        <a:bodyPr/>
        <a:lstStyle/>
        <a:p>
          <a:r>
            <a:rPr lang="en-US" dirty="0" smtClean="0"/>
            <a:t>occurrence</a:t>
          </a:r>
          <a:endParaRPr lang="en-IN" dirty="0"/>
        </a:p>
      </dgm:t>
    </dgm:pt>
    <dgm:pt modelId="{B1CFFD40-28B9-4854-88C6-DD901E91EF3E}" type="parTrans" cxnId="{F4BDF802-793F-4839-9852-CF3C5E7851FF}">
      <dgm:prSet/>
      <dgm:spPr/>
      <dgm:t>
        <a:bodyPr/>
        <a:lstStyle/>
        <a:p>
          <a:endParaRPr lang="en-IN"/>
        </a:p>
      </dgm:t>
    </dgm:pt>
    <dgm:pt modelId="{5593ABF5-8C2D-402B-A8B7-8BBF57BC91D3}" type="sibTrans" cxnId="{F4BDF802-793F-4839-9852-CF3C5E7851FF}">
      <dgm:prSet/>
      <dgm:spPr/>
      <dgm:t>
        <a:bodyPr/>
        <a:lstStyle/>
        <a:p>
          <a:endParaRPr lang="en-IN"/>
        </a:p>
      </dgm:t>
    </dgm:pt>
    <dgm:pt modelId="{F7F28C34-B327-467F-BFCA-296D2139C58A}">
      <dgm:prSet phldrT="[Text]"/>
      <dgm:spPr/>
      <dgm:t>
        <a:bodyPr/>
        <a:lstStyle/>
        <a:p>
          <a:r>
            <a:rPr lang="en-US" dirty="0" smtClean="0"/>
            <a:t>detection</a:t>
          </a:r>
          <a:endParaRPr lang="en-IN" dirty="0"/>
        </a:p>
      </dgm:t>
    </dgm:pt>
    <dgm:pt modelId="{85852225-87FE-4518-944B-54C595C8CB42}" type="parTrans" cxnId="{DBED6912-2196-4B98-B409-AE44B8C98DEA}">
      <dgm:prSet/>
      <dgm:spPr/>
      <dgm:t>
        <a:bodyPr/>
        <a:lstStyle/>
        <a:p>
          <a:endParaRPr lang="en-IN"/>
        </a:p>
      </dgm:t>
    </dgm:pt>
    <dgm:pt modelId="{40E059FD-A2F6-4F56-8034-9566E401DB35}" type="sibTrans" cxnId="{DBED6912-2196-4B98-B409-AE44B8C98DEA}">
      <dgm:prSet/>
      <dgm:spPr/>
      <dgm:t>
        <a:bodyPr/>
        <a:lstStyle/>
        <a:p>
          <a:endParaRPr lang="en-IN"/>
        </a:p>
      </dgm:t>
    </dgm:pt>
    <dgm:pt modelId="{644E98F8-BFDF-4E9B-BB66-1848FC1C1001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IN" dirty="0"/>
        </a:p>
      </dgm:t>
    </dgm:pt>
    <dgm:pt modelId="{987FF622-76E9-488F-AFCA-3B884A592DD1}" type="parTrans" cxnId="{084DE242-B259-4B25-A30C-E49D1AB1E7F9}">
      <dgm:prSet/>
      <dgm:spPr/>
      <dgm:t>
        <a:bodyPr/>
        <a:lstStyle/>
        <a:p>
          <a:endParaRPr lang="en-IN"/>
        </a:p>
      </dgm:t>
    </dgm:pt>
    <dgm:pt modelId="{08A24A59-A855-438E-9424-23D38EBB1163}" type="sibTrans" cxnId="{084DE242-B259-4B25-A30C-E49D1AB1E7F9}">
      <dgm:prSet/>
      <dgm:spPr/>
      <dgm:t>
        <a:bodyPr/>
        <a:lstStyle/>
        <a:p>
          <a:endParaRPr lang="en-IN"/>
        </a:p>
      </dgm:t>
    </dgm:pt>
    <dgm:pt modelId="{F8FEB09A-9E96-4988-831A-FC5ABF83678C}" type="pres">
      <dgm:prSet presAssocID="{F86881F9-2604-4DE1-A708-4D2F34A0BAAC}" presName="linearFlow" presStyleCnt="0">
        <dgm:presLayoutVars>
          <dgm:dir/>
          <dgm:resizeHandles val="exact"/>
        </dgm:presLayoutVars>
      </dgm:prSet>
      <dgm:spPr/>
    </dgm:pt>
    <dgm:pt modelId="{6DC0A62D-DB87-4CC7-AAA8-5580C8023037}" type="pres">
      <dgm:prSet presAssocID="{D2EB0342-AE8F-4111-BAD6-450228109191}" presName="composite" presStyleCnt="0"/>
      <dgm:spPr/>
    </dgm:pt>
    <dgm:pt modelId="{6C74C7BA-C967-4E63-A499-0A52DED61C9D}" type="pres">
      <dgm:prSet presAssocID="{D2EB0342-AE8F-4111-BAD6-450228109191}" presName="imgShp" presStyleLbl="fgImgPlace1" presStyleIdx="0" presStyleCnt="3"/>
      <dgm:spPr/>
    </dgm:pt>
    <dgm:pt modelId="{417B7889-0550-435D-A562-AF525C20C676}" type="pres">
      <dgm:prSet presAssocID="{D2EB0342-AE8F-4111-BAD6-45022810919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397CF-0375-484B-A999-78BD6942588A}" type="pres">
      <dgm:prSet presAssocID="{5593ABF5-8C2D-402B-A8B7-8BBF57BC91D3}" presName="spacing" presStyleCnt="0"/>
      <dgm:spPr/>
    </dgm:pt>
    <dgm:pt modelId="{F1BC6B97-7961-4B2B-B673-AFE96834EEF4}" type="pres">
      <dgm:prSet presAssocID="{F7F28C34-B327-467F-BFCA-296D2139C58A}" presName="composite" presStyleCnt="0"/>
      <dgm:spPr/>
    </dgm:pt>
    <dgm:pt modelId="{971F6B6E-33F1-4B1E-8D25-A4A1C7E5C9AD}" type="pres">
      <dgm:prSet presAssocID="{F7F28C34-B327-467F-BFCA-296D2139C58A}" presName="imgShp" presStyleLbl="fgImgPlace1" presStyleIdx="1" presStyleCnt="3"/>
      <dgm:spPr/>
    </dgm:pt>
    <dgm:pt modelId="{E46D1EB2-3DE0-42A8-8347-66317CE3D5DE}" type="pres">
      <dgm:prSet presAssocID="{F7F28C34-B327-467F-BFCA-296D2139C58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C8BE57-94DB-499F-9AD0-0F990EA1E27D}" type="pres">
      <dgm:prSet presAssocID="{40E059FD-A2F6-4F56-8034-9566E401DB35}" presName="spacing" presStyleCnt="0"/>
      <dgm:spPr/>
    </dgm:pt>
    <dgm:pt modelId="{7E937476-24C0-4D0A-A710-4DF46C377258}" type="pres">
      <dgm:prSet presAssocID="{644E98F8-BFDF-4E9B-BB66-1848FC1C1001}" presName="composite" presStyleCnt="0"/>
      <dgm:spPr/>
    </dgm:pt>
    <dgm:pt modelId="{1127C2CB-B5B4-4AD7-9398-5E3D154D1A01}" type="pres">
      <dgm:prSet presAssocID="{644E98F8-BFDF-4E9B-BB66-1848FC1C1001}" presName="imgShp" presStyleLbl="fgImgPlace1" presStyleIdx="2" presStyleCnt="3"/>
      <dgm:spPr/>
    </dgm:pt>
    <dgm:pt modelId="{9CF73E5F-2286-4759-B761-D0C5F0F71033}" type="pres">
      <dgm:prSet presAssocID="{644E98F8-BFDF-4E9B-BB66-1848FC1C100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79A3F81-38D0-4F70-9867-66D1EF066E43}" type="presOf" srcId="{F86881F9-2604-4DE1-A708-4D2F34A0BAAC}" destId="{F8FEB09A-9E96-4988-831A-FC5ABF83678C}" srcOrd="0" destOrd="0" presId="urn:microsoft.com/office/officeart/2005/8/layout/vList3"/>
    <dgm:cxn modelId="{DBED6912-2196-4B98-B409-AE44B8C98DEA}" srcId="{F86881F9-2604-4DE1-A708-4D2F34A0BAAC}" destId="{F7F28C34-B327-467F-BFCA-296D2139C58A}" srcOrd="1" destOrd="0" parTransId="{85852225-87FE-4518-944B-54C595C8CB42}" sibTransId="{40E059FD-A2F6-4F56-8034-9566E401DB35}"/>
    <dgm:cxn modelId="{FFA1C7D2-6BDE-4825-BDB5-F132A01619AB}" type="presOf" srcId="{D2EB0342-AE8F-4111-BAD6-450228109191}" destId="{417B7889-0550-435D-A562-AF525C20C676}" srcOrd="0" destOrd="0" presId="urn:microsoft.com/office/officeart/2005/8/layout/vList3"/>
    <dgm:cxn modelId="{7E08035D-71BD-4C3A-A370-CD75ECCD02D3}" type="presOf" srcId="{644E98F8-BFDF-4E9B-BB66-1848FC1C1001}" destId="{9CF73E5F-2286-4759-B761-D0C5F0F71033}" srcOrd="0" destOrd="0" presId="urn:microsoft.com/office/officeart/2005/8/layout/vList3"/>
    <dgm:cxn modelId="{F4BDF802-793F-4839-9852-CF3C5E7851FF}" srcId="{F86881F9-2604-4DE1-A708-4D2F34A0BAAC}" destId="{D2EB0342-AE8F-4111-BAD6-450228109191}" srcOrd="0" destOrd="0" parTransId="{B1CFFD40-28B9-4854-88C6-DD901E91EF3E}" sibTransId="{5593ABF5-8C2D-402B-A8B7-8BBF57BC91D3}"/>
    <dgm:cxn modelId="{084DE242-B259-4B25-A30C-E49D1AB1E7F9}" srcId="{F86881F9-2604-4DE1-A708-4D2F34A0BAAC}" destId="{644E98F8-BFDF-4E9B-BB66-1848FC1C1001}" srcOrd="2" destOrd="0" parTransId="{987FF622-76E9-488F-AFCA-3B884A592DD1}" sibTransId="{08A24A59-A855-438E-9424-23D38EBB1163}"/>
    <dgm:cxn modelId="{D470C39B-9F65-4F10-9FB2-BB2EC2992160}" type="presOf" srcId="{F7F28C34-B327-467F-BFCA-296D2139C58A}" destId="{E46D1EB2-3DE0-42A8-8347-66317CE3D5DE}" srcOrd="0" destOrd="0" presId="urn:microsoft.com/office/officeart/2005/8/layout/vList3"/>
    <dgm:cxn modelId="{86404040-59BE-4606-82FD-A1E00A216E67}" type="presParOf" srcId="{F8FEB09A-9E96-4988-831A-FC5ABF83678C}" destId="{6DC0A62D-DB87-4CC7-AAA8-5580C8023037}" srcOrd="0" destOrd="0" presId="urn:microsoft.com/office/officeart/2005/8/layout/vList3"/>
    <dgm:cxn modelId="{466A0F9E-0232-4FC1-94FF-43C8BD6AC672}" type="presParOf" srcId="{6DC0A62D-DB87-4CC7-AAA8-5580C8023037}" destId="{6C74C7BA-C967-4E63-A499-0A52DED61C9D}" srcOrd="0" destOrd="0" presId="urn:microsoft.com/office/officeart/2005/8/layout/vList3"/>
    <dgm:cxn modelId="{D921F9D2-9187-487C-8CC3-C5087E7D1473}" type="presParOf" srcId="{6DC0A62D-DB87-4CC7-AAA8-5580C8023037}" destId="{417B7889-0550-435D-A562-AF525C20C676}" srcOrd="1" destOrd="0" presId="urn:microsoft.com/office/officeart/2005/8/layout/vList3"/>
    <dgm:cxn modelId="{B3093BA1-3EFC-4A18-98B2-618238F2EAEB}" type="presParOf" srcId="{F8FEB09A-9E96-4988-831A-FC5ABF83678C}" destId="{113397CF-0375-484B-A999-78BD6942588A}" srcOrd="1" destOrd="0" presId="urn:microsoft.com/office/officeart/2005/8/layout/vList3"/>
    <dgm:cxn modelId="{FAA5699A-24DE-47B7-8041-CC7AEEA087F4}" type="presParOf" srcId="{F8FEB09A-9E96-4988-831A-FC5ABF83678C}" destId="{F1BC6B97-7961-4B2B-B673-AFE96834EEF4}" srcOrd="2" destOrd="0" presId="urn:microsoft.com/office/officeart/2005/8/layout/vList3"/>
    <dgm:cxn modelId="{22D4F4C7-A9C6-44BB-9AB1-F3DB78FB260A}" type="presParOf" srcId="{F1BC6B97-7961-4B2B-B673-AFE96834EEF4}" destId="{971F6B6E-33F1-4B1E-8D25-A4A1C7E5C9AD}" srcOrd="0" destOrd="0" presId="urn:microsoft.com/office/officeart/2005/8/layout/vList3"/>
    <dgm:cxn modelId="{503C5D27-C4D3-4886-9671-6D154E310561}" type="presParOf" srcId="{F1BC6B97-7961-4B2B-B673-AFE96834EEF4}" destId="{E46D1EB2-3DE0-42A8-8347-66317CE3D5DE}" srcOrd="1" destOrd="0" presId="urn:microsoft.com/office/officeart/2005/8/layout/vList3"/>
    <dgm:cxn modelId="{AB0267D8-0CE8-4A90-9C02-499F75E16A67}" type="presParOf" srcId="{F8FEB09A-9E96-4988-831A-FC5ABF83678C}" destId="{D1C8BE57-94DB-499F-9AD0-0F990EA1E27D}" srcOrd="3" destOrd="0" presId="urn:microsoft.com/office/officeart/2005/8/layout/vList3"/>
    <dgm:cxn modelId="{E0FBE7C7-E557-4B2F-89B2-47736392D0FC}" type="presParOf" srcId="{F8FEB09A-9E96-4988-831A-FC5ABF83678C}" destId="{7E937476-24C0-4D0A-A710-4DF46C377258}" srcOrd="4" destOrd="0" presId="urn:microsoft.com/office/officeart/2005/8/layout/vList3"/>
    <dgm:cxn modelId="{D579663E-6332-4C3C-98B4-C2D7713A8BA0}" type="presParOf" srcId="{7E937476-24C0-4D0A-A710-4DF46C377258}" destId="{1127C2CB-B5B4-4AD7-9398-5E3D154D1A01}" srcOrd="0" destOrd="0" presId="urn:microsoft.com/office/officeart/2005/8/layout/vList3"/>
    <dgm:cxn modelId="{B7AFA57B-1EAD-4248-AEFF-3CC2D8233757}" type="presParOf" srcId="{7E937476-24C0-4D0A-A710-4DF46C377258}" destId="{9CF73E5F-2286-4759-B761-D0C5F0F71033}" srcOrd="1" destOrd="0" presId="urn:microsoft.com/office/officeart/2005/8/layout/vList3"/>
  </dgm:cxnLst>
  <dgm:bg>
    <a:solidFill>
      <a:schemeClr val="accent2">
        <a:lumMod val="20000"/>
        <a:lumOff val="80000"/>
      </a:schemeClr>
    </a:solidFill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060F-E32D-4805-8220-8875430033D1}" type="datetimeFigureOut">
              <a:rPr lang="en-US" smtClean="0"/>
              <a:pPr/>
              <a:t>8/17/2013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3FC45-58C2-4189-A319-57178D7037B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3FC45-58C2-4189-A319-57178D7037B0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8/17/2013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8/17/2013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Novel Paradigms of Parallel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4071942"/>
            <a:ext cx="7406640" cy="1752600"/>
          </a:xfrm>
        </p:spPr>
        <p:txBody>
          <a:bodyPr/>
          <a:lstStyle/>
          <a:p>
            <a:r>
              <a:rPr lang="en-US" dirty="0" smtClean="0"/>
              <a:t>Prof. Smruti R. Sarangi</a:t>
            </a:r>
          </a:p>
          <a:p>
            <a:r>
              <a:rPr lang="en-US" dirty="0" smtClean="0"/>
              <a:t>IIT Delhi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00166" y="1714488"/>
            <a:ext cx="4572032" cy="17859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Conventional Lock-Based Programming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1857364"/>
            <a:ext cx="37385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 </a:t>
            </a:r>
            <a:r>
              <a:rPr lang="en-US" sz="2400" dirty="0" smtClean="0">
                <a:solidFill>
                  <a:schemeClr val="accent6"/>
                </a:solidFill>
              </a:rPr>
              <a:t>= account.balance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newval = val + 100;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account.balance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newval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85852" y="3929066"/>
            <a:ext cx="542928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 this code be executed in parallel by multiple threads? </a:t>
            </a:r>
            <a:endParaRPr lang="en-IN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857364"/>
            <a:ext cx="2514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929066"/>
            <a:ext cx="7498080" cy="2319334"/>
          </a:xfrm>
        </p:spPr>
        <p:txBody>
          <a:bodyPr/>
          <a:lstStyle/>
          <a:p>
            <a:r>
              <a:rPr lang="en-US" dirty="0" smtClean="0"/>
              <a:t>We need to clearly order one computation before the other</a:t>
            </a:r>
          </a:p>
          <a:p>
            <a:r>
              <a:rPr lang="en-US" dirty="0" smtClean="0"/>
              <a:t>Otherwise, the result will be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852" y="1357298"/>
            <a:ext cx="3714776" cy="1714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714488"/>
            <a:ext cx="385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val = </a:t>
            </a:r>
            <a:r>
              <a:rPr lang="en-US" sz="2000" dirty="0" smtClean="0">
                <a:solidFill>
                  <a:srgbClr val="0070C0"/>
                </a:solidFill>
              </a:rPr>
              <a:t>account.balance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newval = val + 100;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account.balance = newval</a:t>
            </a:r>
            <a:endParaRPr lang="en-US" sz="2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5214911" y="1357298"/>
            <a:ext cx="3714776" cy="1714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86349" y="1725910"/>
            <a:ext cx="385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val = </a:t>
            </a:r>
            <a:r>
              <a:rPr lang="en-US" sz="2000" dirty="0" smtClean="0">
                <a:solidFill>
                  <a:srgbClr val="0070C0"/>
                </a:solidFill>
              </a:rPr>
              <a:t>account.balance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newval = val + 100;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account.balance = newval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85852" y="178592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14942" y="171448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85852" y="214311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214942" y="207167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285852" y="250030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14942" y="242886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43512"/>
            <a:ext cx="7498080" cy="1104888"/>
          </a:xfrm>
        </p:spPr>
        <p:txBody>
          <a:bodyPr/>
          <a:lstStyle/>
          <a:p>
            <a:r>
              <a:rPr lang="en-US" dirty="0" smtClean="0"/>
              <a:t>Problems with Locks</a:t>
            </a:r>
          </a:p>
          <a:p>
            <a:pPr lvl="1"/>
            <a:r>
              <a:rPr lang="en-US" dirty="0" smtClean="0"/>
              <a:t>Does not allow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disjoint access parallelism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8550" y="2285992"/>
            <a:ext cx="1695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571604" y="2071678"/>
            <a:ext cx="5715040" cy="27860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2428868"/>
            <a:ext cx="571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lock();</a:t>
            </a:r>
          </a:p>
          <a:p>
            <a:r>
              <a:rPr lang="en-US" sz="2400" dirty="0" smtClean="0"/>
              <a:t>	val =</a:t>
            </a:r>
            <a:r>
              <a:rPr lang="en-US" sz="2400" dirty="0" smtClean="0">
                <a:solidFill>
                  <a:srgbClr val="0070C0"/>
                </a:solidFill>
              </a:rPr>
              <a:t> account.balance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newval = val + 100;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account.balance</a:t>
            </a:r>
            <a:r>
              <a:rPr lang="en-US" sz="2400" dirty="0" smtClean="0"/>
              <a:t> = newval;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unlock();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81439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disjoint access parallelism?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85860"/>
            <a:ext cx="2428892" cy="347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500166" y="4857760"/>
            <a:ext cx="7072362" cy="1857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Allows code from different threads to run in parallel if they do not </a:t>
            </a:r>
          </a:p>
          <a:p>
            <a:pPr algn="ctr"/>
            <a:r>
              <a:rPr lang="en-US" sz="2800" dirty="0" smtClean="0"/>
              <a:t>access the same data.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problems with 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UNIX futex based implementation</a:t>
            </a:r>
          </a:p>
          <a:p>
            <a:pPr lvl="1"/>
            <a:r>
              <a:rPr lang="en-US" dirty="0" smtClean="0"/>
              <a:t>If a thread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cannot get a lock for 100 µs</a:t>
            </a:r>
            <a:r>
              <a:rPr lang="en-US" dirty="0" smtClean="0"/>
              <a:t>, it invokes the kernel and goes to sleep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System calls </a:t>
            </a:r>
            <a:r>
              <a:rPr lang="en-US" dirty="0" smtClean="0"/>
              <a:t>have an additional overhead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They lead to OS jitter, which can be as high as tens of milliseconds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[Sarangi and Kallurkar]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OS jitter slows down parallel applications by more than 10%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rid of locks?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38390"/>
          </a:xfrm>
        </p:spPr>
        <p:txBody>
          <a:bodyPr/>
          <a:lstStyle/>
          <a:p>
            <a:r>
              <a:rPr lang="en-US" dirty="0" smtClean="0"/>
              <a:t>Use the HW instruction</a:t>
            </a:r>
          </a:p>
          <a:p>
            <a:pPr lvl="1"/>
            <a:r>
              <a:rPr lang="en-US" dirty="0" smtClean="0"/>
              <a:t>CAS (atomic compare and set)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CAS a, 10, 5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0430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29058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57686" y="4286256"/>
            <a:ext cx="50006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43174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071802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72198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643570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4179885" y="517843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86248" y="5286388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464711" y="360759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71868" y="371475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321967" y="410766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0562" y="392906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2066" y="3571876"/>
            <a:ext cx="500066" cy="5000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5319510" y="3538746"/>
            <a:ext cx="1588" cy="35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43504" y="392906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72132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7620" y="30718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1 0.16767 " pathEditMode="relative" ptsTypes="AA"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33" grpId="0" animBg="1"/>
      <p:bldP spid="41" grpId="0"/>
      <p:bldP spid="4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free Algorithm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571604" y="1285860"/>
            <a:ext cx="7143800" cy="38576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/>
          </a:p>
          <a:p>
            <a:r>
              <a:rPr lang="en-US" sz="2400" dirty="0" smtClean="0"/>
              <a:t>while(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) { </a:t>
            </a:r>
          </a:p>
          <a:p>
            <a:r>
              <a:rPr lang="en-US" sz="2400" dirty="0" smtClean="0"/>
              <a:t>	&lt;val, ts&gt; = account.balance;</a:t>
            </a:r>
          </a:p>
          <a:p>
            <a:r>
              <a:rPr lang="en-US" sz="2400" dirty="0" smtClean="0"/>
              <a:t>	newval  = val + 100;</a:t>
            </a:r>
          </a:p>
          <a:p>
            <a:r>
              <a:rPr lang="en-US" sz="2400" dirty="0" smtClean="0"/>
              <a:t>	newts  = ts + 1;</a:t>
            </a:r>
          </a:p>
          <a:p>
            <a:r>
              <a:rPr lang="en-US" sz="2400" dirty="0" smtClean="0"/>
              <a:t>	if (CAS (account.balance, &lt;val,ts&gt;, 			&lt;newval,newts&gt;) ) 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28662" y="207167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928662" y="4357694"/>
            <a:ext cx="928694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-213552" y="3213892"/>
            <a:ext cx="2286016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43240" y="5857892"/>
            <a:ext cx="200026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143504" y="5857892"/>
            <a:ext cx="142876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521495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account.balance</a:t>
            </a:r>
            <a:endParaRPr lang="en-IN" sz="3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3174" y="5357826"/>
            <a:ext cx="4143404" cy="1214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the Lockfree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66952"/>
          </a:xfrm>
        </p:spPr>
        <p:txBody>
          <a:bodyPr/>
          <a:lstStyle/>
          <a:p>
            <a:r>
              <a:rPr lang="en-US" dirty="0" smtClean="0"/>
              <a:t>The loop might never </a:t>
            </a:r>
            <a:r>
              <a:rPr lang="en-US" dirty="0" smtClean="0">
                <a:solidFill>
                  <a:srgbClr val="FF0000"/>
                </a:solidFill>
              </a:rPr>
              <a:t>terminate</a:t>
            </a:r>
          </a:p>
          <a:p>
            <a:r>
              <a:rPr lang="en-US" dirty="0" smtClean="0"/>
              <a:t>Can lead to </a:t>
            </a:r>
            <a:r>
              <a:rPr lang="en-US" dirty="0" smtClean="0">
                <a:solidFill>
                  <a:srgbClr val="FF0000"/>
                </a:solidFill>
              </a:rPr>
              <a:t>starvation</a:t>
            </a:r>
          </a:p>
          <a:p>
            <a:r>
              <a:rPr lang="en-US" dirty="0" smtClean="0"/>
              <a:t> There are two metrics that we need to optimize</a:t>
            </a:r>
          </a:p>
          <a:p>
            <a:pPr lvl="1"/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929066"/>
            <a:ext cx="3143272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714752"/>
            <a:ext cx="2438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000232" y="6072206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balance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86446" y="6000768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speed</a:t>
            </a:r>
            <a:endParaRPr lang="en-IN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6105539" y="3824288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1962134" y="3895726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r>
              <a:rPr lang="en-US" dirty="0" smtClean="0"/>
              <a:t>How to increase the balance?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192"/>
          </a:xfrm>
        </p:spPr>
        <p:txBody>
          <a:bodyPr/>
          <a:lstStyle/>
          <a:p>
            <a:r>
              <a:rPr lang="en-US" dirty="0" smtClean="0"/>
              <a:t>Wait free algorithms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143240" y="2500306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Basic Idea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8728" y="3357562"/>
            <a:ext cx="7498080" cy="29289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request</a:t>
            </a:r>
            <a:r>
              <a:rPr lang="en-US" sz="3200" baseline="0" dirty="0" smtClean="0"/>
              <a:t>,</a:t>
            </a:r>
            <a:r>
              <a:rPr lang="en-US" sz="3200" dirty="0" smtClean="0"/>
              <a:t> T,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finds another request, R, that is</a:t>
            </a:r>
            <a:r>
              <a:rPr lang="en-US" sz="3200" dirty="0" smtClean="0"/>
              <a:t> waiting for a long time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T decides to </a:t>
            </a:r>
            <a:r>
              <a:rPr lang="en-US" sz="3200" dirty="0" smtClean="0">
                <a:solidFill>
                  <a:srgbClr val="00B0F0"/>
                </a:solidFill>
              </a:rPr>
              <a:t>help</a:t>
            </a:r>
            <a:r>
              <a:rPr lang="en-US" sz="3200" dirty="0" smtClean="0"/>
              <a:t> R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This strategy ensures that no request is left behind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Also known as an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altruistic algorithm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32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785794"/>
            <a:ext cx="1790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09696"/>
          </a:xfrm>
        </p:spPr>
        <p:txBody>
          <a:bodyPr/>
          <a:lstStyle/>
          <a:p>
            <a:r>
              <a:rPr lang="en-US" i="1" dirty="0" smtClean="0"/>
              <a:t>dcas</a:t>
            </a:r>
            <a:r>
              <a:rPr lang="en-US" dirty="0" smtClean="0"/>
              <a:t> (double CAS) instruction</a:t>
            </a:r>
          </a:p>
          <a:p>
            <a:r>
              <a:rPr lang="en-US" i="1" dirty="0" smtClean="0"/>
              <a:t>dcas</a:t>
            </a:r>
            <a:r>
              <a:rPr lang="en-US" dirty="0" smtClean="0"/>
              <a:t>(a, v1, v2, b, v3, v4)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357422" y="3571876"/>
            <a:ext cx="5429288" cy="1785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3200" dirty="0" smtClean="0"/>
              <a:t>if  ((a = v1), and (b = v3))</a:t>
            </a:r>
          </a:p>
          <a:p>
            <a:r>
              <a:rPr lang="en-US" sz="3200" dirty="0" smtClean="0"/>
              <a:t>	set a = v2</a:t>
            </a:r>
          </a:p>
          <a:p>
            <a:r>
              <a:rPr lang="en-US" sz="3200" dirty="0" smtClean="0"/>
              <a:t>	set b = v4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1934" y="3214686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Atomic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8715436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 of a Wait Free Algorithm</a:t>
            </a:r>
            <a:endParaRPr lang="en-IN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2928934"/>
            <a:ext cx="7429552" cy="36433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while(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) { </a:t>
            </a:r>
          </a:p>
          <a:p>
            <a:r>
              <a:rPr lang="en-US" sz="2400" dirty="0" smtClean="0"/>
              <a:t>	&lt;val, ts&gt; = T.account.balance;</a:t>
            </a:r>
          </a:p>
          <a:p>
            <a:r>
              <a:rPr lang="en-US" sz="2400" dirty="0" smtClean="0"/>
              <a:t>	newval  = val + 100;</a:t>
            </a:r>
          </a:p>
          <a:p>
            <a:r>
              <a:rPr lang="en-US" sz="2400" dirty="0" smtClean="0"/>
              <a:t>	newts  = ts + 1;</a:t>
            </a:r>
          </a:p>
          <a:p>
            <a:r>
              <a:rPr lang="en-US" sz="2400" dirty="0" smtClean="0"/>
              <a:t>	if (</a:t>
            </a:r>
            <a:r>
              <a:rPr lang="en-US" sz="2400" b="1" dirty="0" smtClean="0">
                <a:solidFill>
                  <a:srgbClr val="002060"/>
                </a:solidFill>
              </a:rPr>
              <a:t>dcas</a:t>
            </a:r>
            <a:r>
              <a:rPr lang="en-US" sz="2400" dirty="0" smtClean="0"/>
              <a:t> (</a:t>
            </a:r>
            <a:r>
              <a:rPr lang="en-US" sz="2400" u="sng" dirty="0" smtClean="0"/>
              <a:t>T.account.balance</a:t>
            </a:r>
            <a:r>
              <a:rPr lang="en-US" sz="2400" dirty="0" smtClean="0"/>
              <a:t>, &lt;val,ts&gt;, 			&lt;newval,newts&gt;, </a:t>
            </a:r>
            <a:r>
              <a:rPr lang="en-US" sz="2400" u="sng" dirty="0" smtClean="0"/>
              <a:t>T.status</a:t>
            </a:r>
            <a:r>
              <a:rPr lang="en-US" sz="2400" dirty="0" smtClean="0"/>
              <a:t>, 0, 1) )  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if(T.status == 1)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285852" y="1000108"/>
            <a:ext cx="7143800" cy="1571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repeat</a:t>
            </a:r>
            <a:r>
              <a:rPr lang="en-US" sz="2400" dirty="0" smtClean="0"/>
              <a:t> until (R = null)</a:t>
            </a:r>
          </a:p>
          <a:p>
            <a:r>
              <a:rPr lang="en-US" sz="2400" dirty="0" smtClean="0"/>
              <a:t>	R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needsHelp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	if (R != null) </a:t>
            </a:r>
            <a:r>
              <a:rPr lang="en-US" sz="2400" dirty="0" smtClean="0">
                <a:solidFill>
                  <a:srgbClr val="FF0000"/>
                </a:solidFill>
              </a:rPr>
              <a:t>help (R)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help (T)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496" y="2643182"/>
            <a:ext cx="1931684" cy="58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help(T)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in implementing a wait free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098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B0F0"/>
                </a:solidFill>
              </a:rPr>
              <a:t>dcas</a:t>
            </a:r>
            <a:r>
              <a:rPr lang="en-US" sz="2800" dirty="0" smtClean="0"/>
              <a:t> instruction is not available on most machines</a:t>
            </a:r>
          </a:p>
          <a:p>
            <a:r>
              <a:rPr lang="en-US" sz="2800" dirty="0" smtClean="0"/>
              <a:t>Possible to implement it with regular </a:t>
            </a:r>
            <a:r>
              <a:rPr lang="en-US" sz="2800" dirty="0" smtClean="0">
                <a:solidFill>
                  <a:srgbClr val="00B0F0"/>
                </a:solidFill>
              </a:rPr>
              <a:t>cas</a:t>
            </a:r>
            <a:r>
              <a:rPr lang="en-US" sz="2800" dirty="0" smtClean="0"/>
              <a:t> instructions</a:t>
            </a:r>
          </a:p>
          <a:p>
            <a:r>
              <a:rPr lang="en-US" sz="2400" dirty="0" smtClean="0"/>
              <a:t>Wait free algorithms </a:t>
            </a:r>
            <a:r>
              <a:rPr lang="en-US" sz="2400" u="sng" dirty="0" smtClean="0"/>
              <a:t>are thus very complicated</a:t>
            </a:r>
            <a:endParaRPr lang="en-IN" sz="2400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929066"/>
            <a:ext cx="3143272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929066"/>
            <a:ext cx="2438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928794" y="6072206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balance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15008" y="6000768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speed</a:t>
            </a:r>
            <a:endParaRPr lang="en-IN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1962134" y="3895726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6448852" y="3480974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6448852" y="5052610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wait free algorithm is the same as …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785926"/>
            <a:ext cx="4071966" cy="403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43042" y="5929330"/>
            <a:ext cx="6643734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black belt in programming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Paradigms</a:t>
            </a:r>
          </a:p>
          <a:p>
            <a:r>
              <a:rPr lang="en-US" dirty="0" smtClean="0"/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Transactional Memory (TM)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3839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the best way to achieve both speed and balance?</a:t>
            </a:r>
          </a:p>
          <a:p>
            <a:endParaRPr lang="en-US" dirty="0"/>
          </a:p>
          <a:p>
            <a:r>
              <a:rPr lang="en-US" dirty="0" smtClean="0"/>
              <a:t>Try </a:t>
            </a:r>
            <a:r>
              <a:rPr lang="en-US" dirty="0" smtClean="0">
                <a:solidFill>
                  <a:srgbClr val="0070C0"/>
                </a:solidFill>
              </a:rPr>
              <a:t>transactional memory</a:t>
            </a:r>
            <a:r>
              <a:rPr lang="en-US" dirty="0" smtClean="0"/>
              <a:t>: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1847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857356" y="3929066"/>
            <a:ext cx="6143668" cy="24288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begin(atomic) {</a:t>
            </a:r>
          </a:p>
          <a:p>
            <a:r>
              <a:rPr lang="en-US" sz="2800" dirty="0" smtClean="0"/>
              <a:t>	val </a:t>
            </a:r>
            <a:r>
              <a:rPr lang="en-US" sz="2800" dirty="0" smtClean="0">
                <a:solidFill>
                  <a:schemeClr val="accent6"/>
                </a:solidFill>
              </a:rPr>
              <a:t>= account.balance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	newval = val + 100;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	account.balance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= newval;</a:t>
            </a:r>
          </a:p>
          <a:p>
            <a:r>
              <a:rPr lang="en-US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285860"/>
            <a:ext cx="7708392" cy="269558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Easy to program</a:t>
            </a:r>
          </a:p>
          <a:p>
            <a:r>
              <a:rPr lang="en-US" dirty="0" smtClean="0"/>
              <a:t>Tries to provide the optimal balance and speed</a:t>
            </a:r>
          </a:p>
          <a:p>
            <a:r>
              <a:rPr lang="en-US" dirty="0" smtClean="0"/>
              <a:t>Similar to database transactions</a:t>
            </a:r>
          </a:p>
          <a:p>
            <a:pPr lvl="1"/>
            <a:r>
              <a:rPr lang="en-US" dirty="0" smtClean="0"/>
              <a:t>ACID </a:t>
            </a:r>
            <a:r>
              <a:rPr lang="en-US" dirty="0" smtClean="0">
                <a:sym typeface="Wingdings" pitchFamily="2" charset="2"/>
              </a:rPr>
              <a:t>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atomic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consistent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isolated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durable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4357694"/>
            <a:ext cx="3500462" cy="1571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Hardware TM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214942" y="4286256"/>
            <a:ext cx="3500462" cy="1571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Software TM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Transactional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09894"/>
          </a:xfrm>
        </p:spPr>
        <p:txBody>
          <a:bodyPr>
            <a:normAutofit/>
          </a:bodyPr>
          <a:lstStyle/>
          <a:p>
            <a:r>
              <a:rPr lang="en-US" dirty="0" smtClean="0"/>
              <a:t>Notion of a </a:t>
            </a:r>
            <a:r>
              <a:rPr lang="en-US" dirty="0" smtClean="0">
                <a:solidFill>
                  <a:srgbClr val="FF0000"/>
                </a:solidFill>
              </a:rPr>
              <a:t>conflict</a:t>
            </a:r>
          </a:p>
          <a:p>
            <a:r>
              <a:rPr lang="en-US" dirty="0" smtClean="0"/>
              <a:t>Two transactions conflict, when there is a possibility of an error, if they execute in parallel</a:t>
            </a:r>
          </a:p>
          <a:p>
            <a:r>
              <a:rPr lang="en-US" dirty="0" smtClean="0"/>
              <a:t>Formally: 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14382" y="4929198"/>
            <a:ext cx="385765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of  variables that are</a:t>
            </a:r>
          </a:p>
          <a:p>
            <a:pPr algn="ctr"/>
            <a:r>
              <a:rPr lang="en-US" sz="2400" dirty="0" smtClean="0"/>
              <a:t>read by the transaction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286348" y="4929198"/>
            <a:ext cx="385765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of  variables that are</a:t>
            </a:r>
          </a:p>
          <a:p>
            <a:pPr algn="ctr"/>
            <a:r>
              <a:rPr lang="en-US" sz="2400" dirty="0" smtClean="0"/>
              <a:t>written by the transaction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2285984" y="457200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read set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6215074" y="450057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write set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 transactions conflict?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R</a:t>
            </a:r>
            <a:r>
              <a:rPr lang="en-US" baseline="-25000" dirty="0" smtClean="0"/>
              <a:t>i</a:t>
            </a:r>
            <a:r>
              <a:rPr lang="en-US" dirty="0" smtClean="0"/>
              <a:t> and W</a:t>
            </a:r>
            <a:r>
              <a:rPr lang="en-US" baseline="-25000" dirty="0" smtClean="0"/>
              <a:t>i</a:t>
            </a:r>
            <a:r>
              <a:rPr lang="en-US" dirty="0" smtClean="0"/>
              <a:t>, be the read and write sets of transaction, i</a:t>
            </a:r>
          </a:p>
          <a:p>
            <a:r>
              <a:rPr lang="en-US" dirty="0" smtClean="0"/>
              <a:t>Similarly, let R</a:t>
            </a:r>
            <a:r>
              <a:rPr lang="en-US" baseline="-25000" dirty="0" smtClean="0"/>
              <a:t>j</a:t>
            </a:r>
            <a:r>
              <a:rPr lang="en-US" dirty="0" smtClean="0"/>
              <a:t> and W</a:t>
            </a:r>
            <a:r>
              <a:rPr lang="en-US" baseline="-25000" dirty="0" smtClean="0"/>
              <a:t>j</a:t>
            </a:r>
            <a:r>
              <a:rPr lang="en-US" dirty="0" smtClean="0"/>
              <a:t> be the read and write sets of transaction, j</a:t>
            </a:r>
          </a:p>
          <a:p>
            <a:r>
              <a:rPr lang="en-US" dirty="0" smtClean="0"/>
              <a:t>There is a conflict iff: </a:t>
            </a:r>
          </a:p>
          <a:p>
            <a:pPr lvl="1"/>
            <a:endParaRPr lang="en-US" dirty="0" smtClean="0"/>
          </a:p>
          <a:p>
            <a:endParaRPr lang="en-IN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357290" y="4500570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W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643570" y="4500570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R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3571868" y="5715016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W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492919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OR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3" y="495884"/>
            <a:ext cx="1785918" cy="167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095" y="4286256"/>
            <a:ext cx="1866905" cy="179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 and Commit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428736"/>
            <a:ext cx="7498080" cy="212407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Commit</a:t>
            </a:r>
          </a:p>
          <a:p>
            <a:pPr lvl="1"/>
            <a:r>
              <a:rPr lang="en-US" dirty="0" smtClean="0"/>
              <a:t>A transaction completed without any conflicts</a:t>
            </a:r>
          </a:p>
          <a:p>
            <a:pPr lvl="1"/>
            <a:r>
              <a:rPr lang="en-US" dirty="0" smtClean="0"/>
              <a:t>Finished writing its data to main memory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728" y="4214818"/>
            <a:ext cx="7498080" cy="2124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Abort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transaction could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complete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due to </a:t>
            </a:r>
            <a:r>
              <a:rPr lang="en-US" sz="2800" baseline="0" dirty="0" smtClean="0"/>
              <a:t>conflicts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make any of its writes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Basics of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8643998" cy="32147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conflict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occurs</a:t>
            </a:r>
            <a:r>
              <a:rPr lang="en-US" sz="2800" dirty="0" smtClean="0"/>
              <a:t> when the read-write sets overlap</a:t>
            </a:r>
          </a:p>
          <a:p>
            <a:r>
              <a:rPr lang="en-US" sz="2800" dirty="0" smtClean="0"/>
              <a:t>A conflict is </a:t>
            </a:r>
            <a:r>
              <a:rPr lang="en-US" sz="2800" dirty="0" smtClean="0">
                <a:solidFill>
                  <a:srgbClr val="FF0000"/>
                </a:solidFill>
              </a:rPr>
              <a:t>detected</a:t>
            </a:r>
            <a:r>
              <a:rPr lang="en-US" sz="2800" dirty="0" smtClean="0"/>
              <a:t> when the TM system </a:t>
            </a:r>
          </a:p>
          <a:p>
            <a:pPr>
              <a:buNone/>
            </a:pPr>
            <a:r>
              <a:rPr lang="en-US" sz="2800" dirty="0" smtClean="0"/>
              <a:t>	becomes aware of it</a:t>
            </a:r>
          </a:p>
          <a:p>
            <a:r>
              <a:rPr lang="en-US" sz="2800" dirty="0" smtClean="0"/>
              <a:t>A conflict is </a:t>
            </a:r>
            <a:r>
              <a:rPr lang="en-US" sz="2800" dirty="0" smtClean="0">
                <a:solidFill>
                  <a:srgbClr val="00B050"/>
                </a:solidFill>
              </a:rPr>
              <a:t>resolved</a:t>
            </a:r>
            <a:r>
              <a:rPr lang="en-US" sz="2800" dirty="0" smtClean="0"/>
              <a:t> when the TM system either</a:t>
            </a:r>
          </a:p>
          <a:p>
            <a:pPr lvl="1"/>
            <a:r>
              <a:rPr lang="en-US" dirty="0" smtClean="0"/>
              <a:t>delays a transaction</a:t>
            </a:r>
          </a:p>
          <a:p>
            <a:pPr lvl="1"/>
            <a:r>
              <a:rPr lang="en-US" dirty="0" smtClean="0"/>
              <a:t>aborts it</a:t>
            </a:r>
          </a:p>
          <a:p>
            <a:endParaRPr lang="en-IN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3357554" y="4214818"/>
          <a:ext cx="5476892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Multicores in the last Five Years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962678" cy="34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14810" y="592933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: Intel IDF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Pessimistic vs Optimistic Concurrency Control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43174" y="2857496"/>
            <a:ext cx="5643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214414" y="2428868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pessimistic</a:t>
            </a:r>
          </a:p>
          <a:p>
            <a:pPr algn="ctr"/>
            <a:r>
              <a:rPr lang="en-US" dirty="0" smtClean="0"/>
              <a:t>concurrency</a:t>
            </a:r>
          </a:p>
          <a:p>
            <a:pPr algn="ctr"/>
            <a:r>
              <a:rPr lang="en-US" dirty="0" smtClean="0"/>
              <a:t>control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786446" y="2857496"/>
            <a:ext cx="28575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86314" y="1785926"/>
            <a:ext cx="2571768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occurrence,</a:t>
            </a:r>
          </a:p>
          <a:p>
            <a:pPr algn="ctr"/>
            <a:r>
              <a:rPr lang="en-US" dirty="0" smtClean="0"/>
              <a:t>detection,</a:t>
            </a:r>
          </a:p>
          <a:p>
            <a:pPr algn="ctr"/>
            <a:r>
              <a:rPr lang="en-US" dirty="0" smtClean="0"/>
              <a:t>resolution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14612" y="4714884"/>
            <a:ext cx="5643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85852" y="4286256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optimistic</a:t>
            </a:r>
          </a:p>
          <a:p>
            <a:pPr algn="ctr"/>
            <a:r>
              <a:rPr lang="en-US" dirty="0" smtClean="0"/>
              <a:t>concurrency</a:t>
            </a:r>
          </a:p>
          <a:p>
            <a:pPr algn="ctr"/>
            <a:r>
              <a:rPr lang="en-US" dirty="0" smtClean="0"/>
              <a:t>control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000496" y="3786190"/>
            <a:ext cx="185738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occurrence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15008" y="2714620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5715008" y="2714620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15670" y="47140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4232" y="4571214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644232" y="4571214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29388" y="3643314"/>
            <a:ext cx="2000264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detection</a:t>
            </a:r>
          </a:p>
          <a:p>
            <a:pPr algn="ctr"/>
            <a:r>
              <a:rPr lang="en-US" dirty="0" smtClean="0"/>
              <a:t>resolution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7215206" y="4714884"/>
            <a:ext cx="42862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/>
          <a:lstStyle/>
          <a:p>
            <a:r>
              <a:rPr lang="en-US" dirty="0" smtClean="0"/>
              <a:t>Eager version management</a:t>
            </a:r>
          </a:p>
          <a:p>
            <a:pPr lvl="1"/>
            <a:r>
              <a:rPr lang="en-US" dirty="0" smtClean="0"/>
              <a:t>Write directly to memory</a:t>
            </a:r>
          </a:p>
          <a:p>
            <a:pPr lvl="1"/>
            <a:r>
              <a:rPr lang="en-US" dirty="0" smtClean="0"/>
              <a:t>Maintain an undo log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Lazy version management</a:t>
            </a:r>
          </a:p>
          <a:p>
            <a:pPr lvl="1"/>
            <a:r>
              <a:rPr lang="en-US" dirty="0" smtClean="0"/>
              <a:t>Write to a buffer (redo log)</a:t>
            </a:r>
          </a:p>
          <a:p>
            <a:pPr lvl="1"/>
            <a:r>
              <a:rPr lang="en-US" dirty="0" smtClean="0"/>
              <a:t>Transfer the buffer to memory on a commit </a:t>
            </a:r>
          </a:p>
          <a:p>
            <a:pPr lvl="1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1538" y="3214686"/>
            <a:ext cx="185738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500694" y="3214686"/>
            <a:ext cx="128588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abort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40" y="3214686"/>
            <a:ext cx="2214578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flush undo log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6929422" y="3143248"/>
            <a:ext cx="221457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writeback undo log</a:t>
            </a:r>
            <a:endParaRPr lang="en-IN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28694" y="5857892"/>
            <a:ext cx="185738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357850" y="5857892"/>
            <a:ext cx="128588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abort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0396" y="5857892"/>
            <a:ext cx="2214578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writeback </a:t>
            </a:r>
          </a:p>
          <a:p>
            <a:pPr algn="ctr"/>
            <a:r>
              <a:rPr lang="en-US" sz="2400" dirty="0" smtClean="0"/>
              <a:t>redo log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786578" y="5786454"/>
            <a:ext cx="221457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flush redo log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Eager</a:t>
            </a:r>
          </a:p>
          <a:p>
            <a:pPr lvl="1"/>
            <a:r>
              <a:rPr lang="en-US" dirty="0" smtClean="0"/>
              <a:t>Check for conflicts as soon as a transaction accesses a memory location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Lazy</a:t>
            </a:r>
          </a:p>
          <a:p>
            <a:pPr lvl="1"/>
            <a:r>
              <a:rPr lang="en-US" dirty="0" smtClean="0"/>
              <a:t>Check at the time of</a:t>
            </a:r>
          </a:p>
          <a:p>
            <a:pPr lvl="1">
              <a:buNone/>
            </a:pPr>
            <a:r>
              <a:rPr lang="en-US" dirty="0" smtClean="0"/>
              <a:t> committing a transaction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57166"/>
            <a:ext cx="2500330" cy="225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3571876"/>
            <a:ext cx="2414594" cy="22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12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Serializable</a:t>
            </a:r>
          </a:p>
          <a:p>
            <a:pPr lvl="1"/>
            <a:r>
              <a:rPr lang="en-US" dirty="0" smtClean="0"/>
              <a:t>Transactions can be ordered sequentially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Strictly Serializable</a:t>
            </a:r>
          </a:p>
          <a:p>
            <a:pPr lvl="1"/>
            <a:r>
              <a:rPr lang="en-US" dirty="0" smtClean="0"/>
              <a:t>The sequential ordering is consistent with the real time ordering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Linearizable</a:t>
            </a:r>
          </a:p>
          <a:p>
            <a:pPr lvl="1"/>
            <a:r>
              <a:rPr lang="en-US" dirty="0" smtClean="0"/>
              <a:t>A transaction appears to execute instantaneously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Opacity </a:t>
            </a:r>
          </a:p>
          <a:p>
            <a:pPr lvl="1"/>
            <a:r>
              <a:rPr lang="en-US" dirty="0" smtClean="0"/>
              <a:t>A transaction is strictly serializable with respect to non-transactional accesses also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after an </a:t>
            </a:r>
            <a:r>
              <a:rPr lang="en-US" dirty="0" smtClean="0">
                <a:solidFill>
                  <a:srgbClr val="FF0000"/>
                </a:solidFill>
              </a:rPr>
              <a:t>abort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95844"/>
          </a:xfrm>
        </p:spPr>
        <p:txBody>
          <a:bodyPr>
            <a:normAutofit/>
          </a:bodyPr>
          <a:lstStyle/>
          <a:p>
            <a:r>
              <a:rPr lang="en-US" dirty="0" smtClean="0"/>
              <a:t>The transaction restarts and re-executes</a:t>
            </a:r>
          </a:p>
          <a:p>
            <a:r>
              <a:rPr lang="en-US" dirty="0" smtClean="0"/>
              <a:t>Might wait for a random duration of time to minimize future conflicts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do {</a:t>
            </a:r>
          </a:p>
          <a:p>
            <a:pPr lvl="2">
              <a:buNone/>
            </a:pPr>
            <a:r>
              <a:rPr lang="en-US" dirty="0" smtClean="0"/>
              <a:t>	…</a:t>
            </a:r>
          </a:p>
          <a:p>
            <a:pPr lvl="2">
              <a:buNone/>
            </a:pPr>
            <a:r>
              <a:rPr lang="en-US" dirty="0" smtClean="0"/>
              <a:t>   …</a:t>
            </a:r>
          </a:p>
          <a:p>
            <a:pPr lvl="2">
              <a:buNone/>
            </a:pPr>
            <a:r>
              <a:rPr lang="en-US" dirty="0" smtClean="0"/>
              <a:t>}	 while (! Tx.commit()) 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/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 Transactional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928934"/>
            <a:ext cx="7498080" cy="333852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Concurrency Control</a:t>
            </a:r>
          </a:p>
          <a:p>
            <a:pPr lvl="1"/>
            <a:r>
              <a:rPr lang="en-US" dirty="0" smtClean="0"/>
              <a:t>Optimistic or Pessimistic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Version Management</a:t>
            </a:r>
          </a:p>
          <a:p>
            <a:pPr lvl="1"/>
            <a:r>
              <a:rPr lang="en-US" dirty="0" smtClean="0"/>
              <a:t>Lazy or Eager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Conflict Detection</a:t>
            </a:r>
          </a:p>
          <a:p>
            <a:pPr lvl="1"/>
            <a:r>
              <a:rPr lang="en-US" dirty="0" smtClean="0"/>
              <a:t>Lazy or Eager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786050" y="1285860"/>
            <a:ext cx="4071966" cy="13573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choices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6820"/>
          </a:xfrm>
        </p:spPr>
        <p:txBody>
          <a:bodyPr/>
          <a:lstStyle/>
          <a:p>
            <a:r>
              <a:rPr lang="en-US" dirty="0" smtClean="0"/>
              <a:t>Augment every transactional object/ variable with meta data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71868" y="2786058"/>
            <a:ext cx="292895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2643174" y="5357826"/>
            <a:ext cx="292895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572132" y="5357826"/>
            <a:ext cx="2143140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  <a:endParaRPr lang="en-IN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4162836" y="3909602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>
          <a:xfrm>
            <a:off x="3000364" y="3071810"/>
            <a:ext cx="4857784" cy="1571636"/>
          </a:xfrm>
          <a:prstGeom prst="wedgeEllipseCallout">
            <a:avLst>
              <a:gd name="adj1" fmla="val 39522"/>
              <a:gd name="adj2" fmla="val 1077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400" dirty="0" smtClean="0"/>
              <a:t>Transaction that has locked the object</a:t>
            </a:r>
          </a:p>
          <a:p>
            <a:pPr marL="342900" indent="-342900" algn="ctr">
              <a:buAutoNum type="arabicPeriod"/>
            </a:pPr>
            <a:r>
              <a:rPr lang="en-US" sz="2400" dirty="0" smtClean="0"/>
              <a:t>Read or write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Read –Write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transaction maintains a list of locations that it has 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read in the read-set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written in the write-set</a:t>
            </a:r>
          </a:p>
          <a:p>
            <a:r>
              <a:rPr lang="en-US" dirty="0" smtClean="0"/>
              <a:t>Every memory read or write operation is augmented</a:t>
            </a:r>
          </a:p>
          <a:p>
            <a:pPr lvl="1"/>
            <a:r>
              <a:rPr lang="en-US" dirty="0" smtClean="0"/>
              <a:t>readTX (read, and enter in the read set)</a:t>
            </a:r>
          </a:p>
          <a:p>
            <a:pPr lvl="1"/>
            <a:r>
              <a:rPr lang="en-US" dirty="0" smtClean="0"/>
              <a:t>writeTX(write, and enter in the write set, make changes to the undo/redo log)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Bartok 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66952"/>
          </a:xfrm>
        </p:spPr>
        <p:txBody>
          <a:bodyPr/>
          <a:lstStyle/>
          <a:p>
            <a:r>
              <a:rPr lang="en-US" dirty="0" smtClean="0"/>
              <a:t>Every variable has the following fields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version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lock 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4214818"/>
            <a:ext cx="2071702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00628" y="4214818"/>
            <a:ext cx="164307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72264" y="4214818"/>
            <a:ext cx="857256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786190"/>
            <a:ext cx="714380" cy="104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3929058" y="5072074"/>
            <a:ext cx="257176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 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Rise and Rise of Multicore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Moore’s Law, the number of cores are doubling each year.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7072362" cy="38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28992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extremetech.com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285860"/>
            <a:ext cx="7498080" cy="623878"/>
          </a:xfrm>
        </p:spPr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 the version of the variable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variable to the read set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868" y="450057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value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143504" y="400050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the variable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Abort </a:t>
            </a:r>
            <a:r>
              <a:rPr lang="en-US" dirty="0" smtClean="0"/>
              <a:t>if it is already locked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old value to the undo log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868" y="450057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new value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143504" y="400050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r>
              <a:rPr lang="en-US" dirty="0" smtClean="0"/>
              <a:t>Commit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643306" y="250030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if the version of the variable is still the same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00232" y="1428736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read set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4714876" y="207167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786446" y="3571876"/>
            <a:ext cx="107157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4357686" y="328612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6143636" y="328612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 flipV="1">
            <a:off x="3143240" y="2071678"/>
            <a:ext cx="285752" cy="1857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214678" y="3786190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929058" y="3571876"/>
            <a:ext cx="107157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857356" y="4429132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2214546" y="2143116"/>
            <a:ext cx="28575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3786182" y="5357826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the version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3786182" y="6143644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the lock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4643438" y="507207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4643438" y="5929330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7358082" y="3571876"/>
            <a:ext cx="1143008" cy="71438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6786578" y="378619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1300163" cy="13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785926"/>
            <a:ext cx="1571627" cy="5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71604" y="3143248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71604" y="3929066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 are simple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571604" y="4714884"/>
            <a:ext cx="2286016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a strong</a:t>
            </a:r>
          </a:p>
          <a:p>
            <a:pPr algn="ctr"/>
            <a:r>
              <a:rPr lang="en-US" dirty="0" smtClean="0"/>
              <a:t>semantics for</a:t>
            </a:r>
          </a:p>
          <a:p>
            <a:pPr algn="ctr"/>
            <a:r>
              <a:rPr lang="en-US" dirty="0" smtClean="0"/>
              <a:t>transactions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929322" y="3071810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</a:t>
            </a:r>
          </a:p>
          <a:p>
            <a:pPr algn="ctr"/>
            <a:r>
              <a:rPr lang="en-US" dirty="0" smtClean="0"/>
              <a:t>provide opacity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929322" y="3929066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locks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86314" y="1643050"/>
            <a:ext cx="71438" cy="43577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TL2 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 lazy version management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redo log</a:t>
            </a:r>
          </a:p>
          <a:p>
            <a:r>
              <a:rPr lang="en-US" sz="2800" dirty="0" smtClean="0">
                <a:sym typeface="Wingdings" pitchFamily="2" charset="2"/>
              </a:rPr>
              <a:t>Uses a </a:t>
            </a:r>
            <a:r>
              <a:rPr lang="en-US" sz="2800" dirty="0" smtClean="0">
                <a:solidFill>
                  <a:srgbClr val="C00000"/>
                </a:solidFill>
                <a:sym typeface="Wingdings" pitchFamily="2" charset="2"/>
              </a:rPr>
              <a:t>global timestamp</a:t>
            </a:r>
          </a:p>
          <a:p>
            <a:r>
              <a:rPr lang="en-US" sz="2800" dirty="0" smtClean="0">
                <a:sym typeface="Wingdings" pitchFamily="2" charset="2"/>
              </a:rPr>
              <a:t>Provides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strong guarantees </a:t>
            </a:r>
            <a:r>
              <a:rPr lang="en-US" sz="2800" dirty="0" smtClean="0">
                <a:sym typeface="Wingdings" pitchFamily="2" charset="2"/>
              </a:rPr>
              <a:t>with respect to other transactions, and even operations that are not within the context of a transaction</a:t>
            </a:r>
          </a:p>
          <a:p>
            <a:r>
              <a:rPr lang="en-US" sz="2800" dirty="0" smtClean="0">
                <a:sym typeface="Wingdings" pitchFamily="2" charset="2"/>
              </a:rPr>
              <a:t>Locks variables </a:t>
            </a:r>
            <a:r>
              <a:rPr lang="en-US" sz="2800" dirty="0" smtClean="0">
                <a:solidFill>
                  <a:srgbClr val="00B050"/>
                </a:solidFill>
                <a:sym typeface="Wingdings" pitchFamily="2" charset="2"/>
              </a:rPr>
              <a:t>only at commit time</a:t>
            </a:r>
          </a:p>
          <a:p>
            <a:r>
              <a:rPr lang="en-US" sz="2800" dirty="0" smtClean="0">
                <a:sym typeface="Wingdings" pitchFamily="2" charset="2"/>
              </a:rPr>
              <a:t>Every transaction tX has a unique version </a:t>
            </a:r>
            <a:r>
              <a:rPr lang="en-US" sz="2800" dirty="0" smtClean="0">
                <a:solidFill>
                  <a:srgbClr val="00B0F0"/>
                </a:solidFill>
                <a:sym typeface="Wingdings" pitchFamily="2" charset="2"/>
              </a:rPr>
              <a:t>(tx.V) </a:t>
            </a:r>
            <a:r>
              <a:rPr lang="en-US" sz="2800" dirty="0" smtClean="0">
                <a:sym typeface="Wingdings" pitchFamily="2" charset="2"/>
              </a:rPr>
              <a:t>that is assigned to it when it starts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0"/>
            <a:ext cx="7498080" cy="1143000"/>
          </a:xfrm>
        </p:spPr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071546"/>
            <a:ext cx="7498080" cy="8381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Read Operation</a:t>
            </a:r>
          </a:p>
          <a:p>
            <a:r>
              <a:rPr lang="en-US" dirty="0" smtClean="0"/>
              <a:t>read (tX, obj)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5748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 in the redo log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714612" y="4357694"/>
            <a:ext cx="4000528" cy="2000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v1 = </a:t>
            </a:r>
            <a:r>
              <a:rPr lang="en-US" dirty="0" smtClean="0">
                <a:solidFill>
                  <a:srgbClr val="FF0000"/>
                </a:solidFill>
              </a:rPr>
              <a:t>obj.timestamp</a:t>
            </a:r>
          </a:p>
          <a:p>
            <a:r>
              <a:rPr lang="en-US" dirty="0" smtClean="0"/>
              <a:t>result = </a:t>
            </a:r>
            <a:r>
              <a:rPr lang="en-US" dirty="0" smtClean="0">
                <a:solidFill>
                  <a:srgbClr val="0070C0"/>
                </a:solidFill>
              </a:rPr>
              <a:t>obj.value</a:t>
            </a:r>
          </a:p>
          <a:p>
            <a:r>
              <a:rPr lang="en-US" dirty="0" smtClean="0"/>
              <a:t>v2 = </a:t>
            </a:r>
            <a:r>
              <a:rPr lang="en-US" dirty="0" smtClean="0">
                <a:solidFill>
                  <a:srgbClr val="FF0000"/>
                </a:solidFill>
              </a:rPr>
              <a:t>obj.timestamp</a:t>
            </a:r>
          </a:p>
          <a:p>
            <a:r>
              <a:rPr lang="en-US" dirty="0" smtClean="0"/>
              <a:t>if( (v1 != v2) || (v1 &gt; tX.V) || 		obj.lock) </a:t>
            </a:r>
            <a:r>
              <a:rPr lang="en-US" dirty="0" smtClean="0">
                <a:solidFill>
                  <a:srgbClr val="FF0000"/>
                </a:solidFill>
              </a:rPr>
              <a:t>abort();</a:t>
            </a:r>
          </a:p>
          <a:p>
            <a:r>
              <a:rPr lang="en-US" u="sng" dirty="0" smtClean="0"/>
              <a:t>addToReadSet(obj);</a:t>
            </a:r>
          </a:p>
          <a:p>
            <a:r>
              <a:rPr lang="en-US" dirty="0" smtClean="0"/>
              <a:t>return result;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428992" y="3214686"/>
            <a:ext cx="107157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214942" y="3214686"/>
            <a:ext cx="107157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6286512" y="342900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3857620" y="278605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3857620" y="3929066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5643570" y="278605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929454" y="3286124"/>
            <a:ext cx="185738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value in the redo log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6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entry to the redo log if required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the write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-357214"/>
            <a:ext cx="7498080" cy="1143000"/>
          </a:xfrm>
        </p:spPr>
        <p:txBody>
          <a:bodyPr/>
          <a:lstStyle/>
          <a:p>
            <a:r>
              <a:rPr lang="en-US" dirty="0" smtClean="0"/>
              <a:t>Commit Operation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43042" y="714356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43306" y="1643050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object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4500562" y="135729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143636" y="1785926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929454" y="1571612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714480" y="2357430"/>
            <a:ext cx="3357586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</a:t>
            </a:r>
            <a:r>
              <a:rPr lang="en-US" dirty="0" smtClean="0">
                <a:sym typeface="Wingdings" pitchFamily="2" charset="2"/>
              </a:rPr>
              <a:t> globalClock + 1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2357422" y="1357298"/>
            <a:ext cx="214314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643042" y="3143248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e in the read set</a:t>
            </a:r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>
            <a:off x="2357422" y="292893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143240" y="4143380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(e.version &gt; tx.V)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4000496" y="385762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5643570" y="4286256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6429388" y="4071942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643570" y="40005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500166" y="4929198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writeback redo log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2000232" y="3786190"/>
            <a:ext cx="214314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714480" y="5786454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1928794" y="5500702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6000760" y="5786454"/>
            <a:ext cx="242889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version, </a:t>
            </a:r>
          </a:p>
          <a:p>
            <a:pPr algn="ctr"/>
            <a:r>
              <a:rPr lang="en-US" dirty="0" smtClean="0"/>
              <a:t>undo lock</a:t>
            </a:r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5072066" y="6000768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1300163" cy="13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785926"/>
            <a:ext cx="1571627" cy="5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71604" y="3143248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71604" y="3929066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opacity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929322" y="3071810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redo log is slower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929322" y="3929066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locks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86314" y="1643050"/>
            <a:ext cx="71438" cy="43577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500166" y="4786322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holds locks for a </a:t>
            </a:r>
          </a:p>
          <a:p>
            <a:pPr algn="ctr"/>
            <a:r>
              <a:rPr lang="en-US" dirty="0" smtClean="0"/>
              <a:t>lesser amount of time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/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Multicores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43044"/>
            <a:ext cx="7498080" cy="4800600"/>
          </a:xfrm>
        </p:spPr>
        <p:txBody>
          <a:bodyPr/>
          <a:lstStyle/>
          <a:p>
            <a:r>
              <a:rPr lang="en-US" dirty="0" smtClean="0"/>
              <a:t>Cores doubling every two years</a:t>
            </a:r>
          </a:p>
          <a:p>
            <a:pPr lvl="1"/>
            <a:r>
              <a:rPr lang="en-US" dirty="0" smtClean="0"/>
              <a:t>16 cores by 2014</a:t>
            </a:r>
          </a:p>
          <a:p>
            <a:pPr lvl="1"/>
            <a:r>
              <a:rPr lang="en-US" dirty="0" smtClean="0"/>
              <a:t>32 cores by 2016 </a:t>
            </a:r>
          </a:p>
          <a:p>
            <a:pPr lvl="1"/>
            <a:r>
              <a:rPr lang="en-US" dirty="0" smtClean="0"/>
              <a:t>64 cores by 2018 </a:t>
            </a:r>
            <a:endParaRPr lang="en-IN" dirty="0" smtClean="0"/>
          </a:p>
          <a:p>
            <a:r>
              <a:rPr lang="en-US" dirty="0" smtClean="0"/>
              <a:t>Increasing number of threads per core</a:t>
            </a:r>
          </a:p>
          <a:p>
            <a:pPr lvl="1"/>
            <a:r>
              <a:rPr lang="en-US" dirty="0" smtClean="0"/>
              <a:t>Intel processors – 2 threads (hyperthreading mode)</a:t>
            </a:r>
          </a:p>
          <a:p>
            <a:pPr lvl="1"/>
            <a:r>
              <a:rPr lang="en-US" dirty="0" smtClean="0"/>
              <a:t>IBM Power 7 – upto 4 threads per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Transactional Memory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643042" y="1500174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pessimistic concurrency control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1500174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eager conflict detection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00430" y="2357430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lazy version management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4414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4744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15206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929322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86578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85852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4" name="Up-Down Arrow 13"/>
          <p:cNvSpPr/>
          <p:nvPr/>
        </p:nvSpPr>
        <p:spPr>
          <a:xfrm>
            <a:off x="1857356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29058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6" name="Up-Down Arrow 15"/>
          <p:cNvSpPr/>
          <p:nvPr/>
        </p:nvSpPr>
        <p:spPr>
          <a:xfrm>
            <a:off x="4500562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429520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8" name="Up-Down Arrow 17"/>
          <p:cNvSpPr/>
          <p:nvPr/>
        </p:nvSpPr>
        <p:spPr>
          <a:xfrm>
            <a:off x="8001024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214414" y="6072206"/>
            <a:ext cx="778674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1857356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Up-Down Arrow 20"/>
          <p:cNvSpPr/>
          <p:nvPr/>
        </p:nvSpPr>
        <p:spPr>
          <a:xfrm>
            <a:off x="4500562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Up-Down Arrow 21"/>
          <p:cNvSpPr/>
          <p:nvPr/>
        </p:nvSpPr>
        <p:spPr>
          <a:xfrm>
            <a:off x="8001024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Hardware Transactions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1500174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Transaction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43504" y="1428736"/>
            <a:ext cx="364333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back all the modified lines in the L1 cache to the lower level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4357686" y="1714488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42976" y="2500306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143504" y="2428868"/>
            <a:ext cx="3714776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Broadcast the write to all the processors</a:t>
            </a:r>
          </a:p>
          <a:p>
            <a:r>
              <a:rPr lang="en-US" dirty="0" smtClean="0"/>
              <a:t>2. If any processor has read the location, then abort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357686" y="2714620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71538" y="4000504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072066" y="3929066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Broadcast the read to all the processors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86248" y="4214818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000636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Operation 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072066" y="4929198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Convert all speculative data to non-speculative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286248" y="5214950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71538" y="6000768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 Operation 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072066" y="5929330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Convert all speculative data to invalid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86248" y="6215082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/>
              <a:t>Slot Scheduler using STM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Scheduling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8036" y="2861081"/>
            <a:ext cx="3581400" cy="2549392"/>
            <a:chOff x="2209800" y="3470408"/>
            <a:chExt cx="3581400" cy="2549392"/>
          </a:xfrm>
        </p:grpSpPr>
        <p:grpSp>
          <p:nvGrpSpPr>
            <p:cNvPr id="5" name="Group 53"/>
            <p:cNvGrpSpPr/>
            <p:nvPr/>
          </p:nvGrpSpPr>
          <p:grpSpPr>
            <a:xfrm>
              <a:off x="2209800" y="3470408"/>
              <a:ext cx="3581399" cy="2549392"/>
              <a:chOff x="2209800" y="3470408"/>
              <a:chExt cx="3581399" cy="254939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209800" y="3470408"/>
                <a:ext cx="3581399" cy="254939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5146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486400" y="3986136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718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292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290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962400" y="41148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4958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Arc 5"/>
            <p:cNvSpPr/>
            <p:nvPr/>
          </p:nvSpPr>
          <p:spPr>
            <a:xfrm rot="10800000">
              <a:off x="2228403" y="3962400"/>
              <a:ext cx="3539991" cy="691371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10800000">
              <a:off x="2209800" y="4337827"/>
              <a:ext cx="3581399" cy="7294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0800000">
              <a:off x="2209800" y="4795027"/>
              <a:ext cx="3581400" cy="6913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279835" y="5639073"/>
            <a:ext cx="5486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3036" y="1917865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Thread 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6706" y="1944904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Thread 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j</a:t>
            </a:r>
            <a:endParaRPr lang="en-U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4500562" y="1714488"/>
            <a:ext cx="1752600" cy="1447800"/>
          </a:xfrm>
          <a:prstGeom prst="cloudCallout">
            <a:avLst>
              <a:gd name="adj1" fmla="val -34365"/>
              <a:gd name="adj2" fmla="val 8528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schedule the requests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79835" y="2057673"/>
            <a:ext cx="990601" cy="916410"/>
            <a:chOff x="1219199" y="2991649"/>
            <a:chExt cx="990601" cy="1047916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59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24" name="Freeform 23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" name="Straight Connector 24"/>
              <p:cNvCxnSpPr>
                <a:stCxn id="24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566105" y="2064607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28" name="Oval 27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65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30" name="Freeform 29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/>
              <p:cNvCxnSpPr>
                <a:stCxn id="30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Left Arrow 32"/>
          <p:cNvSpPr/>
          <p:nvPr/>
        </p:nvSpPr>
        <p:spPr>
          <a:xfrm rot="13381526">
            <a:off x="2997116" y="3309129"/>
            <a:ext cx="1587518" cy="393453"/>
          </a:xfrm>
          <a:prstGeom prst="lef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37236" y="4044445"/>
            <a:ext cx="533400" cy="413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 rot="19129515">
            <a:off x="5271390" y="3288565"/>
            <a:ext cx="1629276" cy="393453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70760" y="4044445"/>
            <a:ext cx="533400" cy="413528"/>
          </a:xfrm>
          <a:prstGeom prst="rect">
            <a:avLst/>
          </a:prstGeom>
          <a:solidFill>
            <a:srgbClr val="D0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46767" y="2438388"/>
            <a:ext cx="42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20646" y="2503907"/>
            <a:ext cx="42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9" name="Multiply 2"/>
          <p:cNvSpPr/>
          <p:nvPr/>
        </p:nvSpPr>
        <p:spPr>
          <a:xfrm>
            <a:off x="4351391" y="3575906"/>
            <a:ext cx="685801" cy="838200"/>
          </a:xfrm>
          <a:prstGeom prst="mathMultiply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 rot="19520435">
            <a:off x="4674240" y="3277900"/>
            <a:ext cx="2137124" cy="393453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83356" y="2282934"/>
            <a:ext cx="92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  <p:bldP spid="39" grpId="0" animBg="1"/>
      <p:bldP spid="40" grpId="0" animBg="1"/>
      <p:bldP spid="41" grpId="0"/>
      <p:bldP spid="4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Scheduling - II</a:t>
            </a:r>
            <a:endParaRPr lang="en-IN" dirty="0"/>
          </a:p>
        </p:txBody>
      </p:sp>
      <p:grpSp>
        <p:nvGrpSpPr>
          <p:cNvPr id="58" name="Group 57"/>
          <p:cNvGrpSpPr/>
          <p:nvPr/>
        </p:nvGrpSpPr>
        <p:grpSpPr>
          <a:xfrm>
            <a:off x="1749136" y="3429000"/>
            <a:ext cx="5718464" cy="914400"/>
            <a:chOff x="1749136" y="3429000"/>
            <a:chExt cx="5718464" cy="914400"/>
          </a:xfrm>
        </p:grpSpPr>
        <p:grpSp>
          <p:nvGrpSpPr>
            <p:cNvPr id="59" name="Group 34"/>
            <p:cNvGrpSpPr/>
            <p:nvPr/>
          </p:nvGrpSpPr>
          <p:grpSpPr>
            <a:xfrm>
              <a:off x="1752600" y="3429000"/>
              <a:ext cx="5715000" cy="914400"/>
              <a:chOff x="1752600" y="3429000"/>
              <a:chExt cx="5715000" cy="914400"/>
            </a:xfrm>
          </p:grpSpPr>
          <p:sp>
            <p:nvSpPr>
              <p:cNvPr id="61" name="Round Single Corner Rectangle 60"/>
              <p:cNvSpPr/>
              <p:nvPr/>
            </p:nvSpPr>
            <p:spPr>
              <a:xfrm>
                <a:off x="1752600" y="3429000"/>
                <a:ext cx="5562600" cy="457200"/>
              </a:xfrm>
              <a:prstGeom prst="round1Rect">
                <a:avLst>
                  <a:gd name="adj" fmla="val 0"/>
                </a:avLst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24384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1242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7338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540827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629400" y="3435927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674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1752600" y="3974068"/>
                <a:ext cx="571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0              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1           </a:t>
                </a:r>
                <a:r>
                  <a:rPr lang="en-US" dirty="0" smtClean="0"/>
                  <a:t>T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         </a:t>
                </a:r>
                <a:r>
                  <a:rPr lang="en-US" dirty="0" smtClean="0"/>
                  <a:t>                       T</a:t>
                </a:r>
                <a:r>
                  <a:rPr lang="en-US" baseline="-25000" dirty="0" smtClean="0"/>
                  <a:t>n-2         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     T</a:t>
                </a:r>
                <a:r>
                  <a:rPr lang="en-US" baseline="-25000" dirty="0" smtClean="0"/>
                  <a:t>n          </a:t>
                </a:r>
                <a:endParaRPr lang="en-US" baseline="-25000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52578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1749136" y="3435927"/>
              <a:ext cx="689264" cy="4433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351809" y="1676400"/>
            <a:ext cx="92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71" name="Rectangle 70"/>
          <p:cNvSpPr/>
          <p:nvPr/>
        </p:nvSpPr>
        <p:spPr>
          <a:xfrm>
            <a:off x="2400300" y="3429000"/>
            <a:ext cx="7239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Curved Down Arrow 71"/>
          <p:cNvSpPr/>
          <p:nvPr/>
        </p:nvSpPr>
        <p:spPr>
          <a:xfrm rot="10800000">
            <a:off x="609600" y="3810000"/>
            <a:ext cx="2286000" cy="685800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>
              <a:rot lat="19880368" lon="19677758" rev="783836"/>
            </a:camera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6800" y="449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4" name="Curved Up Arrow 73"/>
          <p:cNvSpPr/>
          <p:nvPr/>
        </p:nvSpPr>
        <p:spPr>
          <a:xfrm rot="21145189">
            <a:off x="3550360" y="3864798"/>
            <a:ext cx="2041859" cy="841497"/>
          </a:xfrm>
          <a:prstGeom prst="curvedUpArrow">
            <a:avLst/>
          </a:prstGeom>
          <a:solidFill>
            <a:srgbClr val="D0304B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19880368" lon="19677758" rev="783836"/>
            </a:camera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14800" y="46412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124200" y="3435927"/>
            <a:ext cx="685800" cy="443346"/>
          </a:xfrm>
          <a:prstGeom prst="rect">
            <a:avLst/>
          </a:prstGeom>
          <a:solidFill>
            <a:srgbClr val="D0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47800" y="6477000"/>
            <a:ext cx="5486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5136" y="6477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934200" y="53221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Resource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934200" y="1755767"/>
            <a:ext cx="1752600" cy="990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Reservation System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934200" y="2787931"/>
            <a:ext cx="381000" cy="64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74269" y="2594860"/>
            <a:ext cx="990601" cy="916410"/>
            <a:chOff x="1219199" y="2991649"/>
            <a:chExt cx="990601" cy="1047916"/>
          </a:xfrm>
          <a:solidFill>
            <a:srgbClr val="00B050"/>
          </a:solidFill>
        </p:grpSpPr>
        <p:sp>
          <p:nvSpPr>
            <p:cNvPr id="83" name="Oval 82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50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85" name="Freeform 84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676400" y="5045036"/>
            <a:ext cx="4953000" cy="1274696"/>
            <a:chOff x="2209800" y="3470408"/>
            <a:chExt cx="3581400" cy="2549392"/>
          </a:xfrm>
        </p:grpSpPr>
        <p:grpSp>
          <p:nvGrpSpPr>
            <p:cNvPr id="89" name="Group 55"/>
            <p:cNvGrpSpPr/>
            <p:nvPr/>
          </p:nvGrpSpPr>
          <p:grpSpPr>
            <a:xfrm>
              <a:off x="2209800" y="3470408"/>
              <a:ext cx="3581399" cy="2549392"/>
              <a:chOff x="2209800" y="3470408"/>
              <a:chExt cx="3581399" cy="2549392"/>
            </a:xfrm>
          </p:grpSpPr>
          <p:sp>
            <p:nvSpPr>
              <p:cNvPr id="93" name="Can 92"/>
              <p:cNvSpPr/>
              <p:nvPr/>
            </p:nvSpPr>
            <p:spPr>
              <a:xfrm>
                <a:off x="2209800" y="3470408"/>
                <a:ext cx="3581399" cy="254939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25146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486400" y="3986136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9718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292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4290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962400" y="41148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4958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Arc 89"/>
            <p:cNvSpPr/>
            <p:nvPr/>
          </p:nvSpPr>
          <p:spPr>
            <a:xfrm rot="10800000">
              <a:off x="2228403" y="3962400"/>
              <a:ext cx="3539991" cy="691371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Arc 90"/>
            <p:cNvSpPr/>
            <p:nvPr/>
          </p:nvSpPr>
          <p:spPr>
            <a:xfrm rot="10800000">
              <a:off x="2209800" y="4337827"/>
              <a:ext cx="3581399" cy="7294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Arc 91"/>
            <p:cNvSpPr/>
            <p:nvPr/>
          </p:nvSpPr>
          <p:spPr>
            <a:xfrm rot="10800000">
              <a:off x="2209800" y="4795027"/>
              <a:ext cx="3581400" cy="6913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678408" y="2420746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102" name="Oval 101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69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104" name="Freeform 103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/>
              <p:cNvCxnSpPr>
                <a:stCxn id="104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Left Arrow 106"/>
          <p:cNvSpPr/>
          <p:nvPr/>
        </p:nvSpPr>
        <p:spPr>
          <a:xfrm rot="11866702">
            <a:off x="1468654" y="2962947"/>
            <a:ext cx="1127577" cy="393453"/>
          </a:xfrm>
          <a:prstGeom prst="lef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Left Arrow 107"/>
          <p:cNvSpPr/>
          <p:nvPr/>
        </p:nvSpPr>
        <p:spPr>
          <a:xfrm rot="20794383">
            <a:off x="2835445" y="2918432"/>
            <a:ext cx="1796709" cy="428019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A35CE094-051D-48B7-AE1B-0AAA19279FB4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3" grpId="0"/>
      <p:bldP spid="74" grpId="0" animBg="1"/>
      <p:bldP spid="75" grpId="0"/>
      <p:bldP spid="76" grpId="0" animBg="1"/>
      <p:bldP spid="80" grpId="0" animBg="1"/>
      <p:bldP spid="107" grpId="0" animBg="1"/>
      <p:bldP spid="10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2357422" y="3286124"/>
            <a:ext cx="7143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1643042" y="1428736"/>
            <a:ext cx="4276725" cy="4953000"/>
            <a:chOff x="1666874" y="609600"/>
            <a:chExt cx="4276725" cy="4953000"/>
          </a:xfrm>
        </p:grpSpPr>
        <p:sp>
          <p:nvSpPr>
            <p:cNvPr id="4" name="Rounded Rectangle 3"/>
            <p:cNvSpPr/>
            <p:nvPr/>
          </p:nvSpPr>
          <p:spPr>
            <a:xfrm>
              <a:off x="2970211" y="838200"/>
              <a:ext cx="16002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START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970211" y="1143000"/>
              <a:ext cx="16002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198811" y="8382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dirty="0"/>
                <a:t>@Atomic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57488" y="2085972"/>
              <a:ext cx="1816103" cy="8382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MARK_TEMP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70211" y="2362200"/>
              <a:ext cx="1600200" cy="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198811" y="20574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dirty="0"/>
                <a:t>@Atomic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70210" y="3429000"/>
              <a:ext cx="1625621" cy="96681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RESERVE_ALL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0711" y="3449638"/>
              <a:ext cx="1219200" cy="369887"/>
            </a:xfrm>
            <a:prstGeom prst="rect">
              <a:avLst/>
            </a:prstGeom>
            <a:solidFill>
              <a:schemeClr val="accent4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@Atomic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70211" y="4724400"/>
              <a:ext cx="1600200" cy="838200"/>
            </a:xfrm>
            <a:prstGeom prst="roundRect">
              <a:avLst/>
            </a:prstGeom>
            <a:solidFill>
              <a:srgbClr val="60CC7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970211" y="5070475"/>
              <a:ext cx="1600200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3130549" y="4722813"/>
              <a:ext cx="1219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dirty="0"/>
                <a:t>@Atomic</a:t>
              </a:r>
            </a:p>
          </p:txBody>
        </p:sp>
        <p:cxnSp>
          <p:nvCxnSpPr>
            <p:cNvPr id="15" name="Straight Arrow Connector 14"/>
            <p:cNvCxnSpPr>
              <a:stCxn id="4" idx="2"/>
              <a:endCxn id="7" idx="0"/>
            </p:cNvCxnSpPr>
            <p:nvPr/>
          </p:nvCxnSpPr>
          <p:spPr>
            <a:xfrm rot="5400000">
              <a:off x="3563140" y="1878801"/>
              <a:ext cx="409572" cy="477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  <a:endCxn id="10" idx="0"/>
            </p:cNvCxnSpPr>
            <p:nvPr/>
          </p:nvCxnSpPr>
          <p:spPr>
            <a:xfrm rot="16200000" flipH="1">
              <a:off x="3521866" y="3167845"/>
              <a:ext cx="504828" cy="1748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 rot="5400000">
              <a:off x="3612373" y="4553752"/>
              <a:ext cx="328586" cy="1271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751011" y="2922588"/>
              <a:ext cx="1219200" cy="430212"/>
            </a:xfrm>
            <a:prstGeom prst="rect">
              <a:avLst/>
            </a:prstGeom>
            <a:solidFill>
              <a:srgbClr val="D7AC55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Succeed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360611" y="609600"/>
              <a:ext cx="0" cy="186690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60611" y="609600"/>
              <a:ext cx="1409700" cy="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3770311" y="609600"/>
              <a:ext cx="0" cy="228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366837" y="1062038"/>
              <a:ext cx="1219200" cy="6191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NOT FOUND</a:t>
              </a:r>
            </a:p>
          </p:txBody>
        </p:sp>
        <p:cxnSp>
          <p:nvCxnSpPr>
            <p:cNvPr id="24" name="Straight Connector 23"/>
            <p:cNvCxnSpPr>
              <a:stCxn id="4" idx="3"/>
            </p:cNvCxnSpPr>
            <p:nvPr/>
          </p:nvCxnSpPr>
          <p:spPr>
            <a:xfrm>
              <a:off x="4570411" y="1257300"/>
              <a:ext cx="6477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18111" y="1257300"/>
              <a:ext cx="0" cy="3886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2" idx="3"/>
            </p:cNvCxnSpPr>
            <p:nvPr/>
          </p:nvCxnSpPr>
          <p:spPr>
            <a:xfrm flipH="1">
              <a:off x="4570411" y="5143500"/>
              <a:ext cx="6477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5400000">
              <a:off x="4566443" y="4109243"/>
              <a:ext cx="2133600" cy="620713"/>
            </a:xfrm>
            <a:prstGeom prst="rect">
              <a:avLst/>
            </a:prstGeom>
            <a:solidFill>
              <a:srgbClr val="E9D017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Request Cannot be fulfilled</a:t>
              </a:r>
            </a:p>
          </p:txBody>
        </p:sp>
        <p:cxnSp>
          <p:nvCxnSpPr>
            <p:cNvPr id="28" name="Straight Connector 27"/>
            <p:cNvCxnSpPr>
              <a:endCxn id="18" idx="3"/>
            </p:cNvCxnSpPr>
            <p:nvPr/>
          </p:nvCxnSpPr>
          <p:spPr>
            <a:xfrm flipH="1">
              <a:off x="2970211" y="3138488"/>
              <a:ext cx="8001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70211" y="3810000"/>
              <a:ext cx="1600200" cy="0"/>
            </a:xfrm>
            <a:prstGeom prst="line">
              <a:avLst/>
            </a:prstGeom>
            <a:ln w="222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Slot </a:t>
            </a:r>
            <a:r>
              <a:rPr lang="en-US" dirty="0"/>
              <a:t>Scheduler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13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1600200" y="2895600"/>
            <a:ext cx="3882232" cy="254577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0211" y="1828800"/>
            <a:ext cx="1600200" cy="838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70211" y="2133600"/>
            <a:ext cx="16002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98811" y="1828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@Atomic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0211" y="5715000"/>
            <a:ext cx="1600200" cy="838200"/>
          </a:xfrm>
          <a:prstGeom prst="roundRect">
            <a:avLst/>
          </a:prstGeom>
          <a:solidFill>
            <a:srgbClr val="60CC7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0211" y="6061075"/>
            <a:ext cx="16002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130549" y="57134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@Atomic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360611" y="1600200"/>
            <a:ext cx="0" cy="186690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0611" y="1600200"/>
            <a:ext cx="1409700" cy="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3770311" y="1600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1366837" y="2052638"/>
            <a:ext cx="1219200" cy="6191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NOT FOUND</a:t>
            </a:r>
          </a:p>
        </p:txBody>
      </p:sp>
      <p:cxnSp>
        <p:nvCxnSpPr>
          <p:cNvPr id="24" name="Straight Connector 23"/>
          <p:cNvCxnSpPr>
            <a:stCxn id="4" idx="3"/>
          </p:cNvCxnSpPr>
          <p:nvPr/>
        </p:nvCxnSpPr>
        <p:spPr>
          <a:xfrm>
            <a:off x="4570411" y="2247900"/>
            <a:ext cx="6477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18111" y="2247900"/>
            <a:ext cx="0" cy="3886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3"/>
          </p:cNvCxnSpPr>
          <p:nvPr/>
        </p:nvCxnSpPr>
        <p:spPr>
          <a:xfrm flipH="1">
            <a:off x="4570411" y="6134100"/>
            <a:ext cx="6477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5400000">
            <a:off x="4566443" y="5099843"/>
            <a:ext cx="2133600" cy="620713"/>
          </a:xfrm>
          <a:prstGeom prst="rect">
            <a:avLst/>
          </a:prstGeom>
          <a:solidFill>
            <a:srgbClr val="E9D01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Request Cannot be fulfilled</a:t>
            </a:r>
          </a:p>
        </p:txBody>
      </p:sp>
      <p:grpSp>
        <p:nvGrpSpPr>
          <p:cNvPr id="2" name="Group 50"/>
          <p:cNvGrpSpPr/>
          <p:nvPr/>
        </p:nvGrpSpPr>
        <p:grpSpPr>
          <a:xfrm>
            <a:off x="1752600" y="2743200"/>
            <a:ext cx="2819400" cy="2971800"/>
            <a:chOff x="1752600" y="1752600"/>
            <a:chExt cx="2819400" cy="2971800"/>
          </a:xfrm>
        </p:grpSpPr>
        <p:cxnSp>
          <p:nvCxnSpPr>
            <p:cNvPr id="19" name="Straight Connector 18"/>
            <p:cNvCxnSpPr>
              <a:stCxn id="7" idx="1"/>
            </p:cNvCxnSpPr>
            <p:nvPr/>
          </p:nvCxnSpPr>
          <p:spPr>
            <a:xfrm flipH="1">
              <a:off x="2362200" y="2476500"/>
              <a:ext cx="609600" cy="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49"/>
            <p:cNvGrpSpPr/>
            <p:nvPr/>
          </p:nvGrpSpPr>
          <p:grpSpPr>
            <a:xfrm>
              <a:off x="1752600" y="1752600"/>
              <a:ext cx="2819400" cy="2971800"/>
              <a:chOff x="1752600" y="1752600"/>
              <a:chExt cx="2819400" cy="2971800"/>
            </a:xfrm>
          </p:grpSpPr>
          <p:cxnSp>
            <p:nvCxnSpPr>
              <p:cNvPr id="15" name="Straight Arrow Connector 14"/>
              <p:cNvCxnSpPr>
                <a:stCxn id="4" idx="2"/>
                <a:endCxn id="7" idx="0"/>
              </p:cNvCxnSpPr>
              <p:nvPr/>
            </p:nvCxnSpPr>
            <p:spPr>
              <a:xfrm>
                <a:off x="3770311" y="1752600"/>
                <a:ext cx="1589" cy="3048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29"/>
              <p:cNvGrpSpPr/>
              <p:nvPr/>
            </p:nvGrpSpPr>
            <p:grpSpPr>
              <a:xfrm>
                <a:off x="1752600" y="2057400"/>
                <a:ext cx="2819400" cy="2667000"/>
                <a:chOff x="1751011" y="2057400"/>
                <a:chExt cx="2819400" cy="2667000"/>
              </a:xfrm>
            </p:grpSpPr>
            <p:grpSp>
              <p:nvGrpSpPr>
                <p:cNvPr id="29" name="Group 2"/>
                <p:cNvGrpSpPr/>
                <p:nvPr/>
              </p:nvGrpSpPr>
              <p:grpSpPr>
                <a:xfrm>
                  <a:off x="1751011" y="2057400"/>
                  <a:ext cx="2819400" cy="2667000"/>
                  <a:chOff x="1751011" y="2057400"/>
                  <a:chExt cx="2819400" cy="2667000"/>
                </a:xfrm>
              </p:grpSpPr>
              <p:grpSp>
                <p:nvGrpSpPr>
                  <p:cNvPr id="30" name="Group 1"/>
                  <p:cNvGrpSpPr/>
                  <p:nvPr/>
                </p:nvGrpSpPr>
                <p:grpSpPr>
                  <a:xfrm>
                    <a:off x="1751011" y="2057400"/>
                    <a:ext cx="2819400" cy="2667000"/>
                    <a:chOff x="1751011" y="2057400"/>
                    <a:chExt cx="2819400" cy="2667000"/>
                  </a:xfrm>
                </p:grpSpPr>
                <p:sp>
                  <p:nvSpPr>
                    <p:cNvPr id="7" name="Rounded Rectangle 6"/>
                    <p:cNvSpPr/>
                    <p:nvPr/>
                  </p:nvSpPr>
                  <p:spPr>
                    <a:xfrm>
                      <a:off x="2970211" y="2057400"/>
                      <a:ext cx="1600200" cy="838200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MARK_TEMP</a:t>
                      </a:r>
                    </a:p>
                  </p:txBody>
                </p:sp>
                <p:sp>
                  <p:nvSpPr>
                    <p:cNvPr id="9" name="Text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8811" y="2057400"/>
                      <a:ext cx="1219200" cy="369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r>
                        <a:rPr lang="en-US" dirty="0"/>
                        <a:t>@Atomic</a:t>
                      </a:r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>
                      <a:off x="2970211" y="3429000"/>
                      <a:ext cx="1600200" cy="83820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RESERVE_ALL</a:t>
                      </a:r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160711" y="3449638"/>
                      <a:ext cx="1219200" cy="36988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latin typeface="+mn-lt"/>
                          <a:cs typeface="+mn-cs"/>
                        </a:rPr>
                        <a:t>@Atomic</a:t>
                      </a:r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7" idx="2"/>
                      <a:endCxn id="10" idx="0"/>
                    </p:cNvCxnSpPr>
                    <p:nvPr/>
                  </p:nvCxnSpPr>
                  <p:spPr>
                    <a:xfrm>
                      <a:off x="3770311" y="2895600"/>
                      <a:ext cx="0" cy="53340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stCxn id="10" idx="2"/>
                    </p:cNvCxnSpPr>
                    <p:nvPr/>
                  </p:nvCxnSpPr>
                  <p:spPr>
                    <a:xfrm>
                      <a:off x="3770311" y="4267200"/>
                      <a:ext cx="0" cy="45720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1751011" y="2922588"/>
                      <a:ext cx="1219200" cy="430212"/>
                    </a:xfrm>
                    <a:prstGeom prst="rect">
                      <a:avLst/>
                    </a:prstGeom>
                    <a:solidFill>
                      <a:srgbClr val="D7AC5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Succeed</a:t>
                      </a:r>
                    </a:p>
                  </p:txBody>
                </p:sp>
                <p:cxnSp>
                  <p:nvCxnSpPr>
                    <p:cNvPr id="28" name="Straight Connector 27"/>
                    <p:cNvCxnSpPr>
                      <a:endCxn id="18" idx="3"/>
                    </p:cNvCxnSpPr>
                    <p:nvPr/>
                  </p:nvCxnSpPr>
                  <p:spPr>
                    <a:xfrm flipH="1">
                      <a:off x="2970211" y="3138488"/>
                      <a:ext cx="800100" cy="0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970211" y="2362200"/>
                    <a:ext cx="1600200" cy="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970211" y="3810000"/>
                  <a:ext cx="1600200" cy="0"/>
                </a:xfrm>
                <a:prstGeom prst="line">
                  <a:avLst/>
                </a:prstGeom>
                <a:ln w="2222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Group 60"/>
          <p:cNvGrpSpPr/>
          <p:nvPr/>
        </p:nvGrpSpPr>
        <p:grpSpPr>
          <a:xfrm>
            <a:off x="2360611" y="2667000"/>
            <a:ext cx="2209800" cy="3048000"/>
            <a:chOff x="2360611" y="1676400"/>
            <a:chExt cx="2209800" cy="3048000"/>
          </a:xfrm>
        </p:grpSpPr>
        <p:grpSp>
          <p:nvGrpSpPr>
            <p:cNvPr id="33" name="Group 46"/>
            <p:cNvGrpSpPr/>
            <p:nvPr/>
          </p:nvGrpSpPr>
          <p:grpSpPr>
            <a:xfrm>
              <a:off x="2970211" y="1676400"/>
              <a:ext cx="1600200" cy="3048000"/>
              <a:chOff x="2970211" y="1674813"/>
              <a:chExt cx="1600200" cy="3048000"/>
            </a:xfrm>
          </p:grpSpPr>
          <p:grpSp>
            <p:nvGrpSpPr>
              <p:cNvPr id="34" name="Group 41"/>
              <p:cNvGrpSpPr/>
              <p:nvPr/>
            </p:nvGrpSpPr>
            <p:grpSpPr>
              <a:xfrm>
                <a:off x="2970211" y="2514600"/>
                <a:ext cx="1600200" cy="1371600"/>
                <a:chOff x="7209845" y="1765805"/>
                <a:chExt cx="1600200" cy="13716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7209845" y="1765805"/>
                  <a:ext cx="1600200" cy="13716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RESERVE_ALL</a:t>
                  </a:r>
                </a:p>
              </p:txBody>
            </p:sp>
            <p:sp>
              <p:nvSpPr>
                <p:cNvPr id="36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7400345" y="1786443"/>
                  <a:ext cx="1219200" cy="369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dirty="0"/>
                    <a:t>@Atomic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209845" y="2178629"/>
                  <a:ext cx="1600200" cy="4762"/>
                </a:xfrm>
                <a:prstGeom prst="line">
                  <a:avLst/>
                </a:prstGeom>
                <a:ln w="2222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Arrow Connector 43"/>
              <p:cNvCxnSpPr>
                <a:stCxn id="4" idx="2"/>
                <a:endCxn id="35" idx="0"/>
              </p:cNvCxnSpPr>
              <p:nvPr/>
            </p:nvCxnSpPr>
            <p:spPr>
              <a:xfrm>
                <a:off x="3770311" y="1674813"/>
                <a:ext cx="0" cy="8397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5" idx="2"/>
              </p:cNvCxnSpPr>
              <p:nvPr/>
            </p:nvCxnSpPr>
            <p:spPr>
              <a:xfrm>
                <a:off x="3770311" y="3886200"/>
                <a:ext cx="1589" cy="8366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2360611" y="3162300"/>
              <a:ext cx="609600" cy="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360611" y="2476500"/>
              <a:ext cx="1589" cy="701386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Another Approach</a:t>
            </a:r>
            <a:endParaRPr lang="en-US" dirty="0"/>
          </a:p>
        </p:txBody>
      </p:sp>
      <p:grpSp>
        <p:nvGrpSpPr>
          <p:cNvPr id="40" name="Group 68"/>
          <p:cNvGrpSpPr/>
          <p:nvPr/>
        </p:nvGrpSpPr>
        <p:grpSpPr>
          <a:xfrm>
            <a:off x="5633243" y="1371600"/>
            <a:ext cx="2443957" cy="1715293"/>
            <a:chOff x="5633243" y="1371600"/>
            <a:chExt cx="2443957" cy="1715293"/>
          </a:xfrm>
        </p:grpSpPr>
        <p:sp>
          <p:nvSpPr>
            <p:cNvPr id="67" name="Cloud Callout 66"/>
            <p:cNvSpPr/>
            <p:nvPr/>
          </p:nvSpPr>
          <p:spPr>
            <a:xfrm>
              <a:off x="5633243" y="1371600"/>
              <a:ext cx="2443957" cy="1715293"/>
            </a:xfrm>
            <a:prstGeom prst="cloudCallout">
              <a:avLst>
                <a:gd name="adj1" fmla="val -58248"/>
                <a:gd name="adj2" fmla="val 72192"/>
              </a:avLst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25400" algn="bl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72200" y="1833635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into one transaction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20037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time per request (t</a:t>
            </a:r>
            <a:r>
              <a:rPr lang="en-US" baseline="-25000" dirty="0"/>
              <a:t>req</a:t>
            </a:r>
            <a:r>
              <a:rPr lang="en-US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73326"/>
            <a:ext cx="7086600" cy="490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553200" y="2133600"/>
            <a:ext cx="2209800" cy="1447800"/>
          </a:xfrm>
          <a:prstGeom prst="cloudCallout">
            <a:avLst>
              <a:gd name="adj1" fmla="val -22982"/>
              <a:gd name="adj2" fmla="val 84510"/>
            </a:avLst>
          </a:prstGeom>
          <a:noFill/>
          <a:ln>
            <a:solidFill>
              <a:srgbClr val="30944A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30944A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816436" y="3830782"/>
            <a:ext cx="304800" cy="457200"/>
          </a:xfrm>
          <a:prstGeom prst="rightBrace">
            <a:avLst/>
          </a:prstGeom>
          <a:ln w="38100">
            <a:solidFill>
              <a:srgbClr val="309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39583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0944A"/>
                </a:solidFill>
              </a:rPr>
              <a:t>SoftVisible is 10x faster</a:t>
            </a:r>
          </a:p>
          <a:p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6539344" y="3009900"/>
            <a:ext cx="2604655" cy="1447800"/>
          </a:xfrm>
          <a:prstGeom prst="cloudCallout">
            <a:avLst>
              <a:gd name="adj1" fmla="val -64361"/>
              <a:gd name="adj2" fmla="val 59630"/>
            </a:avLst>
          </a:prstGeom>
          <a:noFill/>
          <a:ln>
            <a:solidFill>
              <a:srgbClr val="30944A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30944A"/>
                </a:solidFill>
              </a:rPr>
              <a:t>SimpleScan is as fast as lock-free</a:t>
            </a:r>
            <a:endParaRPr lang="en-US" b="1" dirty="0">
              <a:solidFill>
                <a:srgbClr val="309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2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/>
      <p:bldP spid="13" grpId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691312" cy="47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5786446" y="685800"/>
            <a:ext cx="3433754" cy="1447800"/>
          </a:xfrm>
          <a:prstGeom prst="cloudCallout">
            <a:avLst>
              <a:gd name="adj1" fmla="val -24236"/>
              <a:gd name="adj2" fmla="val 133314"/>
            </a:avLst>
          </a:prstGeom>
          <a:noFill/>
          <a:ln>
            <a:solidFill>
              <a:srgbClr val="30944A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30944A"/>
                </a:solidFill>
              </a:rPr>
              <a:t>SoftVisibleMerge is 20% faster  </a:t>
            </a:r>
            <a:endParaRPr lang="en-US" b="1" dirty="0">
              <a:solidFill>
                <a:srgbClr val="30944A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68836" y="3451104"/>
            <a:ext cx="304800" cy="457200"/>
          </a:xfrm>
          <a:prstGeom prst="rightBrace">
            <a:avLst/>
          </a:prstGeom>
          <a:ln w="38100">
            <a:solidFill>
              <a:srgbClr val="309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08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09800"/>
            <a:ext cx="714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Done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4343400" cy="2183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>
                    <a:solidFill>
                      <a:srgbClr val="7B3D87"/>
                    </a:solidFill>
                  </a:rPr>
                  <a:t>We </a:t>
                </a:r>
                <a:r>
                  <a:rPr lang="en-US" sz="2400" dirty="0">
                    <a:solidFill>
                      <a:srgbClr val="7B3D87"/>
                    </a:solidFill>
                  </a:rPr>
                  <a:t>run the system till the fastest thread completes κ requests</a:t>
                </a:r>
                <a:r>
                  <a:rPr lang="en-US" sz="2400" dirty="0">
                    <a:solidFill>
                      <a:srgbClr val="7B3D87"/>
                    </a:solidFill>
                  </a:rPr>
                  <a:t>.</a:t>
                </a:r>
              </a:p>
              <a:p>
                <a:pPr lvl="1"/>
                <a:r>
                  <a:rPr lang="en-US" sz="2400" dirty="0">
                    <a:solidFill>
                      <a:srgbClr val="7B3D87"/>
                    </a:solidFill>
                  </a:rPr>
                  <a:t>work done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>
                            <a:solidFill>
                              <a:srgbClr val="7B3D87"/>
                            </a:solidFill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𝑡𝑜𝑡𝑎𝑙</m:t>
                        </m:r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𝑛𝑢𝑚𝑏𝑒𝑟</m:t>
                        </m:r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𝑜𝑓</m:t>
                        </m:r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 </m:t>
                        </m:r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𝑟𝑒𝑞𝑢𝑒𝑠𝑡𝑠</m:t>
                        </m:r>
                        <m:r>
                          <a:rPr lang="en-US" sz="2400">
                            <a:solidFill>
                              <a:srgbClr val="7B3D87"/>
                            </a:solidFill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7B3D87"/>
                            </a:solidFill>
                          </a:rPr>
                          <m:t>𝑐𝑜𝑚𝑝𝑙𝑒𝑡𝑒𝑑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7B3D87"/>
                            </a:solidFill>
                          </a:rPr>
                          <m:t>κ</m:t>
                        </m:r>
                        <m:r>
                          <a:rPr lang="en-US" sz="2400" dirty="0">
                            <a:solidFill>
                              <a:srgbClr val="7B3D87"/>
                            </a:solidFill>
                          </a:rPr>
                          <m:t> ∗</m:t>
                        </m:r>
                        <m:r>
                          <a:rPr lang="en-US" sz="2400" dirty="0">
                            <a:solidFill>
                              <a:srgbClr val="7B3D87"/>
                            </a:solidFill>
                          </a:rPr>
                          <m:t>𝑁𝑈𝑀𝑇𝐻𝑅𝐸𝐴𝐷𝑆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7B3D87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4343400" cy="2183226"/>
              </a:xfrm>
              <a:prstGeom prst="rect">
                <a:avLst/>
              </a:prstGeom>
              <a:blipFill rotWithShape="1">
                <a:blip r:embed="rId3"/>
                <a:stretch>
                  <a:fillRect t="-2235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10200" y="4267200"/>
            <a:ext cx="22449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0944A"/>
                </a:solidFill>
              </a:rPr>
              <a:t>For 50+ threads SimpleScan is worse</a:t>
            </a:r>
          </a:p>
          <a:p>
            <a:endParaRPr lang="en-US" sz="1400" b="1" dirty="0"/>
          </a:p>
        </p:txBody>
      </p:sp>
      <p:sp>
        <p:nvSpPr>
          <p:cNvPr id="7" name="Down Arrow 6"/>
          <p:cNvSpPr/>
          <p:nvPr/>
        </p:nvSpPr>
        <p:spPr>
          <a:xfrm rot="20811787">
            <a:off x="6716125" y="4916991"/>
            <a:ext cx="395042" cy="482545"/>
          </a:xfrm>
          <a:prstGeom prst="downArrow">
            <a:avLst/>
          </a:prstGeom>
          <a:solidFill>
            <a:srgbClr val="60CC7C"/>
          </a:solidFill>
          <a:ln>
            <a:solidFill>
              <a:srgbClr val="309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49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214422"/>
            <a:ext cx="7422672" cy="198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Programming and Scaling</a:t>
            </a:r>
          </a:p>
          <a:p>
            <a:r>
              <a:rPr lang="en-US" sz="2800" dirty="0" smtClean="0"/>
              <a:t>How to design a system that </a:t>
            </a:r>
            <a:r>
              <a:rPr lang="en-US" sz="2800" dirty="0" smtClean="0">
                <a:solidFill>
                  <a:srgbClr val="FF0000"/>
                </a:solidFill>
              </a:rPr>
              <a:t>scales</a:t>
            </a:r>
            <a:r>
              <a:rPr lang="en-US" sz="2800" dirty="0" smtClean="0"/>
              <a:t> to hundreds of cores?</a:t>
            </a:r>
          </a:p>
          <a:p>
            <a:r>
              <a:rPr lang="en-US" sz="2800" dirty="0" smtClean="0"/>
              <a:t>How to program it effectively? </a:t>
            </a:r>
          </a:p>
          <a:p>
            <a:endParaRPr lang="en-IN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071670" y="3214686"/>
            <a:ext cx="2357454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Scaling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000760" y="3214686"/>
            <a:ext cx="2357454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Programming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939172"/>
            <a:ext cx="2500330" cy="236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00166" y="6286520"/>
            <a:ext cx="3357586" cy="571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Architects are working on it …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000504"/>
            <a:ext cx="1714512" cy="228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500694" y="6286520"/>
            <a:ext cx="3357586" cy="571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work on it 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46863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Leveraging Multicore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715016"/>
            <a:ext cx="7498080" cy="7858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core does a separate job </a:t>
            </a:r>
            <a:r>
              <a:rPr lang="en-US" dirty="0" smtClean="0">
                <a:sym typeface="Wingdings" pitchFamily="2" charset="2"/>
              </a:rPr>
              <a:t> email, editor, music player, video player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85860"/>
            <a:ext cx="4286280" cy="444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Sequential Access Storage 5"/>
          <p:cNvSpPr/>
          <p:nvPr/>
        </p:nvSpPr>
        <p:spPr>
          <a:xfrm>
            <a:off x="2714612" y="2214554"/>
            <a:ext cx="5286412" cy="3143272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Suitable for  only desktop applications</a:t>
            </a:r>
            <a:endParaRPr lang="en-IN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Enterprise/ Scientific Applications?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support for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parallel programming</a:t>
            </a:r>
          </a:p>
          <a:p>
            <a:r>
              <a:rPr lang="en-US" dirty="0" smtClean="0"/>
              <a:t>Traditional Methods</a:t>
            </a:r>
          </a:p>
          <a:p>
            <a:pPr lvl="1"/>
            <a:r>
              <a:rPr lang="en-US" dirty="0" smtClean="0"/>
              <a:t>Lock based</a:t>
            </a:r>
          </a:p>
          <a:p>
            <a:r>
              <a:rPr lang="en-US" dirty="0" smtClean="0"/>
              <a:t>Non-traditional methods</a:t>
            </a:r>
          </a:p>
          <a:p>
            <a:pPr lvl="1"/>
            <a:r>
              <a:rPr lang="en-US" dirty="0" smtClean="0"/>
              <a:t>Non-blocking methods (lock free/ wait free)</a:t>
            </a:r>
          </a:p>
          <a:p>
            <a:pPr lvl="1"/>
            <a:r>
              <a:rPr lang="en-US" dirty="0" smtClean="0"/>
              <a:t>Transactional Memory</a:t>
            </a:r>
          </a:p>
          <a:p>
            <a:pPr lvl="2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/>
              <a:t>Parallel Programming Paradigms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3574</TotalTime>
  <Words>1704</Words>
  <Application>Microsoft Office PowerPoint</Application>
  <PresentationFormat>On-screen Show (4:3)</PresentationFormat>
  <Paragraphs>475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Solstice</vt:lpstr>
      <vt:lpstr>Novel Paradigms of Parallel Programming</vt:lpstr>
      <vt:lpstr>Outline</vt:lpstr>
      <vt:lpstr>Multicores in the last Five Years</vt:lpstr>
      <vt:lpstr>Rise and Rise of Multicore Processors</vt:lpstr>
      <vt:lpstr>Future of Multicores</vt:lpstr>
      <vt:lpstr>Main Challenges</vt:lpstr>
      <vt:lpstr>Leveraging Multicore Processors</vt:lpstr>
      <vt:lpstr>What about Enterprise/ Scientific Applications? </vt:lpstr>
      <vt:lpstr>Outline</vt:lpstr>
      <vt:lpstr>Conventional Lock-Based Programming</vt:lpstr>
      <vt:lpstr>What is the problem? </vt:lpstr>
      <vt:lpstr>Solution: Use Locks</vt:lpstr>
      <vt:lpstr>What is disjoint access parallelism?</vt:lpstr>
      <vt:lpstr>Other problems with locks</vt:lpstr>
      <vt:lpstr>How to get rid of locks?</vt:lpstr>
      <vt:lpstr>Lock free Algorithm</vt:lpstr>
      <vt:lpstr>Issues with the Lockfree Algorithm</vt:lpstr>
      <vt:lpstr>How to increase the balance?</vt:lpstr>
      <vt:lpstr>Support Required</vt:lpstr>
      <vt:lpstr>Implementation of a Wait Free Algorithm</vt:lpstr>
      <vt:lpstr>Issues in implementing a wait free algorithm</vt:lpstr>
      <vt:lpstr>Implementing a wait free algorithm is the same as …</vt:lpstr>
      <vt:lpstr>Outline</vt:lpstr>
      <vt:lpstr>Transactional Memory (TM)</vt:lpstr>
      <vt:lpstr>Advantages</vt:lpstr>
      <vt:lpstr>Basics of Transactional Memory</vt:lpstr>
      <vt:lpstr>When do transactions conflict?</vt:lpstr>
      <vt:lpstr>Abort and Commit</vt:lpstr>
      <vt:lpstr>Basics of Concurrency Control</vt:lpstr>
      <vt:lpstr>Pessimistic vs Optimistic Concurrency Control</vt:lpstr>
      <vt:lpstr>Version Management</vt:lpstr>
      <vt:lpstr>Conflict Detection</vt:lpstr>
      <vt:lpstr>Semantics of Transactions</vt:lpstr>
      <vt:lpstr>What happens after an abort?</vt:lpstr>
      <vt:lpstr>Outline</vt:lpstr>
      <vt:lpstr>Software Transactional Memory</vt:lpstr>
      <vt:lpstr>Support Required</vt:lpstr>
      <vt:lpstr>Maintaining Read –Write Sets</vt:lpstr>
      <vt:lpstr>Bartok STM</vt:lpstr>
      <vt:lpstr>Read Operation</vt:lpstr>
      <vt:lpstr>Write Operation</vt:lpstr>
      <vt:lpstr>Commit Operation</vt:lpstr>
      <vt:lpstr>Pros and Cons</vt:lpstr>
      <vt:lpstr>TL2 STM</vt:lpstr>
      <vt:lpstr>Read Operation</vt:lpstr>
      <vt:lpstr>Write Operation</vt:lpstr>
      <vt:lpstr>Commit Operation</vt:lpstr>
      <vt:lpstr>Pros and Cons</vt:lpstr>
      <vt:lpstr>Outline</vt:lpstr>
      <vt:lpstr>Hardware Transactional Memory</vt:lpstr>
      <vt:lpstr>Basics of Hardware Transactions</vt:lpstr>
      <vt:lpstr>Outline</vt:lpstr>
      <vt:lpstr>Slot Scheduling</vt:lpstr>
      <vt:lpstr>Slot Scheduling - II</vt:lpstr>
      <vt:lpstr>Slot Scheduler Design</vt:lpstr>
      <vt:lpstr>Another Approach</vt:lpstr>
      <vt:lpstr>Mean time per request (treq)</vt:lpstr>
      <vt:lpstr>Slide 58</vt:lpstr>
      <vt:lpstr>Work Done</vt:lpstr>
      <vt:lpstr>Slide 60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80</cp:revision>
  <dcterms:created xsi:type="dcterms:W3CDTF">2013-08-07T06:11:33Z</dcterms:created>
  <dcterms:modified xsi:type="dcterms:W3CDTF">2013-08-17T10:31:49Z</dcterms:modified>
</cp:coreProperties>
</file>