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&lt;header&gt;</a:t>
            </a:r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/>
              <a:t>&lt;footer&gt;</a:t>
            </a:r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C13141C1-31F1-41C1-A1C1-5141A1919161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B101B1-D151-4121-B1F1-A181A181D13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00E171C1-D1A1-4191-9161-118181D1313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31C12151-4141-41E1-B131-31D101C1117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11E1C1-11E1-4171-8121-21A18141A1F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D1B101-D191-41B1-B1A1-416161C191B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6101F1-8151-4101-8171-019131A131F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712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6198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640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712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6198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640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712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6198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640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1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b="1" lang="en-US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098280" y="221760"/>
            <a:ext cx="2285640" cy="3805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>
                <a:solidFill>
                  <a:srgbClr val="000000"/>
                </a:solidFill>
                <a:latin typeface="Century Schoolbook"/>
              </a:rPr>
              <a:t>18/09/12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9097920" y="2544840"/>
            <a:ext cx="3657240" cy="3837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rgbClr val="fed9cd"/>
          </a:solidFill>
        </p:spPr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rgbClr val="fed9cd"/>
          </a:solidFill>
        </p:spPr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rgbClr val="feede8"/>
          </a:solidFill>
        </p:spPr>
      </p:sp>
      <p:sp>
        <p:nvSpPr>
          <p:cNvPr id="13" name="Line 14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4" name="Line 15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rgbClr val="feede8"/>
            </a:solidFill>
            <a:round/>
          </a:ln>
        </p:spPr>
      </p:sp>
      <p:sp>
        <p:nvSpPr>
          <p:cNvPr id="15" name="Line 16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6" name="Line 17"/>
          <p:cNvSpPr/>
          <p:nvPr/>
        </p:nvSpPr>
        <p:spPr>
          <a:xfrm>
            <a:off x="1726560" y="0"/>
            <a:ext cx="0" cy="6858000"/>
          </a:xfrm>
          <a:prstGeom prst="line">
            <a:avLst/>
          </a:prstGeom>
          <a:ln w="28440">
            <a:solidFill>
              <a:srgbClr val="fec2ae"/>
            </a:solidFill>
            <a:round/>
          </a:ln>
        </p:spPr>
      </p:sp>
      <p:sp>
        <p:nvSpPr>
          <p:cNvPr id="17" name="Line 18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rgbClr val="fec2ae"/>
            </a:solidFill>
            <a:round/>
          </a:ln>
        </p:spPr>
      </p:sp>
      <p:sp>
        <p:nvSpPr>
          <p:cNvPr id="18" name="Line 19"/>
          <p:cNvSpPr/>
          <p:nvPr/>
        </p:nvSpPr>
        <p:spPr>
          <a:xfrm>
            <a:off x="91137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bIns="45000" lIns="90000" rIns="90000" tIns="45000"/>
          <a:p>
            <a:fld id="{A19171A1-9161-4181-91E1-31F16151D11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60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61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62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63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64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65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66" name="PlaceHolder 8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>
                <a:solidFill>
                  <a:srgbClr val="000000"/>
                </a:solidFill>
                <a:latin typeface="Century Schoolbook"/>
              </a:rPr>
              <a:t>18/09/12</a:t>
            </a:r>
            <a:endParaRPr/>
          </a:p>
        </p:txBody>
      </p:sp>
      <p:sp>
        <p:nvSpPr>
          <p:cNvPr id="67" name="PlaceHolder 9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8151B141-11B1-4151-9171-A1009121B14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68" name="PlaceHolder 10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69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103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04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105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106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107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108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109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Eighth Outline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entury Schoolbook"/>
              </a:rPr>
              <a:t>Ninth Outline LevelClick to edit Master text styles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entury Schoolbook"/>
              </a:rPr>
              <a:t>Second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entury Schoolbook"/>
              </a:rPr>
              <a:t>Third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entury Schoolbook"/>
              </a:rPr>
              <a:t>Fourth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entury Schoolbook"/>
              </a:rPr>
              <a:t>Fifth level</a:t>
            </a:r>
            <a:endParaRPr/>
          </a:p>
        </p:txBody>
      </p:sp>
      <p:sp>
        <p:nvSpPr>
          <p:cNvPr id="110" name="PlaceHolder 9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>
                <a:solidFill>
                  <a:srgbClr val="000000"/>
                </a:solidFill>
                <a:latin typeface="Century Schoolbook"/>
              </a:rPr>
              <a:t>18/09/12</a:t>
            </a:r>
            <a:endParaRPr/>
          </a:p>
        </p:txBody>
      </p:sp>
      <p:sp>
        <p:nvSpPr>
          <p:cNvPr id="111" name="PlaceHolder 10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5181C1-31D1-4171-B1B1-D151D191F13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112" name="PlaceHolder 11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www.cs.virginia.edu/~evans/cs216/guides/x86.html" TargetMode="External"/><Relationship Id="rId2" Type="http://schemas.openxmlformats.org/officeDocument/2006/relationships/hyperlink" Target="http://www.cs.virginia.edu/~evans/cs216/guides/x86.html" TargetMode="External"/><Relationship Id="rId3" Type="http://schemas.openxmlformats.org/officeDocument/2006/relationships/hyperlink" Target="http://www.cs.rice.edu/~gw4314/lectures/x86-assembly.ppt" TargetMode="External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514600" y="838080"/>
            <a:ext cx="6171840" cy="189396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b="1" lang="en-US" sz="3000">
                <a:solidFill>
                  <a:srgbClr val="575f6d"/>
                </a:solidFill>
                <a:latin typeface="Century Schoolbook"/>
              </a:rPr>
              <a:t>Basics Of X86 Architecture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2362320" y="3657600"/>
            <a:ext cx="6400440" cy="28951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IN" sz="2000">
                <a:solidFill>
                  <a:srgbClr val="575f6d"/>
                </a:solidFill>
                <a:latin typeface="Century Schoolbook"/>
              </a:rPr>
              <a:t>Prathmesh Kallurkar</a:t>
            </a:r>
            <a:endParaRPr/>
          </a:p>
          <a:p>
            <a:r>
              <a:rPr b="1" lang="en-IN" sz="2000">
                <a:solidFill>
                  <a:srgbClr val="575f6d"/>
                </a:solidFill>
                <a:latin typeface="Century Schoolbook"/>
              </a:rPr>
              <a:t>Teaching Assistant,</a:t>
            </a:r>
            <a:endParaRPr/>
          </a:p>
          <a:p>
            <a:r>
              <a:rPr b="1" lang="en-IN" sz="2000">
                <a:solidFill>
                  <a:srgbClr val="575f6d"/>
                </a:solidFill>
                <a:latin typeface="Century Schoolbook"/>
              </a:rPr>
              <a:t>Computer Architecture (CSL211)</a:t>
            </a:r>
            <a:endParaRPr/>
          </a:p>
          <a:p>
            <a:endParaRPr/>
          </a:p>
          <a:p>
            <a:r>
              <a:rPr b="1" lang="en-IN" sz="2000">
                <a:solidFill>
                  <a:srgbClr val="575f6d"/>
                </a:solidFill>
                <a:latin typeface="Century Schoolbook"/>
              </a:rPr>
              <a:t>Instructor :</a:t>
            </a:r>
            <a:endParaRPr/>
          </a:p>
          <a:p>
            <a:r>
              <a:rPr b="1" lang="en-IN" sz="2000">
                <a:solidFill>
                  <a:srgbClr val="575f6d"/>
                </a:solidFill>
                <a:latin typeface="Century Schoolbook"/>
              </a:rPr>
              <a:t>Dr. Smruti Sarangi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914400" y="1905120"/>
            <a:ext cx="3352320" cy="190476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4400">
                <a:solidFill>
                  <a:srgbClr val="575f6d"/>
                </a:solidFill>
                <a:latin typeface="Times New Roman"/>
              </a:rPr>
              <a:t>Register &amp;</a:t>
            </a:r>
            <a:r>
              <a:rPr lang="en-US" sz="4400">
                <a:solidFill>
                  <a:srgbClr val="575f6d"/>
                </a:solidFill>
                <a:latin typeface="Times New Roman"/>
              </a:rPr>
              <a:t>
</a:t>
            </a:r>
            <a:r>
              <a:rPr lang="en-US" sz="4400">
                <a:solidFill>
                  <a:srgbClr val="575f6d"/>
                </a:solidFill>
                <a:latin typeface="Times New Roman"/>
              </a:rPr>
              <a:t>Addressing Modes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31C1C101-4191-41C1-B1B1-41B1A161917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179" name="CustomShape 3"/>
          <p:cNvSpPr/>
          <p:nvPr/>
        </p:nvSpPr>
        <p:spPr>
          <a:xfrm>
            <a:off x="5257800" y="2514600"/>
            <a:ext cx="3123720" cy="1310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2000">
                <a:solidFill>
                  <a:srgbClr val="ff0000"/>
                </a:solidFill>
                <a:latin typeface="Century Schoolbook"/>
              </a:rPr>
              <a:t>Key Points</a:t>
            </a:r>
            <a:endParaRPr/>
          </a:p>
          <a:p>
            <a:endParaRPr/>
          </a:p>
          <a:p>
            <a:pPr>
              <a:buFont typeface="StarSymbol"/>
              <a:buAutoNum type="arabicParenR"/>
            </a:pPr>
            <a:r>
              <a:rPr lang="en-IN" sz="2000">
                <a:solidFill>
                  <a:srgbClr val="000000"/>
                </a:solidFill>
                <a:latin typeface="Century Schoolbook"/>
              </a:rPr>
              <a:t>Quiet obvious, isn’t it </a:t>
            </a:r>
            <a:endParaRPr/>
          </a:p>
        </p:txBody>
      </p:sp>
    </p:spTree>
  </p:cSld>
  <p:timing>
    <p:tnLst>
      <p:par>
        <p:cTn dur="indefinite" id="190" nodeType="tmRoot" restart="never">
          <p:childTnLst>
            <p:seq>
              <p:cTn dur="indefinite" id="191" nodeType="mainSeq">
                <p:childTnLst>
                  <p:par>
                    <p:cTn fill="hold" id="192">
                      <p:stCondLst>
                        <p:cond delay="indefinite"/>
                      </p:stCondLst>
                      <p:childTnLst>
                        <p:par>
                          <p:cTn fill="hold" id="193">
                            <p:stCondLst>
                              <p:cond delay="0"/>
                            </p:stCondLst>
                            <p:childTnLst>
                              <p:par>
                                <p:cTn fill="hold" id="19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000">
                <a:solidFill>
                  <a:srgbClr val="575f6d"/>
                </a:solidFill>
                <a:latin typeface="Century Schoolbook"/>
              </a:rPr>
              <a:t>Register Set (Integer - GPR)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716171-81C1-41D1-81A1-11312181D13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6781680" y="1905120"/>
            <a:ext cx="1904760" cy="1142640"/>
          </a:xfrm>
          <a:prstGeom prst="roundRect">
            <a:avLst>
              <a:gd fmla="val 3600" name="adj"/>
            </a:avLst>
          </a:prstGeom>
          <a:solidFill>
            <a:srgbClr val="fe8637"/>
          </a:solidFill>
          <a:ln w="25560">
            <a:solidFill>
              <a:srgbClr val="bb6328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entury Schoolbook"/>
              </a:rPr>
              <a:t>Accumulator : Arithmetic operations, System call</a:t>
            </a:r>
            <a:endParaRPr/>
          </a:p>
        </p:txBody>
      </p:sp>
      <p:cxnSp>
        <p:nvCxnSpPr>
          <p:cNvPr id="183" name="Line 4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12600">
            <a:solidFill>
              <a:srgbClr val="ff6a09"/>
            </a:solidFill>
            <a:round/>
            <a:tailEnd len="med" type="triangle" w="med"/>
          </a:ln>
        </p:spPr>
      </p:cxnSp>
      <p:sp>
        <p:nvSpPr>
          <p:cNvPr id="184" name="CustomShape 5"/>
          <p:cNvSpPr/>
          <p:nvPr/>
        </p:nvSpPr>
        <p:spPr>
          <a:xfrm>
            <a:off x="6781680" y="2362320"/>
            <a:ext cx="1904760" cy="1142640"/>
          </a:xfrm>
          <a:prstGeom prst="roundRect">
            <a:avLst>
              <a:gd fmla="val 3600" name="adj"/>
            </a:avLst>
          </a:prstGeom>
          <a:solidFill>
            <a:srgbClr val="fe8637"/>
          </a:solidFill>
          <a:ln w="25560">
            <a:solidFill>
              <a:srgbClr val="bb6328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entury Schoolbook"/>
              </a:rPr>
              <a:t>Base for address operations</a:t>
            </a:r>
            <a:endParaRPr/>
          </a:p>
        </p:txBody>
      </p:sp>
      <p:cxnSp>
        <p:nvCxnSpPr>
          <p:cNvPr id="185" name="Line 6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12600">
            <a:solidFill>
              <a:srgbClr val="ff6a09"/>
            </a:solidFill>
            <a:round/>
            <a:tailEnd len="med" type="triangle" w="med"/>
          </a:ln>
        </p:spPr>
      </p:cxnSp>
      <p:sp>
        <p:nvSpPr>
          <p:cNvPr id="186" name="CustomShape 7"/>
          <p:cNvSpPr/>
          <p:nvPr/>
        </p:nvSpPr>
        <p:spPr>
          <a:xfrm>
            <a:off x="6781680" y="2743200"/>
            <a:ext cx="1904760" cy="1142640"/>
          </a:xfrm>
          <a:prstGeom prst="roundRect">
            <a:avLst>
              <a:gd fmla="val 3600" name="adj"/>
            </a:avLst>
          </a:prstGeom>
          <a:solidFill>
            <a:srgbClr val="fe8637"/>
          </a:solidFill>
          <a:ln w="25560">
            <a:solidFill>
              <a:srgbClr val="bb6328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entury Schoolbook"/>
              </a:rPr>
              <a:t>Counter : Loop, String operations</a:t>
            </a:r>
            <a:endParaRPr/>
          </a:p>
        </p:txBody>
      </p:sp>
      <p:cxnSp>
        <p:nvCxnSpPr>
          <p:cNvPr id="187" name="Line 8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12600">
            <a:solidFill>
              <a:srgbClr val="ff6a09"/>
            </a:solidFill>
            <a:round/>
            <a:tailEnd len="med" type="triangle" w="med"/>
          </a:ln>
        </p:spPr>
      </p:cxnSp>
      <p:sp>
        <p:nvSpPr>
          <p:cNvPr id="188" name="CustomShape 9"/>
          <p:cNvSpPr/>
          <p:nvPr/>
        </p:nvSpPr>
        <p:spPr>
          <a:xfrm>
            <a:off x="6781680" y="3200400"/>
            <a:ext cx="1904760" cy="1142640"/>
          </a:xfrm>
          <a:prstGeom prst="roundRect">
            <a:avLst>
              <a:gd fmla="val 3600" name="adj"/>
            </a:avLst>
          </a:prstGeom>
          <a:solidFill>
            <a:srgbClr val="fe8637"/>
          </a:solidFill>
          <a:ln w="25560">
            <a:solidFill>
              <a:srgbClr val="bb6328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IN">
                <a:solidFill>
                  <a:srgbClr val="000000"/>
                </a:solidFill>
                <a:latin typeface="Century Schoolbook"/>
              </a:rPr>
              <a:t>IO operations</a:t>
            </a:r>
            <a:endParaRPr/>
          </a:p>
        </p:txBody>
      </p:sp>
      <p:cxnSp>
        <p:nvCxnSpPr>
          <p:cNvPr id="189" name="Line 10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12600">
            <a:solidFill>
              <a:srgbClr val="ff6a09"/>
            </a:solidFill>
            <a:round/>
            <a:tailEnd len="med" type="triangle" w="med"/>
          </a:ln>
        </p:spPr>
      </p:cxnSp>
    </p:spTree>
  </p:cSld>
  <p:timing>
    <p:tnLst>
      <p:par>
        <p:cTn dur="indefinite" id="196" nodeType="tmRoot" restart="never">
          <p:childTnLst>
            <p:seq>
              <p:cTn dur="indefinite" id="197" nodeType="mainSeq">
                <p:childTnLst>
                  <p:par>
                    <p:cTn fill="hold" id="198">
                      <p:stCondLst>
                        <p:cond delay="indefinite"/>
                      </p:stCondLst>
                      <p:childTnLst>
                        <p:par>
                          <p:cTn fill="hold" id="199">
                            <p:stCondLst>
                              <p:cond delay="0"/>
                            </p:stCondLst>
                            <p:childTnLst>
                              <p:par>
                                <p:cTn fill="hold" id="20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4">
                      <p:stCondLst>
                        <p:cond delay="indefinite"/>
                      </p:stCondLst>
                      <p:childTnLst>
                        <p:par>
                          <p:cTn fill="hold" id="205">
                            <p:stCondLst>
                              <p:cond delay="0"/>
                            </p:stCondLst>
                            <p:childTnLst>
                              <p:par>
                                <p:cTn fill="hold" id="206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8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0">
                      <p:stCondLst>
                        <p:cond delay="indefinite"/>
                      </p:stCondLst>
                      <p:childTnLst>
                        <p:par>
                          <p:cTn fill="hold" id="211">
                            <p:stCondLst>
                              <p:cond delay="0"/>
                            </p:stCondLst>
                            <p:childTnLst>
                              <p:par>
                                <p:cTn fill="hold" id="21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4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6">
                      <p:stCondLst>
                        <p:cond delay="indefinite"/>
                      </p:stCondLst>
                      <p:childTnLst>
                        <p:par>
                          <p:cTn fill="hold" id="217">
                            <p:stCondLst>
                              <p:cond delay="0"/>
                            </p:stCondLst>
                            <p:childTnLst>
                              <p:par>
                                <p:cTn fill="hold" id="218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0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2">
                      <p:stCondLst>
                        <p:cond delay="indefinite"/>
                      </p:stCondLst>
                      <p:childTnLst>
                        <p:par>
                          <p:cTn fill="hold" id="223">
                            <p:stCondLst>
                              <p:cond delay="0"/>
                            </p:stCondLst>
                            <p:childTnLst>
                              <p:par>
                                <p:cTn fill="hold" id="22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6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8">
                      <p:stCondLst>
                        <p:cond delay="indefinite"/>
                      </p:stCondLst>
                      <p:childTnLst>
                        <p:par>
                          <p:cTn fill="hold" id="229">
                            <p:stCondLst>
                              <p:cond delay="0"/>
                            </p:stCondLst>
                            <p:childTnLst>
                              <p:par>
                                <p:cTn fill="hold" id="230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2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4">
                      <p:stCondLst>
                        <p:cond delay="indefinite"/>
                      </p:stCondLst>
                      <p:childTnLst>
                        <p:par>
                          <p:cTn fill="hold" id="235">
                            <p:stCondLst>
                              <p:cond delay="0"/>
                            </p:stCondLst>
                            <p:childTnLst>
                              <p:par>
                                <p:cTn fill="hold" id="23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8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0">
                      <p:stCondLst>
                        <p:cond delay="indefinite"/>
                      </p:stCondLst>
                      <p:childTnLst>
                        <p:par>
                          <p:cTn fill="hold" id="241">
                            <p:stCondLst>
                              <p:cond delay="0"/>
                            </p:stCondLst>
                            <p:childTnLst>
                              <p:par>
                                <p:cTn fill="hold" id="242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4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000">
                <a:solidFill>
                  <a:srgbClr val="575f6d"/>
                </a:solidFill>
                <a:latin typeface="Century Schoolbook"/>
              </a:rPr>
              <a:t>Floating Point Registers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70000"/>
              <a:buFont charset="2" typeface="Wingdings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The FPU has 8 registers, st0 to st7, formed into a FP stack. 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500">
                <a:solidFill>
                  <a:srgbClr val="000000"/>
                </a:solidFill>
                <a:latin typeface="Century Schoolbook"/>
              </a:rPr>
              <a:t>Build in the processor and has access speed same as register</a:t>
            </a:r>
            <a:endParaRPr/>
          </a:p>
          <a:p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Stack instruction format : 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500">
                <a:solidFill>
                  <a:srgbClr val="000000"/>
                </a:solidFill>
                <a:latin typeface="Century Schoolbook"/>
              </a:rPr>
              <a:t>Pop arg1. Pop arg2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500">
                <a:solidFill>
                  <a:srgbClr val="000000"/>
                </a:solidFill>
                <a:latin typeface="Century Schoolbook"/>
              </a:rPr>
              <a:t>Apply operation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500">
                <a:solidFill>
                  <a:srgbClr val="000000"/>
                </a:solidFill>
                <a:latin typeface="Century Schoolbook"/>
              </a:rPr>
              <a:t>Push solution</a:t>
            </a:r>
            <a:endParaRPr/>
          </a:p>
          <a:p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Problem : Low instruction level parallelism</a:t>
            </a:r>
            <a:endParaRPr/>
          </a:p>
          <a:p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Intel’s answer : vector operations</a:t>
            </a:r>
            <a:endParaRPr/>
          </a:p>
          <a:p>
            <a:endParaRPr/>
          </a:p>
        </p:txBody>
      </p:sp>
      <p:sp>
        <p:nvSpPr>
          <p:cNvPr id="192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419111-A151-4191-B171-919141A181F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</p:spTree>
  </p:cSld>
  <p:timing>
    <p:tnLst>
      <p:par>
        <p:cTn dur="indefinite" id="246" nodeType="tmRoot" restart="never">
          <p:childTnLst>
            <p:seq>
              <p:cTn dur="indefinite" id="247" nodeType="mainSeq">
                <p:childTnLst>
                  <p:par>
                    <p:cTn fill="hold" id="248">
                      <p:stCondLst>
                        <p:cond delay="indefinite"/>
                      </p:stCondLst>
                      <p:childTnLst>
                        <p:par>
                          <p:cTn fill="hold" id="249">
                            <p:stCondLst>
                              <p:cond delay="0"/>
                            </p:stCondLst>
                            <p:childTnLst>
                              <p:par>
                                <p:cTn fill="hold" id="25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52"/>
                                        <p:tgtEl>
                                          <p:spTgt spid="191">
                                            <p:txEl>
                                              <p:pRg end="6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3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23" st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55"/>
                                        <p:tgtEl>
                                          <p:spTgt spid="191">
                                            <p:txEl>
                                              <p:pRg end="123" st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6">
                      <p:stCondLst>
                        <p:cond delay="indefinite"/>
                      </p:stCondLst>
                      <p:childTnLst>
                        <p:par>
                          <p:cTn fill="hold" id="257">
                            <p:stCondLst>
                              <p:cond delay="0"/>
                            </p:stCondLst>
                            <p:childTnLst>
                              <p:par>
                                <p:cTn fill="hold" id="25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52" st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60"/>
                                        <p:tgtEl>
                                          <p:spTgt spid="191">
                                            <p:txEl>
                                              <p:pRg end="152" st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61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71" st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63"/>
                                        <p:tgtEl>
                                          <p:spTgt spid="191">
                                            <p:txEl>
                                              <p:pRg end="171" st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64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87" st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66"/>
                                        <p:tgtEl>
                                          <p:spTgt spid="191">
                                            <p:txEl>
                                              <p:pRg end="187" st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67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01" st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69"/>
                                        <p:tgtEl>
                                          <p:spTgt spid="191">
                                            <p:txEl>
                                              <p:pRg end="201" st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0">
                      <p:stCondLst>
                        <p:cond delay="indefinite"/>
                      </p:stCondLst>
                      <p:childTnLst>
                        <p:par>
                          <p:cTn fill="hold" id="271">
                            <p:stCondLst>
                              <p:cond delay="0"/>
                            </p:stCondLst>
                            <p:childTnLst>
                              <p:par>
                                <p:cTn fill="hold" id="272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46" st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74"/>
                                        <p:tgtEl>
                                          <p:spTgt spid="191">
                                            <p:txEl>
                                              <p:pRg end="246" st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5">
                      <p:stCondLst>
                        <p:cond delay="indefinite"/>
                      </p:stCondLst>
                      <p:childTnLst>
                        <p:par>
                          <p:cTn fill="hold" id="276">
                            <p:stCondLst>
                              <p:cond delay="0"/>
                            </p:stCondLst>
                            <p:childTnLst>
                              <p:par>
                                <p:cTn fill="hold" id="27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82" st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79"/>
                                        <p:tgtEl>
                                          <p:spTgt spid="191">
                                            <p:txEl>
                                              <p:pRg end="282" st="2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000">
                <a:solidFill>
                  <a:srgbClr val="575f6d"/>
                </a:solidFill>
                <a:latin typeface="Century Schoolbook"/>
              </a:rPr>
              <a:t>Addressing Modes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Direct : R1 &lt;- R1 + M[1001]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Global variable. Static data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C : x = global variable </a:t>
            </a:r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Register Deferred : R4 &lt;- R4 + M[R1]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Pointer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C : a = *b</a:t>
            </a:r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Indexed : R3 &lt;- R3 + M[R1+R2]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Local variable</a:t>
            </a:r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Scaled : R1&lt;-R1+M[100+R2+R3*</a:t>
            </a:r>
            <a:r>
              <a:rPr i="1" lang="en-US" sz="2400">
                <a:solidFill>
                  <a:srgbClr val="000000"/>
                </a:solidFill>
                <a:latin typeface="Century Schoolbook"/>
              </a:rPr>
              <a:t>d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]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Used to index arrays. 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May be applied to any base addressing mode in some machines.</a:t>
            </a:r>
            <a:endParaRPr/>
          </a:p>
        </p:txBody>
      </p:sp>
      <p:sp>
        <p:nvSpPr>
          <p:cNvPr id="195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91E1E1-3161-4141-A1E1-5181317141D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</p:spTree>
  </p:cSld>
  <p:timing>
    <p:tnLst>
      <p:par>
        <p:cTn dur="indefinite" id="280" nodeType="tmRoot" restart="never">
          <p:childTnLst>
            <p:seq>
              <p:cTn dur="indefinite" id="281" nodeType="mainSeq">
                <p:childTnLst>
                  <p:par>
                    <p:cTn fill="hold" id="282">
                      <p:stCondLst>
                        <p:cond delay="indefinite"/>
                      </p:stCondLst>
                      <p:childTnLst>
                        <p:par>
                          <p:cTn fill="hold" id="283">
                            <p:stCondLst>
                              <p:cond delay="0"/>
                            </p:stCondLst>
                            <p:childTnLst>
                              <p:par>
                                <p:cTn fill="hold" id="28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86"/>
                                        <p:tgtEl>
                                          <p:spTgt spid="194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87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7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89"/>
                                        <p:tgtEl>
                                          <p:spTgt spid="194">
                                            <p:txEl>
                                              <p:pRg end="57" st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0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2" st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92"/>
                                        <p:tgtEl>
                                          <p:spTgt spid="194">
                                            <p:txEl>
                                              <p:pRg end="82" st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3">
                      <p:stCondLst>
                        <p:cond delay="indefinite"/>
                      </p:stCondLst>
                      <p:childTnLst>
                        <p:par>
                          <p:cTn fill="hold" id="294">
                            <p:stCondLst>
                              <p:cond delay="0"/>
                            </p:stCondLst>
                            <p:childTnLst>
                              <p:par>
                                <p:cTn fill="hold" id="29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19" st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97"/>
                                        <p:tgtEl>
                                          <p:spTgt spid="194">
                                            <p:txEl>
                                              <p:pRg end="119" st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8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27" st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00"/>
                                        <p:tgtEl>
                                          <p:spTgt spid="194">
                                            <p:txEl>
                                              <p:pRg end="127" st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01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38" st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03"/>
                                        <p:tgtEl>
                                          <p:spTgt spid="194">
                                            <p:txEl>
                                              <p:pRg end="138" st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04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68" st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06"/>
                                        <p:tgtEl>
                                          <p:spTgt spid="194">
                                            <p:txEl>
                                              <p:pRg end="168" st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07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83" st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09"/>
                                        <p:tgtEl>
                                          <p:spTgt spid="194">
                                            <p:txEl>
                                              <p:pRg end="183" st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0">
                      <p:stCondLst>
                        <p:cond delay="indefinite"/>
                      </p:stCondLst>
                      <p:childTnLst>
                        <p:par>
                          <p:cTn fill="hold" id="311">
                            <p:stCondLst>
                              <p:cond delay="0"/>
                            </p:stCondLst>
                            <p:childTnLst>
                              <p:par>
                                <p:cTn fill="hold" id="312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14" st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14"/>
                                        <p:tgtEl>
                                          <p:spTgt spid="194">
                                            <p:txEl>
                                              <p:pRg end="214" st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15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37" st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17"/>
                                        <p:tgtEl>
                                          <p:spTgt spid="194">
                                            <p:txEl>
                                              <p:pRg end="237" st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18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98" st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20"/>
                                        <p:tgtEl>
                                          <p:spTgt spid="194">
                                            <p:txEl>
                                              <p:pRg end="298" st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04920" y="2286000"/>
            <a:ext cx="3733560" cy="1523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4400">
                <a:solidFill>
                  <a:srgbClr val="575f6d"/>
                </a:solidFill>
                <a:latin typeface="Times New Roman"/>
              </a:rPr>
              <a:t>Assembly Programming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61D181-81B1-41E1-9181-61C141F1B1A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4800600" y="1523880"/>
            <a:ext cx="3580920" cy="3139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2000">
                <a:solidFill>
                  <a:srgbClr val="ff0000"/>
                </a:solidFill>
                <a:latin typeface="Century Schoolbook"/>
              </a:rPr>
              <a:t>Key Points</a:t>
            </a:r>
            <a:endParaRPr/>
          </a:p>
          <a:p>
            <a:endParaRPr/>
          </a:p>
          <a:p>
            <a:pPr>
              <a:buFont typeface="StarSymbol"/>
              <a:buAutoNum type="arabicParenR"/>
            </a:pPr>
            <a:r>
              <a:rPr lang="en-IN" sz="2000">
                <a:solidFill>
                  <a:srgbClr val="000000"/>
                </a:solidFill>
                <a:latin typeface="Century Schoolbook"/>
              </a:rPr>
              <a:t>Function</a:t>
            </a:r>
            <a:endParaRPr/>
          </a:p>
          <a:p>
            <a:pPr lvl="1">
              <a:buFont typeface="StarSymbol"/>
              <a:buAutoNum type="arabicParenR"/>
            </a:pPr>
            <a:r>
              <a:rPr lang="en-IN" sz="2000">
                <a:solidFill>
                  <a:srgbClr val="000000"/>
                </a:solidFill>
                <a:latin typeface="Century Schoolbook"/>
              </a:rPr>
              <a:t>Prologue</a:t>
            </a:r>
            <a:endParaRPr/>
          </a:p>
          <a:p>
            <a:pPr lvl="1">
              <a:buFont typeface="StarSymbol"/>
              <a:buAutoNum type="arabicParenR"/>
            </a:pPr>
            <a:r>
              <a:rPr lang="en-IN" sz="2000">
                <a:solidFill>
                  <a:srgbClr val="000000"/>
                </a:solidFill>
                <a:latin typeface="Century Schoolbook"/>
              </a:rPr>
              <a:t>Epilogue</a:t>
            </a:r>
            <a:endParaRPr/>
          </a:p>
          <a:p>
            <a:pPr>
              <a:buFont typeface="StarSymbol"/>
              <a:buAutoNum type="arabicParenR"/>
            </a:pPr>
            <a:r>
              <a:rPr lang="en-IN" sz="2000">
                <a:solidFill>
                  <a:srgbClr val="000000"/>
                </a:solidFill>
                <a:latin typeface="Century Schoolbook"/>
              </a:rPr>
              <a:t>Variables</a:t>
            </a:r>
            <a:endParaRPr/>
          </a:p>
          <a:p>
            <a:pPr lvl="1">
              <a:buFont typeface="StarSymbol"/>
              <a:buAutoNum type="arabicParenR"/>
            </a:pPr>
            <a:r>
              <a:rPr lang="en-IN" sz="2000">
                <a:solidFill>
                  <a:srgbClr val="000000"/>
                </a:solidFill>
                <a:latin typeface="Century Schoolbook"/>
              </a:rPr>
              <a:t>Local variable</a:t>
            </a:r>
            <a:endParaRPr/>
          </a:p>
          <a:p>
            <a:pPr lvl="1">
              <a:buFont typeface="StarSymbol"/>
              <a:buAutoNum type="arabicParenR"/>
            </a:pPr>
            <a:r>
              <a:rPr lang="en-IN" sz="2000">
                <a:solidFill>
                  <a:srgbClr val="000000"/>
                </a:solidFill>
                <a:latin typeface="Century Schoolbook"/>
              </a:rPr>
              <a:t>Function Parameter</a:t>
            </a:r>
            <a:endParaRPr/>
          </a:p>
          <a:p>
            <a:pPr lvl="1">
              <a:buFont typeface="StarSymbol"/>
              <a:buAutoNum type="arabicParenR"/>
            </a:pPr>
            <a:r>
              <a:rPr lang="en-IN" sz="2000">
                <a:solidFill>
                  <a:srgbClr val="000000"/>
                </a:solidFill>
                <a:latin typeface="Century Schoolbook"/>
              </a:rPr>
              <a:t>Global variable</a:t>
            </a:r>
            <a:endParaRPr/>
          </a:p>
          <a:p>
            <a:pPr>
              <a:buFont typeface="StarSymbol"/>
              <a:buAutoNum type="arabicParenR"/>
            </a:pPr>
            <a:r>
              <a:rPr lang="en-IN" sz="2000">
                <a:solidFill>
                  <a:srgbClr val="000000"/>
                </a:solidFill>
                <a:latin typeface="Century Schoolbook"/>
              </a:rPr>
              <a:t>Hello World !!</a:t>
            </a:r>
            <a:endParaRPr/>
          </a:p>
        </p:txBody>
      </p:sp>
    </p:spTree>
  </p:cSld>
  <p:timing>
    <p:tnLst>
      <p:par>
        <p:cTn dur="indefinite" id="321" nodeType="tmRoot" restart="never">
          <p:childTnLst>
            <p:seq>
              <p:cTn dur="indefinite" id="322" nodeType="mainSeq">
                <p:childTnLst>
                  <p:par>
                    <p:cTn fill="hold" id="323">
                      <p:stCondLst>
                        <p:cond delay="indefinite"/>
                      </p:stCondLst>
                      <p:childTnLst>
                        <p:par>
                          <p:cTn fill="hold" id="324">
                            <p:stCondLst>
                              <p:cond delay="0"/>
                            </p:stCondLst>
                            <p:childTnLst>
                              <p:par>
                                <p:cTn fill="hold" id="3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000">
                <a:solidFill>
                  <a:srgbClr val="575f6d"/>
                </a:solidFill>
                <a:latin typeface="Century Schoolbook"/>
              </a:rPr>
              <a:t>Stack Convention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Stack grows downwards</a:t>
            </a:r>
            <a:endParaRPr/>
          </a:p>
          <a:p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Caller convention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Pass arguments on the stack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Foo( arg1, arg2, arg3 )</a:t>
            </a:r>
            <a:endParaRPr/>
          </a:p>
          <a:p>
            <a:pPr lvl="2"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Push arg3, arg2, arg1</a:t>
            </a:r>
            <a:endParaRPr/>
          </a:p>
          <a:p>
            <a:pPr lvl="2"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Call callee</a:t>
            </a:r>
            <a:endParaRPr/>
          </a:p>
          <a:p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Callee convention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Maintain local variables on stack</a:t>
            </a:r>
            <a:endParaRPr/>
          </a:p>
          <a:p>
            <a:pPr lvl="2"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Int local1, local2</a:t>
            </a:r>
            <a:endParaRPr/>
          </a:p>
          <a:p>
            <a:pPr lvl="3"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Sub esp, 08h</a:t>
            </a:r>
            <a:endParaRPr/>
          </a:p>
          <a:p>
            <a:endParaRPr/>
          </a:p>
        </p:txBody>
      </p:sp>
      <p:sp>
        <p:nvSpPr>
          <p:cNvPr id="201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3111E1-F171-41E1-8171-F161E1E1F15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</p:spTree>
  </p:cSld>
  <p:timing>
    <p:tnLst>
      <p:par>
        <p:cTn dur="indefinite" id="327" nodeType="tmRoot" restart="never">
          <p:childTnLst>
            <p:seq>
              <p:cTn dur="indefinite" id="328" nodeType="mainSeq">
                <p:childTnLst>
                  <p:par>
                    <p:cTn fill="hold" id="329">
                      <p:stCondLst>
                        <p:cond delay="indefinite"/>
                      </p:stCondLst>
                      <p:childTnLst>
                        <p:par>
                          <p:cTn fill="hold" id="330">
                            <p:stCondLst>
                              <p:cond delay="0"/>
                            </p:stCondLst>
                            <p:childTnLst>
                              <p:par>
                                <p:cTn fill="hold" id="33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33"/>
                                        <p:tgtEl>
                                          <p:spTgt spid="200">
                                            <p:txEl>
                                              <p:pRg end="2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4">
                      <p:stCondLst>
                        <p:cond delay="indefinite"/>
                      </p:stCondLst>
                      <p:childTnLst>
                        <p:par>
                          <p:cTn fill="hold" id="335">
                            <p:stCondLst>
                              <p:cond delay="0"/>
                            </p:stCondLst>
                            <p:childTnLst>
                              <p:par>
                                <p:cTn fill="hold" id="336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1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38"/>
                                        <p:tgtEl>
                                          <p:spTgt spid="200">
                                            <p:txEl>
                                              <p:pRg end="41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39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9" st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41"/>
                                        <p:tgtEl>
                                          <p:spTgt spid="200">
                                            <p:txEl>
                                              <p:pRg end="69" st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4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93" st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44"/>
                                        <p:tgtEl>
                                          <p:spTgt spid="200">
                                            <p:txEl>
                                              <p:pRg end="93" st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45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15" st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47"/>
                                        <p:tgtEl>
                                          <p:spTgt spid="200">
                                            <p:txEl>
                                              <p:pRg end="115" st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48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27" st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50"/>
                                        <p:tgtEl>
                                          <p:spTgt spid="200">
                                            <p:txEl>
                                              <p:pRg end="127" st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1">
                      <p:stCondLst>
                        <p:cond delay="indefinite"/>
                      </p:stCondLst>
                      <p:childTnLst>
                        <p:par>
                          <p:cTn fill="hold" id="352">
                            <p:stCondLst>
                              <p:cond delay="0"/>
                            </p:stCondLst>
                            <p:childTnLst>
                              <p:par>
                                <p:cTn fill="hold" id="35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46" st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55"/>
                                        <p:tgtEl>
                                          <p:spTgt spid="200">
                                            <p:txEl>
                                              <p:pRg end="146" st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56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80" st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58"/>
                                        <p:tgtEl>
                                          <p:spTgt spid="200">
                                            <p:txEl>
                                              <p:pRg end="180" st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59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99" st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61"/>
                                        <p:tgtEl>
                                          <p:spTgt spid="200">
                                            <p:txEl>
                                              <p:pRg end="199" st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6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12" st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64"/>
                                        <p:tgtEl>
                                          <p:spTgt spid="200">
                                            <p:txEl>
                                              <p:pRg end="212" st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04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9131B1D1-91B1-41E1-9161-81E14171A13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  <p:pic>
        <p:nvPicPr>
          <p:cNvPr descr="" id="20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781320"/>
          </a:xfrm>
          <a:prstGeom prst="rect">
            <a:avLst/>
          </a:prstGeom>
        </p:spPr>
      </p:pic>
      <p:sp>
        <p:nvSpPr>
          <p:cNvPr id="206" name="CustomShape 4"/>
          <p:cNvSpPr/>
          <p:nvPr/>
        </p:nvSpPr>
        <p:spPr>
          <a:xfrm>
            <a:off x="3511080" y="3733920"/>
            <a:ext cx="1213200" cy="564480"/>
          </a:xfrm>
          <a:prstGeom prst="rightBrace">
            <a:avLst>
              <a:gd fmla="val 1666" name="adj1"/>
              <a:gd fmla="val 9261" name="adj2"/>
            </a:avLst>
          </a:prstGeom>
          <a:ln w="12600">
            <a:solidFill>
              <a:srgbClr val="ff6a09"/>
            </a:solidFill>
            <a:round/>
          </a:ln>
        </p:spPr>
      </p:sp>
      <p:sp>
        <p:nvSpPr>
          <p:cNvPr id="207" name="CustomShape 5"/>
          <p:cNvSpPr/>
          <p:nvPr/>
        </p:nvSpPr>
        <p:spPr>
          <a:xfrm>
            <a:off x="4678920" y="3762000"/>
            <a:ext cx="25275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IN">
                <a:solidFill>
                  <a:srgbClr val="ffffff"/>
                </a:solidFill>
                <a:latin typeface="Century Schoolbook"/>
              </a:rPr>
              <a:t>Function Prologue</a:t>
            </a:r>
            <a:endParaRPr/>
          </a:p>
        </p:txBody>
      </p:sp>
      <p:sp>
        <p:nvSpPr>
          <p:cNvPr id="208" name="CustomShape 6"/>
          <p:cNvSpPr/>
          <p:nvPr/>
        </p:nvSpPr>
        <p:spPr>
          <a:xfrm>
            <a:off x="2743200" y="5822640"/>
            <a:ext cx="1828440" cy="369000"/>
          </a:xfrm>
          <a:prstGeom prst="rightBrace">
            <a:avLst>
              <a:gd fmla="val 1800" name="adj1"/>
              <a:gd fmla="val 10800" name="adj2"/>
            </a:avLst>
          </a:prstGeom>
          <a:ln w="12600">
            <a:solidFill>
              <a:srgbClr val="ff6a09"/>
            </a:solidFill>
            <a:round/>
          </a:ln>
        </p:spPr>
      </p:sp>
      <p:sp>
        <p:nvSpPr>
          <p:cNvPr id="209" name="CustomShape 7"/>
          <p:cNvSpPr/>
          <p:nvPr/>
        </p:nvSpPr>
        <p:spPr>
          <a:xfrm>
            <a:off x="4676760" y="5822640"/>
            <a:ext cx="24865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IN">
                <a:solidFill>
                  <a:srgbClr val="ffffff"/>
                </a:solidFill>
                <a:latin typeface="Century Schoolbook"/>
              </a:rPr>
              <a:t>Function Epilogue</a:t>
            </a:r>
            <a:endParaRPr/>
          </a:p>
        </p:txBody>
      </p:sp>
      <p:sp>
        <p:nvSpPr>
          <p:cNvPr id="210" name="CustomShape 8"/>
          <p:cNvSpPr/>
          <p:nvPr/>
        </p:nvSpPr>
        <p:spPr>
          <a:xfrm>
            <a:off x="3886200" y="4326840"/>
            <a:ext cx="914040" cy="369000"/>
          </a:xfrm>
          <a:prstGeom prst="rightBrace">
            <a:avLst>
              <a:gd fmla="val 1800" name="adj1"/>
              <a:gd fmla="val 10800" name="adj2"/>
            </a:avLst>
          </a:prstGeom>
          <a:ln w="12600">
            <a:solidFill>
              <a:srgbClr val="ff6a09"/>
            </a:solidFill>
            <a:round/>
          </a:ln>
        </p:spPr>
      </p:sp>
      <p:sp>
        <p:nvSpPr>
          <p:cNvPr id="211" name="CustomShape 9"/>
          <p:cNvSpPr/>
          <p:nvPr/>
        </p:nvSpPr>
        <p:spPr>
          <a:xfrm>
            <a:off x="4761720" y="4326840"/>
            <a:ext cx="1989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IN">
                <a:solidFill>
                  <a:srgbClr val="ffffff"/>
                </a:solidFill>
                <a:latin typeface="Century Schoolbook"/>
              </a:rPr>
              <a:t>Local Variable</a:t>
            </a:r>
            <a:endParaRPr/>
          </a:p>
        </p:txBody>
      </p:sp>
      <p:sp>
        <p:nvSpPr>
          <p:cNvPr id="212" name="CustomShape 10"/>
          <p:cNvSpPr/>
          <p:nvPr/>
        </p:nvSpPr>
        <p:spPr>
          <a:xfrm>
            <a:off x="3886200" y="1521720"/>
            <a:ext cx="2514240" cy="369000"/>
          </a:xfrm>
          <a:prstGeom prst="rightBrace">
            <a:avLst>
              <a:gd fmla="val 1800" name="adj1"/>
              <a:gd fmla="val 10800" name="adj2"/>
            </a:avLst>
          </a:prstGeom>
          <a:ln w="12600">
            <a:solidFill>
              <a:srgbClr val="ff6a09"/>
            </a:solidFill>
            <a:round/>
          </a:ln>
        </p:spPr>
      </p:sp>
      <p:sp>
        <p:nvSpPr>
          <p:cNvPr id="213" name="CustomShape 11"/>
          <p:cNvSpPr/>
          <p:nvPr/>
        </p:nvSpPr>
        <p:spPr>
          <a:xfrm>
            <a:off x="6364440" y="1521720"/>
            <a:ext cx="213588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IN">
                <a:solidFill>
                  <a:srgbClr val="ffffff"/>
                </a:solidFill>
                <a:latin typeface="Century Schoolbook"/>
              </a:rPr>
              <a:t>Global Variable</a:t>
            </a:r>
            <a:endParaRPr/>
          </a:p>
        </p:txBody>
      </p:sp>
    </p:spTree>
  </p:cSld>
  <p:timing>
    <p:tnLst>
      <p:par>
        <p:cTn dur="indefinite" id="365" nodeType="tmRoot" restart="never">
          <p:childTnLst>
            <p:seq>
              <p:cTn dur="indefinite" id="366" nodeType="mainSeq">
                <p:childTnLst>
                  <p:par>
                    <p:cTn fill="hold" id="367">
                      <p:stCondLst>
                        <p:cond delay="indefinite"/>
                      </p:stCondLst>
                      <p:childTnLst>
                        <p:par>
                          <p:cTn fill="hold" id="368">
                            <p:stCondLst>
                              <p:cond delay="0"/>
                            </p:stCondLst>
                            <p:childTnLst>
                              <p:par>
                                <p:cTn fill="hold" id="3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3">
                      <p:stCondLst>
                        <p:cond delay="indefinite"/>
                      </p:stCondLst>
                      <p:childTnLst>
                        <p:par>
                          <p:cTn fill="hold" id="374">
                            <p:stCondLst>
                              <p:cond delay="0"/>
                            </p:stCondLst>
                            <p:childTnLst>
                              <p:par>
                                <p:cTn fill="hold" id="375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7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9">
                      <p:stCondLst>
                        <p:cond delay="indefinite"/>
                      </p:stCondLst>
                      <p:childTnLst>
                        <p:par>
                          <p:cTn fill="hold" id="380">
                            <p:stCondLst>
                              <p:cond delay="0"/>
                            </p:stCondLst>
                            <p:childTnLst>
                              <p:par>
                                <p:cTn fill="hold" id="38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5">
                      <p:stCondLst>
                        <p:cond delay="indefinite"/>
                      </p:stCondLst>
                      <p:childTnLst>
                        <p:par>
                          <p:cTn fill="hold" id="386">
                            <p:stCondLst>
                              <p:cond delay="0"/>
                            </p:stCondLst>
                            <p:childTnLst>
                              <p:par>
                                <p:cTn fill="hold" id="387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9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1">
                      <p:stCondLst>
                        <p:cond delay="indefinite"/>
                      </p:stCondLst>
                      <p:childTnLst>
                        <p:par>
                          <p:cTn fill="hold" id="392">
                            <p:stCondLst>
                              <p:cond delay="0"/>
                            </p:stCondLst>
                            <p:childTnLst>
                              <p:par>
                                <p:cTn fill="hold" id="39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7">
                      <p:stCondLst>
                        <p:cond delay="indefinite"/>
                      </p:stCondLst>
                      <p:childTnLst>
                        <p:par>
                          <p:cTn fill="hold" id="398">
                            <p:stCondLst>
                              <p:cond delay="0"/>
                            </p:stCondLst>
                            <p:childTnLst>
                              <p:par>
                                <p:cTn fill="hold" id="399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01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3">
                      <p:stCondLst>
                        <p:cond delay="indefinite"/>
                      </p:stCondLst>
                      <p:childTnLst>
                        <p:par>
                          <p:cTn fill="hold" id="404">
                            <p:stCondLst>
                              <p:cond delay="0"/>
                            </p:stCondLst>
                            <p:childTnLst>
                              <p:par>
                                <p:cTn fill="hold" id="4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0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9">
                      <p:stCondLst>
                        <p:cond delay="indefinite"/>
                      </p:stCondLst>
                      <p:childTnLst>
                        <p:par>
                          <p:cTn fill="hold" id="410">
                            <p:stCondLst>
                              <p:cond delay="0"/>
                            </p:stCondLst>
                            <p:childTnLst>
                              <p:par>
                                <p:cTn fill="hold" id="411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3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91C1E1B1-3191-4131-8171-91D17191A1D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  <p:pic>
        <p:nvPicPr>
          <p:cNvPr descr="" id="21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216" name="CustomShape 2"/>
          <p:cNvSpPr/>
          <p:nvPr/>
        </p:nvSpPr>
        <p:spPr>
          <a:xfrm>
            <a:off x="4011840" y="2314080"/>
            <a:ext cx="1093320" cy="990360"/>
          </a:xfrm>
          <a:prstGeom prst="rightBrace">
            <a:avLst>
              <a:gd fmla="val 1800" name="adj1"/>
              <a:gd fmla="val 10800" name="adj2"/>
            </a:avLst>
          </a:prstGeom>
          <a:ln w="12600">
            <a:solidFill>
              <a:srgbClr val="ff6a09"/>
            </a:solidFill>
            <a:round/>
          </a:ln>
        </p:spPr>
      </p:sp>
      <p:sp>
        <p:nvSpPr>
          <p:cNvPr id="217" name="CustomShape 3"/>
          <p:cNvSpPr/>
          <p:nvPr/>
        </p:nvSpPr>
        <p:spPr>
          <a:xfrm>
            <a:off x="4962240" y="2528640"/>
            <a:ext cx="3550320" cy="639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>
                <a:solidFill>
                  <a:srgbClr val="ffffff"/>
                </a:solidFill>
                <a:latin typeface="Century Schoolbook"/>
              </a:rPr>
              <a:t>Manage recursion.</a:t>
            </a:r>
            <a:endParaRPr/>
          </a:p>
          <a:p>
            <a:r>
              <a:rPr lang="en-IN">
                <a:solidFill>
                  <a:srgbClr val="ffffff"/>
                </a:solidFill>
                <a:latin typeface="Century Schoolbook"/>
              </a:rPr>
              <a:t>Intelligent use of eax register</a:t>
            </a:r>
            <a:endParaRPr/>
          </a:p>
        </p:txBody>
      </p:sp>
    </p:spTree>
  </p:cSld>
  <p:timing>
    <p:tnLst>
      <p:par>
        <p:cTn dur="indefinite" id="415" nodeType="tmRoot" restart="never">
          <p:childTnLst>
            <p:seq>
              <p:cTn dur="indefinite" id="416" nodeType="mainSeq">
                <p:childTnLst>
                  <p:par>
                    <p:cTn fill="hold" id="417">
                      <p:stCondLst>
                        <p:cond delay="indefinite"/>
                      </p:stCondLst>
                      <p:childTnLst>
                        <p:par>
                          <p:cTn fill="hold" id="418">
                            <p:stCondLst>
                              <p:cond delay="0"/>
                            </p:stCondLst>
                            <p:childTnLst>
                              <p:par>
                                <p:cTn fill="hold" id="4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3">
                      <p:stCondLst>
                        <p:cond delay="indefinite"/>
                      </p:stCondLst>
                      <p:childTnLst>
                        <p:par>
                          <p:cTn fill="hold" id="424">
                            <p:stCondLst>
                              <p:cond delay="0"/>
                            </p:stCondLst>
                            <p:childTnLst>
                              <p:par>
                                <p:cTn fill="hold" id="425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27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B1212121-D171-41D1-9141-41D10191002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  <p:pic>
        <p:nvPicPr>
          <p:cNvPr descr="" id="21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7238520"/>
          </a:xfrm>
          <a:prstGeom prst="rect">
            <a:avLst/>
          </a:prstGeom>
        </p:spPr>
      </p:pic>
      <p:sp>
        <p:nvSpPr>
          <p:cNvPr id="220" name="CustomShape 2"/>
          <p:cNvSpPr/>
          <p:nvPr/>
        </p:nvSpPr>
        <p:spPr>
          <a:xfrm>
            <a:off x="4453560" y="3262680"/>
            <a:ext cx="1065240" cy="470880"/>
          </a:xfrm>
          <a:prstGeom prst="rightBrace">
            <a:avLst>
              <a:gd fmla="val 1800" name="adj1"/>
              <a:gd fmla="val 10800" name="adj2"/>
            </a:avLst>
          </a:prstGeom>
          <a:ln w="12600">
            <a:solidFill>
              <a:srgbClr val="ff6a09"/>
            </a:solidFill>
            <a:round/>
          </a:ln>
        </p:spPr>
      </p:sp>
      <p:sp>
        <p:nvSpPr>
          <p:cNvPr id="221" name="CustomShape 3"/>
          <p:cNvSpPr/>
          <p:nvPr/>
        </p:nvSpPr>
        <p:spPr>
          <a:xfrm>
            <a:off x="5362200" y="3262680"/>
            <a:ext cx="3821400" cy="639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>
                <a:solidFill>
                  <a:srgbClr val="ffffff"/>
                </a:solidFill>
                <a:latin typeface="Century Schoolbook"/>
              </a:rPr>
              <a:t>Addressing mode for accessing </a:t>
            </a:r>
            <a:endParaRPr/>
          </a:p>
          <a:p>
            <a:r>
              <a:rPr lang="en-IN">
                <a:solidFill>
                  <a:srgbClr val="ffffff"/>
                </a:solidFill>
                <a:latin typeface="Century Schoolbook"/>
              </a:rPr>
              <a:t>Structure elements</a:t>
            </a:r>
            <a:endParaRPr/>
          </a:p>
        </p:txBody>
      </p:sp>
      <p:sp>
        <p:nvSpPr>
          <p:cNvPr id="222" name="CustomShape 4"/>
          <p:cNvSpPr/>
          <p:nvPr/>
        </p:nvSpPr>
        <p:spPr>
          <a:xfrm>
            <a:off x="4191120" y="5334120"/>
            <a:ext cx="1065240" cy="547200"/>
          </a:xfrm>
          <a:prstGeom prst="rightBrace">
            <a:avLst>
              <a:gd fmla="val 1800" name="adj1"/>
              <a:gd fmla="val 10800" name="adj2"/>
            </a:avLst>
          </a:prstGeom>
          <a:ln w="12600">
            <a:solidFill>
              <a:srgbClr val="ff6a09"/>
            </a:solidFill>
            <a:round/>
          </a:ln>
        </p:spPr>
      </p:sp>
      <p:sp>
        <p:nvSpPr>
          <p:cNvPr id="223" name="CustomShape 5"/>
          <p:cNvSpPr/>
          <p:nvPr/>
        </p:nvSpPr>
        <p:spPr>
          <a:xfrm>
            <a:off x="5234760" y="5421960"/>
            <a:ext cx="108288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>
                <a:solidFill>
                  <a:srgbClr val="ffffff"/>
                </a:solidFill>
                <a:latin typeface="Century Schoolbook"/>
              </a:rPr>
              <a:t>Looping</a:t>
            </a:r>
            <a:endParaRPr/>
          </a:p>
        </p:txBody>
      </p:sp>
    </p:spTree>
  </p:cSld>
  <p:timing>
    <p:tnLst>
      <p:par>
        <p:cTn dur="indefinite" id="429" nodeType="tmRoot" restart="never">
          <p:childTnLst>
            <p:seq>
              <p:cTn dur="indefinite" id="430" nodeType="mainSeq">
                <p:childTnLst>
                  <p:par>
                    <p:cTn fill="hold" id="431">
                      <p:stCondLst>
                        <p:cond delay="indefinite"/>
                      </p:stCondLst>
                      <p:childTnLst>
                        <p:par>
                          <p:cTn fill="hold" id="432">
                            <p:stCondLst>
                              <p:cond delay="0"/>
                            </p:stCondLst>
                            <p:childTnLst>
                              <p:par>
                                <p:cTn fill="hold" id="4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7">
                      <p:stCondLst>
                        <p:cond delay="indefinite"/>
                      </p:stCondLst>
                      <p:childTnLst>
                        <p:par>
                          <p:cTn fill="hold" id="438">
                            <p:stCondLst>
                              <p:cond delay="0"/>
                            </p:stCondLst>
                            <p:childTnLst>
                              <p:par>
                                <p:cTn fill="hold" id="439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41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3">
                      <p:stCondLst>
                        <p:cond delay="indefinite"/>
                      </p:stCondLst>
                      <p:childTnLst>
                        <p:par>
                          <p:cTn fill="hold" id="444">
                            <p:stCondLst>
                              <p:cond delay="0"/>
                            </p:stCondLst>
                            <p:childTnLst>
                              <p:par>
                                <p:cTn fill="hold" id="4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9">
                      <p:stCondLst>
                        <p:cond delay="indefinite"/>
                      </p:stCondLst>
                      <p:childTnLst>
                        <p:par>
                          <p:cTn fill="hold" id="450">
                            <p:stCondLst>
                              <p:cond delay="0"/>
                            </p:stCondLst>
                            <p:childTnLst>
                              <p:par>
                                <p:cTn fill="hold" id="451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3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000">
                <a:solidFill>
                  <a:srgbClr val="575f6d"/>
                </a:solidFill>
                <a:latin typeface="Century Schoolbook"/>
              </a:rPr>
              <a:t>References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buSzPct val="70000"/>
              <a:buFont typeface="Century Schoolbook"/>
              <a:buAutoNum type="arabicPeriod"/>
            </a:pPr>
            <a:r>
              <a:rPr lang="en-US" u="sng">
                <a:solidFill>
                  <a:srgbClr val="d2611c"/>
                </a:solidFill>
                <a:latin typeface="Century Schoolbook"/>
                <a:hlinkClick r:id="rId1"/>
              </a:rPr>
              <a:t>http://www.cs.virginia.edu/~</a:t>
            </a:r>
            <a:r>
              <a:rPr lang="en-US" u="sng">
                <a:solidFill>
                  <a:srgbClr val="d2611c"/>
                </a:solidFill>
                <a:latin typeface="Century Schoolbook"/>
                <a:hlinkClick r:id="rId2"/>
              </a:rPr>
              <a:t>evans/cs216/guides/x86.html</a:t>
            </a:r>
            <a:endParaRPr/>
          </a:p>
          <a:p>
            <a:pPr algn="just">
              <a:buSzPct val="70000"/>
              <a:buFont typeface="Century Schoolbook"/>
              <a:buAutoNum type="arabicPeriod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Patterson - http://www-inst.eecs.berkeley.edu/~cs61c/</a:t>
            </a:r>
            <a:endParaRPr/>
          </a:p>
          <a:p>
            <a:pPr algn="just">
              <a:buSzPct val="70000"/>
              <a:buFont typeface="Century Schoolbook"/>
              <a:buAutoNum type="arabicPeriod"/>
            </a:pPr>
            <a:r>
              <a:rPr lang="en-US" u="sng">
                <a:solidFill>
                  <a:srgbClr val="d2611c"/>
                </a:solidFill>
                <a:latin typeface="Century Schoolbook"/>
                <a:hlinkClick r:id="rId3"/>
              </a:rPr>
              <a:t>http://www.cs.rice.edu/~gw4314/lectures/x86-assembly.ppt</a:t>
            </a:r>
            <a:r>
              <a:rPr lang="en-US">
                <a:solidFill>
                  <a:srgbClr val="000000"/>
                </a:solidFill>
                <a:latin typeface="Century Schoolbook"/>
              </a:rPr>
              <a:t> </a:t>
            </a:r>
            <a:endParaRPr/>
          </a:p>
          <a:p>
            <a:pPr algn="just">
              <a:buSzPct val="70000"/>
              <a:buFont typeface="Century Schoolbook"/>
              <a:buAutoNum type="arabicPeriod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http://www.cs.sjsu.edu/~lee/cs147/28FCS147L20RISC%20Architecture.ppt</a:t>
            </a:r>
            <a:endParaRPr/>
          </a:p>
          <a:p>
            <a:pPr algn="just">
              <a:buSzPct val="70000"/>
              <a:buFont typeface="Century Schoolbook"/>
              <a:buAutoNum type="arabicPeriod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Stacks, Frames, and Calling Conventions by David Kyle</a:t>
            </a:r>
            <a:endParaRPr/>
          </a:p>
          <a:p>
            <a:pPr algn="just">
              <a:buSzPct val="70000"/>
              <a:buFont typeface="Century Schoolbook"/>
              <a:buAutoNum type="arabicPeriod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http://www.cs.iastate.edu/~prabhu/Tutorial/PIPELINE/addressMode.html</a:t>
            </a:r>
            <a:endParaRPr/>
          </a:p>
          <a:p>
            <a:pPr algn="just"/>
            <a:endParaRPr/>
          </a:p>
        </p:txBody>
      </p:sp>
      <p:sp>
        <p:nvSpPr>
          <p:cNvPr id="226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C17181-6171-4131-91A1-11F1210161C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914400" y="3049560"/>
            <a:ext cx="3123720" cy="75996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4400">
                <a:solidFill>
                  <a:srgbClr val="575f6d"/>
                </a:solidFill>
                <a:latin typeface="Times New Roman"/>
              </a:rPr>
              <a:t>Overview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71B1F1-F111-4111-B171-D1914131215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5257800" y="2514600"/>
            <a:ext cx="3123720" cy="1310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2000">
                <a:solidFill>
                  <a:srgbClr val="ff0000"/>
                </a:solidFill>
                <a:latin typeface="Century Schoolbook"/>
              </a:rPr>
              <a:t>Key Points</a:t>
            </a:r>
            <a:endParaRPr/>
          </a:p>
          <a:p>
            <a:endParaRPr/>
          </a:p>
          <a:p>
            <a:pPr>
              <a:buFont typeface="StarSymbol"/>
              <a:buAutoNum type="arabicParenR"/>
            </a:pPr>
            <a:r>
              <a:rPr lang="en-IN" sz="2000">
                <a:solidFill>
                  <a:srgbClr val="000000"/>
                </a:solidFill>
                <a:latin typeface="Century Schoolbook"/>
              </a:rPr>
              <a:t>What is x86 ?</a:t>
            </a:r>
            <a:endParaRPr/>
          </a:p>
          <a:p>
            <a:pPr>
              <a:buFont typeface="StarSymbol"/>
              <a:buAutoNum type="arabicParenR"/>
            </a:pPr>
            <a:r>
              <a:rPr lang="en-IN" sz="2000">
                <a:solidFill>
                  <a:srgbClr val="000000"/>
                </a:solidFill>
                <a:latin typeface="Century Schoolbook"/>
              </a:rPr>
              <a:t>Chronology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000">
                <a:solidFill>
                  <a:srgbClr val="575f6d"/>
                </a:solidFill>
                <a:latin typeface="Century Schoolbook"/>
              </a:rPr>
              <a:t>Overview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X86 is a series of instruction set architectures based on Intel 8086 CPU.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Original ISA was 16 bit. Term x86 derived from the ISA names ending with "86". 32 and 64 -bit implementations are known as x86-32 and x86-64 respectively.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X86 ISA is complex and requires complex decoders. Relatively uncommon in small and low-power applications in embedded market.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Who uses it : Intel, AMD, VIA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57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818131-0031-4151-9121-E151D141110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dur="indefinite" id="8" nodeType="mainSeq">
                <p:childTnLst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3"/>
                                        <p:tgtEl>
                                          <p:spTgt spid="156">
                                            <p:txEl>
                                              <p:pRg end="74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id="16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30" st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8"/>
                                        <p:tgtEl>
                                          <p:spTgt spid="156">
                                            <p:txEl>
                                              <p:pRg end="230" st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57" st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3"/>
                                        <p:tgtEl>
                                          <p:spTgt spid="156">
                                            <p:txEl>
                                              <p:pRg end="357" st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id="26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88" st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8"/>
                                        <p:tgtEl>
                                          <p:spTgt spid="156">
                                            <p:txEl>
                                              <p:pRg end="388" st="3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000">
                <a:solidFill>
                  <a:srgbClr val="575f6d"/>
                </a:solidFill>
                <a:latin typeface="Century Schoolbook"/>
              </a:rPr>
              <a:t>Chronology (History : Boring Huh ..)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70000"/>
              <a:buFont charset="2" typeface="Wingdings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8086:  16-bit, all internal registers 16 bits wide; no general purpose registers; ’78</a:t>
            </a:r>
            <a:endParaRPr/>
          </a:p>
          <a:p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8087: + 60 Fl. Pt. instructions, (Prof. Kahan) </a:t>
            </a:r>
            <a:r>
              <a:rPr lang="en-US" sz="28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n-US" sz="2800">
                <a:solidFill>
                  <a:srgbClr val="000000"/>
                </a:solidFill>
                <a:latin typeface="Century Schoolbook"/>
              </a:rPr>
              <a:t>adds 80-bit-wide stack, but no registers; ’80</a:t>
            </a:r>
            <a:endParaRPr/>
          </a:p>
          <a:p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80286: adds elaborate protection model; ’82</a:t>
            </a:r>
            <a:endParaRPr/>
          </a:p>
          <a:p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80386: 32-bit; converts 8 16-bit registers into </a:t>
            </a:r>
            <a:r>
              <a:rPr lang="en-US" sz="28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n-US" sz="2800">
                <a:solidFill>
                  <a:srgbClr val="000000"/>
                </a:solidFill>
                <a:latin typeface="Century Schoolbook"/>
              </a:rPr>
              <a:t>8 32-bit general purpose registers; </a:t>
            </a:r>
            <a:r>
              <a:rPr lang="en-US" sz="28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n-US" sz="2800">
                <a:solidFill>
                  <a:srgbClr val="000000"/>
                </a:solidFill>
                <a:latin typeface="Century Schoolbook"/>
              </a:rPr>
              <a:t>new addressing modes; adds paging; ’85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01B161B1-D151-4171-9101-F1D1F18151F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dur="indefinite" id="30" nodeType="mainSeq">
                <p:childTnLst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5"/>
                                        <p:tgtEl>
                                          <p:spTgt spid="159">
                                            <p:txEl>
                                              <p:pRg end="8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>
                      <p:stCondLst>
                        <p:cond delay="indefinite"/>
                      </p:stCondLst>
                      <p:childTnLst>
                        <p:par>
                          <p:cTn fill="hold" id="37">
                            <p:stCondLst>
                              <p:cond delay="0"/>
                            </p:stCondLst>
                            <p:childTnLst>
                              <p:par>
                                <p:cTn fill="hold" id="3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81" st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0"/>
                                        <p:tgtEl>
                                          <p:spTgt spid="159">
                                            <p:txEl>
                                              <p:pRg end="181" st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26" st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5"/>
                                        <p:tgtEl>
                                          <p:spTgt spid="159">
                                            <p:txEl>
                                              <p:pRg end="226" st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6">
                      <p:stCondLst>
                        <p:cond delay="indefinite"/>
                      </p:stCondLst>
                      <p:childTnLst>
                        <p:par>
                          <p:cTn fill="hold" id="47">
                            <p:stCondLst>
                              <p:cond delay="0"/>
                            </p:stCondLst>
                            <p:childTnLst>
                              <p:par>
                                <p:cTn fill="hold" id="4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52" st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0"/>
                                        <p:tgtEl>
                                          <p:spTgt spid="159">
                                            <p:txEl>
                                              <p:pRg end="352" st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000">
                <a:solidFill>
                  <a:srgbClr val="575f6d"/>
                </a:solidFill>
                <a:latin typeface="Century Schoolbook"/>
              </a:rPr>
              <a:t>Chronology (Contd.)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70000"/>
              <a:buFont charset="2" typeface="Wingdings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MMX: + 57 instructions for multimedia; ‘97 </a:t>
            </a:r>
            <a:endParaRPr/>
          </a:p>
          <a:p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AMD64 - F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irst 64-bit CPU in x86 family, 2003</a:t>
            </a:r>
            <a:endParaRPr/>
          </a:p>
          <a:p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2006: Core 2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Multicore, SSE4</a:t>
            </a:r>
            <a:endParaRPr/>
          </a:p>
          <a:p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2008: Atom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Deep pipeline, very low power</a:t>
            </a:r>
            <a:endParaRPr/>
          </a:p>
          <a:p>
            <a:endParaRPr/>
          </a:p>
        </p:txBody>
      </p:sp>
      <p:sp>
        <p:nvSpPr>
          <p:cNvPr id="163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C10171-51D1-41A1-91F1-01419151416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dur="indefinite" id="52" nodeType="mainSeq">
                <p:childTnLst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7"/>
                                        <p:tgtEl>
                                          <p:spTgt spid="162">
                                            <p:txEl>
                                              <p:pRg end="44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8">
                      <p:stCondLst>
                        <p:cond delay="indefinite"/>
                      </p:stCondLst>
                      <p:childTnLst>
                        <p:par>
                          <p:cTn fill="hold" id="59">
                            <p:stCondLst>
                              <p:cond delay="0"/>
                            </p:stCondLst>
                            <p:childTnLst>
                              <p:par>
                                <p:cTn fill="hold" id="6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90" st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2"/>
                                        <p:tgtEl>
                                          <p:spTgt spid="162">
                                            <p:txEl>
                                              <p:pRg end="90" st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04" st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7"/>
                                        <p:tgtEl>
                                          <p:spTgt spid="162">
                                            <p:txEl>
                                              <p:pRg end="104" st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8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20" st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0"/>
                                        <p:tgtEl>
                                          <p:spTgt spid="162">
                                            <p:txEl>
                                              <p:pRg end="120" st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1">
                      <p:stCondLst>
                        <p:cond delay="indefinite"/>
                      </p:stCondLst>
                      <p:childTnLst>
                        <p:par>
                          <p:cTn fill="hold" id="72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32" st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5"/>
                                        <p:tgtEl>
                                          <p:spTgt spid="162">
                                            <p:txEl>
                                              <p:pRg end="132" st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6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62" st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8"/>
                                        <p:tgtEl>
                                          <p:spTgt spid="162">
                                            <p:txEl>
                                              <p:pRg end="162" st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914400" y="2286000"/>
            <a:ext cx="3123720" cy="1523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4400">
                <a:solidFill>
                  <a:srgbClr val="575f6d"/>
                </a:solidFill>
                <a:latin typeface="Times New Roman"/>
              </a:rPr>
              <a:t>Basic Properties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016111-1111-4101-81A1-51F17171C11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5257800" y="2514600"/>
            <a:ext cx="3123720" cy="16149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IN" sz="2000">
                <a:solidFill>
                  <a:srgbClr val="ff0000"/>
                </a:solidFill>
                <a:latin typeface="Century Schoolbook"/>
              </a:rPr>
              <a:t>Key Points</a:t>
            </a:r>
            <a:endParaRPr/>
          </a:p>
          <a:p>
            <a:endParaRPr/>
          </a:p>
          <a:p>
            <a:pPr>
              <a:buFont typeface="StarSymbol"/>
              <a:buAutoNum type="arabicParenR"/>
            </a:pPr>
            <a:r>
              <a:rPr lang="en-IN" sz="2000">
                <a:solidFill>
                  <a:srgbClr val="000000"/>
                </a:solidFill>
                <a:latin typeface="Century Schoolbook"/>
              </a:rPr>
              <a:t>Design of x86</a:t>
            </a:r>
            <a:endParaRPr/>
          </a:p>
          <a:p>
            <a:pPr>
              <a:buFont typeface="StarSymbol"/>
              <a:buAutoNum type="arabicParenR"/>
            </a:pPr>
            <a:r>
              <a:rPr lang="en-IN" sz="2000">
                <a:solidFill>
                  <a:srgbClr val="000000"/>
                </a:solidFill>
                <a:latin typeface="Century Schoolbook"/>
              </a:rPr>
              <a:t>What is CISC ?</a:t>
            </a:r>
            <a:endParaRPr/>
          </a:p>
          <a:p>
            <a:pPr>
              <a:buFont typeface="StarSymbol"/>
              <a:buAutoNum type="arabicParenR"/>
            </a:pPr>
            <a:r>
              <a:rPr lang="en-IN" sz="2000">
                <a:solidFill>
                  <a:srgbClr val="000000"/>
                </a:solidFill>
                <a:latin typeface="Century Schoolbook"/>
              </a:rPr>
              <a:t>Pros and Cons</a:t>
            </a: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457200" y="304920"/>
            <a:ext cx="7543440" cy="6390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</p:txBody>
      </p:sp>
    </p:spTree>
  </p:cSld>
  <p:timing>
    <p:tnLst>
      <p:par>
        <p:cTn dur="indefinite" id="79" nodeType="tmRoot" restart="never">
          <p:childTnLst>
            <p:seq>
              <p:cTn dur="indefinite" id="80" nodeType="mainSeq">
                <p:childTnLst>
                  <p:par>
                    <p:cTn fill="hold" id="81">
                      <p:stCondLst>
                        <p:cond delay="indefinite"/>
                      </p:stCondLst>
                      <p:childTnLst>
                        <p:par>
                          <p:cTn fill="hold" id="82">
                            <p:stCondLst>
                              <p:cond delay="0"/>
                            </p:stCondLst>
                            <p:childTnLst>
                              <p:par>
                                <p:cTn fill="hold" id="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000">
                <a:solidFill>
                  <a:srgbClr val="575f6d"/>
                </a:solidFill>
                <a:latin typeface="Century Schoolbook"/>
              </a:rPr>
              <a:t>Design of X86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Primarily two-address architecture 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ARM : add r1, r2, r3 -&gt; r1 = r2 + r3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X86 : add rax, rbx -&gt; rax += rab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Fewer instruction vs Compact representation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Assumption : Often true in C, C++ : x+=y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Register Memory architecture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Load-Store architecture : simple decoder and pipeline Only load/store access memory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RM : ALU operation can involve a memory and register operand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Add 12 (%rsp), rbx - Requires less registers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Assumption : Most of  the accesses on array variables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70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F100F1-41B1-4191-91C1-4131C1E101B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</p:spTree>
  </p:cSld>
  <p:timing>
    <p:tnLst>
      <p:par>
        <p:cTn dur="indefinite" id="85" nodeType="tmRoot" restart="never">
          <p:childTnLst>
            <p:seq>
              <p:cTn dur="indefinite" id="86" nodeType="mainSeq">
                <p:childTnLst>
                  <p:par>
                    <p:cTn fill="hold" id="87">
                      <p:stCondLst>
                        <p:cond delay="indefinite"/>
                      </p:stCondLst>
                      <p:childTnLst>
                        <p:par>
                          <p:cTn fill="hold" id="88">
                            <p:stCondLst>
                              <p:cond delay="0"/>
                            </p:stCondLst>
                            <p:childTnLst>
                              <p:par>
                                <p:cTn fill="hold" id="8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1"/>
                                        <p:tgtEl>
                                          <p:spTgt spid="169">
                                            <p:txEl>
                                              <p:pRg end="3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3" st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4"/>
                                        <p:tgtEl>
                                          <p:spTgt spid="169">
                                            <p:txEl>
                                              <p:pRg end="73" st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5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06" st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7"/>
                                        <p:tgtEl>
                                          <p:spTgt spid="169">
                                            <p:txEl>
                                              <p:pRg end="106" st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8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50" st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00"/>
                                        <p:tgtEl>
                                          <p:spTgt spid="169">
                                            <p:txEl>
                                              <p:pRg end="150" st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1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91" st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03"/>
                                        <p:tgtEl>
                                          <p:spTgt spid="169">
                                            <p:txEl>
                                              <p:pRg end="191" st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4">
                      <p:stCondLst>
                        <p:cond delay="indefinite"/>
                      </p:stCondLst>
                      <p:childTnLst>
                        <p:par>
                          <p:cTn fill="hold" id="105">
                            <p:stCondLst>
                              <p:cond delay="0"/>
                            </p:stCondLst>
                            <p:childTnLst>
                              <p:par>
                                <p:cTn fill="hold" id="106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21" st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08"/>
                                        <p:tgtEl>
                                          <p:spTgt spid="169">
                                            <p:txEl>
                                              <p:pRg end="221" st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9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05" st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11"/>
                                        <p:tgtEl>
                                          <p:spTgt spid="169">
                                            <p:txEl>
                                              <p:pRg end="305" st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66" st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14"/>
                                        <p:tgtEl>
                                          <p:spTgt spid="169">
                                            <p:txEl>
                                              <p:pRg end="366" st="3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5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11" st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17"/>
                                        <p:tgtEl>
                                          <p:spTgt spid="169">
                                            <p:txEl>
                                              <p:pRg end="411" st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8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65" st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20"/>
                                        <p:tgtEl>
                                          <p:spTgt spid="169">
                                            <p:txEl>
                                              <p:pRg end="465" st="4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000">
                <a:solidFill>
                  <a:srgbClr val="575f6d"/>
                </a:solidFill>
                <a:latin typeface="Century Schoolbook"/>
              </a:rPr>
              <a:t>Design Of X86 (Contd..)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Little endian 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What about ARM ?? 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Java ??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Allow unaligned memory-address access for 16 and 32 bits. 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Advantages : Memory-intensive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Problems : Performance.  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Assumption : Most compilers will access aligned content.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Variable length operation : operand-size can be byte(8), word(16), double-word(32) or quad-word(64)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919141-9151-4161-B111-F1816111A19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</p:spTree>
  </p:cSld>
  <p:timing>
    <p:tnLst>
      <p:par>
        <p:cTn dur="indefinite" id="121" nodeType="tmRoot" restart="never">
          <p:childTnLst>
            <p:seq>
              <p:cTn dur="indefinite" id="122" nodeType="mainSeq">
                <p:childTnLst>
                  <p:par>
                    <p:cTn fill="hold" id="123">
                      <p:stCondLst>
                        <p:cond delay="indefinite"/>
                      </p:stCondLst>
                      <p:childTnLst>
                        <p:par>
                          <p:cTn fill="hold" id="124">
                            <p:stCondLst>
                              <p:cond delay="0"/>
                            </p:stCondLst>
                            <p:childTnLst>
                              <p:par>
                                <p:cTn fill="hold" id="12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27"/>
                                        <p:tgtEl>
                                          <p:spTgt spid="172">
                                            <p:txEl>
                                              <p:pRg end="15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8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4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30"/>
                                        <p:tgtEl>
                                          <p:spTgt spid="172">
                                            <p:txEl>
                                              <p:pRg end="34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1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2" st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33"/>
                                        <p:tgtEl>
                                          <p:spTgt spid="172">
                                            <p:txEl>
                                              <p:pRg end="42" st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4">
                      <p:stCondLst>
                        <p:cond delay="indefinite"/>
                      </p:stCondLst>
                      <p:childTnLst>
                        <p:par>
                          <p:cTn fill="hold" id="135">
                            <p:stCondLst>
                              <p:cond delay="0"/>
                            </p:stCondLst>
                            <p:childTnLst>
                              <p:par>
                                <p:cTn fill="hold" id="136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02" st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38"/>
                                        <p:tgtEl>
                                          <p:spTgt spid="172">
                                            <p:txEl>
                                              <p:pRg end="102" st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9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32" st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41"/>
                                        <p:tgtEl>
                                          <p:spTgt spid="172">
                                            <p:txEl>
                                              <p:pRg end="132" st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58" st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44"/>
                                        <p:tgtEl>
                                          <p:spTgt spid="172">
                                            <p:txEl>
                                              <p:pRg end="158" st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5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16" st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47"/>
                                        <p:tgtEl>
                                          <p:spTgt spid="172">
                                            <p:txEl>
                                              <p:pRg end="216" st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8">
                      <p:stCondLst>
                        <p:cond delay="indefinite"/>
                      </p:stCondLst>
                      <p:childTnLst>
                        <p:par>
                          <p:cTn fill="hold" id="149">
                            <p:stCondLst>
                              <p:cond delay="0"/>
                            </p:stCondLst>
                            <p:childTnLst>
                              <p:par>
                                <p:cTn fill="hold" id="15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17" st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52"/>
                                        <p:tgtEl>
                                          <p:spTgt spid="172">
                                            <p:txEl>
                                              <p:pRg end="317" st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3000">
                <a:solidFill>
                  <a:srgbClr val="575f6d"/>
                </a:solidFill>
                <a:latin typeface="Century Schoolbook"/>
              </a:rPr>
              <a:t>CISC vs RISC Philosophy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Instruction length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RISC – fixed instruction. Easy fetch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CISC – Intelligent fetch. Optimized icache</a:t>
            </a:r>
            <a:endParaRPr/>
          </a:p>
          <a:p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Memory architecture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RISC – Load/Store Architecture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CISC – Register Memory Architecture</a:t>
            </a:r>
            <a:endParaRPr/>
          </a:p>
          <a:p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Type of instructions 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x86 – enter : push and set combined</a:t>
            </a:r>
            <a:endParaRPr/>
          </a:p>
          <a:p>
            <a:endParaRPr/>
          </a:p>
          <a:p>
            <a:pPr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Intel – Keep main core RISC. Add additional complex decoder</a:t>
            </a:r>
            <a:endParaRPr/>
          </a:p>
          <a:p>
            <a:endParaRPr/>
          </a:p>
        </p:txBody>
      </p:sp>
      <p:sp>
        <p:nvSpPr>
          <p:cNvPr id="176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C1F171-31F1-4151-A1D1-61315101A1B1}" type="slidenum">
              <a:rPr lang="en-IN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</p:spTree>
  </p:cSld>
  <p:timing>
    <p:tnLst>
      <p:par>
        <p:cTn dur="indefinite" id="153" nodeType="tmRoot" restart="never">
          <p:childTnLst>
            <p:seq>
              <p:cTn dur="indefinite" id="154" nodeType="mainSeq">
                <p:childTnLst>
                  <p:par>
                    <p:cTn fill="hold" id="155">
                      <p:stCondLst>
                        <p:cond delay="indefinite"/>
                      </p:stCondLst>
                      <p:childTnLst>
                        <p:par>
                          <p:cTn fill="hold" id="156">
                            <p:stCondLst>
                              <p:cond delay="0"/>
                            </p:stCondLst>
                            <p:childTnLst>
                              <p:par>
                                <p:cTn fill="hold" id="15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59"/>
                                        <p:tgtEl>
                                          <p:spTgt spid="175">
                                            <p:txEl>
                                              <p:pRg end="19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0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6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62"/>
                                        <p:tgtEl>
                                          <p:spTgt spid="175">
                                            <p:txEl>
                                              <p:pRg end="56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3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99" st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65"/>
                                        <p:tgtEl>
                                          <p:spTgt spid="175">
                                            <p:txEl>
                                              <p:pRg end="99" st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6">
                      <p:stCondLst>
                        <p:cond delay="indefinite"/>
                      </p:stCondLst>
                      <p:childTnLst>
                        <p:par>
                          <p:cTn fill="hold" id="167">
                            <p:stCondLst>
                              <p:cond delay="0"/>
                            </p:stCondLst>
                            <p:childTnLst>
                              <p:par>
                                <p:cTn fill="hold" id="16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20" st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70"/>
                                        <p:tgtEl>
                                          <p:spTgt spid="175">
                                            <p:txEl>
                                              <p:pRg end="120" st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1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51" st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73"/>
                                        <p:tgtEl>
                                          <p:spTgt spid="175">
                                            <p:txEl>
                                              <p:pRg end="151" st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4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87" st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76"/>
                                        <p:tgtEl>
                                          <p:spTgt spid="175">
                                            <p:txEl>
                                              <p:pRg end="187" st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7">
                      <p:stCondLst>
                        <p:cond delay="indefinite"/>
                      </p:stCondLst>
                      <p:childTnLst>
                        <p:par>
                          <p:cTn fill="hold" id="178">
                            <p:stCondLst>
                              <p:cond delay="0"/>
                            </p:stCondLst>
                            <p:childTnLst>
                              <p:par>
                                <p:cTn fill="hold" id="17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10" st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81"/>
                                        <p:tgtEl>
                                          <p:spTgt spid="175">
                                            <p:txEl>
                                              <p:pRg end="210" st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46" st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84"/>
                                        <p:tgtEl>
                                          <p:spTgt spid="175">
                                            <p:txEl>
                                              <p:pRg end="246" st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5">
                      <p:stCondLst>
                        <p:cond delay="indefinite"/>
                      </p:stCondLst>
                      <p:childTnLst>
                        <p:par>
                          <p:cTn fill="hold" id="186">
                            <p:stCondLst>
                              <p:cond delay="0"/>
                            </p:stCondLst>
                            <p:childTnLst>
                              <p:par>
                                <p:cTn fill="hold" id="18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07" st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89"/>
                                        <p:tgtEl>
                                          <p:spTgt spid="175">
                                            <p:txEl>
                                              <p:pRg end="307" st="2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