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</p:sldMasterIdLst>
  <p:notesMasterIdLst>
    <p:notesMasterId r:id="rId70"/>
  </p:notesMasterIdLst>
  <p:handoutMasterIdLst>
    <p:handoutMasterId r:id="rId71"/>
  </p:handoutMasterIdLst>
  <p:sldIdLst>
    <p:sldId id="440" r:id="rId2"/>
    <p:sldId id="441" r:id="rId3"/>
    <p:sldId id="443" r:id="rId4"/>
    <p:sldId id="398" r:id="rId5"/>
    <p:sldId id="522" r:id="rId6"/>
    <p:sldId id="536" r:id="rId7"/>
    <p:sldId id="523" r:id="rId8"/>
    <p:sldId id="524" r:id="rId9"/>
    <p:sldId id="525" r:id="rId10"/>
    <p:sldId id="526" r:id="rId11"/>
    <p:sldId id="527" r:id="rId12"/>
    <p:sldId id="528" r:id="rId13"/>
    <p:sldId id="530" r:id="rId14"/>
    <p:sldId id="531" r:id="rId15"/>
    <p:sldId id="532" r:id="rId16"/>
    <p:sldId id="533" r:id="rId17"/>
    <p:sldId id="534" r:id="rId18"/>
    <p:sldId id="451" r:id="rId19"/>
    <p:sldId id="535" r:id="rId20"/>
    <p:sldId id="537" r:id="rId21"/>
    <p:sldId id="539" r:id="rId22"/>
    <p:sldId id="540" r:id="rId23"/>
    <p:sldId id="541" r:id="rId24"/>
    <p:sldId id="542" r:id="rId25"/>
    <p:sldId id="548" r:id="rId26"/>
    <p:sldId id="543" r:id="rId27"/>
    <p:sldId id="544" r:id="rId28"/>
    <p:sldId id="545" r:id="rId29"/>
    <p:sldId id="546" r:id="rId30"/>
    <p:sldId id="547" r:id="rId31"/>
    <p:sldId id="501" r:id="rId32"/>
    <p:sldId id="406" r:id="rId33"/>
    <p:sldId id="409" r:id="rId34"/>
    <p:sldId id="410" r:id="rId35"/>
    <p:sldId id="429" r:id="rId36"/>
    <p:sldId id="474" r:id="rId37"/>
    <p:sldId id="475" r:id="rId38"/>
    <p:sldId id="480" r:id="rId39"/>
    <p:sldId id="477" r:id="rId40"/>
    <p:sldId id="502" r:id="rId41"/>
    <p:sldId id="455" r:id="rId42"/>
    <p:sldId id="456" r:id="rId43"/>
    <p:sldId id="408" r:id="rId44"/>
    <p:sldId id="417" r:id="rId45"/>
    <p:sldId id="418" r:id="rId46"/>
    <p:sldId id="419" r:id="rId47"/>
    <p:sldId id="420" r:id="rId48"/>
    <p:sldId id="421" r:id="rId49"/>
    <p:sldId id="422" r:id="rId50"/>
    <p:sldId id="423" r:id="rId51"/>
    <p:sldId id="424" r:id="rId52"/>
    <p:sldId id="458" r:id="rId53"/>
    <p:sldId id="471" r:id="rId54"/>
    <p:sldId id="479" r:id="rId55"/>
    <p:sldId id="521" r:id="rId56"/>
    <p:sldId id="520" r:id="rId57"/>
    <p:sldId id="411" r:id="rId58"/>
    <p:sldId id="414" r:id="rId59"/>
    <p:sldId id="515" r:id="rId60"/>
    <p:sldId id="516" r:id="rId61"/>
    <p:sldId id="507" r:id="rId62"/>
    <p:sldId id="508" r:id="rId63"/>
    <p:sldId id="509" r:id="rId64"/>
    <p:sldId id="510" r:id="rId65"/>
    <p:sldId id="511" r:id="rId66"/>
    <p:sldId id="512" r:id="rId67"/>
    <p:sldId id="513" r:id="rId68"/>
    <p:sldId id="514" r:id="rId69"/>
  </p:sldIdLst>
  <p:sldSz cx="10080625" cy="7559675"/>
  <p:notesSz cx="9601200" cy="7315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261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of.P P Chakrabarti" initials="" lastIdx="1" clrIdx="0"/>
  <p:cmAuthor id="2" name="PPC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99"/>
    <a:srgbClr val="003300"/>
    <a:srgbClr val="000066"/>
    <a:srgbClr val="0066FF"/>
    <a:srgbClr val="006600"/>
    <a:srgbClr val="800000"/>
    <a:srgbClr val="FF0000"/>
    <a:srgbClr val="008000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595" autoAdjust="0"/>
  </p:normalViewPr>
  <p:slideViewPr>
    <p:cSldViewPr>
      <p:cViewPr varScale="1">
        <p:scale>
          <a:sx n="100" d="100"/>
          <a:sy n="100" d="100"/>
        </p:scale>
        <p:origin x="1062" y="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26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100"/>
        <p:guide pos="261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44963" cy="3889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2214" tIns="41107" rIns="82214" bIns="41107" numCol="1" anchor="t" anchorCtr="0" compatLnSpc="1">
            <a:prstTxWarp prst="textNoShape">
              <a:avLst/>
            </a:prstTxWarp>
          </a:bodyPr>
          <a:lstStyle>
            <a:lvl1pPr defTabSz="822325" eaLnBrk="1" hangingPunct="1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56238" y="0"/>
            <a:ext cx="4144962" cy="3889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2214" tIns="41107" rIns="82214" bIns="41107" numCol="1" anchor="t" anchorCtr="0" compatLnSpc="1">
            <a:prstTxWarp prst="textNoShape">
              <a:avLst/>
            </a:prstTxWarp>
          </a:bodyPr>
          <a:lstStyle>
            <a:lvl1pPr algn="r" defTabSz="822325" eaLnBrk="1" hangingPunct="1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50075"/>
            <a:ext cx="4144963" cy="3889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2214" tIns="41107" rIns="82214" bIns="41107" numCol="1" anchor="b" anchorCtr="0" compatLnSpc="1">
            <a:prstTxWarp prst="textNoShape">
              <a:avLst/>
            </a:prstTxWarp>
          </a:bodyPr>
          <a:lstStyle>
            <a:lvl1pPr defTabSz="822325" eaLnBrk="1" hangingPunct="1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56238" y="6950075"/>
            <a:ext cx="4144962" cy="3889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82214" tIns="41107" rIns="82214" bIns="41107" numCol="1" anchor="b" anchorCtr="0" compatLnSpc="1">
            <a:prstTxWarp prst="textNoShape">
              <a:avLst/>
            </a:prstTxWarp>
          </a:bodyPr>
          <a:lstStyle>
            <a:lvl1pPr algn="r" defTabSz="822325" eaLnBrk="1" hangingPunct="1">
              <a:defRPr sz="1100">
                <a:latin typeface="Times New Roman" panose="02020603050405020304" pitchFamily="18" charset="0"/>
              </a:defRPr>
            </a:lvl1pPr>
          </a:lstStyle>
          <a:p>
            <a:fld id="{AC7448C6-0959-4EC1-AABD-8BCE0F570F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74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130550" y="731838"/>
            <a:ext cx="3340100" cy="2505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465263" y="3482975"/>
            <a:ext cx="6677025" cy="27797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471349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908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93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84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24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52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587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089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9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782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0566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000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8157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5293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465263" y="3482975"/>
            <a:ext cx="6677025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937111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465263" y="3482975"/>
            <a:ext cx="6677025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202409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465263" y="3482975"/>
            <a:ext cx="6677025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488858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465263" y="3482975"/>
            <a:ext cx="6677025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536650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465263" y="3482975"/>
            <a:ext cx="6677025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45958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465263" y="3482975"/>
            <a:ext cx="6677025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784841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465263" y="3482975"/>
            <a:ext cx="6677025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636964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465263" y="3482975"/>
            <a:ext cx="6677025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639253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465263" y="3482975"/>
            <a:ext cx="6677025" cy="182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455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5725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7577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279525" y="3475038"/>
            <a:ext cx="7042150" cy="3290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695766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7680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279525" y="3475038"/>
            <a:ext cx="7042150" cy="3290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30712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279525" y="3475038"/>
            <a:ext cx="7042150" cy="3290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6746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744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63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734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288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907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787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0080625" cy="7559675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00794" tIns="50397" rIns="100794" bIns="50397" anchor="ctr"/>
            <a:lstStyle/>
            <a:p>
              <a:pPr algn="ctr" defTabSz="1008063" eaLnBrk="1" hangingPunct="1">
                <a:defRPr/>
              </a:pPr>
              <a:endParaRPr lang="en-US" sz="26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lIns="100794" tIns="50397" rIns="100794" bIns="50397"/>
            <a:lstStyle/>
            <a:p>
              <a:pPr defTabSz="1008063" eaLnBrk="1" hangingPunct="1">
                <a:defRPr/>
              </a:pPr>
              <a:endParaRPr lang="en-US" sz="26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0794" tIns="50397" rIns="100794" bIns="50397"/>
              <a:lstStyle/>
              <a:p>
                <a:pPr defTabSz="1008063" eaLnBrk="1" hangingPunct="1">
                  <a:defRPr/>
                </a:pPr>
                <a:endParaRPr lang="en-US" sz="26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0794" tIns="50397" rIns="100794" bIns="50397"/>
              <a:lstStyle/>
              <a:p>
                <a:pPr defTabSz="1008063" eaLnBrk="1" hangingPunct="1">
                  <a:defRPr/>
                </a:pPr>
                <a:endParaRPr lang="en-US" sz="26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0794" tIns="50397" rIns="100794" bIns="50397"/>
              <a:lstStyle/>
              <a:p>
                <a:pPr defTabSz="1008063" eaLnBrk="1" hangingPunct="1">
                  <a:defRPr/>
                </a:pPr>
                <a:endParaRPr lang="en-US" sz="26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7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0794" tIns="50397" rIns="100794" bIns="50397"/>
              <a:lstStyle/>
              <a:p>
                <a:pPr defTabSz="1008063" eaLnBrk="1" hangingPunct="1">
                  <a:defRPr/>
                </a:pPr>
                <a:endParaRPr lang="en-US" sz="26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0794" tIns="50397" rIns="100794" bIns="50397"/>
              <a:lstStyle/>
              <a:p>
                <a:pPr defTabSz="1008063" eaLnBrk="1" hangingPunct="1">
                  <a:defRPr/>
                </a:pPr>
                <a:endParaRPr lang="en-US" sz="26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7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0794" tIns="50397" rIns="100794" bIns="50397"/>
              <a:lstStyle/>
              <a:p>
                <a:pPr defTabSz="1008063" eaLnBrk="1" hangingPunct="1">
                  <a:defRPr/>
                </a:pPr>
                <a:endParaRPr lang="en-US" sz="26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0794" tIns="50397" rIns="100794" bIns="50397"/>
              <a:lstStyle/>
              <a:p>
                <a:pPr defTabSz="1008063" eaLnBrk="1" hangingPunct="1">
                  <a:defRPr/>
                </a:pPr>
                <a:endParaRPr lang="en-US" sz="26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0794" tIns="50397" rIns="100794" bIns="50397"/>
              <a:lstStyle/>
              <a:p>
                <a:pPr defTabSz="1008063" eaLnBrk="1" hangingPunct="1">
                  <a:defRPr/>
                </a:pPr>
                <a:endParaRPr lang="en-US" sz="26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0794" tIns="50397" rIns="100794" bIns="50397"/>
              <a:lstStyle/>
              <a:p>
                <a:pPr defTabSz="1008063" eaLnBrk="1" hangingPunct="1">
                  <a:defRPr/>
                </a:pPr>
                <a:endParaRPr lang="en-US" sz="26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7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0794" tIns="50397" rIns="100794" bIns="50397"/>
              <a:lstStyle/>
              <a:p>
                <a:pPr defTabSz="1008063" eaLnBrk="1" hangingPunct="1">
                  <a:defRPr/>
                </a:pPr>
                <a:endParaRPr lang="en-US" sz="2600">
                  <a:latin typeface="Times New Roman" pitchFamily="18" charset="0"/>
                </a:endParaRPr>
              </a:p>
            </p:txBody>
          </p:sp>
        </p:grpSp>
      </p:grpSp>
      <p:sp>
        <p:nvSpPr>
          <p:cNvPr id="26933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276600" y="2016125"/>
            <a:ext cx="6635750" cy="2435225"/>
          </a:xfrm>
        </p:spPr>
        <p:txBody>
          <a:bodyPr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6933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4703763"/>
            <a:ext cx="6635750" cy="193198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7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504825" y="6888163"/>
            <a:ext cx="2351088" cy="5032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09-01-03</a:t>
            </a: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3633A1-A87D-441B-B6D5-49756F6A92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5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F8B375-4FEF-4AFA-B4DB-9B4E06DBE88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09-01-03</a:t>
            </a:r>
          </a:p>
        </p:txBody>
      </p:sp>
    </p:spTree>
    <p:extLst>
      <p:ext uri="{BB962C8B-B14F-4D97-AF65-F5344CB8AC3E}">
        <p14:creationId xmlns:p14="http://schemas.microsoft.com/office/powerpoint/2010/main" val="102506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0438" y="503238"/>
            <a:ext cx="2266950" cy="5964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825" y="503238"/>
            <a:ext cx="6653213" cy="5964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2FFB2C-E6E1-4460-82D2-A1F8F7E7C3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09-01-03</a:t>
            </a:r>
          </a:p>
        </p:txBody>
      </p:sp>
    </p:spTree>
    <p:extLst>
      <p:ext uri="{BB962C8B-B14F-4D97-AF65-F5344CB8AC3E}">
        <p14:creationId xmlns:p14="http://schemas.microsoft.com/office/powerpoint/2010/main" val="927966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D04D2-8DB0-41BC-AD1C-6941AC4F06F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09-01-03</a:t>
            </a:r>
          </a:p>
        </p:txBody>
      </p:sp>
    </p:spTree>
    <p:extLst>
      <p:ext uri="{BB962C8B-B14F-4D97-AF65-F5344CB8AC3E}">
        <p14:creationId xmlns:p14="http://schemas.microsoft.com/office/powerpoint/2010/main" val="284922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A5DA4F-98EB-40B5-AF38-D1C8BE0438C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09-01-03</a:t>
            </a:r>
          </a:p>
        </p:txBody>
      </p:sp>
    </p:spTree>
    <p:extLst>
      <p:ext uri="{BB962C8B-B14F-4D97-AF65-F5344CB8AC3E}">
        <p14:creationId xmlns:p14="http://schemas.microsoft.com/office/powerpoint/2010/main" val="364327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2184400"/>
            <a:ext cx="4459288" cy="4283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2184400"/>
            <a:ext cx="4460875" cy="4283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6C405C-154E-43E6-8A2E-CA46059A84E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09-01-03</a:t>
            </a:r>
          </a:p>
        </p:txBody>
      </p:sp>
    </p:spTree>
    <p:extLst>
      <p:ext uri="{BB962C8B-B14F-4D97-AF65-F5344CB8AC3E}">
        <p14:creationId xmlns:p14="http://schemas.microsoft.com/office/powerpoint/2010/main" val="270251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6B7CCF-1B09-4CA7-B71A-66FD6A1F9BF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09-01-03</a:t>
            </a:r>
          </a:p>
        </p:txBody>
      </p:sp>
    </p:spTree>
    <p:extLst>
      <p:ext uri="{BB962C8B-B14F-4D97-AF65-F5344CB8AC3E}">
        <p14:creationId xmlns:p14="http://schemas.microsoft.com/office/powerpoint/2010/main" val="239045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714298-2A27-4F8B-BF80-EC6A58EC8E5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09-01-03</a:t>
            </a:r>
          </a:p>
        </p:txBody>
      </p:sp>
    </p:spTree>
    <p:extLst>
      <p:ext uri="{BB962C8B-B14F-4D97-AF65-F5344CB8AC3E}">
        <p14:creationId xmlns:p14="http://schemas.microsoft.com/office/powerpoint/2010/main" val="350509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DAB924-73EE-45E3-8A26-453BEA60ED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09-01-03</a:t>
            </a:r>
          </a:p>
        </p:txBody>
      </p:sp>
    </p:spTree>
    <p:extLst>
      <p:ext uri="{BB962C8B-B14F-4D97-AF65-F5344CB8AC3E}">
        <p14:creationId xmlns:p14="http://schemas.microsoft.com/office/powerpoint/2010/main" val="112604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21800E-656F-4C67-98A9-9CCBA3B48E8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09-01-03</a:t>
            </a:r>
          </a:p>
        </p:txBody>
      </p:sp>
    </p:spTree>
    <p:extLst>
      <p:ext uri="{BB962C8B-B14F-4D97-AF65-F5344CB8AC3E}">
        <p14:creationId xmlns:p14="http://schemas.microsoft.com/office/powerpoint/2010/main" val="294401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4CBE1F-4451-4A6E-B02B-EA243D78479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09-01-03</a:t>
            </a:r>
          </a:p>
        </p:txBody>
      </p:sp>
    </p:spTree>
    <p:extLst>
      <p:ext uri="{BB962C8B-B14F-4D97-AF65-F5344CB8AC3E}">
        <p14:creationId xmlns:p14="http://schemas.microsoft.com/office/powerpoint/2010/main" val="298484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4875" y="6888163"/>
            <a:ext cx="3190875" cy="503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00794" tIns="50397" rIns="100794" bIns="50397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4713" y="6888163"/>
            <a:ext cx="2352675" cy="503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00794" tIns="50397" rIns="100794" bIns="5039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 Black" panose="020B0A04020102020204" pitchFamily="34" charset="0"/>
              </a:defRPr>
            </a:lvl1pPr>
          </a:lstStyle>
          <a:p>
            <a:fld id="{B566C7D7-2235-454F-9F64-9BED1E3EE44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0080625" cy="601663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00794" tIns="50397" rIns="100794" bIns="50397" anchor="ctr"/>
            <a:lstStyle/>
            <a:p>
              <a:pPr algn="ctr" defTabSz="1008063" eaLnBrk="1" hangingPunct="1">
                <a:defRPr/>
              </a:pPr>
              <a:endParaRPr lang="en-US" sz="26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lIns="100794" tIns="50397" rIns="100794" bIns="50397"/>
            <a:lstStyle/>
            <a:p>
              <a:pPr defTabSz="1008063" eaLnBrk="1" hangingPunct="1">
                <a:defRPr/>
              </a:pPr>
              <a:endParaRPr lang="en-US" sz="26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lIns="100794" tIns="50397" rIns="100794" bIns="50397"/>
            <a:lstStyle/>
            <a:p>
              <a:pPr defTabSz="1008063" eaLnBrk="1" hangingPunct="1">
                <a:defRPr/>
              </a:pPr>
              <a:endParaRPr lang="en-US" sz="200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lIns="100794" tIns="50397" rIns="100794" bIns="50397"/>
            <a:lstStyle/>
            <a:p>
              <a:pPr defTabSz="1008063" eaLnBrk="1" hangingPunct="1">
                <a:defRPr/>
              </a:pPr>
              <a:endParaRPr lang="en-US" sz="200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lIns="100794" tIns="50397" rIns="100794" bIns="50397"/>
            <a:lstStyle/>
            <a:p>
              <a:pPr defTabSz="1008063" eaLnBrk="1" hangingPunct="1">
                <a:defRPr/>
              </a:pPr>
              <a:endParaRPr lang="en-US" sz="20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6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lIns="100794" tIns="50397" rIns="100794" bIns="50397"/>
            <a:lstStyle/>
            <a:p>
              <a:pPr defTabSz="1008063" eaLnBrk="1" hangingPunct="1">
                <a:defRPr/>
              </a:pPr>
              <a:endParaRPr lang="en-US" sz="200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lIns="100794" tIns="50397" rIns="100794" bIns="50397"/>
            <a:lstStyle/>
            <a:p>
              <a:pPr defTabSz="1008063" eaLnBrk="1" hangingPunct="1">
                <a:defRPr/>
              </a:pPr>
              <a:endParaRPr lang="en-US" sz="26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lIns="100794" tIns="50397" rIns="100794" bIns="50397"/>
            <a:lstStyle/>
            <a:p>
              <a:pPr defTabSz="1008063" eaLnBrk="1" hangingPunct="1">
                <a:defRPr/>
              </a:pPr>
              <a:endParaRPr lang="en-US" sz="20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lIns="100794" tIns="50397" rIns="100794" bIns="50397"/>
            <a:lstStyle/>
            <a:p>
              <a:pPr defTabSz="1008063" eaLnBrk="1" hangingPunct="1">
                <a:defRPr/>
              </a:pPr>
              <a:endParaRPr lang="en-US" sz="200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503238"/>
            <a:ext cx="9072563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2184400"/>
            <a:ext cx="9072563" cy="428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830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4825" y="6884988"/>
            <a:ext cx="2351088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00794" tIns="50397" rIns="100794" bIns="5039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r>
              <a:rPr lang="en-US"/>
              <a:t>09-01-03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88" r:id="rId3"/>
    <p:sldLayoutId id="2147483687" r:id="rId4"/>
    <p:sldLayoutId id="2147483686" r:id="rId5"/>
    <p:sldLayoutId id="2147483685" r:id="rId6"/>
    <p:sldLayoutId id="2147483684" r:id="rId7"/>
    <p:sldLayoutId id="2147483683" r:id="rId8"/>
    <p:sldLayoutId id="2147483682" r:id="rId9"/>
    <p:sldLayoutId id="2147483681" r:id="rId10"/>
    <p:sldLayoutId id="2147483680" r:id="rId11"/>
  </p:sldLayoutIdLst>
  <p:hf hdr="0" ftr="0" dt="0"/>
  <p:txStyles>
    <p:titleStyle>
      <a:lvl1pPr algn="l" defTabSz="1008063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+mj-lt"/>
          <a:ea typeface="+mj-ea"/>
          <a:cs typeface="+mj-cs"/>
        </a:defRPr>
      </a:lvl1pPr>
      <a:lvl2pPr algn="l" defTabSz="1008063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rial" pitchFamily="34" charset="0"/>
        </a:defRPr>
      </a:lvl2pPr>
      <a:lvl3pPr algn="l" defTabSz="1008063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rial" pitchFamily="34" charset="0"/>
        </a:defRPr>
      </a:lvl3pPr>
      <a:lvl4pPr algn="l" defTabSz="1008063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rial" pitchFamily="34" charset="0"/>
        </a:defRPr>
      </a:lvl4pPr>
      <a:lvl5pPr algn="l" defTabSz="1008063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rial" pitchFamily="34" charset="0"/>
        </a:defRPr>
      </a:lvl5pPr>
      <a:lvl6pPr marL="457200" algn="l" defTabSz="1008063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rial" pitchFamily="34" charset="0"/>
        </a:defRPr>
      </a:lvl6pPr>
      <a:lvl7pPr marL="914400" algn="l" defTabSz="1008063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rial" pitchFamily="34" charset="0"/>
        </a:defRPr>
      </a:lvl7pPr>
      <a:lvl8pPr marL="1371600" algn="l" defTabSz="1008063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rial" pitchFamily="34" charset="0"/>
        </a:defRPr>
      </a:lvl8pPr>
      <a:lvl9pPr marL="1828800" algn="l" defTabSz="1008063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rial" pitchFamily="34" charset="0"/>
        </a:defRPr>
      </a:lvl9pPr>
    </p:titleStyle>
    <p:bodyStyle>
      <a:lvl1pPr marL="377825" indent="-377825" algn="l" defTabSz="1008063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500">
          <a:solidFill>
            <a:schemeClr val="tx1"/>
          </a:solidFill>
          <a:latin typeface="+mn-lt"/>
          <a:ea typeface="+mn-ea"/>
          <a:cs typeface="+mn-cs"/>
        </a:defRPr>
      </a:lvl1pPr>
      <a:lvl2pPr marL="819150" indent="-315913" algn="l" defTabSz="1008063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anose="05000000000000000000" pitchFamily="2" charset="2"/>
        <a:buChar char="¨"/>
        <a:defRPr sz="3100">
          <a:solidFill>
            <a:schemeClr val="tx1"/>
          </a:solidFill>
          <a:latin typeface="+mn-lt"/>
        </a:defRPr>
      </a:lvl2pPr>
      <a:lvl3pPr marL="1260475" indent="-252413" algn="l" defTabSz="1008063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3pPr>
      <a:lvl4pPr marL="1763713" indent="-252413" algn="l" defTabSz="1008063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Font typeface="Wingdings" panose="05000000000000000000" pitchFamily="2" charset="2"/>
        <a:buChar char="¨"/>
        <a:defRPr sz="2200">
          <a:solidFill>
            <a:schemeClr val="tx1"/>
          </a:solidFill>
          <a:latin typeface="+mn-lt"/>
        </a:defRPr>
      </a:lvl4pPr>
      <a:lvl5pPr marL="2268538" indent="-252413" algn="l" defTabSz="1008063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+mn-lt"/>
        </a:defRPr>
      </a:lvl5pPr>
      <a:lvl6pPr marL="2725738" indent="-252413" algn="l" defTabSz="1008063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6pPr>
      <a:lvl7pPr marL="3182938" indent="-252413" algn="l" defTabSz="1008063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7pPr>
      <a:lvl8pPr marL="3640138" indent="-252413" algn="l" defTabSz="1008063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8pPr>
      <a:lvl9pPr marL="4097338" indent="-252413" algn="l" defTabSz="1008063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A7F5A0-233F-40C3-B2B1-77CDE3F566A1}" type="slidenum">
              <a:rPr lang="en-US">
                <a:latin typeface="Arial Black" panose="020B0A04020102020204" pitchFamily="34" charset="0"/>
              </a:rPr>
              <a:pPr/>
              <a:t>1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3075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544513" y="884238"/>
            <a:ext cx="9240837" cy="2540000"/>
          </a:xfrm>
        </p:spPr>
        <p:txBody>
          <a:bodyPr/>
          <a:lstStyle/>
          <a:p>
            <a:pPr eaLnBrk="1" hangingPunct="1"/>
            <a:r>
              <a:rPr lang="en-US" sz="5500" dirty="0" smtClean="0">
                <a:solidFill>
                  <a:srgbClr val="000099"/>
                </a:solidFill>
              </a:rPr>
              <a:t/>
            </a:r>
            <a:br>
              <a:rPr lang="en-US" sz="5500" dirty="0" smtClean="0">
                <a:solidFill>
                  <a:srgbClr val="000099"/>
                </a:solidFill>
              </a:rPr>
            </a:br>
            <a:r>
              <a:rPr lang="en-US" sz="3700" dirty="0" smtClean="0">
                <a:solidFill>
                  <a:srgbClr val="000099"/>
                </a:solidFill>
              </a:rPr>
              <a:t/>
            </a:r>
            <a:br>
              <a:rPr lang="en-US" sz="3700" dirty="0" smtClean="0">
                <a:solidFill>
                  <a:srgbClr val="000099"/>
                </a:solidFill>
              </a:rPr>
            </a:br>
            <a:r>
              <a:rPr lang="en-US" sz="4500" b="1" dirty="0" smtClean="0"/>
              <a:t>COL 100:</a:t>
            </a:r>
            <a:r>
              <a:rPr lang="en-US" sz="4500" b="1" dirty="0" smtClean="0">
                <a:solidFill>
                  <a:srgbClr val="000099"/>
                </a:solidFill>
              </a:rPr>
              <a:t> </a:t>
            </a:r>
            <a:br>
              <a:rPr lang="en-US" sz="4500" b="1" dirty="0" smtClean="0">
                <a:solidFill>
                  <a:srgbClr val="000099"/>
                </a:solidFill>
              </a:rPr>
            </a:br>
            <a:r>
              <a:rPr lang="en-US" sz="4500" b="1" dirty="0" smtClean="0"/>
              <a:t>Introduction to Programming</a:t>
            </a:r>
          </a:p>
        </p:txBody>
      </p:sp>
      <p:sp>
        <p:nvSpPr>
          <p:cNvPr id="3076" name="Rectangle 1029"/>
          <p:cNvSpPr>
            <a:spLocks noChangeArrowheads="1"/>
          </p:cNvSpPr>
          <p:nvPr/>
        </p:nvSpPr>
        <p:spPr bwMode="auto">
          <a:xfrm>
            <a:off x="544513" y="4922838"/>
            <a:ext cx="8839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3600" dirty="0" smtClean="0">
                <a:cs typeface="Arial" panose="020B0604020202020204" pitchFamily="34" charset="0"/>
              </a:rPr>
              <a:t>				</a:t>
            </a:r>
            <a:r>
              <a:rPr lang="en-US" sz="3600" dirty="0" err="1" smtClean="0">
                <a:cs typeface="Arial" panose="020B0604020202020204" pitchFamily="34" charset="0"/>
              </a:rPr>
              <a:t>Smruti</a:t>
            </a:r>
            <a:r>
              <a:rPr lang="en-US" sz="3600" dirty="0" smtClean="0">
                <a:cs typeface="Arial" panose="020B0604020202020204" pitchFamily="34" charset="0"/>
              </a:rPr>
              <a:t> R. Sarangi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3600" dirty="0" smtClean="0">
                <a:cs typeface="Arial" panose="020B0604020202020204" pitchFamily="34" charset="0"/>
              </a:rPr>
              <a:t>Dept</a:t>
            </a:r>
            <a:r>
              <a:rPr lang="en-US" sz="3600" dirty="0">
                <a:cs typeface="Arial" panose="020B0604020202020204" pitchFamily="34" charset="0"/>
              </a:rPr>
              <a:t>. of Computer Science &amp; Engineering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sz="360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56242" y="605436"/>
            <a:ext cx="8175649" cy="1032456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Let us </a:t>
            </a:r>
            <a:r>
              <a:rPr lang="fr-FR" dirty="0" err="1">
                <a:solidFill>
                  <a:schemeClr val="tx1"/>
                </a:solidFill>
              </a:rPr>
              <a:t>make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a full system ...</a:t>
            </a:r>
          </a:p>
        </p:txBody>
      </p:sp>
      <p:grpSp>
        <p:nvGrpSpPr>
          <p:cNvPr id="4169" name="Group 105"/>
          <p:cNvGrpSpPr>
            <a:grpSpLocks noChangeAspect="1"/>
          </p:cNvGrpSpPr>
          <p:nvPr/>
        </p:nvGrpSpPr>
        <p:grpSpPr bwMode="auto">
          <a:xfrm>
            <a:off x="1823951" y="2108659"/>
            <a:ext cx="6240232" cy="4611052"/>
            <a:chOff x="1330" y="1104"/>
            <a:chExt cx="3566" cy="2635"/>
          </a:xfrm>
        </p:grpSpPr>
        <p:sp>
          <p:nvSpPr>
            <p:cNvPr id="4170" name="AutoShape 104"/>
            <p:cNvSpPr>
              <a:spLocks noChangeAspect="1" noChangeArrowheads="1" noTextEdit="1"/>
            </p:cNvSpPr>
            <p:nvPr/>
          </p:nvSpPr>
          <p:spPr bwMode="auto">
            <a:xfrm>
              <a:off x="1330" y="1104"/>
              <a:ext cx="3566" cy="2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1" name="Rectangle 106"/>
            <p:cNvSpPr>
              <a:spLocks noChangeArrowheads="1"/>
            </p:cNvSpPr>
            <p:nvPr/>
          </p:nvSpPr>
          <p:spPr bwMode="auto">
            <a:xfrm>
              <a:off x="3475" y="1256"/>
              <a:ext cx="1312" cy="384"/>
            </a:xfrm>
            <a:prstGeom prst="rect">
              <a:avLst/>
            </a:prstGeom>
            <a:solidFill>
              <a:srgbClr val="A2D0D9"/>
            </a:solidFill>
            <a:ln w="1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2" name="Rectangle 107"/>
            <p:cNvSpPr>
              <a:spLocks noChangeArrowheads="1"/>
            </p:cNvSpPr>
            <p:nvPr/>
          </p:nvSpPr>
          <p:spPr bwMode="auto">
            <a:xfrm>
              <a:off x="2232" y="1929"/>
              <a:ext cx="1397" cy="541"/>
            </a:xfrm>
            <a:prstGeom prst="rect">
              <a:avLst/>
            </a:prstGeom>
            <a:solidFill>
              <a:srgbClr val="FFE6D5"/>
            </a:solidFill>
            <a:ln w="1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3" name="Rectangle 108"/>
            <p:cNvSpPr>
              <a:spLocks noChangeArrowheads="1"/>
            </p:cNvSpPr>
            <p:nvPr/>
          </p:nvSpPr>
          <p:spPr bwMode="auto">
            <a:xfrm>
              <a:off x="1456" y="1242"/>
              <a:ext cx="1202" cy="456"/>
            </a:xfrm>
            <a:prstGeom prst="rect">
              <a:avLst/>
            </a:prstGeom>
            <a:solidFill>
              <a:srgbClr val="D5F6FF"/>
            </a:solidFill>
            <a:ln w="1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4" name="Rectangle 109"/>
            <p:cNvSpPr>
              <a:spLocks noChangeArrowheads="1"/>
            </p:cNvSpPr>
            <p:nvPr/>
          </p:nvSpPr>
          <p:spPr bwMode="auto">
            <a:xfrm>
              <a:off x="2372" y="2049"/>
              <a:ext cx="117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1007943" eaLnBrk="1" hangingPunct="1"/>
              <a:r>
                <a:rPr lang="en-US" sz="3638" dirty="0">
                  <a:solidFill>
                    <a:srgbClr val="000000"/>
                  </a:solidFill>
                  <a:latin typeface="Sans"/>
                </a:rPr>
                <a:t>Computer</a:t>
              </a:r>
              <a:endParaRPr lang="en-US" sz="1984" dirty="0"/>
            </a:p>
          </p:txBody>
        </p:sp>
        <p:sp>
          <p:nvSpPr>
            <p:cNvPr id="4175" name="Rectangle 110"/>
            <p:cNvSpPr>
              <a:spLocks noChangeArrowheads="1"/>
            </p:cNvSpPr>
            <p:nvPr/>
          </p:nvSpPr>
          <p:spPr bwMode="auto">
            <a:xfrm>
              <a:off x="1561" y="1339"/>
              <a:ext cx="96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1007943" eaLnBrk="1" hangingPunct="1"/>
              <a:r>
                <a:rPr lang="en-US" sz="3638" dirty="0">
                  <a:solidFill>
                    <a:srgbClr val="000000"/>
                  </a:solidFill>
                  <a:latin typeface="Sans"/>
                </a:rPr>
                <a:t>Memory</a:t>
              </a:r>
              <a:endParaRPr lang="en-US" sz="1984" dirty="0"/>
            </a:p>
          </p:txBody>
        </p:sp>
        <p:sp>
          <p:nvSpPr>
            <p:cNvPr id="4176" name="Rectangle 111"/>
            <p:cNvSpPr>
              <a:spLocks noChangeArrowheads="1"/>
            </p:cNvSpPr>
            <p:nvPr/>
          </p:nvSpPr>
          <p:spPr bwMode="auto">
            <a:xfrm>
              <a:off x="3503" y="1267"/>
              <a:ext cx="1229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1007943" eaLnBrk="1" hangingPunct="1"/>
              <a:r>
                <a:rPr lang="en-US" sz="3638" dirty="0">
                  <a:latin typeface="Sans"/>
                </a:rPr>
                <a:t>Hard disk</a:t>
              </a:r>
              <a:endParaRPr lang="en-US" sz="1984" dirty="0"/>
            </a:p>
          </p:txBody>
        </p:sp>
        <p:sp>
          <p:nvSpPr>
            <p:cNvPr id="4177" name="Freeform 112"/>
            <p:cNvSpPr>
              <a:spLocks/>
            </p:cNvSpPr>
            <p:nvPr/>
          </p:nvSpPr>
          <p:spPr bwMode="auto">
            <a:xfrm>
              <a:off x="2657" y="1608"/>
              <a:ext cx="204" cy="315"/>
            </a:xfrm>
            <a:custGeom>
              <a:avLst/>
              <a:gdLst>
                <a:gd name="T0" fmla="*/ 0 w 373"/>
                <a:gd name="T1" fmla="*/ 0 h 575"/>
                <a:gd name="T2" fmla="*/ 373 w 373"/>
                <a:gd name="T3" fmla="*/ 0 h 575"/>
                <a:gd name="T4" fmla="*/ 373 w 373"/>
                <a:gd name="T5" fmla="*/ 5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3" h="575">
                  <a:moveTo>
                    <a:pt x="0" y="0"/>
                  </a:moveTo>
                  <a:lnTo>
                    <a:pt x="373" y="0"/>
                  </a:lnTo>
                  <a:lnTo>
                    <a:pt x="373" y="575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8" name="Freeform 113"/>
            <p:cNvSpPr>
              <a:spLocks/>
            </p:cNvSpPr>
            <p:nvPr/>
          </p:nvSpPr>
          <p:spPr bwMode="auto">
            <a:xfrm>
              <a:off x="2657" y="1577"/>
              <a:ext cx="108" cy="62"/>
            </a:xfrm>
            <a:custGeom>
              <a:avLst/>
              <a:gdLst>
                <a:gd name="T0" fmla="*/ 77 w 108"/>
                <a:gd name="T1" fmla="*/ 31 h 62"/>
                <a:gd name="T2" fmla="*/ 108 w 108"/>
                <a:gd name="T3" fmla="*/ 0 h 62"/>
                <a:gd name="T4" fmla="*/ 0 w 108"/>
                <a:gd name="T5" fmla="*/ 31 h 62"/>
                <a:gd name="T6" fmla="*/ 108 w 108"/>
                <a:gd name="T7" fmla="*/ 62 h 62"/>
                <a:gd name="T8" fmla="*/ 77 w 108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77" y="31"/>
                  </a:moveTo>
                  <a:lnTo>
                    <a:pt x="108" y="0"/>
                  </a:lnTo>
                  <a:lnTo>
                    <a:pt x="0" y="31"/>
                  </a:lnTo>
                  <a:lnTo>
                    <a:pt x="108" y="62"/>
                  </a:lnTo>
                  <a:lnTo>
                    <a:pt x="77" y="31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9" name="Freeform 114"/>
            <p:cNvSpPr>
              <a:spLocks/>
            </p:cNvSpPr>
            <p:nvPr/>
          </p:nvSpPr>
          <p:spPr bwMode="auto">
            <a:xfrm>
              <a:off x="2830" y="1815"/>
              <a:ext cx="62" cy="108"/>
            </a:xfrm>
            <a:custGeom>
              <a:avLst/>
              <a:gdLst>
                <a:gd name="T0" fmla="*/ 31 w 62"/>
                <a:gd name="T1" fmla="*/ 31 h 108"/>
                <a:gd name="T2" fmla="*/ 0 w 62"/>
                <a:gd name="T3" fmla="*/ 0 h 108"/>
                <a:gd name="T4" fmla="*/ 31 w 62"/>
                <a:gd name="T5" fmla="*/ 108 h 108"/>
                <a:gd name="T6" fmla="*/ 62 w 62"/>
                <a:gd name="T7" fmla="*/ 0 h 108"/>
                <a:gd name="T8" fmla="*/ 31 w 62"/>
                <a:gd name="T9" fmla="*/ 3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08">
                  <a:moveTo>
                    <a:pt x="31" y="31"/>
                  </a:moveTo>
                  <a:lnTo>
                    <a:pt x="0" y="0"/>
                  </a:lnTo>
                  <a:lnTo>
                    <a:pt x="31" y="108"/>
                  </a:lnTo>
                  <a:lnTo>
                    <a:pt x="62" y="0"/>
                  </a:lnTo>
                  <a:lnTo>
                    <a:pt x="31" y="31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0" name="Line 115"/>
            <p:cNvSpPr>
              <a:spLocks noChangeShapeType="1"/>
            </p:cNvSpPr>
            <p:nvPr/>
          </p:nvSpPr>
          <p:spPr bwMode="auto">
            <a:xfrm>
              <a:off x="2651" y="1381"/>
              <a:ext cx="807" cy="0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1" name="Freeform 116"/>
            <p:cNvSpPr>
              <a:spLocks/>
            </p:cNvSpPr>
            <p:nvPr/>
          </p:nvSpPr>
          <p:spPr bwMode="auto">
            <a:xfrm>
              <a:off x="2651" y="1351"/>
              <a:ext cx="109" cy="62"/>
            </a:xfrm>
            <a:custGeom>
              <a:avLst/>
              <a:gdLst>
                <a:gd name="T0" fmla="*/ 77 w 109"/>
                <a:gd name="T1" fmla="*/ 30 h 62"/>
                <a:gd name="T2" fmla="*/ 109 w 109"/>
                <a:gd name="T3" fmla="*/ 0 h 62"/>
                <a:gd name="T4" fmla="*/ 0 w 109"/>
                <a:gd name="T5" fmla="*/ 30 h 62"/>
                <a:gd name="T6" fmla="*/ 109 w 109"/>
                <a:gd name="T7" fmla="*/ 62 h 62"/>
                <a:gd name="T8" fmla="*/ 77 w 109"/>
                <a:gd name="T9" fmla="*/ 3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2">
                  <a:moveTo>
                    <a:pt x="77" y="30"/>
                  </a:moveTo>
                  <a:lnTo>
                    <a:pt x="109" y="0"/>
                  </a:lnTo>
                  <a:lnTo>
                    <a:pt x="0" y="30"/>
                  </a:lnTo>
                  <a:lnTo>
                    <a:pt x="109" y="62"/>
                  </a:lnTo>
                  <a:lnTo>
                    <a:pt x="77" y="30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2" name="Freeform 117"/>
            <p:cNvSpPr>
              <a:spLocks/>
            </p:cNvSpPr>
            <p:nvPr/>
          </p:nvSpPr>
          <p:spPr bwMode="auto">
            <a:xfrm>
              <a:off x="3350" y="1351"/>
              <a:ext cx="108" cy="62"/>
            </a:xfrm>
            <a:custGeom>
              <a:avLst/>
              <a:gdLst>
                <a:gd name="T0" fmla="*/ 30 w 108"/>
                <a:gd name="T1" fmla="*/ 30 h 62"/>
                <a:gd name="T2" fmla="*/ 0 w 108"/>
                <a:gd name="T3" fmla="*/ 62 h 62"/>
                <a:gd name="T4" fmla="*/ 108 w 108"/>
                <a:gd name="T5" fmla="*/ 30 h 62"/>
                <a:gd name="T6" fmla="*/ 0 w 108"/>
                <a:gd name="T7" fmla="*/ 0 h 62"/>
                <a:gd name="T8" fmla="*/ 30 w 108"/>
                <a:gd name="T9" fmla="*/ 3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30" y="30"/>
                  </a:moveTo>
                  <a:lnTo>
                    <a:pt x="0" y="62"/>
                  </a:lnTo>
                  <a:lnTo>
                    <a:pt x="108" y="30"/>
                  </a:lnTo>
                  <a:lnTo>
                    <a:pt x="0" y="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3" name="Rectangle 118"/>
            <p:cNvSpPr>
              <a:spLocks noChangeArrowheads="1"/>
            </p:cNvSpPr>
            <p:nvPr/>
          </p:nvSpPr>
          <p:spPr bwMode="auto">
            <a:xfrm>
              <a:off x="1380" y="1133"/>
              <a:ext cx="3493" cy="1398"/>
            </a:xfrm>
            <a:prstGeom prst="rect">
              <a:avLst/>
            </a:prstGeom>
            <a:noFill/>
            <a:ln w="8" cap="flat">
              <a:solidFill>
                <a:srgbClr val="291E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4" name="Freeform 119"/>
            <p:cNvSpPr>
              <a:spLocks/>
            </p:cNvSpPr>
            <p:nvPr/>
          </p:nvSpPr>
          <p:spPr bwMode="auto">
            <a:xfrm>
              <a:off x="1407" y="2804"/>
              <a:ext cx="1332" cy="354"/>
            </a:xfrm>
            <a:custGeom>
              <a:avLst/>
              <a:gdLst>
                <a:gd name="T0" fmla="*/ 323 w 2429"/>
                <a:gd name="T1" fmla="*/ 0 h 645"/>
                <a:gd name="T2" fmla="*/ 2107 w 2429"/>
                <a:gd name="T3" fmla="*/ 0 h 645"/>
                <a:gd name="T4" fmla="*/ 2429 w 2429"/>
                <a:gd name="T5" fmla="*/ 322 h 645"/>
                <a:gd name="T6" fmla="*/ 2107 w 2429"/>
                <a:gd name="T7" fmla="*/ 645 h 645"/>
                <a:gd name="T8" fmla="*/ 323 w 2429"/>
                <a:gd name="T9" fmla="*/ 645 h 645"/>
                <a:gd name="T10" fmla="*/ 0 w 2429"/>
                <a:gd name="T11" fmla="*/ 322 h 645"/>
                <a:gd name="T12" fmla="*/ 323 w 2429"/>
                <a:gd name="T13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9" h="645">
                  <a:moveTo>
                    <a:pt x="323" y="0"/>
                  </a:moveTo>
                  <a:lnTo>
                    <a:pt x="2107" y="0"/>
                  </a:lnTo>
                  <a:cubicBezTo>
                    <a:pt x="2285" y="0"/>
                    <a:pt x="2429" y="143"/>
                    <a:pt x="2429" y="322"/>
                  </a:cubicBezTo>
                  <a:cubicBezTo>
                    <a:pt x="2429" y="501"/>
                    <a:pt x="2285" y="645"/>
                    <a:pt x="2107" y="645"/>
                  </a:cubicBezTo>
                  <a:lnTo>
                    <a:pt x="323" y="645"/>
                  </a:lnTo>
                  <a:cubicBezTo>
                    <a:pt x="144" y="645"/>
                    <a:pt x="0" y="501"/>
                    <a:pt x="0" y="322"/>
                  </a:cubicBezTo>
                  <a:cubicBezTo>
                    <a:pt x="0" y="143"/>
                    <a:pt x="144" y="0"/>
                    <a:pt x="323" y="0"/>
                  </a:cubicBezTo>
                  <a:close/>
                </a:path>
              </a:pathLst>
            </a:custGeom>
            <a:solidFill>
              <a:srgbClr val="F6FFD5"/>
            </a:solidFill>
            <a:ln w="8" cap="flat">
              <a:solidFill>
                <a:srgbClr val="291E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5" name="Rectangle 120"/>
            <p:cNvSpPr>
              <a:spLocks noChangeArrowheads="1"/>
            </p:cNvSpPr>
            <p:nvPr/>
          </p:nvSpPr>
          <p:spPr bwMode="auto">
            <a:xfrm>
              <a:off x="1537" y="2832"/>
              <a:ext cx="1142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1007943" eaLnBrk="1" hangingPunct="1"/>
              <a:r>
                <a:rPr lang="en-US" sz="3638" dirty="0">
                  <a:solidFill>
                    <a:srgbClr val="000000"/>
                  </a:solidFill>
                  <a:latin typeface="Sans"/>
                </a:rPr>
                <a:t>Keyboard</a:t>
              </a:r>
              <a:endParaRPr lang="en-US" sz="1984" dirty="0"/>
            </a:p>
          </p:txBody>
        </p:sp>
        <p:sp>
          <p:nvSpPr>
            <p:cNvPr id="4186" name="Freeform 121"/>
            <p:cNvSpPr>
              <a:spLocks/>
            </p:cNvSpPr>
            <p:nvPr/>
          </p:nvSpPr>
          <p:spPr bwMode="auto">
            <a:xfrm>
              <a:off x="1707" y="3321"/>
              <a:ext cx="981" cy="354"/>
            </a:xfrm>
            <a:custGeom>
              <a:avLst/>
              <a:gdLst>
                <a:gd name="T0" fmla="*/ 323 w 1789"/>
                <a:gd name="T1" fmla="*/ 0 h 645"/>
                <a:gd name="T2" fmla="*/ 1467 w 1789"/>
                <a:gd name="T3" fmla="*/ 0 h 645"/>
                <a:gd name="T4" fmla="*/ 1789 w 1789"/>
                <a:gd name="T5" fmla="*/ 323 h 645"/>
                <a:gd name="T6" fmla="*/ 1467 w 1789"/>
                <a:gd name="T7" fmla="*/ 645 h 645"/>
                <a:gd name="T8" fmla="*/ 323 w 1789"/>
                <a:gd name="T9" fmla="*/ 645 h 645"/>
                <a:gd name="T10" fmla="*/ 0 w 1789"/>
                <a:gd name="T11" fmla="*/ 323 h 645"/>
                <a:gd name="T12" fmla="*/ 323 w 1789"/>
                <a:gd name="T13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9" h="645">
                  <a:moveTo>
                    <a:pt x="323" y="0"/>
                  </a:moveTo>
                  <a:lnTo>
                    <a:pt x="1467" y="0"/>
                  </a:lnTo>
                  <a:cubicBezTo>
                    <a:pt x="1645" y="0"/>
                    <a:pt x="1789" y="144"/>
                    <a:pt x="1789" y="323"/>
                  </a:cubicBezTo>
                  <a:cubicBezTo>
                    <a:pt x="1789" y="501"/>
                    <a:pt x="1645" y="645"/>
                    <a:pt x="1467" y="645"/>
                  </a:cubicBezTo>
                  <a:lnTo>
                    <a:pt x="323" y="645"/>
                  </a:lnTo>
                  <a:cubicBezTo>
                    <a:pt x="144" y="645"/>
                    <a:pt x="0" y="501"/>
                    <a:pt x="0" y="323"/>
                  </a:cubicBezTo>
                  <a:cubicBezTo>
                    <a:pt x="0" y="144"/>
                    <a:pt x="144" y="0"/>
                    <a:pt x="323" y="0"/>
                  </a:cubicBezTo>
                  <a:close/>
                </a:path>
              </a:pathLst>
            </a:custGeom>
            <a:solidFill>
              <a:srgbClr val="F6FFD5"/>
            </a:solidFill>
            <a:ln w="7" cap="flat">
              <a:solidFill>
                <a:srgbClr val="291E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7" name="Rectangle 122"/>
            <p:cNvSpPr>
              <a:spLocks noChangeArrowheads="1"/>
            </p:cNvSpPr>
            <p:nvPr/>
          </p:nvSpPr>
          <p:spPr bwMode="auto">
            <a:xfrm>
              <a:off x="1827" y="3345"/>
              <a:ext cx="80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1007943" eaLnBrk="1" hangingPunct="1"/>
              <a:r>
                <a:rPr lang="en-US" sz="3638" dirty="0">
                  <a:solidFill>
                    <a:srgbClr val="000000"/>
                  </a:solidFill>
                  <a:latin typeface="Sans"/>
                </a:rPr>
                <a:t>Mouse</a:t>
              </a:r>
              <a:endParaRPr lang="en-US" sz="1984" dirty="0"/>
            </a:p>
          </p:txBody>
        </p:sp>
        <p:sp>
          <p:nvSpPr>
            <p:cNvPr id="4188" name="Freeform 123"/>
            <p:cNvSpPr>
              <a:spLocks/>
            </p:cNvSpPr>
            <p:nvPr/>
          </p:nvSpPr>
          <p:spPr bwMode="auto">
            <a:xfrm>
              <a:off x="3411" y="2825"/>
              <a:ext cx="1332" cy="354"/>
            </a:xfrm>
            <a:custGeom>
              <a:avLst/>
              <a:gdLst>
                <a:gd name="T0" fmla="*/ 322 w 2429"/>
                <a:gd name="T1" fmla="*/ 0 h 646"/>
                <a:gd name="T2" fmla="*/ 2106 w 2429"/>
                <a:gd name="T3" fmla="*/ 0 h 646"/>
                <a:gd name="T4" fmla="*/ 2429 w 2429"/>
                <a:gd name="T5" fmla="*/ 323 h 646"/>
                <a:gd name="T6" fmla="*/ 2106 w 2429"/>
                <a:gd name="T7" fmla="*/ 646 h 646"/>
                <a:gd name="T8" fmla="*/ 322 w 2429"/>
                <a:gd name="T9" fmla="*/ 646 h 646"/>
                <a:gd name="T10" fmla="*/ 0 w 2429"/>
                <a:gd name="T11" fmla="*/ 323 h 646"/>
                <a:gd name="T12" fmla="*/ 322 w 2429"/>
                <a:gd name="T13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9" h="646">
                  <a:moveTo>
                    <a:pt x="322" y="0"/>
                  </a:moveTo>
                  <a:lnTo>
                    <a:pt x="2106" y="0"/>
                  </a:lnTo>
                  <a:cubicBezTo>
                    <a:pt x="2285" y="0"/>
                    <a:pt x="2429" y="144"/>
                    <a:pt x="2429" y="323"/>
                  </a:cubicBezTo>
                  <a:cubicBezTo>
                    <a:pt x="2429" y="502"/>
                    <a:pt x="2285" y="646"/>
                    <a:pt x="2106" y="646"/>
                  </a:cubicBezTo>
                  <a:lnTo>
                    <a:pt x="322" y="646"/>
                  </a:lnTo>
                  <a:cubicBezTo>
                    <a:pt x="144" y="646"/>
                    <a:pt x="0" y="502"/>
                    <a:pt x="0" y="323"/>
                  </a:cubicBezTo>
                  <a:cubicBezTo>
                    <a:pt x="0" y="144"/>
                    <a:pt x="144" y="0"/>
                    <a:pt x="322" y="0"/>
                  </a:cubicBezTo>
                  <a:close/>
                </a:path>
              </a:pathLst>
            </a:custGeom>
            <a:solidFill>
              <a:srgbClr val="F6FFD5"/>
            </a:solidFill>
            <a:ln w="8" cap="flat">
              <a:solidFill>
                <a:srgbClr val="291E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9" name="Rectangle 124"/>
            <p:cNvSpPr>
              <a:spLocks noChangeArrowheads="1"/>
            </p:cNvSpPr>
            <p:nvPr/>
          </p:nvSpPr>
          <p:spPr bwMode="auto">
            <a:xfrm>
              <a:off x="3659" y="2832"/>
              <a:ext cx="889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1007943" eaLnBrk="1" hangingPunct="1"/>
              <a:r>
                <a:rPr lang="en-US" sz="3638" dirty="0">
                  <a:solidFill>
                    <a:srgbClr val="000000"/>
                  </a:solidFill>
                  <a:latin typeface="Sans"/>
                </a:rPr>
                <a:t>Monitor</a:t>
              </a:r>
              <a:endParaRPr lang="en-US" sz="1984" dirty="0"/>
            </a:p>
          </p:txBody>
        </p:sp>
        <p:sp>
          <p:nvSpPr>
            <p:cNvPr id="4190" name="Freeform 125"/>
            <p:cNvSpPr>
              <a:spLocks/>
            </p:cNvSpPr>
            <p:nvPr/>
          </p:nvSpPr>
          <p:spPr bwMode="auto">
            <a:xfrm>
              <a:off x="3433" y="3343"/>
              <a:ext cx="981" cy="353"/>
            </a:xfrm>
            <a:custGeom>
              <a:avLst/>
              <a:gdLst>
                <a:gd name="T0" fmla="*/ 323 w 1789"/>
                <a:gd name="T1" fmla="*/ 0 h 645"/>
                <a:gd name="T2" fmla="*/ 1466 w 1789"/>
                <a:gd name="T3" fmla="*/ 0 h 645"/>
                <a:gd name="T4" fmla="*/ 1789 w 1789"/>
                <a:gd name="T5" fmla="*/ 322 h 645"/>
                <a:gd name="T6" fmla="*/ 1466 w 1789"/>
                <a:gd name="T7" fmla="*/ 645 h 645"/>
                <a:gd name="T8" fmla="*/ 323 w 1789"/>
                <a:gd name="T9" fmla="*/ 645 h 645"/>
                <a:gd name="T10" fmla="*/ 0 w 1789"/>
                <a:gd name="T11" fmla="*/ 322 h 645"/>
                <a:gd name="T12" fmla="*/ 323 w 1789"/>
                <a:gd name="T13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9" h="645">
                  <a:moveTo>
                    <a:pt x="323" y="0"/>
                  </a:moveTo>
                  <a:lnTo>
                    <a:pt x="1466" y="0"/>
                  </a:lnTo>
                  <a:cubicBezTo>
                    <a:pt x="1645" y="0"/>
                    <a:pt x="1789" y="144"/>
                    <a:pt x="1789" y="322"/>
                  </a:cubicBezTo>
                  <a:cubicBezTo>
                    <a:pt x="1789" y="501"/>
                    <a:pt x="1645" y="645"/>
                    <a:pt x="1466" y="645"/>
                  </a:cubicBezTo>
                  <a:lnTo>
                    <a:pt x="323" y="645"/>
                  </a:lnTo>
                  <a:cubicBezTo>
                    <a:pt x="144" y="645"/>
                    <a:pt x="0" y="501"/>
                    <a:pt x="0" y="322"/>
                  </a:cubicBezTo>
                  <a:cubicBezTo>
                    <a:pt x="0" y="144"/>
                    <a:pt x="144" y="0"/>
                    <a:pt x="323" y="0"/>
                  </a:cubicBezTo>
                  <a:close/>
                </a:path>
              </a:pathLst>
            </a:custGeom>
            <a:solidFill>
              <a:srgbClr val="F6FFD5"/>
            </a:solidFill>
            <a:ln w="7" cap="flat">
              <a:solidFill>
                <a:srgbClr val="291E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1" name="Rectangle 126"/>
            <p:cNvSpPr>
              <a:spLocks noChangeArrowheads="1"/>
            </p:cNvSpPr>
            <p:nvPr/>
          </p:nvSpPr>
          <p:spPr bwMode="auto">
            <a:xfrm>
              <a:off x="3570" y="3360"/>
              <a:ext cx="786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1007943" eaLnBrk="1" hangingPunct="1"/>
              <a:r>
                <a:rPr lang="en-US" sz="3638" dirty="0">
                  <a:solidFill>
                    <a:srgbClr val="000000"/>
                  </a:solidFill>
                  <a:latin typeface="Sans"/>
                </a:rPr>
                <a:t>Printer</a:t>
              </a:r>
              <a:endParaRPr lang="en-US" sz="1984" dirty="0"/>
            </a:p>
          </p:txBody>
        </p:sp>
        <p:sp>
          <p:nvSpPr>
            <p:cNvPr id="4192" name="Line 127"/>
            <p:cNvSpPr>
              <a:spLocks noChangeShapeType="1"/>
            </p:cNvSpPr>
            <p:nvPr/>
          </p:nvSpPr>
          <p:spPr bwMode="auto">
            <a:xfrm>
              <a:off x="2906" y="2533"/>
              <a:ext cx="0" cy="459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3" name="Freeform 128"/>
            <p:cNvSpPr>
              <a:spLocks/>
            </p:cNvSpPr>
            <p:nvPr/>
          </p:nvSpPr>
          <p:spPr bwMode="auto">
            <a:xfrm>
              <a:off x="2868" y="2533"/>
              <a:ext cx="74" cy="130"/>
            </a:xfrm>
            <a:custGeom>
              <a:avLst/>
              <a:gdLst>
                <a:gd name="T0" fmla="*/ 38 w 74"/>
                <a:gd name="T1" fmla="*/ 93 h 130"/>
                <a:gd name="T2" fmla="*/ 74 w 74"/>
                <a:gd name="T3" fmla="*/ 130 h 130"/>
                <a:gd name="T4" fmla="*/ 38 w 74"/>
                <a:gd name="T5" fmla="*/ 0 h 130"/>
                <a:gd name="T6" fmla="*/ 0 w 74"/>
                <a:gd name="T7" fmla="*/ 130 h 130"/>
                <a:gd name="T8" fmla="*/ 38 w 74"/>
                <a:gd name="T9" fmla="*/ 9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0">
                  <a:moveTo>
                    <a:pt x="38" y="93"/>
                  </a:moveTo>
                  <a:lnTo>
                    <a:pt x="74" y="130"/>
                  </a:lnTo>
                  <a:lnTo>
                    <a:pt x="38" y="0"/>
                  </a:lnTo>
                  <a:lnTo>
                    <a:pt x="0" y="130"/>
                  </a:lnTo>
                  <a:lnTo>
                    <a:pt x="38" y="93"/>
                  </a:lnTo>
                  <a:close/>
                </a:path>
              </a:pathLst>
            </a:custGeom>
            <a:solidFill>
              <a:srgbClr val="000000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4" name="Freeform 129"/>
            <p:cNvSpPr>
              <a:spLocks/>
            </p:cNvSpPr>
            <p:nvPr/>
          </p:nvSpPr>
          <p:spPr bwMode="auto">
            <a:xfrm>
              <a:off x="2673" y="2986"/>
              <a:ext cx="233" cy="536"/>
            </a:xfrm>
            <a:custGeom>
              <a:avLst/>
              <a:gdLst>
                <a:gd name="T0" fmla="*/ 121 w 424"/>
                <a:gd name="T1" fmla="*/ 0 h 978"/>
                <a:gd name="T2" fmla="*/ 424 w 424"/>
                <a:gd name="T3" fmla="*/ 0 h 978"/>
                <a:gd name="T4" fmla="*/ 424 w 424"/>
                <a:gd name="T5" fmla="*/ 978 h 978"/>
                <a:gd name="T6" fmla="*/ 0 w 424"/>
                <a:gd name="T7" fmla="*/ 978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978">
                  <a:moveTo>
                    <a:pt x="121" y="0"/>
                  </a:moveTo>
                  <a:lnTo>
                    <a:pt x="424" y="0"/>
                  </a:lnTo>
                  <a:lnTo>
                    <a:pt x="424" y="978"/>
                  </a:lnTo>
                  <a:lnTo>
                    <a:pt x="0" y="978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5" name="Freeform 130"/>
            <p:cNvSpPr>
              <a:spLocks/>
            </p:cNvSpPr>
            <p:nvPr/>
          </p:nvSpPr>
          <p:spPr bwMode="auto">
            <a:xfrm>
              <a:off x="3220" y="2498"/>
              <a:ext cx="194" cy="1017"/>
            </a:xfrm>
            <a:custGeom>
              <a:avLst/>
              <a:gdLst>
                <a:gd name="T0" fmla="*/ 0 w 353"/>
                <a:gd name="T1" fmla="*/ 0 h 1855"/>
                <a:gd name="T2" fmla="*/ 0 w 353"/>
                <a:gd name="T3" fmla="*/ 1855 h 1855"/>
                <a:gd name="T4" fmla="*/ 353 w 353"/>
                <a:gd name="T5" fmla="*/ 1855 h 1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3" h="1855">
                  <a:moveTo>
                    <a:pt x="0" y="0"/>
                  </a:moveTo>
                  <a:lnTo>
                    <a:pt x="0" y="1855"/>
                  </a:lnTo>
                  <a:lnTo>
                    <a:pt x="353" y="1855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6" name="Freeform 131"/>
            <p:cNvSpPr>
              <a:spLocks/>
            </p:cNvSpPr>
            <p:nvPr/>
          </p:nvSpPr>
          <p:spPr bwMode="auto">
            <a:xfrm>
              <a:off x="3305" y="3484"/>
              <a:ext cx="109" cy="61"/>
            </a:xfrm>
            <a:custGeom>
              <a:avLst/>
              <a:gdLst>
                <a:gd name="T0" fmla="*/ 32 w 109"/>
                <a:gd name="T1" fmla="*/ 31 h 61"/>
                <a:gd name="T2" fmla="*/ 0 w 109"/>
                <a:gd name="T3" fmla="*/ 61 h 61"/>
                <a:gd name="T4" fmla="*/ 109 w 109"/>
                <a:gd name="T5" fmla="*/ 31 h 61"/>
                <a:gd name="T6" fmla="*/ 0 w 109"/>
                <a:gd name="T7" fmla="*/ 0 h 61"/>
                <a:gd name="T8" fmla="*/ 32 w 109"/>
                <a:gd name="T9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1">
                  <a:moveTo>
                    <a:pt x="32" y="31"/>
                  </a:moveTo>
                  <a:lnTo>
                    <a:pt x="0" y="61"/>
                  </a:lnTo>
                  <a:lnTo>
                    <a:pt x="109" y="31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7" name="Line 132"/>
            <p:cNvSpPr>
              <a:spLocks noChangeShapeType="1"/>
            </p:cNvSpPr>
            <p:nvPr/>
          </p:nvSpPr>
          <p:spPr bwMode="auto">
            <a:xfrm>
              <a:off x="3215" y="2995"/>
              <a:ext cx="188" cy="0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8" name="Freeform 133"/>
            <p:cNvSpPr>
              <a:spLocks/>
            </p:cNvSpPr>
            <p:nvPr/>
          </p:nvSpPr>
          <p:spPr bwMode="auto">
            <a:xfrm>
              <a:off x="3294" y="2964"/>
              <a:ext cx="109" cy="62"/>
            </a:xfrm>
            <a:custGeom>
              <a:avLst/>
              <a:gdLst>
                <a:gd name="T0" fmla="*/ 32 w 109"/>
                <a:gd name="T1" fmla="*/ 31 h 62"/>
                <a:gd name="T2" fmla="*/ 0 w 109"/>
                <a:gd name="T3" fmla="*/ 62 h 62"/>
                <a:gd name="T4" fmla="*/ 109 w 109"/>
                <a:gd name="T5" fmla="*/ 31 h 62"/>
                <a:gd name="T6" fmla="*/ 0 w 109"/>
                <a:gd name="T7" fmla="*/ 0 h 62"/>
                <a:gd name="T8" fmla="*/ 32 w 109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2">
                  <a:moveTo>
                    <a:pt x="32" y="31"/>
                  </a:moveTo>
                  <a:lnTo>
                    <a:pt x="0" y="62"/>
                  </a:lnTo>
                  <a:lnTo>
                    <a:pt x="109" y="31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Slide Number Placeholder 1"/>
          <p:cNvSpPr txBox="1">
            <a:spLocks/>
          </p:cNvSpPr>
          <p:nvPr/>
        </p:nvSpPr>
        <p:spPr>
          <a:xfrm>
            <a:off x="9417911" y="7006699"/>
            <a:ext cx="619473" cy="4024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102">
                <a:latin typeface="Calibri" panose="020F0502020204030204" pitchFamily="34" charset="0"/>
              </a:rPr>
              <a:pPr>
                <a:defRPr/>
              </a:pPr>
              <a:t>10</a:t>
            </a:fld>
            <a:endParaRPr lang="en-US" sz="1102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21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924489" y="167993"/>
            <a:ext cx="8175649" cy="1032456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Food for </a:t>
            </a:r>
            <a:r>
              <a:rPr lang="fr-FR" dirty="0" err="1">
                <a:solidFill>
                  <a:schemeClr val="tx1"/>
                </a:solidFill>
              </a:rPr>
              <a:t>Thought</a:t>
            </a:r>
            <a:r>
              <a:rPr lang="fr-FR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56496" y="5270773"/>
            <a:ext cx="8448637" cy="860963"/>
          </a:xfr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76194" indent="-357145">
              <a:spcBef>
                <a:spcPts val="0"/>
              </a:spcBef>
              <a:spcAft>
                <a:spcPts val="1559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Mangal" pitchFamily="2"/>
              </a:rPr>
              <a:t>What is the most intelligent computer 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377580" y="1847920"/>
            <a:ext cx="3174667" cy="27778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1"/>
          <p:cNvSpPr txBox="1">
            <a:spLocks/>
          </p:cNvSpPr>
          <p:nvPr/>
        </p:nvSpPr>
        <p:spPr>
          <a:xfrm>
            <a:off x="9417911" y="7006699"/>
            <a:ext cx="619473" cy="4024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102">
                <a:latin typeface="Calibri" panose="020F0502020204030204" pitchFamily="34" charset="0"/>
              </a:rPr>
              <a:pPr>
                <a:defRPr/>
              </a:pPr>
              <a:t>11</a:t>
            </a:fld>
            <a:endParaRPr lang="en-US" sz="1102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75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924489" y="167993"/>
            <a:ext cx="8175649" cy="1032456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Answer</a:t>
            </a:r>
            <a:r>
              <a:rPr lang="fr-FR" dirty="0">
                <a:solidFill>
                  <a:schemeClr val="tx1"/>
                </a:solidFill>
              </a:rPr>
              <a:t> ...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232475" y="5918246"/>
            <a:ext cx="8175649" cy="717469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Calibri" panose="020F0502020204030204" pitchFamily="34" charset="0"/>
              </a:rPr>
              <a:t>Our brilliant brains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40402" y="1847920"/>
            <a:ext cx="4248101" cy="360364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1"/>
          <p:cNvSpPr txBox="1">
            <a:spLocks/>
          </p:cNvSpPr>
          <p:nvPr/>
        </p:nvSpPr>
        <p:spPr>
          <a:xfrm>
            <a:off x="9417911" y="7006699"/>
            <a:ext cx="619473" cy="4024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102">
                <a:latin typeface="Calibri" panose="020F0502020204030204" pitchFamily="34" charset="0"/>
              </a:rPr>
              <a:pPr>
                <a:defRPr/>
              </a:pPr>
              <a:t>12</a:t>
            </a:fld>
            <a:endParaRPr lang="en-US" sz="1102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86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2518" y="335985"/>
            <a:ext cx="9575588" cy="115495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How </a:t>
            </a:r>
            <a:r>
              <a:rPr lang="fr-FR" dirty="0" err="1">
                <a:solidFill>
                  <a:schemeClr val="tx1"/>
                </a:solidFill>
              </a:rPr>
              <a:t>does</a:t>
            </a:r>
            <a:r>
              <a:rPr lang="fr-FR" dirty="0">
                <a:solidFill>
                  <a:schemeClr val="tx1"/>
                </a:solidFill>
              </a:rPr>
              <a:t> an </a:t>
            </a:r>
            <a:r>
              <a:rPr lang="fr-FR" dirty="0" err="1">
                <a:solidFill>
                  <a:schemeClr val="tx1"/>
                </a:solidFill>
              </a:rPr>
              <a:t>Electronic</a:t>
            </a:r>
            <a:r>
              <a:rPr lang="fr-FR" dirty="0">
                <a:solidFill>
                  <a:schemeClr val="tx1"/>
                </a:solidFill>
              </a:rPr>
              <a:t> Computer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 err="1">
                <a:solidFill>
                  <a:schemeClr val="tx1"/>
                </a:solidFill>
              </a:rPr>
              <a:t>Differ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from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our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 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91495" y="4955786"/>
            <a:ext cx="8532633" cy="888962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Calibri" panose="020F0502020204030204" pitchFamily="34" charset="0"/>
              </a:rPr>
              <a:t>Computers are ultra-fast and ultra-dumb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840493" y="2341399"/>
            <a:ext cx="8214147" cy="1914418"/>
            <a:chOff x="1002" y="1338"/>
            <a:chExt cx="4694" cy="1094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02" y="1338"/>
              <a:ext cx="4608" cy="1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1002" y="1341"/>
              <a:ext cx="4694" cy="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002" y="1380"/>
              <a:ext cx="4694" cy="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V="1">
              <a:off x="1005" y="1384"/>
              <a:ext cx="0" cy="195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V="1">
              <a:off x="1044" y="1384"/>
              <a:ext cx="0" cy="195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141" y="1381"/>
              <a:ext cx="4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1007943" eaLnBrk="1" hangingPunct="1"/>
              <a:r>
                <a:rPr lang="en-US" sz="2205">
                  <a:solidFill>
                    <a:srgbClr val="1A1B1C"/>
                  </a:solidFill>
                  <a:latin typeface="Times New Roman" pitchFamily="18" charset="0"/>
                </a:rPr>
                <a:t>Feature</a:t>
              </a:r>
              <a:endParaRPr lang="en-US" sz="1984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V="1">
              <a:off x="3152" y="1384"/>
              <a:ext cx="0" cy="195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3255" y="1381"/>
              <a:ext cx="64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1007943" eaLnBrk="1" hangingPunct="1"/>
              <a:r>
                <a:rPr lang="en-US" sz="2205">
                  <a:solidFill>
                    <a:srgbClr val="1A1B1C"/>
                  </a:solidFill>
                  <a:latin typeface="Times New Roman" pitchFamily="18" charset="0"/>
                </a:rPr>
                <a:t>Computer</a:t>
              </a:r>
              <a:endParaRPr lang="en-US" sz="1984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V="1">
              <a:off x="4072" y="1384"/>
              <a:ext cx="0" cy="195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4174" y="1381"/>
              <a:ext cx="122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1007943" eaLnBrk="1" hangingPunct="1"/>
              <a:r>
                <a:rPr lang="en-US" sz="2205" dirty="0">
                  <a:solidFill>
                    <a:srgbClr val="1A1B1C"/>
                  </a:solidFill>
                  <a:latin typeface="Times New Roman" pitchFamily="18" charset="0"/>
                </a:rPr>
                <a:t>Our Brilliant Brain</a:t>
              </a:r>
              <a:endParaRPr lang="en-US" sz="1984" dirty="0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V="1">
              <a:off x="5653" y="1384"/>
              <a:ext cx="0" cy="195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5693" y="1384"/>
              <a:ext cx="0" cy="195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1002" y="1583"/>
              <a:ext cx="4694" cy="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V="1">
              <a:off x="1005" y="1586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flipV="1">
              <a:off x="1044" y="1586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1141" y="1584"/>
              <a:ext cx="76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1007943" eaLnBrk="1" hangingPunct="1"/>
              <a:r>
                <a:rPr lang="en-US" sz="2205">
                  <a:solidFill>
                    <a:srgbClr val="1A1B1C"/>
                  </a:solidFill>
                  <a:latin typeface="Times New Roman" pitchFamily="18" charset="0"/>
                </a:rPr>
                <a:t>Intelligence</a:t>
              </a:r>
              <a:endParaRPr lang="en-US" sz="1984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 flipV="1">
              <a:off x="3152" y="1586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3255" y="1584"/>
              <a:ext cx="40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1007943" eaLnBrk="1" hangingPunct="1"/>
              <a:r>
                <a:rPr lang="en-US" sz="2205">
                  <a:solidFill>
                    <a:srgbClr val="1A1B1C"/>
                  </a:solidFill>
                  <a:latin typeface="Times New Roman" pitchFamily="18" charset="0"/>
                </a:rPr>
                <a:t>Dumb</a:t>
              </a:r>
              <a:endParaRPr lang="en-US" sz="1984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 flipV="1">
              <a:off x="4072" y="1586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4174" y="1584"/>
              <a:ext cx="66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1007943" eaLnBrk="1" hangingPunct="1"/>
              <a:r>
                <a:rPr lang="en-US" sz="2205">
                  <a:solidFill>
                    <a:srgbClr val="1A1B1C"/>
                  </a:solidFill>
                  <a:latin typeface="Times New Roman" pitchFamily="18" charset="0"/>
                </a:rPr>
                <a:t>Intelligent</a:t>
              </a:r>
              <a:endParaRPr lang="en-US" sz="1984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 flipV="1">
              <a:off x="5653" y="1586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 flipV="1">
              <a:off x="5693" y="1586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1002" y="1785"/>
              <a:ext cx="4694" cy="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 flipV="1">
              <a:off x="1005" y="1788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 flipV="1">
              <a:off x="1044" y="1788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1141" y="1786"/>
              <a:ext cx="175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1007943" eaLnBrk="1" hangingPunct="1"/>
              <a:r>
                <a:rPr lang="en-US" sz="2205" dirty="0">
                  <a:solidFill>
                    <a:srgbClr val="1A1B1C"/>
                  </a:solidFill>
                  <a:latin typeface="Times New Roman" pitchFamily="18" charset="0"/>
                </a:rPr>
                <a:t>Speed of basic calculations</a:t>
              </a:r>
              <a:endParaRPr lang="en-US" sz="1984" dirty="0"/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 flipV="1">
              <a:off x="3152" y="1788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3255" y="1786"/>
              <a:ext cx="61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1007943" eaLnBrk="1" hangingPunct="1"/>
              <a:r>
                <a:rPr lang="en-US" sz="2205">
                  <a:solidFill>
                    <a:srgbClr val="1A1B1C"/>
                  </a:solidFill>
                  <a:latin typeface="Times New Roman" pitchFamily="18" charset="0"/>
                </a:rPr>
                <a:t>Ultra-fast</a:t>
              </a:r>
              <a:endParaRPr lang="en-US" sz="1984"/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 flipV="1">
              <a:off x="4072" y="1788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4174" y="1786"/>
              <a:ext cx="33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1007943" eaLnBrk="1" hangingPunct="1"/>
              <a:r>
                <a:rPr lang="en-US" sz="2205">
                  <a:solidFill>
                    <a:srgbClr val="1A1B1C"/>
                  </a:solidFill>
                  <a:latin typeface="Times New Roman" pitchFamily="18" charset="0"/>
                </a:rPr>
                <a:t>Slow</a:t>
              </a:r>
              <a:endParaRPr lang="en-US" sz="1984"/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 flipV="1">
              <a:off x="5653" y="1788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 flipV="1">
              <a:off x="5693" y="1788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1002" y="1988"/>
              <a:ext cx="4694" cy="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37"/>
            <p:cNvSpPr>
              <a:spLocks noChangeShapeType="1"/>
            </p:cNvSpPr>
            <p:nvPr/>
          </p:nvSpPr>
          <p:spPr bwMode="auto">
            <a:xfrm flipV="1">
              <a:off x="1005" y="1991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38"/>
            <p:cNvSpPr>
              <a:spLocks noChangeShapeType="1"/>
            </p:cNvSpPr>
            <p:nvPr/>
          </p:nvSpPr>
          <p:spPr bwMode="auto">
            <a:xfrm flipV="1">
              <a:off x="1044" y="1991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1141" y="1989"/>
              <a:ext cx="83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1007943" eaLnBrk="1" hangingPunct="1"/>
              <a:r>
                <a:rPr lang="en-US" sz="2205" dirty="0">
                  <a:solidFill>
                    <a:srgbClr val="1A1B1C"/>
                  </a:solidFill>
                  <a:latin typeface="Times New Roman" pitchFamily="18" charset="0"/>
                </a:rPr>
                <a:t>Can get tired</a:t>
              </a:r>
              <a:endParaRPr lang="en-US" sz="1984" dirty="0"/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 flipV="1">
              <a:off x="3152" y="1991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3255" y="1989"/>
              <a:ext cx="39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1007943" eaLnBrk="1" hangingPunct="1"/>
              <a:r>
                <a:rPr lang="en-US" sz="2205">
                  <a:solidFill>
                    <a:srgbClr val="1A1B1C"/>
                  </a:solidFill>
                  <a:latin typeface="Times New Roman" pitchFamily="18" charset="0"/>
                </a:rPr>
                <a:t>Never</a:t>
              </a:r>
              <a:endParaRPr lang="en-US" sz="1984"/>
            </a:p>
          </p:txBody>
        </p:sp>
        <p:sp>
          <p:nvSpPr>
            <p:cNvPr id="47" name="Line 42"/>
            <p:cNvSpPr>
              <a:spLocks noChangeShapeType="1"/>
            </p:cNvSpPr>
            <p:nvPr/>
          </p:nvSpPr>
          <p:spPr bwMode="auto">
            <a:xfrm flipV="1">
              <a:off x="4072" y="1991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3"/>
            <p:cNvSpPr>
              <a:spLocks noChangeArrowheads="1"/>
            </p:cNvSpPr>
            <p:nvPr/>
          </p:nvSpPr>
          <p:spPr bwMode="auto">
            <a:xfrm>
              <a:off x="4174" y="1989"/>
              <a:ext cx="100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1007943" eaLnBrk="1" hangingPunct="1"/>
              <a:r>
                <a:rPr lang="en-US" sz="2205" dirty="0">
                  <a:solidFill>
                    <a:srgbClr val="1A1B1C"/>
                  </a:solidFill>
                  <a:latin typeface="Times New Roman" pitchFamily="18" charset="0"/>
                </a:rPr>
                <a:t>After sometime</a:t>
              </a:r>
              <a:endParaRPr lang="en-US" sz="1984" dirty="0"/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 flipV="1">
              <a:off x="5653" y="1991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 flipV="1">
              <a:off x="5693" y="1991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1002" y="2190"/>
              <a:ext cx="4694" cy="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47"/>
            <p:cNvSpPr>
              <a:spLocks noChangeShapeType="1"/>
            </p:cNvSpPr>
            <p:nvPr/>
          </p:nvSpPr>
          <p:spPr bwMode="auto">
            <a:xfrm flipV="1">
              <a:off x="1005" y="2193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48"/>
            <p:cNvSpPr>
              <a:spLocks noChangeShapeType="1"/>
            </p:cNvSpPr>
            <p:nvPr/>
          </p:nvSpPr>
          <p:spPr bwMode="auto">
            <a:xfrm flipV="1">
              <a:off x="1044" y="2193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49"/>
            <p:cNvSpPr>
              <a:spLocks noChangeArrowheads="1"/>
            </p:cNvSpPr>
            <p:nvPr/>
          </p:nvSpPr>
          <p:spPr bwMode="auto">
            <a:xfrm>
              <a:off x="1141" y="2192"/>
              <a:ext cx="90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1007943" eaLnBrk="1" hangingPunct="1"/>
              <a:r>
                <a:rPr lang="en-US" sz="2205" dirty="0">
                  <a:solidFill>
                    <a:srgbClr val="1A1B1C"/>
                  </a:solidFill>
                  <a:latin typeface="Times New Roman" pitchFamily="18" charset="0"/>
                </a:rPr>
                <a:t>Can get bored</a:t>
              </a:r>
              <a:endParaRPr lang="en-US" sz="1984" dirty="0"/>
            </a:p>
          </p:txBody>
        </p:sp>
        <p:sp>
          <p:nvSpPr>
            <p:cNvPr id="55" name="Line 50"/>
            <p:cNvSpPr>
              <a:spLocks noChangeShapeType="1"/>
            </p:cNvSpPr>
            <p:nvPr/>
          </p:nvSpPr>
          <p:spPr bwMode="auto">
            <a:xfrm flipV="1">
              <a:off x="3152" y="2193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3255" y="2192"/>
              <a:ext cx="39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1007943" eaLnBrk="1" hangingPunct="1"/>
              <a:r>
                <a:rPr lang="en-US" sz="2205">
                  <a:solidFill>
                    <a:srgbClr val="1A1B1C"/>
                  </a:solidFill>
                  <a:latin typeface="Times New Roman" pitchFamily="18" charset="0"/>
                </a:rPr>
                <a:t>Never</a:t>
              </a:r>
              <a:endParaRPr lang="en-US" sz="1984"/>
            </a:p>
          </p:txBody>
        </p:sp>
        <p:sp>
          <p:nvSpPr>
            <p:cNvPr id="57" name="Line 52"/>
            <p:cNvSpPr>
              <a:spLocks noChangeShapeType="1"/>
            </p:cNvSpPr>
            <p:nvPr/>
          </p:nvSpPr>
          <p:spPr bwMode="auto">
            <a:xfrm flipV="1">
              <a:off x="4072" y="2193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3"/>
            <p:cNvSpPr>
              <a:spLocks noChangeArrowheads="1"/>
            </p:cNvSpPr>
            <p:nvPr/>
          </p:nvSpPr>
          <p:spPr bwMode="auto">
            <a:xfrm>
              <a:off x="4174" y="2192"/>
              <a:ext cx="96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1007943" eaLnBrk="1" hangingPunct="1"/>
              <a:r>
                <a:rPr lang="en-US" sz="2205" dirty="0">
                  <a:solidFill>
                    <a:srgbClr val="1A1B1C"/>
                  </a:solidFill>
                  <a:latin typeface="Times New Roman" pitchFamily="18" charset="0"/>
                </a:rPr>
                <a:t>Almost always</a:t>
              </a:r>
              <a:endParaRPr lang="en-US" sz="1984" dirty="0"/>
            </a:p>
          </p:txBody>
        </p:sp>
        <p:sp>
          <p:nvSpPr>
            <p:cNvPr id="59" name="Line 54"/>
            <p:cNvSpPr>
              <a:spLocks noChangeShapeType="1"/>
            </p:cNvSpPr>
            <p:nvPr/>
          </p:nvSpPr>
          <p:spPr bwMode="auto">
            <a:xfrm flipV="1">
              <a:off x="5653" y="2193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55"/>
            <p:cNvSpPr>
              <a:spLocks noChangeShapeType="1"/>
            </p:cNvSpPr>
            <p:nvPr/>
          </p:nvSpPr>
          <p:spPr bwMode="auto">
            <a:xfrm flipV="1">
              <a:off x="5693" y="2193"/>
              <a:ext cx="0" cy="19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56"/>
            <p:cNvSpPr>
              <a:spLocks noChangeShapeType="1"/>
            </p:cNvSpPr>
            <p:nvPr/>
          </p:nvSpPr>
          <p:spPr bwMode="auto">
            <a:xfrm>
              <a:off x="1002" y="2392"/>
              <a:ext cx="4694" cy="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57"/>
            <p:cNvSpPr>
              <a:spLocks noChangeShapeType="1"/>
            </p:cNvSpPr>
            <p:nvPr/>
          </p:nvSpPr>
          <p:spPr bwMode="auto">
            <a:xfrm>
              <a:off x="1002" y="2432"/>
              <a:ext cx="4694" cy="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Slide Number Placeholder 1"/>
          <p:cNvSpPr txBox="1">
            <a:spLocks/>
          </p:cNvSpPr>
          <p:nvPr/>
        </p:nvSpPr>
        <p:spPr>
          <a:xfrm>
            <a:off x="9417911" y="7006699"/>
            <a:ext cx="619473" cy="4024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102">
                <a:latin typeface="Calibri" panose="020F0502020204030204" pitchFamily="34" charset="0"/>
              </a:rPr>
              <a:pPr>
                <a:defRPr/>
              </a:pPr>
              <a:t>13</a:t>
            </a:fld>
            <a:endParaRPr lang="en-US" sz="1102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14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980486" y="227490"/>
            <a:ext cx="8175649" cy="1032456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>
                <a:solidFill>
                  <a:schemeClr val="tx1"/>
                </a:solidFill>
              </a:rPr>
              <a:t>How to Instruct a Computer 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88055" y="3702840"/>
            <a:ext cx="8840052" cy="3009871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Calibri" panose="020F0502020204030204" pitchFamily="34" charset="0"/>
              </a:rPr>
              <a:t>Write a program in a high level language – C, C++, Java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b="1" dirty="0">
                <a:latin typeface="Calibri" panose="020F0502020204030204" pitchFamily="34" charset="0"/>
              </a:rPr>
              <a:t>Compile </a:t>
            </a:r>
            <a:r>
              <a:rPr lang="en-US" dirty="0">
                <a:latin typeface="Calibri" panose="020F0502020204030204" pitchFamily="34" charset="0"/>
              </a:rPr>
              <a:t>it into a format that the computer understands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Calibri" panose="020F0502020204030204" pitchFamily="34" charset="0"/>
              </a:rPr>
              <a:t>Execute the program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756496" y="2015913"/>
            <a:ext cx="8567632" cy="1032714"/>
            <a:chOff x="816" y="1296"/>
            <a:chExt cx="5069" cy="611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816" y="1296"/>
              <a:ext cx="5069" cy="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4910" y="1399"/>
              <a:ext cx="933" cy="411"/>
            </a:xfrm>
            <a:prstGeom prst="rect">
              <a:avLst/>
            </a:prstGeom>
            <a:solidFill>
              <a:srgbClr val="FFE6D5"/>
            </a:solidFill>
            <a:ln w="11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869" y="1392"/>
              <a:ext cx="1066" cy="455"/>
            </a:xfrm>
            <a:prstGeom prst="rect">
              <a:avLst/>
            </a:prstGeom>
            <a:solidFill>
              <a:srgbClr val="D5F6FF"/>
            </a:solidFill>
            <a:ln w="12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2765" y="1399"/>
              <a:ext cx="1251" cy="434"/>
            </a:xfrm>
            <a:prstGeom prst="rect">
              <a:avLst/>
            </a:prstGeom>
            <a:solidFill>
              <a:srgbClr val="F4D7E3"/>
            </a:solidFill>
            <a:ln w="1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953" y="1447"/>
              <a:ext cx="897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1007943" eaLnBrk="1" hangingPunct="1"/>
              <a:r>
                <a:rPr lang="en-US" sz="3086" dirty="0">
                  <a:solidFill>
                    <a:srgbClr val="000000"/>
                  </a:solidFill>
                  <a:latin typeface="Sans"/>
                </a:rPr>
                <a:t>Program</a:t>
              </a:r>
              <a:endParaRPr lang="en-US" sz="1984" dirty="0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2826" y="1445"/>
              <a:ext cx="1157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1007943" eaLnBrk="1" hangingPunct="1"/>
              <a:r>
                <a:rPr lang="en-US" sz="3086" dirty="0">
                  <a:solidFill>
                    <a:srgbClr val="000000"/>
                  </a:solidFill>
                  <a:latin typeface="Sans"/>
                </a:rPr>
                <a:t>Executable</a:t>
              </a:r>
              <a:endParaRPr lang="en-US" sz="1984" dirty="0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4996" y="1448"/>
              <a:ext cx="703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1007943" eaLnBrk="1" hangingPunct="1"/>
              <a:r>
                <a:rPr lang="en-US" sz="3086" dirty="0">
                  <a:solidFill>
                    <a:srgbClr val="000000"/>
                  </a:solidFill>
                  <a:latin typeface="Sans"/>
                </a:rPr>
                <a:t>Output</a:t>
              </a:r>
              <a:endParaRPr lang="en-US" sz="1984" dirty="0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1939" y="1601"/>
              <a:ext cx="809" cy="0"/>
            </a:xfrm>
            <a:prstGeom prst="line">
              <a:avLst/>
            </a:pr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2606" y="1560"/>
              <a:ext cx="142" cy="82"/>
            </a:xfrm>
            <a:custGeom>
              <a:avLst/>
              <a:gdLst>
                <a:gd name="T0" fmla="*/ 41 w 142"/>
                <a:gd name="T1" fmla="*/ 41 h 82"/>
                <a:gd name="T2" fmla="*/ 0 w 142"/>
                <a:gd name="T3" fmla="*/ 82 h 82"/>
                <a:gd name="T4" fmla="*/ 142 w 142"/>
                <a:gd name="T5" fmla="*/ 41 h 82"/>
                <a:gd name="T6" fmla="*/ 0 w 142"/>
                <a:gd name="T7" fmla="*/ 0 h 82"/>
                <a:gd name="T8" fmla="*/ 41 w 142"/>
                <a:gd name="T9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82">
                  <a:moveTo>
                    <a:pt x="41" y="41"/>
                  </a:moveTo>
                  <a:lnTo>
                    <a:pt x="0" y="82"/>
                  </a:lnTo>
                  <a:lnTo>
                    <a:pt x="142" y="41"/>
                  </a:lnTo>
                  <a:lnTo>
                    <a:pt x="0" y="0"/>
                  </a:lnTo>
                  <a:lnTo>
                    <a:pt x="41" y="41"/>
                  </a:lnTo>
                  <a:close/>
                </a:path>
              </a:pathLst>
            </a:custGeom>
            <a:solidFill>
              <a:srgbClr val="000000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4016" y="1595"/>
              <a:ext cx="888" cy="0"/>
            </a:xfrm>
            <a:prstGeom prst="line">
              <a:avLst/>
            </a:pr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762" y="1554"/>
              <a:ext cx="142" cy="82"/>
            </a:xfrm>
            <a:custGeom>
              <a:avLst/>
              <a:gdLst>
                <a:gd name="T0" fmla="*/ 40 w 142"/>
                <a:gd name="T1" fmla="*/ 41 h 82"/>
                <a:gd name="T2" fmla="*/ 0 w 142"/>
                <a:gd name="T3" fmla="*/ 82 h 82"/>
                <a:gd name="T4" fmla="*/ 142 w 142"/>
                <a:gd name="T5" fmla="*/ 41 h 82"/>
                <a:gd name="T6" fmla="*/ 0 w 142"/>
                <a:gd name="T7" fmla="*/ 0 h 82"/>
                <a:gd name="T8" fmla="*/ 40 w 142"/>
                <a:gd name="T9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82">
                  <a:moveTo>
                    <a:pt x="40" y="41"/>
                  </a:moveTo>
                  <a:lnTo>
                    <a:pt x="0" y="82"/>
                  </a:lnTo>
                  <a:lnTo>
                    <a:pt x="142" y="41"/>
                  </a:lnTo>
                  <a:lnTo>
                    <a:pt x="0" y="0"/>
                  </a:lnTo>
                  <a:lnTo>
                    <a:pt x="40" y="41"/>
                  </a:lnTo>
                  <a:close/>
                </a:path>
              </a:pathLst>
            </a:custGeom>
            <a:solidFill>
              <a:srgbClr val="000000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1985" y="1339"/>
              <a:ext cx="692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1007943" eaLnBrk="1" hangingPunct="1"/>
              <a:r>
                <a:rPr lang="en-US" sz="2646">
                  <a:solidFill>
                    <a:srgbClr val="000000"/>
                  </a:solidFill>
                  <a:latin typeface="Sans"/>
                </a:rPr>
                <a:t>compile</a:t>
              </a:r>
              <a:endParaRPr lang="en-US" sz="1984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4108" y="1321"/>
              <a:ext cx="705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1007943" eaLnBrk="1" hangingPunct="1"/>
              <a:r>
                <a:rPr lang="en-US" sz="2646">
                  <a:solidFill>
                    <a:srgbClr val="000000"/>
                  </a:solidFill>
                  <a:latin typeface="Sans"/>
                </a:rPr>
                <a:t>execute</a:t>
              </a:r>
              <a:endParaRPr lang="en-US" sz="1984"/>
            </a:p>
          </p:txBody>
        </p:sp>
      </p:grpSp>
      <p:sp>
        <p:nvSpPr>
          <p:cNvPr id="23" name="Slide Number Placeholder 1"/>
          <p:cNvSpPr txBox="1">
            <a:spLocks/>
          </p:cNvSpPr>
          <p:nvPr/>
        </p:nvSpPr>
        <p:spPr>
          <a:xfrm>
            <a:off x="9417911" y="7006699"/>
            <a:ext cx="619473" cy="4024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102">
                <a:latin typeface="Calibri" panose="020F0502020204030204" pitchFamily="34" charset="0"/>
              </a:rPr>
              <a:pPr>
                <a:defRPr/>
              </a:pPr>
              <a:t>14</a:t>
            </a:fld>
            <a:endParaRPr lang="en-US" sz="1102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08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2518" y="143494"/>
            <a:ext cx="9743581" cy="1032456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Can a Computer </a:t>
            </a:r>
            <a:r>
              <a:rPr lang="fr-FR" dirty="0" err="1">
                <a:solidFill>
                  <a:schemeClr val="tx1"/>
                </a:solidFill>
              </a:rPr>
              <a:t>Understand</a:t>
            </a:r>
            <a:r>
              <a:rPr lang="fr-FR" dirty="0">
                <a:solidFill>
                  <a:schemeClr val="tx1"/>
                </a:solidFill>
              </a:rPr>
              <a:t> 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40493" y="1763924"/>
            <a:ext cx="8483635" cy="4959287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Calibri" panose="020F0502020204030204" pitchFamily="34" charset="0"/>
              </a:rPr>
              <a:t>Computer can clearly </a:t>
            </a:r>
            <a:r>
              <a:rPr lang="en-US" dirty="0">
                <a:solidFill>
                  <a:srgbClr val="FF3333"/>
                </a:solidFill>
                <a:effectLst>
                  <a:outerShdw dist="17961" dir="2700000">
                    <a:scrgbClr r="0" g="0" b="0"/>
                  </a:outerShdw>
                </a:effectLst>
                <a:latin typeface="Calibri" panose="020F0502020204030204" pitchFamily="34" charset="0"/>
              </a:rPr>
              <a:t>NOT</a:t>
            </a:r>
            <a:r>
              <a:rPr lang="en-US" dirty="0">
                <a:latin typeface="Calibri" panose="020F0502020204030204" pitchFamily="34" charset="0"/>
              </a:rPr>
              <a:t> understand instructions of the form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Calibri" panose="020F0502020204030204" pitchFamily="34" charset="0"/>
              </a:rPr>
              <a:t>Multiply two matrices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Calibri" panose="020F0502020204030204" pitchFamily="34" charset="0"/>
              </a:rPr>
              <a:t>Compute the determinant of a matrix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Calibri" panose="020F0502020204030204" pitchFamily="34" charset="0"/>
              </a:rPr>
              <a:t>Find the shortest path between Mumbai and Delhi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Calibri" panose="020F0502020204030204" pitchFamily="34" charset="0"/>
              </a:rPr>
              <a:t>They understand :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Calibri" panose="020F0502020204030204" pitchFamily="34" charset="0"/>
              </a:rPr>
              <a:t>Add </a:t>
            </a:r>
            <a:r>
              <a:rPr lang="en-US" i="1" dirty="0">
                <a:latin typeface="Calibri" panose="020F0502020204030204" pitchFamily="34" charset="0"/>
              </a:rPr>
              <a:t>a + b</a:t>
            </a:r>
            <a:r>
              <a:rPr lang="en-US" dirty="0">
                <a:latin typeface="Calibri" panose="020F0502020204030204" pitchFamily="34" charset="0"/>
              </a:rPr>
              <a:t> to get</a:t>
            </a:r>
            <a:r>
              <a:rPr lang="en-US" i="1" dirty="0">
                <a:latin typeface="Calibri" panose="020F0502020204030204" pitchFamily="34" charset="0"/>
              </a:rPr>
              <a:t> c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Calibri" panose="020F0502020204030204" pitchFamily="34" charset="0"/>
              </a:rPr>
              <a:t>Multiply </a:t>
            </a:r>
            <a:r>
              <a:rPr lang="en-US" i="1" dirty="0">
                <a:latin typeface="Calibri" panose="020F0502020204030204" pitchFamily="34" charset="0"/>
              </a:rPr>
              <a:t>a + b</a:t>
            </a:r>
            <a:r>
              <a:rPr lang="en-US" dirty="0">
                <a:latin typeface="Calibri" panose="020F0502020204030204" pitchFamily="34" charset="0"/>
              </a:rPr>
              <a:t> to get</a:t>
            </a:r>
            <a:r>
              <a:rPr lang="en-US" i="1" dirty="0">
                <a:latin typeface="Calibri" panose="020F0502020204030204" pitchFamily="34" charset="0"/>
              </a:rPr>
              <a:t> c</a:t>
            </a:r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9417911" y="7006699"/>
            <a:ext cx="619473" cy="4024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102">
                <a:latin typeface="Calibri" panose="020F0502020204030204" pitchFamily="34" charset="0"/>
              </a:rPr>
              <a:pPr>
                <a:defRPr/>
              </a:pPr>
              <a:t>15</a:t>
            </a:fld>
            <a:endParaRPr lang="en-US" sz="1102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06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924489" y="227490"/>
            <a:ext cx="8175649" cy="1032456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The </a:t>
            </a:r>
            <a:r>
              <a:rPr lang="fr-FR" dirty="0" err="1">
                <a:solidFill>
                  <a:schemeClr val="tx1"/>
                </a:solidFill>
              </a:rPr>
              <a:t>Language</a:t>
            </a:r>
            <a:r>
              <a:rPr lang="fr-FR" dirty="0">
                <a:solidFill>
                  <a:schemeClr val="tx1"/>
                </a:solidFill>
              </a:rPr>
              <a:t> of Instructions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80486" y="1595932"/>
            <a:ext cx="8175649" cy="2939874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Calibri" panose="020F0502020204030204" pitchFamily="34" charset="0"/>
              </a:rPr>
              <a:t>Humans can understand</a:t>
            </a:r>
          </a:p>
          <a:p>
            <a:pPr lvl="1">
              <a:buFont typeface="Symbol" panose="05050102010706020507" pitchFamily="18" charset="2"/>
              <a:buChar char=""/>
            </a:pPr>
            <a:r>
              <a:rPr lang="en-US" dirty="0">
                <a:latin typeface="Calibri" panose="020F0502020204030204" pitchFamily="34" charset="0"/>
              </a:rPr>
              <a:t>Complicated sentences</a:t>
            </a:r>
          </a:p>
          <a:p>
            <a:pPr lvl="2">
              <a:buFont typeface="Symbol" panose="05050102010706020507" pitchFamily="18" charset="2"/>
              <a:buChar char=""/>
            </a:pPr>
            <a:r>
              <a:rPr lang="en-US" dirty="0">
                <a:latin typeface="Calibri" panose="020F0502020204030204" pitchFamily="34" charset="0"/>
              </a:rPr>
              <a:t>English, French, Spanish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Calibri" panose="020F0502020204030204" pitchFamily="34" charset="0"/>
              </a:rPr>
              <a:t>Computers can understand</a:t>
            </a:r>
          </a:p>
          <a:p>
            <a:pPr lvl="1">
              <a:buFont typeface="Symbol" panose="05050102010706020507" pitchFamily="18" charset="2"/>
              <a:buChar char=""/>
            </a:pPr>
            <a:r>
              <a:rPr lang="en-US" dirty="0">
                <a:latin typeface="Calibri" panose="020F0502020204030204" pitchFamily="34" charset="0"/>
              </a:rPr>
              <a:t>Very simple instructions</a:t>
            </a:r>
          </a:p>
        </p:txBody>
      </p:sp>
      <p:sp>
        <p:nvSpPr>
          <p:cNvPr id="4" name="Freeform 3"/>
          <p:cNvSpPr/>
          <p:nvPr/>
        </p:nvSpPr>
        <p:spPr>
          <a:xfrm>
            <a:off x="1260474" y="4960416"/>
            <a:ext cx="8567632" cy="175929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9208" tIns="49604" rIns="99208" bIns="49604" anchor="ctr" anchorCtr="0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IN" sz="1984">
              <a:latin typeface="Calibri" panose="020F0502020204030204" pitchFamily="34" charset="0"/>
              <a:ea typeface="Microsoft YaHei" pitchFamily="2"/>
              <a:cs typeface="Mangal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2464" y="5123780"/>
            <a:ext cx="8147650" cy="1228595"/>
          </a:xfrm>
          <a:prstGeom prst="rect">
            <a:avLst/>
          </a:prstGeom>
          <a:noFill/>
          <a:ln>
            <a:noFill/>
          </a:ln>
        </p:spPr>
        <p:txBody>
          <a:bodyPr vert="horz" wrap="none" lIns="99208" tIns="49604" rIns="99208" bIns="49604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205" dirty="0">
                <a:latin typeface="Calibri" panose="020F0502020204030204" pitchFamily="34" charset="0"/>
                <a:ea typeface="Microsoft YaHei" pitchFamily="2"/>
                <a:cs typeface="Mangal" pitchFamily="2"/>
              </a:rPr>
              <a:t>The semantics of all the instructions supported by a processor is known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205" dirty="0">
                <a:latin typeface="Calibri" panose="020F0502020204030204" pitchFamily="34" charset="0"/>
                <a:ea typeface="Microsoft YaHei" pitchFamily="2"/>
                <a:cs typeface="Mangal" pitchFamily="2"/>
              </a:rPr>
              <a:t>as its instruction set architecture (ISA). This includes the semantics of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205" dirty="0">
                <a:latin typeface="Calibri" panose="020F0502020204030204" pitchFamily="34" charset="0"/>
                <a:ea typeface="Microsoft YaHei" pitchFamily="2"/>
                <a:cs typeface="Mangal" pitchFamily="2"/>
              </a:rPr>
              <a:t>the instructions themselves, along with their operands, and interfaces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205" dirty="0">
                <a:latin typeface="Calibri" panose="020F0502020204030204" pitchFamily="34" charset="0"/>
                <a:ea typeface="Microsoft YaHei" pitchFamily="2"/>
                <a:cs typeface="Mangal" pitchFamily="2"/>
              </a:rPr>
              <a:t>with peripheral devices.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9417911" y="7006699"/>
            <a:ext cx="619473" cy="4024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102">
                <a:latin typeface="Calibri" panose="020F0502020204030204" pitchFamily="34" charset="0"/>
              </a:rPr>
              <a:pPr>
                <a:defRPr/>
              </a:pPr>
              <a:t>16</a:t>
            </a:fld>
            <a:endParaRPr lang="en-US" sz="1102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06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924489" y="282695"/>
            <a:ext cx="8175649" cy="754053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Features</a:t>
            </a:r>
            <a:r>
              <a:rPr lang="fr-FR" dirty="0">
                <a:solidFill>
                  <a:schemeClr val="tx1"/>
                </a:solidFill>
              </a:rPr>
              <a:t> of an ISA	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40492" y="1679928"/>
            <a:ext cx="8175649" cy="206210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" pitchFamily="18"/>
              </a:rPr>
              <a:t>Example of instructions in an ISA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" pitchFamily="18"/>
              </a:rPr>
              <a:t>Arithmetic instructions : add, sub, </a:t>
            </a:r>
            <a:r>
              <a:rPr lang="en-US" dirty="0" err="1">
                <a:latin typeface="" pitchFamily="18"/>
              </a:rPr>
              <a:t>mul</a:t>
            </a:r>
            <a:r>
              <a:rPr lang="en-US" dirty="0">
                <a:latin typeface="" pitchFamily="18"/>
              </a:rPr>
              <a:t>, div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" pitchFamily="18"/>
              </a:rPr>
              <a:t>Logical instructions : and, or, not</a:t>
            </a: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dirty="0">
                <a:latin typeface="" pitchFamily="18"/>
              </a:rPr>
              <a:t>Data transfer/movement instructions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840492" y="4285566"/>
            <a:ext cx="8175649" cy="2378147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dirty="0" smtClean="0">
                <a:solidFill>
                  <a:srgbClr val="00AE00"/>
                </a:solidFill>
                <a:latin typeface="" pitchFamily="18"/>
              </a:rPr>
              <a:t>Also called low level instructions …</a:t>
            </a:r>
            <a:endParaRPr lang="en-US" dirty="0">
              <a:solidFill>
                <a:srgbClr val="00AE00"/>
              </a:solidFill>
              <a:latin typeface="" pitchFamily="18"/>
            </a:endParaRPr>
          </a:p>
          <a:p>
            <a:pPr lvl="1">
              <a:buSzPct val="100000"/>
              <a:buFont typeface="Symbol" panose="05050102010706020507" pitchFamily="18" charset="2"/>
              <a:buChar char=""/>
            </a:pPr>
            <a:r>
              <a:rPr lang="en-US" dirty="0" smtClean="0">
                <a:latin typeface="" pitchFamily="18"/>
              </a:rPr>
              <a:t>Most programmers avoid writing programs in low level instructions. Very complicated, and difficult. </a:t>
            </a:r>
            <a:endParaRPr lang="en-IN" dirty="0"/>
          </a:p>
          <a:p>
            <a:pPr lvl="1">
              <a:buSzPct val="100000"/>
              <a:buFont typeface="Symbol" panose="05050102010706020507" pitchFamily="18" charset="2"/>
              <a:buChar char=""/>
            </a:pPr>
            <a:endParaRPr lang="en-US" dirty="0">
              <a:latin typeface="" pitchFamily="18"/>
            </a:endParaRPr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9417911" y="7006699"/>
            <a:ext cx="619473" cy="4024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102">
                <a:latin typeface="Calibri" panose="020F0502020204030204" pitchFamily="34" charset="0"/>
              </a:rPr>
              <a:pPr>
                <a:defRPr/>
              </a:pPr>
              <a:t>17</a:t>
            </a:fld>
            <a:endParaRPr lang="en-US" sz="1102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897" y="5869462"/>
            <a:ext cx="1633615" cy="167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7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3A7CAE-EAD8-45BA-90DA-0E4812F64B07}" type="slidenum">
              <a:rPr lang="en-US">
                <a:latin typeface="Arial Black" panose="020B0A04020102020204" pitchFamily="34" charset="0"/>
              </a:rPr>
              <a:pPr/>
              <a:t>18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500" smtClean="0"/>
              <a:t>Problems with programming using instruction sets directly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2184400"/>
            <a:ext cx="9031288" cy="47196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100" dirty="0" smtClean="0"/>
              <a:t>Instruction sets of different types of CPUs are different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700" dirty="0" smtClean="0"/>
              <a:t>Need to write </a:t>
            </a:r>
            <a:r>
              <a:rPr lang="en-US" sz="2700" dirty="0" smtClean="0">
                <a:solidFill>
                  <a:srgbClr val="FF0000"/>
                </a:solidFill>
              </a:rPr>
              <a:t>different</a:t>
            </a:r>
            <a:r>
              <a:rPr lang="en-US" sz="2700" dirty="0" smtClean="0"/>
              <a:t> programs for computers with different types of CPUs even to do the same thing</a:t>
            </a:r>
          </a:p>
          <a:p>
            <a:pPr eaLnBrk="1" hangingPunct="1">
              <a:lnSpc>
                <a:spcPct val="90000"/>
              </a:lnSpc>
            </a:pPr>
            <a:r>
              <a:rPr lang="en-US" sz="3100" b="1" dirty="0" smtClean="0"/>
              <a:t>Solution</a:t>
            </a:r>
            <a:r>
              <a:rPr lang="en-US" sz="3100" dirty="0" smtClean="0"/>
              <a:t>: </a:t>
            </a:r>
            <a:r>
              <a:rPr lang="en-US" sz="3100" dirty="0" smtClean="0">
                <a:solidFill>
                  <a:srgbClr val="0000FF"/>
                </a:solidFill>
              </a:rPr>
              <a:t>High level languages (C, C++, Java,…)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700" dirty="0" smtClean="0"/>
              <a:t>CPU neutral, one program for many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700" dirty="0" smtClean="0">
                <a:solidFill>
                  <a:srgbClr val="0000FF"/>
                </a:solidFill>
              </a:rPr>
              <a:t>Compiler</a:t>
            </a:r>
            <a:r>
              <a:rPr lang="en-US" sz="2700" dirty="0" smtClean="0"/>
              <a:t> to convert from high-level program to low level program that CPU understands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700" dirty="0" smtClean="0"/>
              <a:t>Easy to write programs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DAB924-73EE-45E3-8A26-453BEA60ED1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12" y="557212"/>
            <a:ext cx="7800975" cy="697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6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535E14-7743-400A-BE15-E6C80CD25E53}" type="slidenum">
              <a:rPr lang="en-US">
                <a:latin typeface="Arial Black" panose="020B0A04020102020204" pitchFamily="34" charset="0"/>
              </a:rPr>
              <a:pPr/>
              <a:t>2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9713" y="579438"/>
            <a:ext cx="9523412" cy="771525"/>
          </a:xfrm>
        </p:spPr>
        <p:txBody>
          <a:bodyPr/>
          <a:lstStyle/>
          <a:p>
            <a:pPr eaLnBrk="1" hangingPunct="1"/>
            <a:r>
              <a:rPr lang="en-US" sz="4500" smtClean="0"/>
              <a:t>Course Materials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92113" y="1646238"/>
            <a:ext cx="9067800" cy="1219200"/>
          </a:xfrm>
        </p:spPr>
        <p:txBody>
          <a:bodyPr/>
          <a:lstStyle/>
          <a:p>
            <a:pPr marL="0" indent="0" eaLnBrk="1" hangingPunct="1">
              <a:buNone/>
            </a:pPr>
            <a:endParaRPr lang="en-US" sz="2800" dirty="0" smtClean="0"/>
          </a:p>
        </p:txBody>
      </p:sp>
      <p:sp>
        <p:nvSpPr>
          <p:cNvPr id="4101" name="Rectangle 3"/>
          <p:cNvSpPr txBox="1">
            <a:spLocks noChangeArrowheads="1"/>
          </p:cNvSpPr>
          <p:nvPr/>
        </p:nvSpPr>
        <p:spPr bwMode="auto">
          <a:xfrm>
            <a:off x="468313" y="2941638"/>
            <a:ext cx="9240837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/>
          <a:lstStyle>
            <a:lvl1pPr marL="587375" indent="-587375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08063" indent="-504825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600" b="1" u="sng" dirty="0">
                <a:cs typeface="Arial" panose="020B0604020202020204" pitchFamily="34" charset="0"/>
              </a:rPr>
              <a:t>Books:</a:t>
            </a:r>
            <a:endParaRPr lang="en-US" sz="2600" b="1" u="sng" dirty="0">
              <a:solidFill>
                <a:srgbClr val="252595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FontTx/>
              <a:buAutoNum type="arabicPeriod"/>
            </a:pPr>
            <a:r>
              <a:rPr lang="en-US" sz="2400" b="1" dirty="0">
                <a:cs typeface="Arial" panose="020B0604020202020204" pitchFamily="34" charset="0"/>
              </a:rPr>
              <a:t>Programming with C (Second Edition)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sz="2400" b="1" dirty="0">
                <a:cs typeface="Arial" panose="020B0604020202020204" pitchFamily="34" charset="0"/>
              </a:rPr>
              <a:t>      Byron Gottfried, Third Edition, </a:t>
            </a:r>
            <a:r>
              <a:rPr lang="en-US" sz="2400" b="1" dirty="0" err="1">
                <a:cs typeface="Arial" panose="020B0604020202020204" pitchFamily="34" charset="0"/>
              </a:rPr>
              <a:t>Schaum’s</a:t>
            </a:r>
            <a:r>
              <a:rPr lang="en-US" sz="2400" b="1" dirty="0">
                <a:cs typeface="Arial" panose="020B0604020202020204" pitchFamily="34" charset="0"/>
              </a:rPr>
              <a:t> Outlines Series,  </a:t>
            </a:r>
          </a:p>
          <a:p>
            <a:pPr eaLnBrk="1" hangingPunct="1">
              <a:spcBef>
                <a:spcPct val="20000"/>
              </a:spcBef>
              <a:buFontTx/>
              <a:buAutoNum type="arabicPeriod"/>
            </a:pPr>
            <a:r>
              <a:rPr lang="en-US" sz="2400" b="1" dirty="0">
                <a:cs typeface="Arial" panose="020B0604020202020204" pitchFamily="34" charset="0"/>
              </a:rPr>
              <a:t>The C Programming Language</a:t>
            </a:r>
          </a:p>
          <a:p>
            <a:pPr eaLnBrk="1" hangingPunct="1">
              <a:spcBef>
                <a:spcPct val="20000"/>
              </a:spcBef>
            </a:pPr>
            <a:r>
              <a:rPr lang="en-US" sz="2400" b="1" dirty="0">
                <a:cs typeface="Arial" panose="020B0604020202020204" pitchFamily="34" charset="0"/>
              </a:rPr>
              <a:t>		Brian W Kernighan, Dennis M </a:t>
            </a:r>
            <a:r>
              <a:rPr lang="en-US" sz="2400" b="1" dirty="0" smtClean="0">
                <a:cs typeface="Arial" panose="020B0604020202020204" pitchFamily="34" charset="0"/>
              </a:rPr>
              <a:t>Ritchie</a:t>
            </a:r>
            <a:endParaRPr lang="en-US" sz="2400" b="1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6F9694-F047-4224-8A41-EC4A63148CAC}" type="slidenum">
              <a:rPr lang="en-US">
                <a:latin typeface="Arial Black" panose="020B0A04020102020204" pitchFamily="34" charset="0"/>
              </a:rPr>
              <a:pPr/>
              <a:t>20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49512" y="2484437"/>
            <a:ext cx="9753600" cy="1524000"/>
          </a:xfrm>
        </p:spPr>
        <p:txBody>
          <a:bodyPr/>
          <a:lstStyle/>
          <a:p>
            <a:pPr eaLnBrk="1" hangingPunct="1"/>
            <a:r>
              <a:rPr lang="en-US" b="1" dirty="0" smtClean="0"/>
              <a:t>Fundamentals: Binary</a:t>
            </a:r>
            <a:br>
              <a:rPr lang="en-US" b="1" dirty="0" smtClean="0"/>
            </a:br>
            <a:r>
              <a:rPr lang="en-US" b="1" dirty="0" smtClean="0"/>
              <a:t>Numbers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5337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925512" y="422469"/>
            <a:ext cx="9594427" cy="1032456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Representing</a:t>
            </a:r>
            <a:r>
              <a:rPr lang="fr-FR" dirty="0">
                <a:solidFill>
                  <a:schemeClr val="tx1"/>
                </a:solidFill>
              </a:rPr>
              <a:t> Positive </a:t>
            </a:r>
            <a:r>
              <a:rPr lang="fr-FR" dirty="0" err="1">
                <a:solidFill>
                  <a:schemeClr val="tx1"/>
                </a:solidFill>
              </a:rPr>
              <a:t>Integers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260474" y="1427938"/>
            <a:ext cx="8175649" cy="5879747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968" dirty="0">
                <a:latin typeface="Calibri" panose="020F0502020204030204" pitchFamily="34" charset="0"/>
              </a:rPr>
              <a:t>Ancient Roman System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endParaRPr lang="en-US" sz="3968" dirty="0">
              <a:latin typeface="Calibri" panose="020F0502020204030204" pitchFamily="34" charset="0"/>
            </a:endParaRPr>
          </a:p>
          <a:p>
            <a:pPr lvl="0">
              <a:buSzPct val="100000"/>
              <a:buFont typeface="Symbol" panose="05050102010706020507" pitchFamily="18" charset="2"/>
              <a:buChar char="*"/>
            </a:pPr>
            <a:endParaRPr lang="en-US" sz="3968" dirty="0">
              <a:latin typeface="Calibri" panose="020F0502020204030204" pitchFamily="34" charset="0"/>
            </a:endParaRPr>
          </a:p>
          <a:p>
            <a:pPr lvl="0">
              <a:buSzPct val="100000"/>
              <a:buFont typeface="Symbol" panose="05050102010706020507" pitchFamily="18" charset="2"/>
              <a:buChar char="*"/>
            </a:pPr>
            <a:endParaRPr lang="en-US" sz="3968" dirty="0">
              <a:latin typeface="Calibri" panose="020F0502020204030204" pitchFamily="34" charset="0"/>
            </a:endParaRP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968" dirty="0">
                <a:latin typeface="Calibri" panose="020F0502020204030204" pitchFamily="34" charset="0"/>
              </a:rPr>
              <a:t>Issues :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3086" dirty="0">
                <a:latin typeface="Calibri" panose="020F0502020204030204" pitchFamily="34" charset="0"/>
              </a:rPr>
              <a:t>There was no notion of 0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3086" dirty="0">
                <a:latin typeface="Calibri" panose="020F0502020204030204" pitchFamily="34" charset="0"/>
              </a:rPr>
              <a:t>Very difficult to represent large numbers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3086" dirty="0">
                <a:latin typeface="Calibri" panose="020F0502020204030204" pitchFamily="34" charset="0"/>
              </a:rPr>
              <a:t>Addition, and subtraction (</a:t>
            </a:r>
            <a:r>
              <a:rPr lang="en-US" sz="3086" dirty="0">
                <a:solidFill>
                  <a:srgbClr val="FF6600"/>
                </a:solidFill>
                <a:latin typeface="Calibri" panose="020F0502020204030204" pitchFamily="34" charset="0"/>
              </a:rPr>
              <a:t>very difficult</a:t>
            </a:r>
            <a:r>
              <a:rPr lang="en-US" sz="3086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9712612" y="7307686"/>
            <a:ext cx="619473" cy="4024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102">
                <a:latin typeface="Calibri" panose="020F0502020204030204" pitchFamily="34" charset="0"/>
              </a:rPr>
              <a:pPr>
                <a:defRPr/>
              </a:pPr>
              <a:t>21</a:t>
            </a:fld>
            <a:endParaRPr lang="en-US" sz="1102" dirty="0">
              <a:latin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053651"/>
              </p:ext>
            </p:extLst>
          </p:nvPr>
        </p:nvGraphicFramePr>
        <p:xfrm>
          <a:off x="925510" y="3023869"/>
          <a:ext cx="7810641" cy="11143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28204"/>
                <a:gridCol w="824457"/>
                <a:gridCol w="976330"/>
                <a:gridCol w="976330"/>
                <a:gridCol w="976330"/>
                <a:gridCol w="976330"/>
                <a:gridCol w="976330"/>
                <a:gridCol w="976330"/>
              </a:tblGrid>
              <a:tr h="70557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Symbol</a:t>
                      </a:r>
                      <a:endParaRPr lang="en-US" sz="2000" dirty="0"/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</a:t>
                      </a:r>
                      <a:endParaRPr lang="en-US" sz="2000" dirty="0"/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</a:t>
                      </a:r>
                      <a:endParaRPr lang="en-US" sz="2000" dirty="0"/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</a:t>
                      </a:r>
                      <a:endParaRPr lang="en-US" sz="2000" dirty="0"/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</a:t>
                      </a:r>
                      <a:endParaRPr lang="en-US" sz="2000" dirty="0"/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</a:t>
                      </a:r>
                      <a:endParaRPr lang="en-US" sz="2000" dirty="0"/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</a:t>
                      </a:r>
                      <a:endParaRPr lang="en-US" sz="2000" dirty="0"/>
                    </a:p>
                  </a:txBody>
                  <a:tcPr marL="100796" marR="100796" marT="50398" marB="50398"/>
                </a:tc>
              </a:tr>
              <a:tr h="40878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Value</a:t>
                      </a:r>
                      <a:endParaRPr lang="en-US" sz="2000" dirty="0"/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50</a:t>
                      </a:r>
                      <a:endParaRPr lang="en-US" sz="2000" dirty="0"/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500</a:t>
                      </a:r>
                      <a:endParaRPr lang="en-US" sz="2000" dirty="0"/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</a:t>
                      </a:r>
                      <a:endParaRPr lang="en-US" sz="2000" dirty="0"/>
                    </a:p>
                  </a:txBody>
                  <a:tcPr marL="100796" marR="100796" marT="50398" marB="5039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6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1176478" y="4037540"/>
            <a:ext cx="8175649" cy="766467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Uses the place value system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980486" y="83996"/>
            <a:ext cx="8175649" cy="1032456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Indian</a:t>
            </a:r>
            <a:r>
              <a:rPr lang="fr-FR" dirty="0">
                <a:solidFill>
                  <a:schemeClr val="tx1"/>
                </a:solidFill>
              </a:rPr>
              <a:t>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07926" y="1690113"/>
            <a:ext cx="6613624" cy="13222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/>
          <p:cNvSpPr/>
          <p:nvPr/>
        </p:nvSpPr>
        <p:spPr>
          <a:xfrm>
            <a:off x="1996027" y="3299536"/>
            <a:ext cx="6091789" cy="31230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9208" tIns="49604" rIns="99208" bIns="49604" anchor="ctr" anchorCtr="0" compatLnSpc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IN" sz="1984" dirty="0" err="1">
                <a:latin typeface="Arial" pitchFamily="18"/>
                <a:ea typeface="Microsoft YaHei" pitchFamily="2"/>
                <a:cs typeface="Mangal" pitchFamily="2"/>
              </a:rPr>
              <a:t>Bakshali</a:t>
            </a:r>
            <a:r>
              <a:rPr lang="en-IN" sz="1984" dirty="0">
                <a:latin typeface="Arial" pitchFamily="18"/>
                <a:ea typeface="Microsoft YaHei" pitchFamily="2"/>
                <a:cs typeface="Mangal" pitchFamily="2"/>
              </a:rPr>
              <a:t> numerals, 7</a:t>
            </a:r>
            <a:r>
              <a:rPr lang="en-IN" sz="1984" baseline="30000" dirty="0">
                <a:latin typeface="Arial" pitchFamily="18"/>
                <a:ea typeface="Microsoft YaHei" pitchFamily="2"/>
                <a:cs typeface="Mangal" pitchFamily="2"/>
              </a:rPr>
              <a:t>th</a:t>
            </a:r>
            <a:r>
              <a:rPr lang="en-IN" sz="1984" dirty="0">
                <a:latin typeface="Arial" pitchFamily="18"/>
                <a:ea typeface="Microsoft YaHei" pitchFamily="2"/>
                <a:cs typeface="Mangal" pitchFamily="2"/>
              </a:rPr>
              <a:t> century AD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36097" y="4787793"/>
            <a:ext cx="6331648" cy="490348"/>
          </a:xfrm>
          <a:prstGeom prst="rect">
            <a:avLst/>
          </a:prstGeom>
          <a:noFill/>
          <a:ln>
            <a:noFill/>
          </a:ln>
        </p:spPr>
        <p:txBody>
          <a:bodyPr vert="horz" wrap="none" lIns="99208" tIns="49604" rIns="99208" bIns="49604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646" dirty="0">
                <a:latin typeface="Arial" pitchFamily="18"/>
                <a:ea typeface="Microsoft YaHei" pitchFamily="2"/>
                <a:cs typeface="Mangal" pitchFamily="2"/>
              </a:rPr>
              <a:t>5301 = 5 * 10</a:t>
            </a:r>
            <a:r>
              <a:rPr lang="en-IN" sz="2646" baseline="33000" dirty="0">
                <a:latin typeface="Arial" pitchFamily="18"/>
                <a:ea typeface="Microsoft YaHei" pitchFamily="2"/>
                <a:cs typeface="Mangal" pitchFamily="2"/>
              </a:rPr>
              <a:t>3</a:t>
            </a:r>
            <a:r>
              <a:rPr lang="en-IN" sz="2646" dirty="0">
                <a:latin typeface="Arial" pitchFamily="18"/>
                <a:ea typeface="Microsoft YaHei" pitchFamily="2"/>
                <a:cs typeface="Mangal" pitchFamily="2"/>
              </a:rPr>
              <a:t> + 3 * 10</a:t>
            </a:r>
            <a:r>
              <a:rPr lang="en-IN" sz="2646" baseline="33000" dirty="0">
                <a:latin typeface="Arial" pitchFamily="18"/>
                <a:ea typeface="Microsoft YaHei" pitchFamily="2"/>
                <a:cs typeface="Mangal" pitchFamily="2"/>
              </a:rPr>
              <a:t>2 </a:t>
            </a:r>
            <a:r>
              <a:rPr lang="en-IN" sz="2646" dirty="0">
                <a:latin typeface="Arial" pitchFamily="18"/>
                <a:ea typeface="Microsoft YaHei" pitchFamily="2"/>
                <a:cs typeface="Mangal" pitchFamily="2"/>
              </a:rPr>
              <a:t>+ 0 * 10</a:t>
            </a:r>
            <a:r>
              <a:rPr lang="en-IN" sz="2646" baseline="33000" dirty="0">
                <a:latin typeface="Arial" pitchFamily="18"/>
                <a:ea typeface="Microsoft YaHei" pitchFamily="2"/>
                <a:cs typeface="Mangal" pitchFamily="2"/>
              </a:rPr>
              <a:t>1</a:t>
            </a:r>
            <a:r>
              <a:rPr lang="en-IN" sz="2646" dirty="0">
                <a:latin typeface="Arial" pitchFamily="18"/>
                <a:ea typeface="Microsoft YaHei" pitchFamily="2"/>
                <a:cs typeface="Mangal" pitchFamily="2"/>
              </a:rPr>
              <a:t> + 1*10</a:t>
            </a:r>
            <a:r>
              <a:rPr lang="en-IN" sz="2646" baseline="33000" dirty="0">
                <a:latin typeface="Arial" pitchFamily="18"/>
                <a:ea typeface="Microsoft YaHei" pitchFamily="2"/>
                <a:cs typeface="Mangal" pitchFamily="2"/>
              </a:rPr>
              <a:t>0</a:t>
            </a:r>
          </a:p>
        </p:txBody>
      </p:sp>
      <p:sp>
        <p:nvSpPr>
          <p:cNvPr id="7" name="Freeform 6"/>
          <p:cNvSpPr/>
          <p:nvPr/>
        </p:nvSpPr>
        <p:spPr>
          <a:xfrm>
            <a:off x="2313096" y="5558973"/>
            <a:ext cx="5140182" cy="40477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9208" tIns="49604" rIns="99208" bIns="49604" anchor="ctr" anchorCtr="0" compatLnSpc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IN" sz="1984" dirty="0">
                <a:latin typeface="Arial" pitchFamily="18"/>
                <a:ea typeface="Microsoft YaHei" pitchFamily="2"/>
                <a:cs typeface="Mangal" pitchFamily="2"/>
              </a:rPr>
              <a:t>Example in base 10</a:t>
            </a:r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9712612" y="7307686"/>
            <a:ext cx="619473" cy="4024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102">
                <a:latin typeface="Calibri" panose="020F0502020204030204" pitchFamily="34" charset="0"/>
              </a:rPr>
              <a:pPr>
                <a:defRPr/>
              </a:pPr>
              <a:t>22</a:t>
            </a:fld>
            <a:endParaRPr lang="en-US" sz="1102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50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08485" y="167993"/>
            <a:ext cx="8175649" cy="1032456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Number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Systems</a:t>
            </a:r>
            <a:r>
              <a:rPr lang="fr-FR" dirty="0">
                <a:solidFill>
                  <a:schemeClr val="tx1"/>
                </a:solidFill>
              </a:rPr>
              <a:t> in </a:t>
            </a:r>
            <a:r>
              <a:rPr lang="fr-FR" dirty="0" err="1">
                <a:solidFill>
                  <a:schemeClr val="tx1"/>
                </a:solidFill>
              </a:rPr>
              <a:t>Other</a:t>
            </a:r>
            <a:r>
              <a:rPr lang="fr-FR" dirty="0">
                <a:solidFill>
                  <a:schemeClr val="tx1"/>
                </a:solidFill>
              </a:rPr>
              <a:t> Bases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4447" y="1763924"/>
            <a:ext cx="8175649" cy="1112952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Why do we use base 10 ?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because ...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56540" y="2876248"/>
            <a:ext cx="5615985" cy="382110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1"/>
          <p:cNvSpPr txBox="1">
            <a:spLocks/>
          </p:cNvSpPr>
          <p:nvPr/>
        </p:nvSpPr>
        <p:spPr>
          <a:xfrm>
            <a:off x="9712612" y="7307686"/>
            <a:ext cx="619473" cy="4024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102">
                <a:latin typeface="Calibri" panose="020F0502020204030204" pitchFamily="34" charset="0"/>
              </a:rPr>
              <a:pPr>
                <a:defRPr/>
              </a:pPr>
              <a:t>23</a:t>
            </a:fld>
            <a:endParaRPr lang="en-US" sz="1102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43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49312" y="505237"/>
            <a:ext cx="8175649" cy="1032456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we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had</a:t>
            </a:r>
            <a:r>
              <a:rPr lang="fr-FR" dirty="0">
                <a:solidFill>
                  <a:schemeClr val="tx1"/>
                </a:solidFill>
              </a:rPr>
              <a:t> a world in </a:t>
            </a:r>
            <a:r>
              <a:rPr lang="fr-FR" dirty="0" err="1">
                <a:solidFill>
                  <a:schemeClr val="tx1"/>
                </a:solidFill>
              </a:rPr>
              <a:t>which</a:t>
            </a:r>
            <a:r>
              <a:rPr lang="fr-FR" dirty="0">
                <a:solidFill>
                  <a:schemeClr val="tx1"/>
                </a:solidFill>
              </a:rPr>
              <a:t> ...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92481" y="1679928"/>
            <a:ext cx="8175649" cy="675471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" pitchFamily="18"/>
              </a:rPr>
              <a:t>People had only two fingers.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436424" y="2639869"/>
            <a:ext cx="5137404" cy="407984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1"/>
          <p:cNvSpPr txBox="1">
            <a:spLocks/>
          </p:cNvSpPr>
          <p:nvPr/>
        </p:nvSpPr>
        <p:spPr>
          <a:xfrm>
            <a:off x="9712612" y="7307686"/>
            <a:ext cx="619473" cy="4024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102">
                <a:latin typeface="Calibri" panose="020F0502020204030204" pitchFamily="34" charset="0"/>
              </a:rPr>
              <a:pPr>
                <a:defRPr/>
              </a:pPr>
              <a:t>24</a:t>
            </a:fld>
            <a:endParaRPr lang="en-US" sz="1102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8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DAB924-73EE-45E3-8A26-453BEA60ED1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849312" y="505237"/>
            <a:ext cx="8175649" cy="1032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 fontScale="97500"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defTabSz="1008063" rtl="0" eaLnBrk="0" fontAlgn="base" hangingPunct="0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9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 defTabSz="1008063" rtl="0" eaLnBrk="0" fontAlgn="base" hangingPunct="0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900">
                <a:solidFill>
                  <a:schemeClr val="tx1"/>
                </a:solidFill>
                <a:latin typeface="Arial" pitchFamily="34" charset="0"/>
              </a:defRPr>
            </a:lvl2pPr>
            <a:lvl3pPr lvl="2" algn="l" defTabSz="1008063" rtl="0" eaLnBrk="0" fontAlgn="base" hangingPunct="0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900">
                <a:solidFill>
                  <a:schemeClr val="tx1"/>
                </a:solidFill>
                <a:latin typeface="Arial" pitchFamily="34" charset="0"/>
              </a:defRPr>
            </a:lvl3pPr>
            <a:lvl4pPr lvl="3" algn="l" defTabSz="1008063" rtl="0" eaLnBrk="0" fontAlgn="base" hangingPunct="0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900">
                <a:solidFill>
                  <a:schemeClr val="tx1"/>
                </a:solidFill>
                <a:latin typeface="Arial" pitchFamily="34" charset="0"/>
              </a:defRPr>
            </a:lvl4pPr>
            <a:lvl5pPr lvl="4" algn="l" defTabSz="1008063" rtl="0" eaLnBrk="0" fontAlgn="base" hangingPunct="0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900">
                <a:solidFill>
                  <a:schemeClr val="tx1"/>
                </a:solidFill>
                <a:latin typeface="Arial" pitchFamily="34" charset="0"/>
              </a:defRPr>
            </a:lvl5pPr>
            <a:lvl6pPr marL="457200" lvl="5" algn="l" defTabSz="1008063" rtl="0" fontAlgn="base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900">
                <a:solidFill>
                  <a:schemeClr val="tx1"/>
                </a:solidFill>
                <a:latin typeface="Arial" pitchFamily="34" charset="0"/>
              </a:defRPr>
            </a:lvl6pPr>
            <a:lvl7pPr marL="914400" lvl="6" algn="l" defTabSz="1008063" rtl="0" fontAlgn="base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900">
                <a:solidFill>
                  <a:schemeClr val="tx1"/>
                </a:solidFill>
                <a:latin typeface="Arial" pitchFamily="34" charset="0"/>
              </a:defRPr>
            </a:lvl7pPr>
            <a:lvl8pPr marL="1371600" lvl="7" algn="l" defTabSz="1008063" rtl="0" fontAlgn="base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900">
                <a:solidFill>
                  <a:schemeClr val="tx1"/>
                </a:solidFill>
                <a:latin typeface="Arial" pitchFamily="34" charset="0"/>
              </a:defRPr>
            </a:lvl8pPr>
            <a:lvl9pPr marL="1828800" lvl="8" algn="l" defTabSz="1008063" rtl="0" fontAlgn="base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9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 typeface="StarSymbol"/>
              <a:buNone/>
            </a:pPr>
            <a:r>
              <a:rPr lang="fr-FR" kern="0" dirty="0" err="1" smtClean="0"/>
              <a:t>Representing</a:t>
            </a:r>
            <a:r>
              <a:rPr lang="fr-FR" kern="0" dirty="0" smtClean="0"/>
              <a:t> </a:t>
            </a:r>
            <a:r>
              <a:rPr lang="fr-FR" kern="0" dirty="0" err="1" smtClean="0"/>
              <a:t>Numbers</a:t>
            </a:r>
            <a:endParaRPr lang="fr-FR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696912" y="2416829"/>
            <a:ext cx="7276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1023</a:t>
            </a:r>
            <a:r>
              <a:rPr lang="en-US" sz="2800" baseline="-25000" dirty="0" smtClean="0"/>
              <a:t>10</a:t>
            </a:r>
            <a:r>
              <a:rPr lang="en-US" sz="2800" dirty="0" smtClean="0"/>
              <a:t> = 1 * 10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  + 0 * 10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+ 2 * 10</a:t>
            </a:r>
            <a:r>
              <a:rPr lang="en-US" sz="2800" baseline="30000" dirty="0" smtClean="0"/>
              <a:t>1</a:t>
            </a:r>
            <a:r>
              <a:rPr lang="en-US" sz="2800" dirty="0" smtClean="0"/>
              <a:t> + 3 * 10</a:t>
            </a:r>
            <a:r>
              <a:rPr lang="en-US" sz="2800" baseline="30000" dirty="0" smtClean="0"/>
              <a:t>0</a:t>
            </a:r>
            <a:endParaRPr lang="en-IN" sz="2800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7935913" y="2332037"/>
            <a:ext cx="1524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Decimal</a:t>
            </a:r>
            <a:endParaRPr kumimoji="0" lang="en-I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211512" y="3398837"/>
            <a:ext cx="9906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base</a:t>
            </a:r>
            <a:endParaRPr kumimoji="0" lang="en-I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830512" y="2416829"/>
            <a:ext cx="381000" cy="52322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3135312" y="2865437"/>
            <a:ext cx="3810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H="1" flipV="1">
            <a:off x="1839912" y="2940049"/>
            <a:ext cx="1676400" cy="4587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812799" y="4631858"/>
            <a:ext cx="8932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17</a:t>
            </a:r>
            <a:r>
              <a:rPr lang="en-US" sz="2800" baseline="-25000" dirty="0" smtClean="0"/>
              <a:t>10</a:t>
            </a:r>
            <a:r>
              <a:rPr lang="en-US" sz="2800" dirty="0" smtClean="0"/>
              <a:t> = 1 * 2</a:t>
            </a:r>
            <a:r>
              <a:rPr lang="en-US" sz="2800" baseline="30000" dirty="0" smtClean="0"/>
              <a:t>4 </a:t>
            </a:r>
            <a:r>
              <a:rPr lang="en-US" sz="2800" dirty="0" smtClean="0"/>
              <a:t> + 0 * 2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 + 0 * 2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+ 0 * 2</a:t>
            </a:r>
            <a:r>
              <a:rPr lang="en-US" sz="2800" baseline="30000" dirty="0" smtClean="0"/>
              <a:t>1</a:t>
            </a:r>
            <a:r>
              <a:rPr lang="en-US" sz="2800" dirty="0" smtClean="0"/>
              <a:t> + 1 * 2</a:t>
            </a:r>
            <a:r>
              <a:rPr lang="en-US" sz="2800" baseline="30000" dirty="0" smtClean="0"/>
              <a:t>0</a:t>
            </a:r>
            <a:r>
              <a:rPr lang="en-US" sz="2800" dirty="0" smtClean="0"/>
              <a:t> = 10001</a:t>
            </a:r>
            <a:r>
              <a:rPr lang="en-US" sz="2800" baseline="-25000" dirty="0" smtClean="0"/>
              <a:t>2</a:t>
            </a:r>
            <a:endParaRPr lang="en-IN" sz="2800" baseline="-25000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8053388" y="4065122"/>
            <a:ext cx="1524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Binary</a:t>
            </a:r>
            <a:endParaRPr kumimoji="0" lang="en-I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3839786" y="5473699"/>
            <a:ext cx="1657725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Base = 2</a:t>
            </a:r>
            <a:endParaRPr kumimoji="0" lang="en-I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92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4" grpId="0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924489" y="143494"/>
            <a:ext cx="8175649" cy="1032456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Binary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Number</a:t>
            </a:r>
            <a:r>
              <a:rPr lang="fr-FR" dirty="0">
                <a:solidFill>
                  <a:schemeClr val="tx1"/>
                </a:solidFill>
              </a:rPr>
              <a:t> System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88504" y="1679928"/>
            <a:ext cx="8875618" cy="104645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968" dirty="0">
                <a:latin typeface="Calibri" panose="020F0502020204030204" pitchFamily="34" charset="0"/>
              </a:rPr>
              <a:t>They would use a number system with base 2.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2100438" y="3191863"/>
            <a:ext cx="5874498" cy="2047412"/>
            <a:chOff x="1524" y="1976"/>
            <a:chExt cx="3357" cy="1170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524" y="1976"/>
              <a:ext cx="3296" cy="1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1524" y="1979"/>
              <a:ext cx="3357" cy="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524" y="2021"/>
              <a:ext cx="3357" cy="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V="1">
              <a:off x="1527" y="2025"/>
              <a:ext cx="0" cy="209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V="1">
              <a:off x="1569" y="2025"/>
              <a:ext cx="0" cy="209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673" y="2021"/>
              <a:ext cx="1309" cy="204"/>
            </a:xfrm>
            <a:prstGeom prst="rect">
              <a:avLst/>
            </a:prstGeom>
            <a:ln/>
            <a:ex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1007943" eaLnBrk="1" hangingPunct="1"/>
              <a:r>
                <a:rPr lang="en-US" sz="2315" dirty="0">
                  <a:solidFill>
                    <a:srgbClr val="1A1B1C"/>
                  </a:solidFill>
                  <a:latin typeface="Times New Roman" pitchFamily="18" charset="0"/>
                </a:rPr>
                <a:t>Number in decimal</a:t>
              </a:r>
              <a:endParaRPr lang="en-US" sz="1984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V="1">
              <a:off x="3249" y="2025"/>
              <a:ext cx="0" cy="209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3354" y="2021"/>
              <a:ext cx="1207" cy="204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1007943" eaLnBrk="1" hangingPunct="1"/>
              <a:r>
                <a:rPr lang="en-US" sz="2315" dirty="0">
                  <a:solidFill>
                    <a:srgbClr val="1A1B1C"/>
                  </a:solidFill>
                  <a:latin typeface="Times New Roman" pitchFamily="18" charset="0"/>
                </a:rPr>
                <a:t>Number in binary</a:t>
              </a:r>
              <a:endParaRPr lang="en-US" sz="1984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V="1">
              <a:off x="4836" y="2025"/>
              <a:ext cx="0" cy="209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V="1">
              <a:off x="4878" y="2025"/>
              <a:ext cx="0" cy="209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524" y="2238"/>
              <a:ext cx="3357" cy="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1527" y="2241"/>
              <a:ext cx="0" cy="21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1569" y="2241"/>
              <a:ext cx="0" cy="21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2359" y="2239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1007943" eaLnBrk="1" hangingPunct="1"/>
              <a:r>
                <a:rPr lang="en-US" sz="2315" dirty="0">
                  <a:solidFill>
                    <a:srgbClr val="1A1B1C"/>
                  </a:solidFill>
                  <a:latin typeface="Times New Roman" pitchFamily="18" charset="0"/>
                </a:rPr>
                <a:t>5</a:t>
              </a:r>
              <a:endParaRPr lang="en-US" sz="1984" dirty="0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flipV="1">
              <a:off x="3249" y="2241"/>
              <a:ext cx="0" cy="21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3915" y="2239"/>
              <a:ext cx="25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1007943" eaLnBrk="1" hangingPunct="1"/>
              <a:r>
                <a:rPr lang="en-US" sz="2315" dirty="0">
                  <a:solidFill>
                    <a:srgbClr val="1A1B1C"/>
                  </a:solidFill>
                  <a:latin typeface="Times New Roman" pitchFamily="18" charset="0"/>
                </a:rPr>
                <a:t>101</a:t>
              </a:r>
              <a:endParaRPr lang="en-US" sz="1984" dirty="0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 flipV="1">
              <a:off x="4836" y="2241"/>
              <a:ext cx="0" cy="21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 flipV="1">
              <a:off x="4878" y="2241"/>
              <a:ext cx="0" cy="21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1524" y="2455"/>
              <a:ext cx="3357" cy="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 flipV="1">
              <a:off x="1527" y="2458"/>
              <a:ext cx="0" cy="21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 flipV="1">
              <a:off x="1569" y="2458"/>
              <a:ext cx="0" cy="21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2279" y="2456"/>
              <a:ext cx="25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1007943" eaLnBrk="1" hangingPunct="1"/>
              <a:r>
                <a:rPr lang="en-US" sz="2315">
                  <a:solidFill>
                    <a:srgbClr val="1A1B1C"/>
                  </a:solidFill>
                  <a:latin typeface="Times New Roman" pitchFamily="18" charset="0"/>
                </a:rPr>
                <a:t>100</a:t>
              </a:r>
              <a:endParaRPr lang="en-US" sz="1984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 flipV="1">
              <a:off x="3249" y="2458"/>
              <a:ext cx="0" cy="21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3732" y="2456"/>
              <a:ext cx="59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1007943" eaLnBrk="1" hangingPunct="1"/>
              <a:r>
                <a:rPr lang="en-US" sz="2315" dirty="0">
                  <a:solidFill>
                    <a:srgbClr val="1A1B1C"/>
                  </a:solidFill>
                  <a:latin typeface="Times New Roman" pitchFamily="18" charset="0"/>
                </a:rPr>
                <a:t>1100100</a:t>
              </a:r>
              <a:endParaRPr lang="en-US" sz="1984" dirty="0"/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 flipV="1">
              <a:off x="4836" y="2458"/>
              <a:ext cx="0" cy="21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 flipV="1">
              <a:off x="4878" y="2458"/>
              <a:ext cx="0" cy="21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>
              <a:off x="1524" y="2671"/>
              <a:ext cx="3357" cy="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 flipV="1">
              <a:off x="1527" y="2675"/>
              <a:ext cx="0" cy="21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 flipV="1">
              <a:off x="1569" y="2675"/>
              <a:ext cx="0" cy="21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2279" y="2673"/>
              <a:ext cx="25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1007943" eaLnBrk="1" hangingPunct="1"/>
              <a:r>
                <a:rPr lang="en-US" sz="2315">
                  <a:solidFill>
                    <a:srgbClr val="1A1B1C"/>
                  </a:solidFill>
                  <a:latin typeface="Times New Roman" pitchFamily="18" charset="0"/>
                </a:rPr>
                <a:t>500</a:t>
              </a:r>
              <a:endParaRPr lang="en-US" sz="1984"/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 flipV="1">
              <a:off x="3249" y="2675"/>
              <a:ext cx="0" cy="21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5"/>
            <p:cNvSpPr>
              <a:spLocks noChangeArrowheads="1"/>
            </p:cNvSpPr>
            <p:nvPr/>
          </p:nvSpPr>
          <p:spPr bwMode="auto">
            <a:xfrm>
              <a:off x="3652" y="2673"/>
              <a:ext cx="74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1007943" eaLnBrk="1" hangingPunct="1"/>
              <a:r>
                <a:rPr lang="en-US" sz="2315" dirty="0">
                  <a:solidFill>
                    <a:srgbClr val="1A1B1C"/>
                  </a:solidFill>
                  <a:latin typeface="Times New Roman" pitchFamily="18" charset="0"/>
                </a:rPr>
                <a:t>111110100</a:t>
              </a:r>
              <a:endParaRPr lang="en-US" sz="1984" dirty="0"/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 flipV="1">
              <a:off x="4836" y="2675"/>
              <a:ext cx="0" cy="21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37"/>
            <p:cNvSpPr>
              <a:spLocks noChangeShapeType="1"/>
            </p:cNvSpPr>
            <p:nvPr/>
          </p:nvSpPr>
          <p:spPr bwMode="auto">
            <a:xfrm flipV="1">
              <a:off x="4878" y="2675"/>
              <a:ext cx="0" cy="21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38"/>
            <p:cNvSpPr>
              <a:spLocks noChangeShapeType="1"/>
            </p:cNvSpPr>
            <p:nvPr/>
          </p:nvSpPr>
          <p:spPr bwMode="auto">
            <a:xfrm>
              <a:off x="1524" y="2888"/>
              <a:ext cx="3357" cy="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39"/>
            <p:cNvSpPr>
              <a:spLocks noChangeShapeType="1"/>
            </p:cNvSpPr>
            <p:nvPr/>
          </p:nvSpPr>
          <p:spPr bwMode="auto">
            <a:xfrm flipV="1">
              <a:off x="1527" y="2892"/>
              <a:ext cx="0" cy="209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 flipV="1">
              <a:off x="1569" y="2892"/>
              <a:ext cx="0" cy="209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2233" y="2890"/>
              <a:ext cx="34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1007943" eaLnBrk="1" hangingPunct="1"/>
              <a:r>
                <a:rPr lang="en-US" sz="2315" dirty="0">
                  <a:solidFill>
                    <a:srgbClr val="1A1B1C"/>
                  </a:solidFill>
                  <a:latin typeface="Times New Roman" pitchFamily="18" charset="0"/>
                </a:rPr>
                <a:t>1024</a:t>
              </a:r>
              <a:endParaRPr lang="en-US" sz="1984" dirty="0"/>
            </a:p>
          </p:txBody>
        </p:sp>
        <p:sp>
          <p:nvSpPr>
            <p:cNvPr id="47" name="Line 42"/>
            <p:cNvSpPr>
              <a:spLocks noChangeShapeType="1"/>
            </p:cNvSpPr>
            <p:nvPr/>
          </p:nvSpPr>
          <p:spPr bwMode="auto">
            <a:xfrm flipV="1">
              <a:off x="3249" y="2892"/>
              <a:ext cx="0" cy="209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3"/>
            <p:cNvSpPr>
              <a:spLocks noChangeArrowheads="1"/>
            </p:cNvSpPr>
            <p:nvPr/>
          </p:nvSpPr>
          <p:spPr bwMode="auto">
            <a:xfrm>
              <a:off x="3560" y="2890"/>
              <a:ext cx="93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1007943" eaLnBrk="1" hangingPunct="1"/>
              <a:r>
                <a:rPr lang="en-US" sz="2315" dirty="0">
                  <a:solidFill>
                    <a:srgbClr val="1A1B1C"/>
                  </a:solidFill>
                  <a:latin typeface="Times New Roman" pitchFamily="18" charset="0"/>
                </a:rPr>
                <a:t>10000000000</a:t>
              </a:r>
              <a:endParaRPr lang="en-US" sz="1984" dirty="0"/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 flipV="1">
              <a:off x="4836" y="2892"/>
              <a:ext cx="0" cy="209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 flipV="1">
              <a:off x="4878" y="2892"/>
              <a:ext cx="0" cy="209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1524" y="3104"/>
              <a:ext cx="3357" cy="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47"/>
            <p:cNvSpPr>
              <a:spLocks noChangeShapeType="1"/>
            </p:cNvSpPr>
            <p:nvPr/>
          </p:nvSpPr>
          <p:spPr bwMode="auto">
            <a:xfrm>
              <a:off x="1524" y="3146"/>
              <a:ext cx="3357" cy="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3" name="Slide Number Placeholder 1"/>
          <p:cNvSpPr txBox="1">
            <a:spLocks/>
          </p:cNvSpPr>
          <p:nvPr/>
        </p:nvSpPr>
        <p:spPr>
          <a:xfrm>
            <a:off x="9712612" y="7307686"/>
            <a:ext cx="619473" cy="4024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102">
                <a:latin typeface="Calibri" panose="020F0502020204030204" pitchFamily="34" charset="0"/>
              </a:rPr>
              <a:pPr>
                <a:defRPr/>
              </a:pPr>
              <a:t>26</a:t>
            </a:fld>
            <a:endParaRPr lang="en-US" sz="1102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12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924489" y="167993"/>
            <a:ext cx="8175649" cy="1032456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smtClean="0">
                <a:solidFill>
                  <a:schemeClr val="tx1"/>
                </a:solidFill>
              </a:rPr>
              <a:t>MSB and LSB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08486" y="1741176"/>
            <a:ext cx="8735624" cy="5062532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" pitchFamily="18"/>
              </a:rPr>
              <a:t>MSB (Most Significant Bit) </a:t>
            </a:r>
            <a:r>
              <a:rPr lang="en-US" dirty="0" smtClean="0">
                <a:latin typeface="" pitchFamily="18"/>
                <a:sym typeface="Wingdings"/>
              </a:rPr>
              <a:t> The leftmost bit of a binary number. E.g., MSB of 1110 is 1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" pitchFamily="18"/>
                <a:sym typeface="Wingdings"/>
              </a:rPr>
              <a:t>LSB (Least Significant Bit)</a:t>
            </a:r>
            <a:r>
              <a:rPr lang="en-US" dirty="0" smtClean="0">
                <a:latin typeface="" pitchFamily="18"/>
                <a:sym typeface="Wingdings"/>
              </a:rPr>
              <a:t>  The rightmost bit of a binary number. E.g.,</a:t>
            </a:r>
            <a:r>
              <a:rPr lang="en-US" dirty="0">
                <a:latin typeface="" pitchFamily="18"/>
                <a:sym typeface="Wingdings"/>
              </a:rPr>
              <a:t/>
            </a:r>
            <a:br>
              <a:rPr lang="en-US" dirty="0">
                <a:latin typeface="" pitchFamily="18"/>
                <a:sym typeface="Wingdings"/>
              </a:rPr>
            </a:br>
            <a:r>
              <a:rPr lang="en-US" dirty="0" smtClean="0">
                <a:latin typeface="" pitchFamily="18"/>
                <a:sym typeface="Wingdings"/>
              </a:rPr>
              <a:t>LSB of 1110 is 0</a:t>
            </a:r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9712612" y="7307686"/>
            <a:ext cx="619473" cy="4024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102">
                <a:latin typeface="Calibri" panose="020F0502020204030204" pitchFamily="34" charset="0"/>
              </a:rPr>
              <a:pPr>
                <a:defRPr/>
              </a:pPr>
              <a:t>27</a:t>
            </a:fld>
            <a:endParaRPr lang="en-US" sz="1102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7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980485" y="579437"/>
            <a:ext cx="8175649" cy="1032456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Hexadecimal</a:t>
            </a:r>
            <a:r>
              <a:rPr lang="fr-FR" dirty="0">
                <a:solidFill>
                  <a:schemeClr val="tx1"/>
                </a:solidFill>
              </a:rPr>
              <a:t> and Octal </a:t>
            </a:r>
            <a:r>
              <a:rPr lang="fr-FR" dirty="0" err="1">
                <a:solidFill>
                  <a:schemeClr val="tx1"/>
                </a:solidFill>
              </a:rPr>
              <a:t>Numbers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80486" y="2099909"/>
            <a:ext cx="8175649" cy="3359856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086" dirty="0">
                <a:latin typeface="Calibri" panose="020F0502020204030204" pitchFamily="34" charset="0"/>
              </a:rPr>
              <a:t>Hexadecimal numbers 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5" dirty="0">
                <a:latin typeface="Calibri" panose="020F0502020204030204" pitchFamily="34" charset="0"/>
              </a:rPr>
              <a:t>Base 16 numbers – 0,1,2,3,4,5,6,7,8,9,A,B,C,D,E,F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5" dirty="0">
                <a:latin typeface="Calibri" panose="020F0502020204030204" pitchFamily="34" charset="0"/>
              </a:rPr>
              <a:t>Start with 0x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086" dirty="0">
                <a:latin typeface="Calibri" panose="020F0502020204030204" pitchFamily="34" charset="0"/>
              </a:rPr>
              <a:t>Octal Numbers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5" dirty="0">
                <a:latin typeface="Calibri" panose="020F0502020204030204" pitchFamily="34" charset="0"/>
              </a:rPr>
              <a:t>Base 8 numbers – 0,1,2,3,4,5,6,7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5" dirty="0">
                <a:latin typeface="Calibri" panose="020F0502020204030204" pitchFamily="34" charset="0"/>
              </a:rPr>
              <a:t>Start with 0</a:t>
            </a:r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9712612" y="7307686"/>
            <a:ext cx="619473" cy="4024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102">
                <a:latin typeface="Calibri" panose="020F0502020204030204" pitchFamily="34" charset="0"/>
              </a:rPr>
              <a:pPr>
                <a:defRPr/>
              </a:pPr>
              <a:t>28</a:t>
            </a:fld>
            <a:endParaRPr lang="en-US" sz="1102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62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80486" y="143494"/>
            <a:ext cx="8175649" cy="103245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2pPr>
            <a:lvl3pPr lvl="2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3pPr>
            <a:lvl4pPr lvl="3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4pPr>
            <a:lvl5pPr lvl="4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5pPr>
            <a:lvl6pPr lvl="5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6pPr>
            <a:lvl7pPr lvl="6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7pPr>
            <a:lvl8pPr lvl="7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8pPr>
            <a:lvl9pPr lvl="8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9pPr>
          </a:lstStyle>
          <a:p>
            <a:pPr>
              <a:buFont typeface="StarSymbol"/>
              <a:buNone/>
            </a:pPr>
            <a:r>
              <a:rPr lang="fr-FR" sz="4850">
                <a:solidFill>
                  <a:schemeClr val="tx1"/>
                </a:solidFill>
              </a:rPr>
              <a:t>Examples</a:t>
            </a:r>
            <a:endParaRPr lang="fr-FR" sz="485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96912" y="5989637"/>
                <a:ext cx="7716471" cy="499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5" dirty="0"/>
                  <a:t>Convert 110010111 to the octal format :  </a:t>
                </a:r>
                <a14:m>
                  <m:oMath xmlns:m="http://schemas.openxmlformats.org/officeDocument/2006/math">
                    <m:groupChr>
                      <m:groupChrPr>
                        <m:chr m:val="⏟"/>
                        <m:ctrlPr>
                          <a:rPr lang="en-US" sz="2205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205" i="1">
                            <a:latin typeface="Cambria Math" panose="02040503050406030204" pitchFamily="18" charset="0"/>
                          </a:rPr>
                          <m:t>110</m:t>
                        </m:r>
                      </m:e>
                    </m:groupChr>
                    <m:groupChr>
                      <m:groupChrPr>
                        <m:chr m:val="⏟"/>
                        <m:ctrlPr>
                          <a:rPr lang="en-US" sz="2205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205" i="1">
                            <a:latin typeface="Cambria Math" panose="02040503050406030204" pitchFamily="18" charset="0"/>
                          </a:rPr>
                          <m:t>010</m:t>
                        </m:r>
                      </m:e>
                    </m:groupChr>
                    <m:groupChr>
                      <m:groupChrPr>
                        <m:chr m:val="⏟"/>
                        <m:ctrlPr>
                          <a:rPr lang="en-US" sz="2205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205" i="1">
                            <a:latin typeface="Cambria Math" panose="02040503050406030204" pitchFamily="18" charset="0"/>
                          </a:rPr>
                          <m:t>111</m:t>
                        </m:r>
                      </m:e>
                    </m:groupChr>
                  </m:oMath>
                </a14:m>
                <a:r>
                  <a:rPr lang="en-US" sz="2205" dirty="0"/>
                  <a:t> = 0612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12" y="5989637"/>
                <a:ext cx="7716471" cy="499367"/>
              </a:xfrm>
              <a:prstGeom prst="rect">
                <a:avLst/>
              </a:prstGeom>
              <a:blipFill rotWithShape="0">
                <a:blip r:embed="rId2"/>
                <a:stretch>
                  <a:fillRect l="-1027" t="-8642" r="-3791" b="-506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96912" y="6489004"/>
                <a:ext cx="8679620" cy="496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5" dirty="0"/>
                  <a:t>Convert 111000101111 to the hex format :  </a:t>
                </a:r>
                <a14:m>
                  <m:oMath xmlns:m="http://schemas.openxmlformats.org/officeDocument/2006/math">
                    <m:groupChr>
                      <m:groupChrPr>
                        <m:chr m:val="⏟"/>
                        <m:ctrlPr>
                          <a:rPr lang="en-US" sz="2205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205" i="1">
                            <a:latin typeface="Cambria Math" panose="02040503050406030204" pitchFamily="18" charset="0"/>
                          </a:rPr>
                          <m:t>1110</m:t>
                        </m:r>
                      </m:e>
                    </m:groupChr>
                    <m:groupChr>
                      <m:groupChrPr>
                        <m:chr m:val="⏟"/>
                        <m:ctrlPr>
                          <a:rPr lang="en-US" sz="2205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205" i="1">
                            <a:latin typeface="Cambria Math" panose="02040503050406030204" pitchFamily="18" charset="0"/>
                          </a:rPr>
                          <m:t>0010</m:t>
                        </m:r>
                      </m:e>
                    </m:groupChr>
                    <m:groupChr>
                      <m:groupChrPr>
                        <m:chr m:val="⏟"/>
                        <m:ctrlPr>
                          <a:rPr lang="en-US" sz="2205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205" i="1">
                            <a:latin typeface="Cambria Math" panose="02040503050406030204" pitchFamily="18" charset="0"/>
                          </a:rPr>
                          <m:t>1111</m:t>
                        </m:r>
                      </m:e>
                    </m:groupChr>
                  </m:oMath>
                </a14:m>
                <a:r>
                  <a:rPr lang="en-US" sz="2205" dirty="0"/>
                  <a:t> = 0xC2F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12" y="6489004"/>
                <a:ext cx="8679620" cy="496996"/>
              </a:xfrm>
              <a:prstGeom prst="rect">
                <a:avLst/>
              </a:prstGeom>
              <a:blipFill rotWithShape="0">
                <a:blip r:embed="rId3"/>
                <a:stretch>
                  <a:fillRect l="-913" t="-7317" b="-109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477104"/>
              </p:ext>
            </p:extLst>
          </p:nvPr>
        </p:nvGraphicFramePr>
        <p:xfrm>
          <a:off x="1680104" y="1539698"/>
          <a:ext cx="67204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104"/>
                <a:gridCol w="1680104"/>
                <a:gridCol w="1680104"/>
                <a:gridCol w="16801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Octal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Hexadecimal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 9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</a:t>
                      </a:r>
                      <a:r>
                        <a:rPr lang="en-US" baseline="0" dirty="0" smtClean="0"/>
                        <a:t> C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 11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0 34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 1C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513" y="3687432"/>
            <a:ext cx="3429000" cy="229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3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BAF124-639B-40F9-9048-81239E99578E}" type="slidenum">
              <a:rPr lang="en-US">
                <a:latin typeface="Arial Black" panose="020B0A04020102020204" pitchFamily="34" charset="0"/>
              </a:rPr>
              <a:pPr/>
              <a:t>3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39713" y="1874838"/>
            <a:ext cx="9523412" cy="923925"/>
          </a:xfrm>
        </p:spPr>
        <p:txBody>
          <a:bodyPr/>
          <a:lstStyle/>
          <a:p>
            <a:pPr algn="ctr" eaLnBrk="1" hangingPunct="1"/>
            <a:r>
              <a:rPr lang="en-US" sz="6100" smtClean="0">
                <a:solidFill>
                  <a:srgbClr val="FF0000"/>
                </a:solidFill>
              </a:rPr>
              <a:t>Attendance </a:t>
            </a:r>
            <a:br>
              <a:rPr lang="en-US" sz="6100" smtClean="0">
                <a:solidFill>
                  <a:srgbClr val="FF0000"/>
                </a:solidFill>
              </a:rPr>
            </a:br>
            <a:r>
              <a:rPr lang="en-US" sz="6100" smtClean="0">
                <a:solidFill>
                  <a:srgbClr val="FF0000"/>
                </a:solidFill>
              </a:rPr>
              <a:t>REALLY </a:t>
            </a:r>
            <a:br>
              <a:rPr lang="en-US" sz="6100" smtClean="0">
                <a:solidFill>
                  <a:srgbClr val="FF0000"/>
                </a:solidFill>
              </a:rPr>
            </a:br>
            <a:r>
              <a:rPr lang="en-US" sz="6100" smtClean="0">
                <a:solidFill>
                  <a:srgbClr val="FF0000"/>
                </a:solidFill>
              </a:rPr>
              <a:t>matters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04825" y="2184400"/>
            <a:ext cx="9183688" cy="4872038"/>
          </a:xfrm>
        </p:spPr>
        <p:txBody>
          <a:bodyPr/>
          <a:lstStyle/>
          <a:p>
            <a:pPr eaLnBrk="1" hangingPunct="1"/>
            <a:endParaRPr lang="en-US" sz="31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/>
            <a:endParaRPr lang="en-US" sz="31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/>
            <a:endParaRPr lang="en-US" sz="3100" dirty="0" smtClean="0"/>
          </a:p>
          <a:p>
            <a:pPr eaLnBrk="1" hangingPunct="1"/>
            <a:endParaRPr lang="en-US" sz="31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90000"/>
              </a:lnSpc>
            </a:pPr>
            <a:r>
              <a:rPr lang="en-US" sz="3100" dirty="0" smtClean="0"/>
              <a:t>Important for understanding the course</a:t>
            </a:r>
          </a:p>
          <a:p>
            <a:pPr eaLnBrk="1" hangingPunct="1">
              <a:lnSpc>
                <a:spcPct val="90000"/>
              </a:lnSpc>
            </a:pPr>
            <a:r>
              <a:rPr lang="en-US" sz="3100" dirty="0" smtClean="0"/>
              <a:t>Any student with low attendance may be deregistered from the course</a:t>
            </a:r>
          </a:p>
          <a:p>
            <a:pPr eaLnBrk="1" hangingPunct="1">
              <a:lnSpc>
                <a:spcPct val="90000"/>
              </a:lnSpc>
            </a:pPr>
            <a:r>
              <a:rPr lang="en-US" sz="3100" dirty="0" smtClean="0"/>
              <a:t>Leave due to medical reasons must be certified by the IIT Hospital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142816" y="6889647"/>
            <a:ext cx="1280698" cy="402483"/>
          </a:xfrm>
        </p:spPr>
        <p:txBody>
          <a:bodyPr/>
          <a:lstStyle/>
          <a:p>
            <a:pPr lvl="0"/>
            <a:fld id="{4CF89DA7-3BFB-4D6F-AB2B-C3BD3DFB76C1}" type="slidenum">
              <a:rPr/>
              <a:pPr lvl="0"/>
              <a:t>30</a:t>
            </a:fld>
            <a:endParaRPr lang="en-IN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12604" y="538134"/>
            <a:ext cx="10021819" cy="754053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smtClean="0">
                <a:solidFill>
                  <a:schemeClr val="tx1"/>
                </a:solidFill>
              </a:rPr>
              <a:t>Bits and Bytes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08485" y="1679928"/>
            <a:ext cx="8175649" cy="1466437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425" dirty="0">
                <a:latin typeface="Calibri" panose="020F0502020204030204" pitchFamily="34" charset="0"/>
              </a:rPr>
              <a:t>Computers do not understand natural human languages, nor programming languages</a:t>
            </a:r>
          </a:p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425" dirty="0">
                <a:latin typeface="Calibri" panose="020F0502020204030204" pitchFamily="34" charset="0"/>
              </a:rPr>
              <a:t>They only understand the language of </a:t>
            </a:r>
            <a:r>
              <a:rPr lang="en-US" sz="2425" dirty="0">
                <a:solidFill>
                  <a:srgbClr val="FF3333"/>
                </a:solidFill>
                <a:latin typeface="Calibri" panose="020F0502020204030204" pitchFamily="34" charset="0"/>
              </a:rPr>
              <a:t>bits</a:t>
            </a:r>
          </a:p>
        </p:txBody>
      </p:sp>
      <p:sp>
        <p:nvSpPr>
          <p:cNvPr id="4" name="Freeform 3"/>
          <p:cNvSpPr/>
          <p:nvPr/>
        </p:nvSpPr>
        <p:spPr>
          <a:xfrm>
            <a:off x="2772410" y="3423877"/>
            <a:ext cx="1323041" cy="44842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9208" tIns="49604" rIns="99208" bIns="49604" anchor="ctr" anchorCtr="0" compatLnSpc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IN" sz="1984">
                <a:latin typeface="Arial" pitchFamily="18"/>
                <a:ea typeface="Microsoft YaHei" pitchFamily="2"/>
                <a:cs typeface="Mangal" pitchFamily="2"/>
              </a:rPr>
              <a:t>Bit</a:t>
            </a:r>
          </a:p>
        </p:txBody>
      </p:sp>
      <p:sp>
        <p:nvSpPr>
          <p:cNvPr id="5" name="Freeform 4"/>
          <p:cNvSpPr/>
          <p:nvPr/>
        </p:nvSpPr>
        <p:spPr>
          <a:xfrm>
            <a:off x="6359386" y="3434592"/>
            <a:ext cx="1104784" cy="40477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9208" tIns="49604" rIns="99208" bIns="49604" anchor="ctr" anchorCtr="0" compatLnSpc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IN" sz="1984">
                <a:latin typeface="Arial" pitchFamily="18"/>
                <a:ea typeface="Microsoft YaHei" pitchFamily="2"/>
                <a:cs typeface="Mangal" pitchFamily="2"/>
              </a:rPr>
              <a:t>0 or 1</a:t>
            </a:r>
          </a:p>
        </p:txBody>
      </p:sp>
      <p:sp>
        <p:nvSpPr>
          <p:cNvPr id="6" name="Freeform 5"/>
          <p:cNvSpPr/>
          <p:nvPr/>
        </p:nvSpPr>
        <p:spPr>
          <a:xfrm>
            <a:off x="2772807" y="3423877"/>
            <a:ext cx="1323041" cy="44842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9208" tIns="49604" rIns="99208" bIns="49604" anchor="ctr" anchorCtr="0" compatLnSpc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IN" sz="1984">
                <a:latin typeface="Arial" pitchFamily="18"/>
                <a:ea typeface="Microsoft YaHei" pitchFamily="2"/>
                <a:cs typeface="Mangal" pitchFamily="2"/>
              </a:rPr>
              <a:t>Bit</a:t>
            </a:r>
          </a:p>
        </p:txBody>
      </p:sp>
      <p:sp>
        <p:nvSpPr>
          <p:cNvPr id="7" name="Freeform 6"/>
          <p:cNvSpPr/>
          <p:nvPr/>
        </p:nvSpPr>
        <p:spPr>
          <a:xfrm>
            <a:off x="6359783" y="3434592"/>
            <a:ext cx="1104784" cy="40477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9208" tIns="49604" rIns="99208" bIns="49604" anchor="ctr" anchorCtr="0" compatLnSpc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IN" sz="1984">
                <a:latin typeface="Arial" pitchFamily="18"/>
                <a:ea typeface="Microsoft YaHei" pitchFamily="2"/>
                <a:cs typeface="Mangal" pitchFamily="2"/>
              </a:rPr>
              <a:t>0 or 1</a:t>
            </a:r>
          </a:p>
        </p:txBody>
      </p:sp>
      <p:sp>
        <p:nvSpPr>
          <p:cNvPr id="8" name="Freeform 7"/>
          <p:cNvSpPr/>
          <p:nvPr/>
        </p:nvSpPr>
        <p:spPr>
          <a:xfrm>
            <a:off x="2808521" y="4604853"/>
            <a:ext cx="1323041" cy="44842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9208" tIns="49604" rIns="99208" bIns="49604" anchor="ctr" anchorCtr="0" compatLnSpc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IN" sz="1984">
                <a:latin typeface="Arial" pitchFamily="18"/>
                <a:ea typeface="Microsoft YaHei" pitchFamily="2"/>
                <a:cs typeface="Mangal" pitchFamily="2"/>
              </a:rPr>
              <a:t>Word</a:t>
            </a:r>
          </a:p>
        </p:txBody>
      </p:sp>
      <p:sp>
        <p:nvSpPr>
          <p:cNvPr id="9" name="Freeform 8"/>
          <p:cNvSpPr/>
          <p:nvPr/>
        </p:nvSpPr>
        <p:spPr>
          <a:xfrm>
            <a:off x="6359386" y="3434592"/>
            <a:ext cx="1104784" cy="40477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9208" tIns="49604" rIns="99208" bIns="49604" anchor="ctr" anchorCtr="0" compatLnSpc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IN" sz="1984">
                <a:latin typeface="Arial" pitchFamily="18"/>
                <a:ea typeface="Microsoft YaHei" pitchFamily="2"/>
                <a:cs typeface="Mangal" pitchFamily="2"/>
              </a:rPr>
              <a:t>0 or 1</a:t>
            </a:r>
          </a:p>
        </p:txBody>
      </p:sp>
      <p:sp>
        <p:nvSpPr>
          <p:cNvPr id="10" name="Freeform 9"/>
          <p:cNvSpPr/>
          <p:nvPr/>
        </p:nvSpPr>
        <p:spPr>
          <a:xfrm>
            <a:off x="2791061" y="4025477"/>
            <a:ext cx="1323041" cy="44842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9208" tIns="49604" rIns="99208" bIns="49604" anchor="ctr" anchorCtr="0" compatLnSpc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IN" sz="1984">
                <a:latin typeface="Arial" pitchFamily="18"/>
                <a:ea typeface="Microsoft YaHei" pitchFamily="2"/>
                <a:cs typeface="Mangal" pitchFamily="2"/>
              </a:rPr>
              <a:t>Byte</a:t>
            </a:r>
          </a:p>
        </p:txBody>
      </p:sp>
      <p:sp>
        <p:nvSpPr>
          <p:cNvPr id="11" name="Freeform 10"/>
          <p:cNvSpPr/>
          <p:nvPr/>
        </p:nvSpPr>
        <p:spPr>
          <a:xfrm>
            <a:off x="6359783" y="3434592"/>
            <a:ext cx="1104784" cy="40477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9208" tIns="49604" rIns="99208" bIns="49604" anchor="ctr" anchorCtr="0" compatLnSpc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IN" sz="1984">
                <a:latin typeface="Arial" pitchFamily="18"/>
                <a:ea typeface="Microsoft YaHei" pitchFamily="2"/>
                <a:cs typeface="Mangal" pitchFamily="2"/>
              </a:rPr>
              <a:t>0 or 1</a:t>
            </a:r>
          </a:p>
        </p:txBody>
      </p:sp>
      <p:sp>
        <p:nvSpPr>
          <p:cNvPr id="12" name="Freeform 11"/>
          <p:cNvSpPr/>
          <p:nvPr/>
        </p:nvSpPr>
        <p:spPr>
          <a:xfrm>
            <a:off x="6362958" y="3970713"/>
            <a:ext cx="1104784" cy="40477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9208" tIns="49604" rIns="99208" bIns="49604" anchor="ctr" anchorCtr="0" compatLnSpc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IN" sz="1984">
                <a:latin typeface="Arial" pitchFamily="18"/>
                <a:ea typeface="Microsoft YaHei" pitchFamily="2"/>
                <a:cs typeface="Mangal" pitchFamily="2"/>
              </a:rPr>
              <a:t>0 or 1</a:t>
            </a:r>
          </a:p>
        </p:txBody>
      </p:sp>
      <p:sp>
        <p:nvSpPr>
          <p:cNvPr id="13" name="Freeform 12"/>
          <p:cNvSpPr/>
          <p:nvPr/>
        </p:nvSpPr>
        <p:spPr>
          <a:xfrm>
            <a:off x="6363353" y="3970713"/>
            <a:ext cx="1104784" cy="40477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9208" tIns="49604" rIns="99208" bIns="49604" anchor="ctr" anchorCtr="0" compatLnSpc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IN" sz="1984">
                <a:latin typeface="Arial" pitchFamily="18"/>
                <a:ea typeface="Microsoft YaHei" pitchFamily="2"/>
                <a:cs typeface="Mangal" pitchFamily="2"/>
              </a:rPr>
              <a:t>0 or 1</a:t>
            </a:r>
          </a:p>
        </p:txBody>
      </p:sp>
      <p:sp>
        <p:nvSpPr>
          <p:cNvPr id="14" name="Freeform 13"/>
          <p:cNvSpPr/>
          <p:nvPr/>
        </p:nvSpPr>
        <p:spPr>
          <a:xfrm>
            <a:off x="6362958" y="3970713"/>
            <a:ext cx="1104784" cy="40477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9208" tIns="49604" rIns="99208" bIns="49604" anchor="ctr" anchorCtr="0" compatLnSpc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IN" sz="1984">
                <a:latin typeface="Arial" pitchFamily="18"/>
                <a:ea typeface="Microsoft YaHei" pitchFamily="2"/>
                <a:cs typeface="Mangal" pitchFamily="2"/>
              </a:rPr>
              <a:t>0 or 1</a:t>
            </a:r>
          </a:p>
        </p:txBody>
      </p:sp>
      <p:sp>
        <p:nvSpPr>
          <p:cNvPr id="15" name="Freeform 14"/>
          <p:cNvSpPr/>
          <p:nvPr/>
        </p:nvSpPr>
        <p:spPr>
          <a:xfrm>
            <a:off x="6363353" y="3970713"/>
            <a:ext cx="1104784" cy="40477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9208" tIns="49604" rIns="99208" bIns="49604" anchor="ctr" anchorCtr="0" compatLnSpc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IN" sz="1984">
                <a:latin typeface="Arial" pitchFamily="18"/>
                <a:ea typeface="Microsoft YaHei" pitchFamily="2"/>
                <a:cs typeface="Mangal" pitchFamily="2"/>
              </a:rPr>
              <a:t>8 bits</a:t>
            </a:r>
          </a:p>
        </p:txBody>
      </p:sp>
      <p:sp>
        <p:nvSpPr>
          <p:cNvPr id="16" name="Freeform 15"/>
          <p:cNvSpPr/>
          <p:nvPr/>
        </p:nvSpPr>
        <p:spPr>
          <a:xfrm>
            <a:off x="6341132" y="4583425"/>
            <a:ext cx="1104784" cy="40477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9208" tIns="49604" rIns="99208" bIns="49604" anchor="ctr" anchorCtr="0" compatLnSpc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IN" sz="1984">
                <a:latin typeface="Arial" pitchFamily="18"/>
                <a:ea typeface="Microsoft YaHei" pitchFamily="2"/>
                <a:cs typeface="Mangal" pitchFamily="2"/>
              </a:rPr>
              <a:t>0 or 1</a:t>
            </a:r>
          </a:p>
        </p:txBody>
      </p:sp>
      <p:sp>
        <p:nvSpPr>
          <p:cNvPr id="17" name="Freeform 16"/>
          <p:cNvSpPr/>
          <p:nvPr/>
        </p:nvSpPr>
        <p:spPr>
          <a:xfrm>
            <a:off x="6341529" y="4583425"/>
            <a:ext cx="1104784" cy="40477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9208" tIns="49604" rIns="99208" bIns="49604" anchor="ctr" anchorCtr="0" compatLnSpc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IN" sz="1984">
                <a:latin typeface="Arial" pitchFamily="18"/>
                <a:ea typeface="Microsoft YaHei" pitchFamily="2"/>
                <a:cs typeface="Mangal" pitchFamily="2"/>
              </a:rPr>
              <a:t>0 or 1</a:t>
            </a:r>
          </a:p>
        </p:txBody>
      </p:sp>
      <p:sp>
        <p:nvSpPr>
          <p:cNvPr id="18" name="Freeform 17"/>
          <p:cNvSpPr/>
          <p:nvPr/>
        </p:nvSpPr>
        <p:spPr>
          <a:xfrm>
            <a:off x="6341132" y="4583425"/>
            <a:ext cx="1104784" cy="40477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9208" tIns="49604" rIns="99208" bIns="49604" anchor="ctr" anchorCtr="0" compatLnSpc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IN" sz="1984">
                <a:latin typeface="Arial" pitchFamily="18"/>
                <a:ea typeface="Microsoft YaHei" pitchFamily="2"/>
                <a:cs typeface="Mangal" pitchFamily="2"/>
              </a:rPr>
              <a:t>0 or 1</a:t>
            </a:r>
          </a:p>
        </p:txBody>
      </p:sp>
      <p:sp>
        <p:nvSpPr>
          <p:cNvPr id="19" name="Freeform 18"/>
          <p:cNvSpPr/>
          <p:nvPr/>
        </p:nvSpPr>
        <p:spPr>
          <a:xfrm>
            <a:off x="6341529" y="4583425"/>
            <a:ext cx="1104784" cy="40477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9208" tIns="49604" rIns="99208" bIns="49604" anchor="ctr" anchorCtr="0" compatLnSpc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IN" sz="1984">
                <a:latin typeface="Arial" pitchFamily="18"/>
                <a:ea typeface="Microsoft YaHei" pitchFamily="2"/>
                <a:cs typeface="Mangal" pitchFamily="2"/>
              </a:rPr>
              <a:t>4 bytes</a:t>
            </a:r>
          </a:p>
        </p:txBody>
      </p:sp>
      <p:sp>
        <p:nvSpPr>
          <p:cNvPr id="20" name="Freeform 19"/>
          <p:cNvSpPr/>
          <p:nvPr/>
        </p:nvSpPr>
        <p:spPr>
          <a:xfrm>
            <a:off x="2819237" y="5227882"/>
            <a:ext cx="1323041" cy="44842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9208" tIns="49604" rIns="99208" bIns="49604" anchor="ctr" anchorCtr="0" compatLnSpc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IN" sz="1984">
                <a:latin typeface="Arial" pitchFamily="18"/>
                <a:ea typeface="Microsoft YaHei" pitchFamily="2"/>
                <a:cs typeface="Mangal" pitchFamily="2"/>
              </a:rPr>
              <a:t>kiloByte</a:t>
            </a:r>
          </a:p>
        </p:txBody>
      </p:sp>
      <p:sp>
        <p:nvSpPr>
          <p:cNvPr id="21" name="Freeform 20"/>
          <p:cNvSpPr/>
          <p:nvPr/>
        </p:nvSpPr>
        <p:spPr>
          <a:xfrm>
            <a:off x="6351846" y="5206453"/>
            <a:ext cx="1104784" cy="40477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9208" tIns="49604" rIns="99208" bIns="49604" anchor="ctr" anchorCtr="0" compatLnSpc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IN" sz="1984">
                <a:latin typeface="Arial" pitchFamily="18"/>
                <a:ea typeface="Microsoft YaHei" pitchFamily="2"/>
                <a:cs typeface="Mangal" pitchFamily="2"/>
              </a:rPr>
              <a:t>0 or 1</a:t>
            </a:r>
          </a:p>
        </p:txBody>
      </p:sp>
      <p:sp>
        <p:nvSpPr>
          <p:cNvPr id="22" name="Freeform 21"/>
          <p:cNvSpPr/>
          <p:nvPr/>
        </p:nvSpPr>
        <p:spPr>
          <a:xfrm>
            <a:off x="6352243" y="5206453"/>
            <a:ext cx="1104784" cy="40477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9208" tIns="49604" rIns="99208" bIns="49604" anchor="ctr" anchorCtr="0" compatLnSpc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IN" sz="1984">
                <a:latin typeface="Arial" pitchFamily="18"/>
                <a:ea typeface="Microsoft YaHei" pitchFamily="2"/>
                <a:cs typeface="Mangal" pitchFamily="2"/>
              </a:rPr>
              <a:t>0 or 1</a:t>
            </a:r>
          </a:p>
        </p:txBody>
      </p:sp>
      <p:sp>
        <p:nvSpPr>
          <p:cNvPr id="23" name="Freeform 22"/>
          <p:cNvSpPr/>
          <p:nvPr/>
        </p:nvSpPr>
        <p:spPr>
          <a:xfrm>
            <a:off x="6351846" y="5206453"/>
            <a:ext cx="1104784" cy="40477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9208" tIns="49604" rIns="99208" bIns="49604" anchor="ctr" anchorCtr="0" compatLnSpc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IN" sz="1984">
                <a:latin typeface="Arial" pitchFamily="18"/>
                <a:ea typeface="Microsoft YaHei" pitchFamily="2"/>
                <a:cs typeface="Mangal" pitchFamily="2"/>
              </a:rPr>
              <a:t>0 or 1</a:t>
            </a:r>
          </a:p>
        </p:txBody>
      </p:sp>
      <p:sp>
        <p:nvSpPr>
          <p:cNvPr id="24" name="Freeform 23"/>
          <p:cNvSpPr/>
          <p:nvPr/>
        </p:nvSpPr>
        <p:spPr>
          <a:xfrm>
            <a:off x="6352243" y="5185023"/>
            <a:ext cx="1473442" cy="4261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9208" tIns="49604" rIns="99208" bIns="49604" anchor="ctr" anchorCtr="0" compatLnSpc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IN" sz="1984">
                <a:latin typeface="Arial" pitchFamily="18"/>
                <a:ea typeface="Microsoft YaHei" pitchFamily="2"/>
                <a:cs typeface="Mangal" pitchFamily="2"/>
              </a:rPr>
              <a:t>1024 bytes</a:t>
            </a:r>
          </a:p>
        </p:txBody>
      </p:sp>
      <p:sp>
        <p:nvSpPr>
          <p:cNvPr id="25" name="Freeform 24"/>
          <p:cNvSpPr/>
          <p:nvPr/>
        </p:nvSpPr>
        <p:spPr>
          <a:xfrm>
            <a:off x="2819633" y="5851307"/>
            <a:ext cx="1323041" cy="44842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9208" tIns="49604" rIns="99208" bIns="49604" anchor="ctr" anchorCtr="0" compatLnSpc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IN" sz="1984">
                <a:latin typeface="Arial" pitchFamily="18"/>
                <a:ea typeface="Microsoft YaHei" pitchFamily="2"/>
                <a:cs typeface="Mangal" pitchFamily="2"/>
              </a:rPr>
              <a:t>megaByte</a:t>
            </a:r>
          </a:p>
        </p:txBody>
      </p:sp>
      <p:sp>
        <p:nvSpPr>
          <p:cNvPr id="26" name="Freeform 25"/>
          <p:cNvSpPr/>
          <p:nvPr/>
        </p:nvSpPr>
        <p:spPr>
          <a:xfrm>
            <a:off x="6352243" y="5829878"/>
            <a:ext cx="1104784" cy="40477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9208" tIns="49604" rIns="99208" bIns="49604" anchor="ctr" anchorCtr="0" compatLnSpc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IN" sz="1984">
                <a:latin typeface="Arial" pitchFamily="18"/>
                <a:ea typeface="Microsoft YaHei" pitchFamily="2"/>
                <a:cs typeface="Mangal" pitchFamily="2"/>
              </a:rPr>
              <a:t>0 or 1</a:t>
            </a:r>
          </a:p>
        </p:txBody>
      </p:sp>
      <p:sp>
        <p:nvSpPr>
          <p:cNvPr id="27" name="Freeform 26"/>
          <p:cNvSpPr/>
          <p:nvPr/>
        </p:nvSpPr>
        <p:spPr>
          <a:xfrm>
            <a:off x="6352640" y="5829878"/>
            <a:ext cx="1104784" cy="40477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9208" tIns="49604" rIns="99208" bIns="49604" anchor="ctr" anchorCtr="0" compatLnSpc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IN" sz="1984">
                <a:latin typeface="Arial" pitchFamily="18"/>
                <a:ea typeface="Microsoft YaHei" pitchFamily="2"/>
                <a:cs typeface="Mangal" pitchFamily="2"/>
              </a:rPr>
              <a:t>0 or 1</a:t>
            </a:r>
          </a:p>
        </p:txBody>
      </p:sp>
      <p:sp>
        <p:nvSpPr>
          <p:cNvPr id="28" name="Freeform 27"/>
          <p:cNvSpPr/>
          <p:nvPr/>
        </p:nvSpPr>
        <p:spPr>
          <a:xfrm>
            <a:off x="6352243" y="5829878"/>
            <a:ext cx="1104784" cy="40477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9208" tIns="49604" rIns="99208" bIns="49604" anchor="ctr" anchorCtr="0" compatLnSpc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IN" sz="1984">
                <a:latin typeface="Arial" pitchFamily="18"/>
                <a:ea typeface="Microsoft YaHei" pitchFamily="2"/>
                <a:cs typeface="Mangal" pitchFamily="2"/>
              </a:rPr>
              <a:t>10</a:t>
            </a:r>
            <a:r>
              <a:rPr lang="en-IN" sz="1984" baseline="30000">
                <a:latin typeface="Arial" pitchFamily="18"/>
                <a:ea typeface="Microsoft YaHei" pitchFamily="2"/>
                <a:cs typeface="Mangal" pitchFamily="2"/>
              </a:rPr>
              <a:t>6 </a:t>
            </a:r>
            <a:r>
              <a:rPr lang="en-IN" sz="1984">
                <a:latin typeface="Arial" pitchFamily="18"/>
                <a:ea typeface="Microsoft YaHei" pitchFamily="2"/>
                <a:cs typeface="Mangal" pitchFamily="2"/>
              </a:rPr>
              <a:t>bytes</a:t>
            </a:r>
          </a:p>
        </p:txBody>
      </p:sp>
      <p:sp>
        <p:nvSpPr>
          <p:cNvPr id="31" name="Slide Number Placeholder 1"/>
          <p:cNvSpPr txBox="1">
            <a:spLocks/>
          </p:cNvSpPr>
          <p:nvPr/>
        </p:nvSpPr>
        <p:spPr>
          <a:xfrm>
            <a:off x="9712612" y="7307686"/>
            <a:ext cx="619473" cy="4024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102">
                <a:latin typeface="Calibri" panose="020F0502020204030204" pitchFamily="34" charset="0"/>
              </a:rPr>
              <a:pPr>
                <a:defRPr/>
              </a:pPr>
              <a:t>30</a:t>
            </a:fld>
            <a:endParaRPr lang="en-US" sz="1102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78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6F9694-F047-4224-8A41-EC4A63148CAC}" type="slidenum">
              <a:rPr lang="en-US">
                <a:latin typeface="Arial Black" panose="020B0A04020102020204" pitchFamily="34" charset="0"/>
              </a:rPr>
              <a:pPr/>
              <a:t>31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82913" y="2636838"/>
            <a:ext cx="9753600" cy="1524000"/>
          </a:xfrm>
        </p:spPr>
        <p:txBody>
          <a:bodyPr/>
          <a:lstStyle/>
          <a:p>
            <a:pPr eaLnBrk="1" hangingPunct="1"/>
            <a:r>
              <a:rPr lang="en-US" b="1" smtClean="0"/>
              <a:t>Fundamentals of C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239712" y="4084637"/>
            <a:ext cx="6324600" cy="609600"/>
          </a:xfrm>
          <a:prstGeom prst="roundRect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7843CB-6AFF-4400-8AC2-BCFC5F491A9E}" type="slidenum">
              <a:rPr lang="en-US">
                <a:latin typeface="Arial Black" panose="020B0A04020102020204" pitchFamily="34" charset="0"/>
              </a:rPr>
              <a:pPr/>
              <a:t>32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504825" y="603250"/>
            <a:ext cx="9072563" cy="1312863"/>
          </a:xfrm>
        </p:spPr>
        <p:txBody>
          <a:bodyPr lIns="0" tIns="0" rIns="0" bIns="0"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4500" dirty="0" smtClean="0"/>
              <a:t>First </a:t>
            </a:r>
            <a:r>
              <a:rPr lang="en-GB" sz="45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</a:t>
            </a:r>
            <a:r>
              <a:rPr lang="en-GB" sz="4500" dirty="0" smtClean="0"/>
              <a:t> program – print on screen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2179638"/>
            <a:ext cx="8605837" cy="4889500"/>
          </a:xfrm>
        </p:spPr>
        <p:txBody>
          <a:bodyPr lIns="0" tIns="0" rIns="0" bIns="0"/>
          <a:lstStyle/>
          <a:p>
            <a:pPr eaLnBrk="1" hangingPunct="1"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/>
              <a:t>#include &lt;</a:t>
            </a:r>
            <a:r>
              <a:rPr lang="en-GB" dirty="0" err="1" smtClean="0"/>
              <a:t>stdio.h</a:t>
            </a:r>
            <a:r>
              <a:rPr lang="en-GB" dirty="0" smtClean="0"/>
              <a:t>&gt;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/>
              <a:t>void main()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/>
              <a:t>{</a:t>
            </a:r>
          </a:p>
          <a:p>
            <a:pPr lvl="1" eaLnBrk="1" hangingPunct="1"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/>
              <a:t>printf</a:t>
            </a:r>
            <a:r>
              <a:rPr lang="en-GB" dirty="0" smtClean="0"/>
              <a:t> ("Hello, World! \n") ; 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/>
              <a:t>}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757D0D-EE5B-42DD-B03B-D6D0EBC1B1D1}" type="slidenum">
              <a:rPr lang="en-US">
                <a:latin typeface="Arial Black" panose="020B0A04020102020204" pitchFamily="34" charset="0"/>
              </a:rPr>
              <a:pPr/>
              <a:t>33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504825" y="603250"/>
            <a:ext cx="9072563" cy="1312863"/>
          </a:xfrm>
          <a:noFill/>
        </p:spPr>
        <p:txBody>
          <a:bodyPr lIns="0" tIns="0" rIns="0" bIns="0"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/>
              <a:t>More </a:t>
            </a:r>
            <a:r>
              <a:rPr lang="en-GB" dirty="0" smtClean="0"/>
              <a:t>printing … (code and see)</a:t>
            </a:r>
            <a:endParaRPr lang="en-GB" dirty="0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2101850"/>
            <a:ext cx="8605838" cy="4889500"/>
          </a:xfrm>
        </p:spPr>
        <p:txBody>
          <a:bodyPr lIns="0" tIns="0" rIns="0" bIns="0"/>
          <a:lstStyle/>
          <a:p>
            <a:pPr eaLnBrk="1" hangingPunct="1"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mtClean="0"/>
              <a:t>#include &lt;stdio.h&gt;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mtClean="0"/>
              <a:t>void main()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mtClean="0"/>
              <a:t>{</a:t>
            </a:r>
          </a:p>
          <a:p>
            <a:pPr lvl="1" eaLnBrk="1" hangingPunct="1"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mtClean="0"/>
              <a:t>printf ("Hello, World! ") ; </a:t>
            </a:r>
          </a:p>
          <a:p>
            <a:pPr lvl="1" eaLnBrk="1" hangingPunct="1"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mtClean="0"/>
              <a:t>printf ("Hello \n World! \n") ; 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mtClean="0"/>
              <a:t>}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363446-2327-4A51-A4E7-241283FA80BC}" type="slidenum">
              <a:rPr lang="en-US">
                <a:latin typeface="Arial Black" panose="020B0A04020102020204" pitchFamily="34" charset="0"/>
              </a:rPr>
              <a:pPr/>
              <a:t>34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504825" y="603250"/>
            <a:ext cx="9072563" cy="1312863"/>
          </a:xfrm>
        </p:spPr>
        <p:txBody>
          <a:bodyPr lIns="0" tIns="0" rIns="0" bIns="0"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/>
              <a:t>Some more </a:t>
            </a:r>
            <a:r>
              <a:rPr lang="en-GB" dirty="0" smtClean="0"/>
              <a:t>printing </a:t>
            </a:r>
            <a:endParaRPr lang="en-GB" dirty="0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2101850"/>
            <a:ext cx="8605838" cy="4889500"/>
          </a:xfrm>
        </p:spPr>
        <p:txBody>
          <a:bodyPr lIns="0" tIns="0" rIns="0" bIns="0"/>
          <a:lstStyle/>
          <a:p>
            <a:pPr eaLnBrk="1" hangingPunct="1"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mtClean="0"/>
              <a:t>#include &lt;stdio.h&gt;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mtClean="0"/>
              <a:t>void main()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mtClean="0"/>
              <a:t>{</a:t>
            </a:r>
          </a:p>
          <a:p>
            <a:pPr lvl="1" eaLnBrk="1" hangingPunct="1"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mtClean="0"/>
              <a:t>printf ("Hello, World! \n") ; </a:t>
            </a:r>
          </a:p>
          <a:p>
            <a:pPr lvl="1" eaLnBrk="1" hangingPunct="1"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mtClean="0"/>
              <a:t>printf ("Hello \n World! \n") ; </a:t>
            </a:r>
          </a:p>
          <a:p>
            <a:pPr lvl="1" eaLnBrk="1" hangingPunct="1"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mtClean="0"/>
              <a:t>printf ("Hell\no \t World! \n") ;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mtClean="0"/>
              <a:t>}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93AFF2-DE7A-4CC4-A8CB-792B3A771815}" type="slidenum">
              <a:rPr lang="en-US">
                <a:latin typeface="Arial Black" panose="020B0A04020102020204" pitchFamily="34" charset="0"/>
              </a:rPr>
              <a:pPr/>
              <a:t>35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243714" name="Rectangle 1026"/>
          <p:cNvSpPr>
            <a:spLocks noGrp="1" noChangeArrowheads="1"/>
          </p:cNvSpPr>
          <p:nvPr>
            <p:ph type="body"/>
          </p:nvPr>
        </p:nvSpPr>
        <p:spPr>
          <a:xfrm>
            <a:off x="620713" y="2027238"/>
            <a:ext cx="9067800" cy="4953000"/>
          </a:xfrm>
          <a:extLst/>
        </p:spPr>
        <p:txBody>
          <a:bodyPr lIns="0" tIns="0" rIns="0" bIns="0" anchor="t"/>
          <a:lstStyle/>
          <a:p>
            <a:pPr marL="377825" indent="-377825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3500" smtClean="0"/>
              <a:t>   #include &lt;stdio.h&gt;</a:t>
            </a:r>
            <a:br>
              <a:rPr lang="en-GB" sz="3500" smtClean="0"/>
            </a:br>
            <a:r>
              <a:rPr lang="en-GB" sz="3500" smtClean="0"/>
              <a:t>void main()</a:t>
            </a:r>
            <a:br>
              <a:rPr lang="en-GB" sz="3500" smtClean="0"/>
            </a:br>
            <a:r>
              <a:rPr lang="en-GB" sz="3500" smtClean="0"/>
              <a:t>{</a:t>
            </a:r>
            <a:br>
              <a:rPr lang="en-GB" sz="3500" smtClean="0"/>
            </a:br>
            <a:r>
              <a:rPr lang="en-GB" sz="3500" smtClean="0"/>
              <a:t>       int num ;</a:t>
            </a:r>
            <a:br>
              <a:rPr lang="en-GB" sz="3500" smtClean="0"/>
            </a:br>
            <a:r>
              <a:rPr lang="en-GB" sz="3500" smtClean="0"/>
              <a:t>       scanf ("%d", &amp;num) ;</a:t>
            </a:r>
            <a:br>
              <a:rPr lang="en-GB" sz="3500" smtClean="0"/>
            </a:br>
            <a:r>
              <a:rPr lang="en-GB" sz="3500" smtClean="0"/>
              <a:t>       printf (“No. of students is %d\n”, num) ;</a:t>
            </a:r>
            <a:br>
              <a:rPr lang="en-GB" sz="3500" smtClean="0"/>
            </a:br>
            <a:r>
              <a:rPr lang="en-GB" sz="3500" smtClean="0"/>
              <a:t>}</a:t>
            </a:r>
          </a:p>
        </p:txBody>
      </p:sp>
      <p:sp>
        <p:nvSpPr>
          <p:cNvPr id="31748" name="Rectangle 1027"/>
          <p:cNvSpPr>
            <a:spLocks noChangeArrowheads="1"/>
          </p:cNvSpPr>
          <p:nvPr/>
        </p:nvSpPr>
        <p:spPr bwMode="auto">
          <a:xfrm>
            <a:off x="762000" y="685800"/>
            <a:ext cx="860583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</a:pPr>
            <a:endParaRPr lang="en-US" sz="3500"/>
          </a:p>
        </p:txBody>
      </p:sp>
      <p:sp>
        <p:nvSpPr>
          <p:cNvPr id="31749" name="Rectangle 1028"/>
          <p:cNvSpPr>
            <a:spLocks noChangeArrowheads="1"/>
          </p:cNvSpPr>
          <p:nvPr/>
        </p:nvSpPr>
        <p:spPr bwMode="auto">
          <a:xfrm>
            <a:off x="544513" y="808038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None/>
            </a:pPr>
            <a:r>
              <a:rPr lang="en-GB" sz="4400">
                <a:solidFill>
                  <a:schemeClr val="tx2"/>
                </a:solidFill>
              </a:rPr>
              <a:t>Reading values from keyboard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E12680-D009-4A64-9B17-AF70267C1269}" type="slidenum">
              <a:rPr lang="en-US">
                <a:latin typeface="Arial Black" panose="020B0A04020102020204" pitchFamily="34" charset="0"/>
              </a:rPr>
              <a:pPr/>
              <a:t>36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504825" y="603250"/>
            <a:ext cx="9072563" cy="1312863"/>
          </a:xfrm>
          <a:noFill/>
        </p:spPr>
        <p:txBody>
          <a:bodyPr lIns="0" tIns="0" rIns="0" bIns="0"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mtClean="0"/>
              <a:t>Centigrade to Fahrenheit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 marL="0" indent="0" eaLnBrk="1" hangingPunct="1">
              <a:buClrTx/>
              <a:buSzPct val="83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mtClean="0"/>
              <a:t>#include &lt;stdio.h&gt;</a:t>
            </a:r>
            <a:br>
              <a:rPr lang="en-GB" smtClean="0"/>
            </a:br>
            <a:r>
              <a:rPr lang="en-GB" smtClean="0"/>
              <a:t>void main()</a:t>
            </a:r>
            <a:br>
              <a:rPr lang="en-GB" smtClean="0"/>
            </a:br>
            <a:r>
              <a:rPr lang="en-GB" smtClean="0"/>
              <a:t>{</a:t>
            </a:r>
            <a:br>
              <a:rPr lang="en-GB" smtClean="0"/>
            </a:br>
            <a:r>
              <a:rPr lang="en-GB" smtClean="0"/>
              <a:t>      float cent, fahr;</a:t>
            </a:r>
            <a:br>
              <a:rPr lang="en-GB" smtClean="0"/>
            </a:br>
            <a:r>
              <a:rPr lang="en-GB" smtClean="0"/>
              <a:t>      scanf(“%f”,&amp;cent);</a:t>
            </a:r>
          </a:p>
          <a:p>
            <a:pPr marL="0" indent="0" eaLnBrk="1" hangingPunct="1">
              <a:buClrTx/>
              <a:buSzPct val="83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mtClean="0"/>
              <a:t>      fahr = cent*(9.0/5.0) + 32;</a:t>
            </a:r>
            <a:br>
              <a:rPr lang="en-GB" smtClean="0"/>
            </a:br>
            <a:r>
              <a:rPr lang="en-GB" smtClean="0"/>
              <a:t>      printf( “%f C equals %f F\n”, cent, fahr);</a:t>
            </a:r>
            <a:br>
              <a:rPr lang="en-GB" smtClean="0"/>
            </a:br>
            <a:r>
              <a:rPr lang="en-GB" smtClean="0"/>
              <a:t>}</a:t>
            </a:r>
          </a:p>
          <a:p>
            <a:pPr marL="0" indent="0" eaLnBrk="1" hangingPunct="1">
              <a:buClrTx/>
              <a:buSzPct val="132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60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151F29-B454-453C-B89C-F6C16944EAEB}" type="slidenum">
              <a:rPr lang="en-US">
                <a:latin typeface="Arial Black" panose="020B0A04020102020204" pitchFamily="34" charset="0"/>
              </a:rPr>
              <a:pPr/>
              <a:t>37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504825" y="603250"/>
            <a:ext cx="9072563" cy="1312863"/>
          </a:xfrm>
          <a:noFill/>
        </p:spPr>
        <p:txBody>
          <a:bodyPr lIns="0" tIns="0" rIns="0" bIns="0"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mtClean="0"/>
              <a:t>Largest of two numbers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 marL="0" indent="0" eaLnBrk="1" hangingPunct="1">
              <a:buClrTx/>
              <a:buSzPct val="83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mtClean="0"/>
              <a:t>#include &lt;stdio.h&gt;</a:t>
            </a:r>
            <a:br>
              <a:rPr lang="en-GB" smtClean="0"/>
            </a:br>
            <a:r>
              <a:rPr lang="en-GB" smtClean="0"/>
              <a:t>void main()</a:t>
            </a:r>
            <a:br>
              <a:rPr lang="en-GB" smtClean="0"/>
            </a:br>
            <a:r>
              <a:rPr lang="en-GB" smtClean="0"/>
              <a:t>{</a:t>
            </a:r>
            <a:br>
              <a:rPr lang="en-GB" smtClean="0"/>
            </a:br>
            <a:r>
              <a:rPr lang="en-GB" smtClean="0"/>
              <a:t>      int x, y;</a:t>
            </a:r>
            <a:br>
              <a:rPr lang="en-GB" smtClean="0"/>
            </a:br>
            <a:r>
              <a:rPr lang="en-GB" smtClean="0"/>
              <a:t>      scanf(“%d%d”,&amp;x,&amp;y);</a:t>
            </a:r>
            <a:br>
              <a:rPr lang="en-GB" smtClean="0"/>
            </a:br>
            <a:r>
              <a:rPr lang="en-GB" smtClean="0"/>
              <a:t>      if (x&gt;y) printf(“Largest is %d\n”,x);</a:t>
            </a:r>
          </a:p>
          <a:p>
            <a:pPr marL="0" indent="0" eaLnBrk="1" hangingPunct="1">
              <a:buClrTx/>
              <a:buSzPct val="83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mtClean="0"/>
              <a:t>      else printf(“Largest is %d\n”,y);</a:t>
            </a:r>
          </a:p>
          <a:p>
            <a:pPr marL="0" indent="0" eaLnBrk="1" hangingPunct="1">
              <a:buClrTx/>
              <a:buSzPct val="83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mtClean="0"/>
              <a:t>}</a:t>
            </a:r>
          </a:p>
          <a:p>
            <a:pPr marL="0" indent="0" eaLnBrk="1" hangingPunct="1">
              <a:buClrTx/>
              <a:buSzPct val="132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600" smtClean="0">
              <a:latin typeface="Courier New" panose="02070309020205020404" pitchFamily="49" charset="0"/>
            </a:endParaRP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7859713" y="7056438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largest-1.c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F74BB3-BDB3-4A09-87AA-0661BA700A45}" type="slidenum">
              <a:rPr lang="en-US">
                <a:latin typeface="Arial Black" panose="020B0A04020102020204" pitchFamily="34" charset="0"/>
              </a:rPr>
              <a:pPr/>
              <a:t>38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504825" y="603250"/>
            <a:ext cx="9072563" cy="1312863"/>
          </a:xfrm>
          <a:noFill/>
        </p:spPr>
        <p:txBody>
          <a:bodyPr lIns="0" tIns="0" rIns="0" bIns="0"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mtClean="0"/>
              <a:t>What does this do?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 marL="0" indent="0" eaLnBrk="1" hangingPunct="1">
              <a:buClrTx/>
              <a:buSzPct val="83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mtClean="0"/>
              <a:t>#include &lt;stdio.h&gt;</a:t>
            </a:r>
            <a:br>
              <a:rPr lang="en-GB" smtClean="0"/>
            </a:br>
            <a:r>
              <a:rPr lang="en-GB" smtClean="0"/>
              <a:t>void main()</a:t>
            </a:r>
            <a:br>
              <a:rPr lang="en-GB" smtClean="0"/>
            </a:br>
            <a:r>
              <a:rPr lang="en-GB" smtClean="0"/>
              <a:t>{</a:t>
            </a:r>
            <a:br>
              <a:rPr lang="en-GB" smtClean="0"/>
            </a:br>
            <a:r>
              <a:rPr lang="en-GB" smtClean="0"/>
              <a:t>      int x, y;</a:t>
            </a:r>
            <a:br>
              <a:rPr lang="en-GB" smtClean="0"/>
            </a:br>
            <a:r>
              <a:rPr lang="en-GB" smtClean="0"/>
              <a:t>      scanf(“%d%d”,&amp;x,&amp;y);</a:t>
            </a:r>
            <a:br>
              <a:rPr lang="en-GB" smtClean="0"/>
            </a:br>
            <a:r>
              <a:rPr lang="en-GB" smtClean="0"/>
              <a:t>      if (x&gt;y) printf(“Largest is %d\n”,x);</a:t>
            </a:r>
          </a:p>
          <a:p>
            <a:pPr marL="0" indent="0" eaLnBrk="1" hangingPunct="1">
              <a:buClrTx/>
              <a:buSzPct val="83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mtClean="0"/>
              <a:t>      printf(“Largest is %d\n”,y);</a:t>
            </a:r>
          </a:p>
          <a:p>
            <a:pPr marL="0" indent="0" eaLnBrk="1" hangingPunct="1">
              <a:buClrTx/>
              <a:buSzPct val="83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mtClean="0"/>
              <a:t>}</a:t>
            </a:r>
          </a:p>
          <a:p>
            <a:pPr marL="0" indent="0" eaLnBrk="1" hangingPunct="1">
              <a:buClrTx/>
              <a:buSzPct val="132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600" smtClean="0">
              <a:latin typeface="Courier New" panose="02070309020205020404" pitchFamily="49" charset="0"/>
            </a:endParaRP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7859713" y="7056438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largest-2.c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53716D-FEB8-4B03-B188-5CF46C890965}" type="slidenum">
              <a:rPr lang="en-US">
                <a:latin typeface="Arial Black" panose="020B0A04020102020204" pitchFamily="34" charset="0"/>
              </a:rPr>
              <a:pPr/>
              <a:t>39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2113" y="350838"/>
            <a:ext cx="9072562" cy="1512887"/>
          </a:xfrm>
        </p:spPr>
        <p:txBody>
          <a:bodyPr/>
          <a:lstStyle/>
          <a:p>
            <a:pPr eaLnBrk="1" hangingPunct="1"/>
            <a:r>
              <a:rPr lang="en-US" smtClean="0"/>
              <a:t>The C Character Set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2113" y="1798638"/>
            <a:ext cx="92202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100" smtClean="0"/>
              <a:t>The C language alphabet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700" smtClean="0"/>
              <a:t>Uppercase letters ‘A’ to ‘Z’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700" smtClean="0"/>
              <a:t>Lowercase letters ‘a’ to ‘z’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700" smtClean="0"/>
              <a:t>Digits ‘0’ to ‘9’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700" smtClean="0"/>
              <a:t>Certain special characters: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70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70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70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70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70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70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700" smtClean="0">
                <a:solidFill>
                  <a:srgbClr val="0000FF"/>
                </a:solidFill>
              </a:rPr>
              <a:t>A  C program should not contain anything else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2144713" y="4084638"/>
            <a:ext cx="5486400" cy="1955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b="1">
                <a:cs typeface="Arial" panose="020B0604020202020204" pitchFamily="34" charset="0"/>
              </a:rPr>
              <a:t>!       #       %       ^       &amp;       *       (       )  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sz="2200" b="1">
                <a:cs typeface="Arial" panose="020B0604020202020204" pitchFamily="34" charset="0"/>
              </a:rPr>
              <a:t>       _       +        =       ~       [        ]       \      </a:t>
            </a:r>
          </a:p>
          <a:p>
            <a:pPr eaLnBrk="1" hangingPunct="1">
              <a:spcBef>
                <a:spcPct val="50000"/>
              </a:spcBef>
            </a:pPr>
            <a:r>
              <a:rPr lang="en-US" sz="2200" b="1">
                <a:cs typeface="Arial" panose="020B0604020202020204" pitchFamily="34" charset="0"/>
              </a:rPr>
              <a:t> |       ;        :       ‘         “        {        }       ,      </a:t>
            </a:r>
          </a:p>
          <a:p>
            <a:pPr eaLnBrk="1" hangingPunct="1">
              <a:spcBef>
                <a:spcPct val="50000"/>
              </a:spcBef>
            </a:pPr>
            <a:r>
              <a:rPr lang="en-US" sz="2200" b="1">
                <a:cs typeface="Arial" panose="020B0604020202020204" pitchFamily="34" charset="0"/>
              </a:rPr>
              <a:t>.        &lt;       &gt;      /         ?       blank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B1143C-D0F5-4343-8176-867236B23A1D}" type="slidenum">
              <a:rPr lang="en-US">
                <a:latin typeface="Arial Black" panose="020B0A04020102020204" pitchFamily="34" charset="0"/>
              </a:rPr>
              <a:pPr/>
              <a:t>4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40113" y="2636838"/>
            <a:ext cx="9753600" cy="1524000"/>
          </a:xfrm>
        </p:spPr>
        <p:txBody>
          <a:bodyPr/>
          <a:lstStyle/>
          <a:p>
            <a:pPr eaLnBrk="1" hangingPunct="1"/>
            <a:r>
              <a:rPr lang="en-US" b="1" smtClean="0"/>
              <a:t>Introduction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54F94F-EF9D-4589-8847-904E07510F6F}" type="slidenum">
              <a:rPr lang="en-US">
                <a:latin typeface="Arial Black" panose="020B0A04020102020204" pitchFamily="34" charset="0"/>
              </a:rPr>
              <a:pPr/>
              <a:t>40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 of a C program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27238"/>
            <a:ext cx="9072562" cy="4283075"/>
          </a:xfrm>
        </p:spPr>
        <p:txBody>
          <a:bodyPr/>
          <a:lstStyle/>
          <a:p>
            <a:pPr eaLnBrk="1" hangingPunct="1"/>
            <a:r>
              <a:rPr lang="en-US" sz="3100" smtClean="0"/>
              <a:t>A collection of </a:t>
            </a:r>
            <a:r>
              <a:rPr lang="en-US" sz="3100" smtClean="0">
                <a:solidFill>
                  <a:srgbClr val="0000FF"/>
                </a:solidFill>
              </a:rPr>
              <a:t>functions</a:t>
            </a:r>
            <a:r>
              <a:rPr lang="en-US" sz="3100" smtClean="0">
                <a:solidFill>
                  <a:srgbClr val="0066FF"/>
                </a:solidFill>
              </a:rPr>
              <a:t> </a:t>
            </a:r>
            <a:r>
              <a:rPr lang="en-US" sz="3100" smtClean="0"/>
              <a:t>(we will see what they are later)</a:t>
            </a:r>
          </a:p>
          <a:p>
            <a:pPr eaLnBrk="1" hangingPunct="1"/>
            <a:r>
              <a:rPr lang="en-US" sz="3100" smtClean="0"/>
              <a:t>Exactly one special function named </a:t>
            </a:r>
            <a:r>
              <a:rPr lang="en-US" sz="3100" smtClean="0">
                <a:solidFill>
                  <a:srgbClr val="0000FF"/>
                </a:solidFill>
              </a:rPr>
              <a:t>main</a:t>
            </a:r>
            <a:r>
              <a:rPr lang="en-US" sz="3100" smtClean="0"/>
              <a:t> must be present. Program always starts from there</a:t>
            </a:r>
          </a:p>
          <a:p>
            <a:pPr eaLnBrk="1" hangingPunct="1"/>
            <a:r>
              <a:rPr lang="en-US" sz="3100" smtClean="0"/>
              <a:t>Each function has statements (instructions) for declaration, assignment, condition check, looping etc.</a:t>
            </a:r>
          </a:p>
          <a:p>
            <a:pPr eaLnBrk="1" hangingPunct="1"/>
            <a:r>
              <a:rPr lang="en-US" sz="3100" smtClean="0"/>
              <a:t>Statements are executed one by 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6FB4DC-3F7C-455E-B82F-72CFA91A1A86}" type="slidenum">
              <a:rPr lang="en-US">
                <a:latin typeface="Arial Black" panose="020B0A04020102020204" pitchFamily="34" charset="0"/>
              </a:rPr>
              <a:pPr/>
              <a:t>41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4513" y="274638"/>
            <a:ext cx="9072562" cy="1512887"/>
          </a:xfrm>
        </p:spPr>
        <p:txBody>
          <a:bodyPr/>
          <a:lstStyle/>
          <a:p>
            <a:pPr eaLnBrk="1" hangingPunct="1"/>
            <a:r>
              <a:rPr lang="en-US" smtClean="0"/>
              <a:t>Variables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0713" y="1951038"/>
            <a:ext cx="9067800" cy="4876800"/>
          </a:xfrm>
        </p:spPr>
        <p:txBody>
          <a:bodyPr/>
          <a:lstStyle/>
          <a:p>
            <a:pPr eaLnBrk="1" hangingPunct="1"/>
            <a:r>
              <a:rPr lang="en-US" sz="2800" smtClean="0"/>
              <a:t>Very important concept for programming</a:t>
            </a:r>
          </a:p>
          <a:p>
            <a:pPr eaLnBrk="1" hangingPunct="1"/>
            <a:r>
              <a:rPr lang="en-US" sz="2800" smtClean="0"/>
              <a:t>An entity that has a value and is known to the program by a name </a:t>
            </a:r>
          </a:p>
          <a:p>
            <a:pPr eaLnBrk="1" hangingPunct="1"/>
            <a:r>
              <a:rPr lang="en-US" sz="2800" smtClean="0"/>
              <a:t>Can store any temporary result while executing a program</a:t>
            </a:r>
          </a:p>
          <a:p>
            <a:pPr eaLnBrk="1" hangingPunct="1"/>
            <a:r>
              <a:rPr lang="en-US" sz="2800" smtClean="0"/>
              <a:t>Can have only one value assigned to it at any given time during the execution of the program </a:t>
            </a:r>
          </a:p>
          <a:p>
            <a:pPr eaLnBrk="1" hangingPunct="1"/>
            <a:r>
              <a:rPr lang="en-US" sz="2800" smtClean="0"/>
              <a:t>The value of a variable can be changed during the execution of the program</a:t>
            </a:r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6FB48D-624C-4E9D-9FEE-35C7F7CC30F5}" type="slidenum">
              <a:rPr lang="en-US">
                <a:latin typeface="Arial Black" panose="020B0A04020102020204" pitchFamily="34" charset="0"/>
              </a:rPr>
              <a:pPr/>
              <a:t>42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825" y="503238"/>
            <a:ext cx="9072563" cy="1362075"/>
          </a:xfrm>
        </p:spPr>
        <p:txBody>
          <a:bodyPr/>
          <a:lstStyle/>
          <a:p>
            <a:pPr eaLnBrk="1" hangingPunct="1"/>
            <a:r>
              <a:rPr lang="en-US" smtClean="0"/>
              <a:t>Contd.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798638"/>
            <a:ext cx="9067800" cy="4953000"/>
          </a:xfrm>
        </p:spPr>
        <p:txBody>
          <a:bodyPr/>
          <a:lstStyle/>
          <a:p>
            <a:pPr eaLnBrk="1" hangingPunct="1"/>
            <a:r>
              <a:rPr lang="en-US" sz="3200" smtClean="0"/>
              <a:t>Variables stored in memory</a:t>
            </a:r>
          </a:p>
          <a:p>
            <a:pPr eaLnBrk="1" hangingPunct="1"/>
            <a:r>
              <a:rPr lang="en-US" sz="3200" smtClean="0"/>
              <a:t>Remember that memory is a list of storage locations, each having a unique address</a:t>
            </a:r>
            <a:endParaRPr lang="en-US" sz="3600" smtClean="0"/>
          </a:p>
          <a:p>
            <a:pPr eaLnBrk="1" hangingPunct="1"/>
            <a:r>
              <a:rPr lang="en-US" sz="3200" smtClean="0"/>
              <a:t>A variable is like a </a:t>
            </a:r>
            <a:r>
              <a:rPr lang="en-US" sz="3200" smtClean="0">
                <a:solidFill>
                  <a:srgbClr val="0000FF"/>
                </a:solidFill>
              </a:rPr>
              <a:t>bin</a:t>
            </a:r>
          </a:p>
          <a:p>
            <a:pPr lvl="1" eaLnBrk="1" hangingPunct="1"/>
            <a:r>
              <a:rPr lang="en-US" sz="2800" smtClean="0"/>
              <a:t>The contents of the bin is the </a:t>
            </a:r>
            <a:r>
              <a:rPr lang="en-US" sz="2800" smtClean="0">
                <a:solidFill>
                  <a:srgbClr val="0000FF"/>
                </a:solidFill>
              </a:rPr>
              <a:t>value</a:t>
            </a:r>
            <a:r>
              <a:rPr lang="en-US" sz="2800" smtClean="0"/>
              <a:t> of the variable</a:t>
            </a:r>
          </a:p>
          <a:p>
            <a:pPr lvl="1" eaLnBrk="1" hangingPunct="1"/>
            <a:r>
              <a:rPr lang="en-US" sz="2800" smtClean="0"/>
              <a:t>The variable name is used to refer to the value of the variable</a:t>
            </a:r>
          </a:p>
          <a:p>
            <a:pPr lvl="1" eaLnBrk="1" hangingPunct="1"/>
            <a:r>
              <a:rPr lang="en-US" sz="2800" smtClean="0"/>
              <a:t>A variable is mapped to a location</a:t>
            </a:r>
            <a:r>
              <a:rPr lang="en-US" sz="2800" i="1" smtClean="0"/>
              <a:t> </a:t>
            </a:r>
            <a:r>
              <a:rPr lang="en-US" sz="2800" smtClean="0"/>
              <a:t>of the memory, called its </a:t>
            </a:r>
            <a:r>
              <a:rPr lang="en-US" sz="2800" smtClean="0">
                <a:solidFill>
                  <a:srgbClr val="0000FF"/>
                </a:solidFill>
              </a:rPr>
              <a:t>address</a:t>
            </a:r>
          </a:p>
          <a:p>
            <a:pPr eaLnBrk="1" hangingPunct="1"/>
            <a:endParaRPr lang="en-US" sz="2800" smtClean="0">
              <a:solidFill>
                <a:srgbClr val="0066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30FDDE-4A81-4BF1-B2CA-F1EC77F73D4D}" type="slidenum">
              <a:rPr lang="en-US">
                <a:latin typeface="Arial Black" panose="020B0A04020102020204" pitchFamily="34" charset="0"/>
              </a:rPr>
              <a:pPr/>
              <a:t>43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504825" y="603250"/>
            <a:ext cx="9072563" cy="1312863"/>
          </a:xfrm>
        </p:spPr>
        <p:txBody>
          <a:bodyPr lIns="0" tIns="0" rIns="0" bIns="0"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mtClean="0"/>
              <a:t>Example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 marL="0" indent="0" eaLnBrk="1" hangingPunct="1">
              <a:lnSpc>
                <a:spcPct val="90000"/>
              </a:lnSpc>
              <a:buClrTx/>
              <a:buSzPct val="83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3100" smtClean="0"/>
              <a:t>#include &lt;stdio.h&gt;</a:t>
            </a:r>
          </a:p>
          <a:p>
            <a:pPr marL="0" indent="0" eaLnBrk="1" hangingPunct="1">
              <a:lnSpc>
                <a:spcPct val="90000"/>
              </a:lnSpc>
              <a:buClrTx/>
              <a:buSzPct val="83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3100" smtClean="0"/>
              <a:t>void main( )</a:t>
            </a:r>
          </a:p>
          <a:p>
            <a:pPr marL="0" indent="0" eaLnBrk="1" hangingPunct="1">
              <a:lnSpc>
                <a:spcPct val="90000"/>
              </a:lnSpc>
              <a:buClrTx/>
              <a:buSzPct val="83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3100" smtClean="0"/>
              <a:t>{</a:t>
            </a:r>
          </a:p>
          <a:p>
            <a:pPr marL="0" indent="0" eaLnBrk="1" hangingPunct="1">
              <a:lnSpc>
                <a:spcPct val="90000"/>
              </a:lnSpc>
              <a:buClrTx/>
              <a:buSzPct val="83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3100" smtClean="0"/>
              <a:t>	int x;</a:t>
            </a:r>
          </a:p>
          <a:p>
            <a:pPr marL="0" indent="0" eaLnBrk="1" hangingPunct="1">
              <a:lnSpc>
                <a:spcPct val="90000"/>
              </a:lnSpc>
              <a:buClrTx/>
              <a:buSzPct val="83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3100" smtClean="0"/>
              <a:t>	int y;</a:t>
            </a:r>
          </a:p>
          <a:p>
            <a:pPr marL="0" indent="0" eaLnBrk="1" hangingPunct="1">
              <a:lnSpc>
                <a:spcPct val="90000"/>
              </a:lnSpc>
              <a:buClrTx/>
              <a:buSzPct val="83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3100" smtClean="0"/>
              <a:t>	x=1;</a:t>
            </a:r>
          </a:p>
          <a:p>
            <a:pPr marL="0" indent="0" eaLnBrk="1" hangingPunct="1">
              <a:lnSpc>
                <a:spcPct val="90000"/>
              </a:lnSpc>
              <a:buClrTx/>
              <a:buSzPct val="83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3100" smtClean="0"/>
              <a:t>	y=3;</a:t>
            </a:r>
          </a:p>
          <a:p>
            <a:pPr marL="0" indent="0" eaLnBrk="1" hangingPunct="1">
              <a:lnSpc>
                <a:spcPct val="90000"/>
              </a:lnSpc>
              <a:buClrTx/>
              <a:buSzPct val="83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3100" smtClean="0"/>
              <a:t>	printf("x = %d, y= %d\n", x, y);</a:t>
            </a:r>
          </a:p>
          <a:p>
            <a:pPr marL="0" indent="0" eaLnBrk="1" hangingPunct="1">
              <a:lnSpc>
                <a:spcPct val="90000"/>
              </a:lnSpc>
              <a:buClrTx/>
              <a:buSzPct val="83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3100" smtClean="0"/>
              <a:t>}</a:t>
            </a:r>
          </a:p>
          <a:p>
            <a:pPr marL="0" indent="0" eaLnBrk="1" hangingPunct="1">
              <a:lnSpc>
                <a:spcPct val="90000"/>
              </a:lnSpc>
              <a:buClrTx/>
              <a:buSzPct val="132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F573BE-AD01-40CF-AEED-F00070FA97E0}" type="slidenum">
              <a:rPr lang="en-US">
                <a:latin typeface="Arial Black" panose="020B0A04020102020204" pitchFamily="34" charset="0"/>
              </a:rPr>
              <a:pPr/>
              <a:t>44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Variables in Memory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609600" y="2133600"/>
            <a:ext cx="3276600" cy="4667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>
                <a:latin typeface="Times New Roman" panose="02020603050405020304" pitchFamily="18" charset="0"/>
              </a:rPr>
              <a:t>Instruction executed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4887913" y="2255838"/>
            <a:ext cx="3733800" cy="83185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>
                <a:latin typeface="Times New Roman" panose="02020603050405020304" pitchFamily="18" charset="0"/>
              </a:rPr>
              <a:t>Memory location allocated</a:t>
            </a:r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>
                <a:latin typeface="Times New Roman" panose="02020603050405020304" pitchFamily="18" charset="0"/>
              </a:rPr>
              <a:t>to a variable X</a:t>
            </a:r>
          </a:p>
        </p:txBody>
      </p:sp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304800" y="3429000"/>
            <a:ext cx="6858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400" b="1">
                <a:latin typeface="Times New Roman" panose="02020603050405020304" pitchFamily="18" charset="0"/>
              </a:rPr>
              <a:t>T</a:t>
            </a:r>
          </a:p>
          <a:p>
            <a:pPr algn="ctr" eaLnBrk="1" hangingPunct="1"/>
            <a:r>
              <a:rPr lang="en-US" sz="2400" b="1">
                <a:latin typeface="Times New Roman" panose="02020603050405020304" pitchFamily="18" charset="0"/>
              </a:rPr>
              <a:t>i</a:t>
            </a:r>
          </a:p>
          <a:p>
            <a:pPr algn="ctr" eaLnBrk="1" hangingPunct="1"/>
            <a:r>
              <a:rPr lang="en-US" sz="2400" b="1">
                <a:latin typeface="Times New Roman" panose="02020603050405020304" pitchFamily="18" charset="0"/>
              </a:rPr>
              <a:t>m</a:t>
            </a:r>
          </a:p>
          <a:p>
            <a:pPr algn="ctr" eaLnBrk="1" hangingPunct="1"/>
            <a:r>
              <a:rPr lang="en-US" sz="2400" b="1">
                <a:latin typeface="Times New Roman" panose="02020603050405020304" pitchFamily="18" charset="0"/>
              </a:rPr>
              <a:t>e</a:t>
            </a:r>
          </a:p>
          <a:p>
            <a:pPr eaLnBrk="1" hangingPunct="1">
              <a:spcBef>
                <a:spcPct val="50000"/>
              </a:spcBef>
            </a:pPr>
            <a:endParaRPr lang="en-US" sz="2400" b="1">
              <a:latin typeface="Times New Roman" panose="02020603050405020304" pitchFamily="18" charset="0"/>
            </a:endParaRPr>
          </a:p>
        </p:txBody>
      </p:sp>
      <p:sp>
        <p:nvSpPr>
          <p:cNvPr id="41991" name="AutoShape 6"/>
          <p:cNvSpPr>
            <a:spLocks noChangeArrowheads="1"/>
          </p:cNvSpPr>
          <p:nvPr/>
        </p:nvSpPr>
        <p:spPr bwMode="auto">
          <a:xfrm>
            <a:off x="990600" y="2971800"/>
            <a:ext cx="304800" cy="3124200"/>
          </a:xfrm>
          <a:prstGeom prst="downArrow">
            <a:avLst>
              <a:gd name="adj1" fmla="val 50000"/>
              <a:gd name="adj2" fmla="val 25625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41992" name="Text Box 7"/>
          <p:cNvSpPr txBox="1">
            <a:spLocks noChangeArrowheads="1"/>
          </p:cNvSpPr>
          <p:nvPr/>
        </p:nvSpPr>
        <p:spPr bwMode="auto">
          <a:xfrm>
            <a:off x="2057400" y="28956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anose="02020603050405020304" pitchFamily="18" charset="0"/>
              </a:rPr>
              <a:t>X = 10</a:t>
            </a:r>
          </a:p>
        </p:txBody>
      </p:sp>
      <p:sp>
        <p:nvSpPr>
          <p:cNvPr id="41993" name="Rectangle 8"/>
          <p:cNvSpPr>
            <a:spLocks noChangeArrowheads="1"/>
          </p:cNvSpPr>
          <p:nvPr/>
        </p:nvSpPr>
        <p:spPr bwMode="auto">
          <a:xfrm>
            <a:off x="5715000" y="3429000"/>
            <a:ext cx="1676400" cy="990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36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41994" name="Text Box 9"/>
          <p:cNvSpPr txBox="1">
            <a:spLocks noChangeArrowheads="1"/>
          </p:cNvSpPr>
          <p:nvPr/>
        </p:nvSpPr>
        <p:spPr bwMode="auto">
          <a:xfrm>
            <a:off x="2133600" y="37338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anose="02020603050405020304" pitchFamily="18" charset="0"/>
              </a:rPr>
              <a:t>X = 20</a:t>
            </a:r>
          </a:p>
        </p:txBody>
      </p:sp>
      <p:sp>
        <p:nvSpPr>
          <p:cNvPr id="41995" name="Text Box 10"/>
          <p:cNvSpPr txBox="1">
            <a:spLocks noChangeArrowheads="1"/>
          </p:cNvSpPr>
          <p:nvPr/>
        </p:nvSpPr>
        <p:spPr bwMode="auto">
          <a:xfrm>
            <a:off x="2057400" y="46482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anose="02020603050405020304" pitchFamily="18" charset="0"/>
              </a:rPr>
              <a:t>X = X +1</a:t>
            </a:r>
          </a:p>
        </p:txBody>
      </p:sp>
      <p:sp>
        <p:nvSpPr>
          <p:cNvPr id="41996" name="Text Box 11"/>
          <p:cNvSpPr txBox="1">
            <a:spLocks noChangeArrowheads="1"/>
          </p:cNvSpPr>
          <p:nvPr/>
        </p:nvSpPr>
        <p:spPr bwMode="auto">
          <a:xfrm>
            <a:off x="2057400" y="57150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anose="02020603050405020304" pitchFamily="18" charset="0"/>
              </a:rPr>
              <a:t>X = X*5</a:t>
            </a:r>
          </a:p>
        </p:txBody>
      </p:sp>
      <p:cxnSp>
        <p:nvCxnSpPr>
          <p:cNvPr id="41997" name="AutoShape 13"/>
          <p:cNvCxnSpPr>
            <a:cxnSpLocks noChangeShapeType="1"/>
            <a:stCxn id="41992" idx="3"/>
            <a:endCxn id="41993" idx="1"/>
          </p:cNvCxnSpPr>
          <p:nvPr/>
        </p:nvCxnSpPr>
        <p:spPr bwMode="auto">
          <a:xfrm>
            <a:off x="3505200" y="3155950"/>
            <a:ext cx="2209800" cy="768350"/>
          </a:xfrm>
          <a:prstGeom prst="straightConnector1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34A0FD-125A-4A69-886A-85E569E9919B}" type="slidenum">
              <a:rPr lang="en-US">
                <a:latin typeface="Arial Black" panose="020B0A04020102020204" pitchFamily="34" charset="0"/>
              </a:rPr>
              <a:pPr/>
              <a:t>45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Variables in Memory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609600" y="2133600"/>
            <a:ext cx="3276600" cy="4667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>
                <a:latin typeface="Times New Roman" panose="02020603050405020304" pitchFamily="18" charset="0"/>
              </a:rPr>
              <a:t>Instruction executed</a:t>
            </a: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4659313" y="2255838"/>
            <a:ext cx="3733800" cy="83185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>
                <a:latin typeface="Times New Roman" panose="02020603050405020304" pitchFamily="18" charset="0"/>
              </a:rPr>
              <a:t>Memory location allocated to a variable X</a:t>
            </a:r>
          </a:p>
        </p:txBody>
      </p:sp>
      <p:sp>
        <p:nvSpPr>
          <p:cNvPr id="43014" name="Text Box 5"/>
          <p:cNvSpPr txBox="1">
            <a:spLocks noChangeArrowheads="1"/>
          </p:cNvSpPr>
          <p:nvPr/>
        </p:nvSpPr>
        <p:spPr bwMode="auto">
          <a:xfrm>
            <a:off x="304800" y="3429000"/>
            <a:ext cx="6858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400" b="1">
                <a:latin typeface="Times New Roman" panose="02020603050405020304" pitchFamily="18" charset="0"/>
              </a:rPr>
              <a:t>T</a:t>
            </a:r>
          </a:p>
          <a:p>
            <a:pPr algn="ctr" eaLnBrk="1" hangingPunct="1"/>
            <a:r>
              <a:rPr lang="en-US" sz="2400" b="1">
                <a:latin typeface="Times New Roman" panose="02020603050405020304" pitchFamily="18" charset="0"/>
              </a:rPr>
              <a:t>i</a:t>
            </a:r>
          </a:p>
          <a:p>
            <a:pPr algn="ctr" eaLnBrk="1" hangingPunct="1"/>
            <a:r>
              <a:rPr lang="en-US" sz="2400" b="1">
                <a:latin typeface="Times New Roman" panose="02020603050405020304" pitchFamily="18" charset="0"/>
              </a:rPr>
              <a:t>m</a:t>
            </a:r>
          </a:p>
          <a:p>
            <a:pPr algn="ctr" eaLnBrk="1" hangingPunct="1"/>
            <a:r>
              <a:rPr lang="en-US" sz="2400" b="1">
                <a:latin typeface="Times New Roman" panose="02020603050405020304" pitchFamily="18" charset="0"/>
              </a:rPr>
              <a:t>e</a:t>
            </a:r>
          </a:p>
          <a:p>
            <a:pPr eaLnBrk="1" hangingPunct="1">
              <a:spcBef>
                <a:spcPct val="50000"/>
              </a:spcBef>
            </a:pPr>
            <a:endParaRPr lang="en-US" sz="2400" b="1">
              <a:latin typeface="Times New Roman" panose="02020603050405020304" pitchFamily="18" charset="0"/>
            </a:endParaRPr>
          </a:p>
        </p:txBody>
      </p:sp>
      <p:sp>
        <p:nvSpPr>
          <p:cNvPr id="43015" name="AutoShape 6"/>
          <p:cNvSpPr>
            <a:spLocks noChangeArrowheads="1"/>
          </p:cNvSpPr>
          <p:nvPr/>
        </p:nvSpPr>
        <p:spPr bwMode="auto">
          <a:xfrm>
            <a:off x="990600" y="2971800"/>
            <a:ext cx="304800" cy="3124200"/>
          </a:xfrm>
          <a:prstGeom prst="downArrow">
            <a:avLst>
              <a:gd name="adj1" fmla="val 50000"/>
              <a:gd name="adj2" fmla="val 25625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43016" name="Text Box 7"/>
          <p:cNvSpPr txBox="1">
            <a:spLocks noChangeArrowheads="1"/>
          </p:cNvSpPr>
          <p:nvPr/>
        </p:nvSpPr>
        <p:spPr bwMode="auto">
          <a:xfrm>
            <a:off x="2057400" y="28956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anose="02020603050405020304" pitchFamily="18" charset="0"/>
              </a:rPr>
              <a:t>X = 10</a:t>
            </a:r>
          </a:p>
        </p:txBody>
      </p:sp>
      <p:sp>
        <p:nvSpPr>
          <p:cNvPr id="43017" name="Rectangle 8"/>
          <p:cNvSpPr>
            <a:spLocks noChangeArrowheads="1"/>
          </p:cNvSpPr>
          <p:nvPr/>
        </p:nvSpPr>
        <p:spPr bwMode="auto">
          <a:xfrm>
            <a:off x="5715000" y="3429000"/>
            <a:ext cx="1676400" cy="990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3600" b="1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43018" name="Text Box 9"/>
          <p:cNvSpPr txBox="1">
            <a:spLocks noChangeArrowheads="1"/>
          </p:cNvSpPr>
          <p:nvPr/>
        </p:nvSpPr>
        <p:spPr bwMode="auto">
          <a:xfrm>
            <a:off x="2133600" y="37338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anose="02020603050405020304" pitchFamily="18" charset="0"/>
              </a:rPr>
              <a:t>X = 20</a:t>
            </a:r>
          </a:p>
        </p:txBody>
      </p:sp>
      <p:sp>
        <p:nvSpPr>
          <p:cNvPr id="43019" name="Text Box 10"/>
          <p:cNvSpPr txBox="1">
            <a:spLocks noChangeArrowheads="1"/>
          </p:cNvSpPr>
          <p:nvPr/>
        </p:nvSpPr>
        <p:spPr bwMode="auto">
          <a:xfrm>
            <a:off x="2057400" y="46482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anose="02020603050405020304" pitchFamily="18" charset="0"/>
              </a:rPr>
              <a:t>X = X +1</a:t>
            </a:r>
          </a:p>
        </p:txBody>
      </p:sp>
      <p:sp>
        <p:nvSpPr>
          <p:cNvPr id="43020" name="Text Box 11"/>
          <p:cNvSpPr txBox="1">
            <a:spLocks noChangeArrowheads="1"/>
          </p:cNvSpPr>
          <p:nvPr/>
        </p:nvSpPr>
        <p:spPr bwMode="auto">
          <a:xfrm>
            <a:off x="2057400" y="57150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anose="02020603050405020304" pitchFamily="18" charset="0"/>
              </a:rPr>
              <a:t>X = X*5</a:t>
            </a:r>
          </a:p>
        </p:txBody>
      </p:sp>
      <p:cxnSp>
        <p:nvCxnSpPr>
          <p:cNvPr id="43021" name="AutoShape 13"/>
          <p:cNvCxnSpPr>
            <a:cxnSpLocks noChangeShapeType="1"/>
          </p:cNvCxnSpPr>
          <p:nvPr/>
        </p:nvCxnSpPr>
        <p:spPr bwMode="auto">
          <a:xfrm>
            <a:off x="3657600" y="3962400"/>
            <a:ext cx="21336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D3B133-9FCD-4897-86A3-567E33FD638F}" type="slidenum">
              <a:rPr lang="en-US">
                <a:latin typeface="Arial Black" panose="020B0A04020102020204" pitchFamily="34" charset="0"/>
              </a:rPr>
              <a:pPr/>
              <a:t>46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Variables in Memory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609600" y="2133600"/>
            <a:ext cx="3276600" cy="4667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>
                <a:latin typeface="Times New Roman" panose="02020603050405020304" pitchFamily="18" charset="0"/>
              </a:rPr>
              <a:t>Instruction executed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4735513" y="2255838"/>
            <a:ext cx="3733800" cy="83185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>
                <a:latin typeface="Times New Roman" panose="02020603050405020304" pitchFamily="18" charset="0"/>
              </a:rPr>
              <a:t>Memory location allocated to a variable X</a:t>
            </a:r>
          </a:p>
        </p:txBody>
      </p:sp>
      <p:sp>
        <p:nvSpPr>
          <p:cNvPr id="44038" name="Text Box 5"/>
          <p:cNvSpPr txBox="1">
            <a:spLocks noChangeArrowheads="1"/>
          </p:cNvSpPr>
          <p:nvPr/>
        </p:nvSpPr>
        <p:spPr bwMode="auto">
          <a:xfrm>
            <a:off x="304800" y="3429000"/>
            <a:ext cx="6858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400" b="1">
                <a:latin typeface="Times New Roman" panose="02020603050405020304" pitchFamily="18" charset="0"/>
              </a:rPr>
              <a:t>T</a:t>
            </a:r>
          </a:p>
          <a:p>
            <a:pPr algn="ctr" eaLnBrk="1" hangingPunct="1"/>
            <a:r>
              <a:rPr lang="en-US" sz="2400" b="1">
                <a:latin typeface="Times New Roman" panose="02020603050405020304" pitchFamily="18" charset="0"/>
              </a:rPr>
              <a:t>i</a:t>
            </a:r>
          </a:p>
          <a:p>
            <a:pPr algn="ctr" eaLnBrk="1" hangingPunct="1"/>
            <a:r>
              <a:rPr lang="en-US" sz="2400" b="1">
                <a:latin typeface="Times New Roman" panose="02020603050405020304" pitchFamily="18" charset="0"/>
              </a:rPr>
              <a:t>m</a:t>
            </a:r>
          </a:p>
          <a:p>
            <a:pPr algn="ctr" eaLnBrk="1" hangingPunct="1"/>
            <a:r>
              <a:rPr lang="en-US" sz="2400" b="1">
                <a:latin typeface="Times New Roman" panose="02020603050405020304" pitchFamily="18" charset="0"/>
              </a:rPr>
              <a:t>e</a:t>
            </a:r>
          </a:p>
          <a:p>
            <a:pPr eaLnBrk="1" hangingPunct="1">
              <a:spcBef>
                <a:spcPct val="50000"/>
              </a:spcBef>
            </a:pPr>
            <a:endParaRPr lang="en-US" sz="2400" b="1">
              <a:latin typeface="Times New Roman" panose="02020603050405020304" pitchFamily="18" charset="0"/>
            </a:endParaRPr>
          </a:p>
        </p:txBody>
      </p:sp>
      <p:sp>
        <p:nvSpPr>
          <p:cNvPr id="44039" name="AutoShape 6"/>
          <p:cNvSpPr>
            <a:spLocks noChangeArrowheads="1"/>
          </p:cNvSpPr>
          <p:nvPr/>
        </p:nvSpPr>
        <p:spPr bwMode="auto">
          <a:xfrm>
            <a:off x="990600" y="2971800"/>
            <a:ext cx="304800" cy="3124200"/>
          </a:xfrm>
          <a:prstGeom prst="downArrow">
            <a:avLst>
              <a:gd name="adj1" fmla="val 50000"/>
              <a:gd name="adj2" fmla="val 25625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44040" name="Text Box 7"/>
          <p:cNvSpPr txBox="1">
            <a:spLocks noChangeArrowheads="1"/>
          </p:cNvSpPr>
          <p:nvPr/>
        </p:nvSpPr>
        <p:spPr bwMode="auto">
          <a:xfrm>
            <a:off x="2057400" y="28956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anose="02020603050405020304" pitchFamily="18" charset="0"/>
              </a:rPr>
              <a:t>X = 10</a:t>
            </a:r>
          </a:p>
        </p:txBody>
      </p:sp>
      <p:sp>
        <p:nvSpPr>
          <p:cNvPr id="44041" name="Rectangle 8"/>
          <p:cNvSpPr>
            <a:spLocks noChangeArrowheads="1"/>
          </p:cNvSpPr>
          <p:nvPr/>
        </p:nvSpPr>
        <p:spPr bwMode="auto">
          <a:xfrm>
            <a:off x="5715000" y="3429000"/>
            <a:ext cx="1676400" cy="990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3600" b="1">
                <a:latin typeface="Times New Roman" panose="02020603050405020304" pitchFamily="18" charset="0"/>
              </a:rPr>
              <a:t>21</a:t>
            </a:r>
          </a:p>
        </p:txBody>
      </p:sp>
      <p:sp>
        <p:nvSpPr>
          <p:cNvPr id="44042" name="Text Box 9"/>
          <p:cNvSpPr txBox="1">
            <a:spLocks noChangeArrowheads="1"/>
          </p:cNvSpPr>
          <p:nvPr/>
        </p:nvSpPr>
        <p:spPr bwMode="auto">
          <a:xfrm>
            <a:off x="2133600" y="37338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anose="02020603050405020304" pitchFamily="18" charset="0"/>
              </a:rPr>
              <a:t>X = 20</a:t>
            </a:r>
          </a:p>
        </p:txBody>
      </p:sp>
      <p:sp>
        <p:nvSpPr>
          <p:cNvPr id="44043" name="Text Box 10"/>
          <p:cNvSpPr txBox="1">
            <a:spLocks noChangeArrowheads="1"/>
          </p:cNvSpPr>
          <p:nvPr/>
        </p:nvSpPr>
        <p:spPr bwMode="auto">
          <a:xfrm>
            <a:off x="2057400" y="46482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anose="02020603050405020304" pitchFamily="18" charset="0"/>
              </a:rPr>
              <a:t>X = X +1</a:t>
            </a:r>
          </a:p>
        </p:txBody>
      </p:sp>
      <p:sp>
        <p:nvSpPr>
          <p:cNvPr id="44044" name="Text Box 11"/>
          <p:cNvSpPr txBox="1">
            <a:spLocks noChangeArrowheads="1"/>
          </p:cNvSpPr>
          <p:nvPr/>
        </p:nvSpPr>
        <p:spPr bwMode="auto">
          <a:xfrm>
            <a:off x="2057400" y="57150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anose="02020603050405020304" pitchFamily="18" charset="0"/>
              </a:rPr>
              <a:t>X = X*5</a:t>
            </a:r>
          </a:p>
        </p:txBody>
      </p:sp>
      <p:cxnSp>
        <p:nvCxnSpPr>
          <p:cNvPr id="44045" name="AutoShape 13"/>
          <p:cNvCxnSpPr>
            <a:cxnSpLocks noChangeShapeType="1"/>
            <a:stCxn id="44043" idx="3"/>
            <a:endCxn id="44041" idx="1"/>
          </p:cNvCxnSpPr>
          <p:nvPr/>
        </p:nvCxnSpPr>
        <p:spPr bwMode="auto">
          <a:xfrm flipV="1">
            <a:off x="3886200" y="3924300"/>
            <a:ext cx="1828800" cy="984250"/>
          </a:xfrm>
          <a:prstGeom prst="straightConnector1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CC4CA7-F5DA-44FC-8138-A5C5B3217A9D}" type="slidenum">
              <a:rPr lang="en-US">
                <a:latin typeface="Arial Black" panose="020B0A04020102020204" pitchFamily="34" charset="0"/>
              </a:rPr>
              <a:pPr/>
              <a:t>47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Variables in Memory</a:t>
            </a: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609600" y="2133600"/>
            <a:ext cx="3276600" cy="4667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>
                <a:latin typeface="Times New Roman" panose="02020603050405020304" pitchFamily="18" charset="0"/>
              </a:rPr>
              <a:t>Instruction executed</a:t>
            </a: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4659313" y="2332038"/>
            <a:ext cx="3733800" cy="83185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>
                <a:latin typeface="Times New Roman" panose="02020603050405020304" pitchFamily="18" charset="0"/>
              </a:rPr>
              <a:t>Memory location allocated to a variable X</a:t>
            </a:r>
          </a:p>
        </p:txBody>
      </p:sp>
      <p:sp>
        <p:nvSpPr>
          <p:cNvPr id="45062" name="Text Box 5"/>
          <p:cNvSpPr txBox="1">
            <a:spLocks noChangeArrowheads="1"/>
          </p:cNvSpPr>
          <p:nvPr/>
        </p:nvSpPr>
        <p:spPr bwMode="auto">
          <a:xfrm>
            <a:off x="304800" y="3429000"/>
            <a:ext cx="6858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400" b="1">
                <a:latin typeface="Times New Roman" panose="02020603050405020304" pitchFamily="18" charset="0"/>
              </a:rPr>
              <a:t>T</a:t>
            </a:r>
          </a:p>
          <a:p>
            <a:pPr algn="ctr" eaLnBrk="1" hangingPunct="1"/>
            <a:r>
              <a:rPr lang="en-US" sz="2400" b="1">
                <a:latin typeface="Times New Roman" panose="02020603050405020304" pitchFamily="18" charset="0"/>
              </a:rPr>
              <a:t>i</a:t>
            </a:r>
          </a:p>
          <a:p>
            <a:pPr algn="ctr" eaLnBrk="1" hangingPunct="1"/>
            <a:r>
              <a:rPr lang="en-US" sz="2400" b="1">
                <a:latin typeface="Times New Roman" panose="02020603050405020304" pitchFamily="18" charset="0"/>
              </a:rPr>
              <a:t>m</a:t>
            </a:r>
          </a:p>
          <a:p>
            <a:pPr algn="ctr" eaLnBrk="1" hangingPunct="1"/>
            <a:r>
              <a:rPr lang="en-US" sz="2400" b="1">
                <a:latin typeface="Times New Roman" panose="02020603050405020304" pitchFamily="18" charset="0"/>
              </a:rPr>
              <a:t>e</a:t>
            </a:r>
          </a:p>
          <a:p>
            <a:pPr eaLnBrk="1" hangingPunct="1">
              <a:spcBef>
                <a:spcPct val="50000"/>
              </a:spcBef>
            </a:pPr>
            <a:endParaRPr lang="en-US" sz="2400" b="1">
              <a:latin typeface="Times New Roman" panose="02020603050405020304" pitchFamily="18" charset="0"/>
            </a:endParaRPr>
          </a:p>
        </p:txBody>
      </p:sp>
      <p:sp>
        <p:nvSpPr>
          <p:cNvPr id="45063" name="AutoShape 6"/>
          <p:cNvSpPr>
            <a:spLocks noChangeArrowheads="1"/>
          </p:cNvSpPr>
          <p:nvPr/>
        </p:nvSpPr>
        <p:spPr bwMode="auto">
          <a:xfrm>
            <a:off x="990600" y="2971800"/>
            <a:ext cx="304800" cy="3124200"/>
          </a:xfrm>
          <a:prstGeom prst="downArrow">
            <a:avLst>
              <a:gd name="adj1" fmla="val 50000"/>
              <a:gd name="adj2" fmla="val 25625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45064" name="Text Box 7"/>
          <p:cNvSpPr txBox="1">
            <a:spLocks noChangeArrowheads="1"/>
          </p:cNvSpPr>
          <p:nvPr/>
        </p:nvSpPr>
        <p:spPr bwMode="auto">
          <a:xfrm>
            <a:off x="2057400" y="28956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anose="02020603050405020304" pitchFamily="18" charset="0"/>
              </a:rPr>
              <a:t>X = 10</a:t>
            </a:r>
          </a:p>
        </p:txBody>
      </p:sp>
      <p:sp>
        <p:nvSpPr>
          <p:cNvPr id="45065" name="Rectangle 8"/>
          <p:cNvSpPr>
            <a:spLocks noChangeArrowheads="1"/>
          </p:cNvSpPr>
          <p:nvPr/>
        </p:nvSpPr>
        <p:spPr bwMode="auto">
          <a:xfrm>
            <a:off x="5715000" y="3429000"/>
            <a:ext cx="1676400" cy="990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3600" b="1">
                <a:latin typeface="Times New Roman" panose="02020603050405020304" pitchFamily="18" charset="0"/>
              </a:rPr>
              <a:t>105</a:t>
            </a:r>
          </a:p>
        </p:txBody>
      </p:sp>
      <p:sp>
        <p:nvSpPr>
          <p:cNvPr id="45066" name="Text Box 9"/>
          <p:cNvSpPr txBox="1">
            <a:spLocks noChangeArrowheads="1"/>
          </p:cNvSpPr>
          <p:nvPr/>
        </p:nvSpPr>
        <p:spPr bwMode="auto">
          <a:xfrm>
            <a:off x="2133600" y="37338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anose="02020603050405020304" pitchFamily="18" charset="0"/>
              </a:rPr>
              <a:t>X = 20</a:t>
            </a:r>
          </a:p>
        </p:txBody>
      </p:sp>
      <p:sp>
        <p:nvSpPr>
          <p:cNvPr id="45067" name="Text Box 10"/>
          <p:cNvSpPr txBox="1">
            <a:spLocks noChangeArrowheads="1"/>
          </p:cNvSpPr>
          <p:nvPr/>
        </p:nvSpPr>
        <p:spPr bwMode="auto">
          <a:xfrm>
            <a:off x="2057400" y="46482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anose="02020603050405020304" pitchFamily="18" charset="0"/>
              </a:rPr>
              <a:t>X = X +1</a:t>
            </a:r>
          </a:p>
        </p:txBody>
      </p:sp>
      <p:sp>
        <p:nvSpPr>
          <p:cNvPr id="45068" name="Text Box 11"/>
          <p:cNvSpPr txBox="1">
            <a:spLocks noChangeArrowheads="1"/>
          </p:cNvSpPr>
          <p:nvPr/>
        </p:nvSpPr>
        <p:spPr bwMode="auto">
          <a:xfrm>
            <a:off x="2057400" y="57150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anose="02020603050405020304" pitchFamily="18" charset="0"/>
              </a:rPr>
              <a:t>X = X*5</a:t>
            </a:r>
          </a:p>
        </p:txBody>
      </p:sp>
      <p:cxnSp>
        <p:nvCxnSpPr>
          <p:cNvPr id="45069" name="AutoShape 13"/>
          <p:cNvCxnSpPr>
            <a:cxnSpLocks noChangeShapeType="1"/>
            <a:endCxn id="45065" idx="1"/>
          </p:cNvCxnSpPr>
          <p:nvPr/>
        </p:nvCxnSpPr>
        <p:spPr bwMode="auto">
          <a:xfrm flipV="1">
            <a:off x="3581400" y="3924300"/>
            <a:ext cx="2133600" cy="2095500"/>
          </a:xfrm>
          <a:prstGeom prst="straightConnector1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8A6C802-27A1-484B-BB6C-3C989DC73D47}" type="slidenum">
              <a:rPr lang="en-US">
                <a:latin typeface="Arial Black" panose="020B0A04020102020204" pitchFamily="34" charset="0"/>
              </a:rPr>
              <a:pPr/>
              <a:t>48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Variables (contd.)</a:t>
            </a: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096000" y="2438400"/>
            <a:ext cx="1905000" cy="3657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6096000" y="3429000"/>
            <a:ext cx="1905000" cy="52863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6096000" y="4419600"/>
            <a:ext cx="1905000" cy="52863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8670925" y="3317875"/>
            <a:ext cx="414338" cy="466725"/>
          </a:xfrm>
          <a:prstGeom prst="rect">
            <a:avLst/>
          </a:prstGeom>
          <a:solidFill>
            <a:srgbClr val="CCFFFF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46088" name="Text Box 7"/>
          <p:cNvSpPr txBox="1">
            <a:spLocks noChangeArrowheads="1"/>
          </p:cNvSpPr>
          <p:nvPr/>
        </p:nvSpPr>
        <p:spPr bwMode="auto">
          <a:xfrm>
            <a:off x="8763000" y="4419600"/>
            <a:ext cx="414338" cy="466725"/>
          </a:xfrm>
          <a:prstGeom prst="rect">
            <a:avLst/>
          </a:prstGeom>
          <a:solidFill>
            <a:srgbClr val="CCFFFF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46089" name="AutoShape 8"/>
          <p:cNvCxnSpPr>
            <a:cxnSpLocks noChangeShapeType="1"/>
            <a:stCxn id="46087" idx="1"/>
            <a:endCxn id="46085" idx="3"/>
          </p:cNvCxnSpPr>
          <p:nvPr/>
        </p:nvCxnSpPr>
        <p:spPr bwMode="auto">
          <a:xfrm flipH="1">
            <a:off x="8001000" y="3551238"/>
            <a:ext cx="669925" cy="142875"/>
          </a:xfrm>
          <a:prstGeom prst="straightConnector1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0" name="AutoShape 9"/>
          <p:cNvCxnSpPr>
            <a:cxnSpLocks noChangeShapeType="1"/>
            <a:stCxn id="46088" idx="1"/>
            <a:endCxn id="46086" idx="3"/>
          </p:cNvCxnSpPr>
          <p:nvPr/>
        </p:nvCxnSpPr>
        <p:spPr bwMode="auto">
          <a:xfrm flipH="1">
            <a:off x="8001000" y="4652963"/>
            <a:ext cx="762000" cy="31750"/>
          </a:xfrm>
          <a:prstGeom prst="straightConnector1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1" name="Text Box 10"/>
          <p:cNvSpPr txBox="1">
            <a:spLocks noChangeArrowheads="1"/>
          </p:cNvSpPr>
          <p:nvPr/>
        </p:nvSpPr>
        <p:spPr bwMode="auto">
          <a:xfrm>
            <a:off x="1508125" y="2657475"/>
            <a:ext cx="1177925" cy="5191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b="1">
                <a:latin typeface="Times New Roman" panose="02020603050405020304" pitchFamily="18" charset="0"/>
              </a:rPr>
              <a:t>X = 20</a:t>
            </a:r>
          </a:p>
        </p:txBody>
      </p:sp>
      <p:sp>
        <p:nvSpPr>
          <p:cNvPr id="46092" name="Text Box 11"/>
          <p:cNvSpPr txBox="1">
            <a:spLocks noChangeArrowheads="1"/>
          </p:cNvSpPr>
          <p:nvPr/>
        </p:nvSpPr>
        <p:spPr bwMode="auto">
          <a:xfrm>
            <a:off x="1524000" y="3505200"/>
            <a:ext cx="1000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b="1">
                <a:latin typeface="Times New Roman" panose="02020603050405020304" pitchFamily="18" charset="0"/>
              </a:rPr>
              <a:t>Y=15</a:t>
            </a:r>
          </a:p>
        </p:txBody>
      </p:sp>
      <p:sp>
        <p:nvSpPr>
          <p:cNvPr id="46093" name="Text Box 12"/>
          <p:cNvSpPr txBox="1">
            <a:spLocks noChangeArrowheads="1"/>
          </p:cNvSpPr>
          <p:nvPr/>
        </p:nvSpPr>
        <p:spPr bwMode="auto">
          <a:xfrm>
            <a:off x="1524000" y="42672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b="1">
                <a:latin typeface="Times New Roman" panose="02020603050405020304" pitchFamily="18" charset="0"/>
              </a:rPr>
              <a:t>X = Y+3</a:t>
            </a:r>
          </a:p>
        </p:txBody>
      </p:sp>
      <p:sp>
        <p:nvSpPr>
          <p:cNvPr id="46094" name="Text Box 13"/>
          <p:cNvSpPr txBox="1">
            <a:spLocks noChangeArrowheads="1"/>
          </p:cNvSpPr>
          <p:nvPr/>
        </p:nvSpPr>
        <p:spPr bwMode="auto">
          <a:xfrm>
            <a:off x="1676400" y="50292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b="1">
                <a:latin typeface="Times New Roman" panose="02020603050405020304" pitchFamily="18" charset="0"/>
              </a:rPr>
              <a:t>Y=X/6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E12D5D-3FCA-4838-9614-E7FF6C722BD7}" type="slidenum">
              <a:rPr lang="en-US">
                <a:latin typeface="Arial Black" panose="020B0A04020102020204" pitchFamily="34" charset="0"/>
              </a:rPr>
              <a:pPr/>
              <a:t>49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Variables (contd.)</a:t>
            </a:r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6096000" y="2438400"/>
            <a:ext cx="1905000" cy="3657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6096000" y="3429000"/>
            <a:ext cx="1905000" cy="52863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47110" name="Text Box 5"/>
          <p:cNvSpPr txBox="1">
            <a:spLocks noChangeArrowheads="1"/>
          </p:cNvSpPr>
          <p:nvPr/>
        </p:nvSpPr>
        <p:spPr bwMode="auto">
          <a:xfrm>
            <a:off x="6096000" y="4419600"/>
            <a:ext cx="1905000" cy="52863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47111" name="Text Box 6"/>
          <p:cNvSpPr txBox="1">
            <a:spLocks noChangeArrowheads="1"/>
          </p:cNvSpPr>
          <p:nvPr/>
        </p:nvSpPr>
        <p:spPr bwMode="auto">
          <a:xfrm>
            <a:off x="8670925" y="3317875"/>
            <a:ext cx="414338" cy="466725"/>
          </a:xfrm>
          <a:prstGeom prst="rect">
            <a:avLst/>
          </a:prstGeom>
          <a:solidFill>
            <a:srgbClr val="CCFFFF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47112" name="Text Box 7"/>
          <p:cNvSpPr txBox="1">
            <a:spLocks noChangeArrowheads="1"/>
          </p:cNvSpPr>
          <p:nvPr/>
        </p:nvSpPr>
        <p:spPr bwMode="auto">
          <a:xfrm>
            <a:off x="8763000" y="4419600"/>
            <a:ext cx="414338" cy="466725"/>
          </a:xfrm>
          <a:prstGeom prst="rect">
            <a:avLst/>
          </a:prstGeom>
          <a:solidFill>
            <a:srgbClr val="CCFFFF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47113" name="AutoShape 8"/>
          <p:cNvCxnSpPr>
            <a:cxnSpLocks noChangeShapeType="1"/>
            <a:stCxn id="47111" idx="1"/>
            <a:endCxn id="47109" idx="3"/>
          </p:cNvCxnSpPr>
          <p:nvPr/>
        </p:nvCxnSpPr>
        <p:spPr bwMode="auto">
          <a:xfrm flipH="1">
            <a:off x="8001000" y="3551238"/>
            <a:ext cx="669925" cy="142875"/>
          </a:xfrm>
          <a:prstGeom prst="straightConnector1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4" name="AutoShape 9"/>
          <p:cNvCxnSpPr>
            <a:cxnSpLocks noChangeShapeType="1"/>
            <a:stCxn id="47112" idx="1"/>
            <a:endCxn id="47110" idx="3"/>
          </p:cNvCxnSpPr>
          <p:nvPr/>
        </p:nvCxnSpPr>
        <p:spPr bwMode="auto">
          <a:xfrm flipH="1">
            <a:off x="8001000" y="4652963"/>
            <a:ext cx="762000" cy="31750"/>
          </a:xfrm>
          <a:prstGeom prst="straightConnector1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5" name="Text Box 10"/>
          <p:cNvSpPr txBox="1">
            <a:spLocks noChangeArrowheads="1"/>
          </p:cNvSpPr>
          <p:nvPr/>
        </p:nvSpPr>
        <p:spPr bwMode="auto">
          <a:xfrm>
            <a:off x="1508125" y="2657475"/>
            <a:ext cx="117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b="1">
                <a:latin typeface="Times New Roman" panose="02020603050405020304" pitchFamily="18" charset="0"/>
              </a:rPr>
              <a:t>X = 20</a:t>
            </a:r>
          </a:p>
        </p:txBody>
      </p:sp>
      <p:sp>
        <p:nvSpPr>
          <p:cNvPr id="47116" name="Text Box 11"/>
          <p:cNvSpPr txBox="1">
            <a:spLocks noChangeArrowheads="1"/>
          </p:cNvSpPr>
          <p:nvPr/>
        </p:nvSpPr>
        <p:spPr bwMode="auto">
          <a:xfrm>
            <a:off x="1524000" y="3505200"/>
            <a:ext cx="1000125" cy="5191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b="1">
                <a:latin typeface="Times New Roman" panose="02020603050405020304" pitchFamily="18" charset="0"/>
              </a:rPr>
              <a:t>Y=15</a:t>
            </a:r>
          </a:p>
        </p:txBody>
      </p:sp>
      <p:sp>
        <p:nvSpPr>
          <p:cNvPr id="47117" name="Text Box 12"/>
          <p:cNvSpPr txBox="1">
            <a:spLocks noChangeArrowheads="1"/>
          </p:cNvSpPr>
          <p:nvPr/>
        </p:nvSpPr>
        <p:spPr bwMode="auto">
          <a:xfrm>
            <a:off x="1524000" y="42672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b="1">
                <a:latin typeface="Times New Roman" panose="02020603050405020304" pitchFamily="18" charset="0"/>
              </a:rPr>
              <a:t>X = Y+3</a:t>
            </a:r>
          </a:p>
        </p:txBody>
      </p:sp>
      <p:sp>
        <p:nvSpPr>
          <p:cNvPr id="47118" name="Text Box 13"/>
          <p:cNvSpPr txBox="1">
            <a:spLocks noChangeArrowheads="1"/>
          </p:cNvSpPr>
          <p:nvPr/>
        </p:nvSpPr>
        <p:spPr bwMode="auto">
          <a:xfrm>
            <a:off x="1524000" y="50292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b="1">
                <a:latin typeface="Times New Roman" panose="02020603050405020304" pitchFamily="18" charset="0"/>
              </a:rPr>
              <a:t>Y=X/6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62346" y="5088198"/>
            <a:ext cx="1410346" cy="2238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00114" y="1430054"/>
            <a:ext cx="2708386" cy="2433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071846" y="1372514"/>
            <a:ext cx="3454831" cy="27433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/>
          <p:cNvSpPr txBox="1">
            <a:spLocks noGrp="1"/>
          </p:cNvSpPr>
          <p:nvPr>
            <p:ph type="title" idx="4294967295"/>
          </p:nvPr>
        </p:nvSpPr>
        <p:spPr>
          <a:xfrm>
            <a:off x="980486" y="83996"/>
            <a:ext cx="8175649" cy="1032456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is</a:t>
            </a:r>
            <a:r>
              <a:rPr lang="fr-FR" dirty="0">
                <a:solidFill>
                  <a:schemeClr val="tx1"/>
                </a:solidFill>
              </a:rPr>
              <a:t> a Computer ?</a:t>
            </a:r>
          </a:p>
        </p:txBody>
      </p:sp>
      <p:sp>
        <p:nvSpPr>
          <p:cNvPr id="6" name="Freeform 5"/>
          <p:cNvSpPr/>
          <p:nvPr/>
        </p:nvSpPr>
        <p:spPr>
          <a:xfrm>
            <a:off x="504508" y="4199819"/>
            <a:ext cx="8903616" cy="79631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9208" tIns="49604" rIns="99208" bIns="49604" anchor="ctr" anchorCtr="0" compatLnSpc="0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IN" sz="1984" dirty="0">
                <a:latin typeface="Arial" pitchFamily="18"/>
                <a:ea typeface="Microsoft YaHei" pitchFamily="2"/>
                <a:cs typeface="Mangal" pitchFamily="2"/>
              </a:rPr>
              <a:t>A computer is a general purpose device that can be programmed to process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IN" sz="1984" dirty="0">
                <a:latin typeface="Arial" pitchFamily="18"/>
                <a:ea typeface="Microsoft YaHei" pitchFamily="2"/>
                <a:cs typeface="Mangal" pitchFamily="2"/>
              </a:rPr>
              <a:t>information, and yield meaningful results.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090201" y="5123780"/>
            <a:ext cx="2214727" cy="2100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22" y="6471222"/>
            <a:ext cx="923960" cy="92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1"/>
          <p:cNvSpPr txBox="1">
            <a:spLocks/>
          </p:cNvSpPr>
          <p:nvPr/>
        </p:nvSpPr>
        <p:spPr>
          <a:xfrm>
            <a:off x="9417911" y="7006699"/>
            <a:ext cx="619473" cy="4024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102">
                <a:latin typeface="Calibri" panose="020F0502020204030204" pitchFamily="34" charset="0"/>
              </a:rPr>
              <a:pPr>
                <a:defRPr/>
              </a:pPr>
              <a:t>5</a:t>
            </a:fld>
            <a:endParaRPr lang="en-US" sz="1102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73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657544-DB20-40CD-99C4-9FFAE4A88C37}" type="slidenum">
              <a:rPr lang="en-US">
                <a:latin typeface="Arial Black" panose="020B0A04020102020204" pitchFamily="34" charset="0"/>
              </a:rPr>
              <a:pPr/>
              <a:t>50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Variables (contd.)</a:t>
            </a:r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6096000" y="2438400"/>
            <a:ext cx="1905000" cy="3657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6096000" y="3429000"/>
            <a:ext cx="1905000" cy="52863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48134" name="Text Box 5"/>
          <p:cNvSpPr txBox="1">
            <a:spLocks noChangeArrowheads="1"/>
          </p:cNvSpPr>
          <p:nvPr/>
        </p:nvSpPr>
        <p:spPr bwMode="auto">
          <a:xfrm>
            <a:off x="6096000" y="4419600"/>
            <a:ext cx="1905000" cy="52863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48135" name="Text Box 6"/>
          <p:cNvSpPr txBox="1">
            <a:spLocks noChangeArrowheads="1"/>
          </p:cNvSpPr>
          <p:nvPr/>
        </p:nvSpPr>
        <p:spPr bwMode="auto">
          <a:xfrm>
            <a:off x="8670925" y="3317875"/>
            <a:ext cx="414338" cy="466725"/>
          </a:xfrm>
          <a:prstGeom prst="rect">
            <a:avLst/>
          </a:prstGeom>
          <a:solidFill>
            <a:srgbClr val="CCFFFF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48136" name="Text Box 7"/>
          <p:cNvSpPr txBox="1">
            <a:spLocks noChangeArrowheads="1"/>
          </p:cNvSpPr>
          <p:nvPr/>
        </p:nvSpPr>
        <p:spPr bwMode="auto">
          <a:xfrm>
            <a:off x="8763000" y="4419600"/>
            <a:ext cx="414338" cy="466725"/>
          </a:xfrm>
          <a:prstGeom prst="rect">
            <a:avLst/>
          </a:prstGeom>
          <a:solidFill>
            <a:srgbClr val="CCFFFF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48137" name="AutoShape 8"/>
          <p:cNvCxnSpPr>
            <a:cxnSpLocks noChangeShapeType="1"/>
            <a:stCxn id="48135" idx="1"/>
            <a:endCxn id="48133" idx="3"/>
          </p:cNvCxnSpPr>
          <p:nvPr/>
        </p:nvCxnSpPr>
        <p:spPr bwMode="auto">
          <a:xfrm flipH="1">
            <a:off x="8001000" y="3551238"/>
            <a:ext cx="669925" cy="142875"/>
          </a:xfrm>
          <a:prstGeom prst="straightConnector1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8" name="AutoShape 9"/>
          <p:cNvCxnSpPr>
            <a:cxnSpLocks noChangeShapeType="1"/>
            <a:stCxn id="48136" idx="1"/>
            <a:endCxn id="48134" idx="3"/>
          </p:cNvCxnSpPr>
          <p:nvPr/>
        </p:nvCxnSpPr>
        <p:spPr bwMode="auto">
          <a:xfrm flipH="1">
            <a:off x="8001000" y="4652963"/>
            <a:ext cx="762000" cy="31750"/>
          </a:xfrm>
          <a:prstGeom prst="straightConnector1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39" name="Text Box 10"/>
          <p:cNvSpPr txBox="1">
            <a:spLocks noChangeArrowheads="1"/>
          </p:cNvSpPr>
          <p:nvPr/>
        </p:nvSpPr>
        <p:spPr bwMode="auto">
          <a:xfrm>
            <a:off x="1508125" y="2657475"/>
            <a:ext cx="117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b="1">
                <a:latin typeface="Times New Roman" panose="02020603050405020304" pitchFamily="18" charset="0"/>
              </a:rPr>
              <a:t>X = 20</a:t>
            </a:r>
          </a:p>
        </p:txBody>
      </p:sp>
      <p:sp>
        <p:nvSpPr>
          <p:cNvPr id="48140" name="Text Box 11"/>
          <p:cNvSpPr txBox="1">
            <a:spLocks noChangeArrowheads="1"/>
          </p:cNvSpPr>
          <p:nvPr/>
        </p:nvSpPr>
        <p:spPr bwMode="auto">
          <a:xfrm>
            <a:off x="1524000" y="3505200"/>
            <a:ext cx="1000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b="1">
                <a:latin typeface="Times New Roman" panose="02020603050405020304" pitchFamily="18" charset="0"/>
              </a:rPr>
              <a:t>Y=15</a:t>
            </a:r>
          </a:p>
        </p:txBody>
      </p:sp>
      <p:sp>
        <p:nvSpPr>
          <p:cNvPr id="48141" name="Text Box 12"/>
          <p:cNvSpPr txBox="1">
            <a:spLocks noChangeArrowheads="1"/>
          </p:cNvSpPr>
          <p:nvPr/>
        </p:nvSpPr>
        <p:spPr bwMode="auto">
          <a:xfrm>
            <a:off x="1524000" y="4267200"/>
            <a:ext cx="1676400" cy="5191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b="1">
                <a:latin typeface="Times New Roman" panose="02020603050405020304" pitchFamily="18" charset="0"/>
              </a:rPr>
              <a:t>X = Y+3</a:t>
            </a:r>
          </a:p>
        </p:txBody>
      </p:sp>
      <p:sp>
        <p:nvSpPr>
          <p:cNvPr id="48142" name="Text Box 13"/>
          <p:cNvSpPr txBox="1">
            <a:spLocks noChangeArrowheads="1"/>
          </p:cNvSpPr>
          <p:nvPr/>
        </p:nvSpPr>
        <p:spPr bwMode="auto">
          <a:xfrm>
            <a:off x="1676400" y="50292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b="1">
                <a:latin typeface="Times New Roman" panose="02020603050405020304" pitchFamily="18" charset="0"/>
              </a:rPr>
              <a:t>Y=X/6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41B614-C263-482E-A7B7-9813E7748724}" type="slidenum">
              <a:rPr lang="en-US">
                <a:latin typeface="Arial Black" panose="020B0A04020102020204" pitchFamily="34" charset="0"/>
              </a:rPr>
              <a:pPr/>
              <a:t>51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Variables (contd.)</a:t>
            </a: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6096000" y="2438400"/>
            <a:ext cx="1905000" cy="3657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6096000" y="3429000"/>
            <a:ext cx="1905000" cy="52863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6096000" y="4419600"/>
            <a:ext cx="1905000" cy="52863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9159" name="Text Box 6"/>
          <p:cNvSpPr txBox="1">
            <a:spLocks noChangeArrowheads="1"/>
          </p:cNvSpPr>
          <p:nvPr/>
        </p:nvSpPr>
        <p:spPr bwMode="auto">
          <a:xfrm>
            <a:off x="8670925" y="3317875"/>
            <a:ext cx="414338" cy="466725"/>
          </a:xfrm>
          <a:prstGeom prst="rect">
            <a:avLst/>
          </a:prstGeom>
          <a:solidFill>
            <a:srgbClr val="CCFFFF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49160" name="Text Box 7"/>
          <p:cNvSpPr txBox="1">
            <a:spLocks noChangeArrowheads="1"/>
          </p:cNvSpPr>
          <p:nvPr/>
        </p:nvSpPr>
        <p:spPr bwMode="auto">
          <a:xfrm>
            <a:off x="8763000" y="4419600"/>
            <a:ext cx="414338" cy="466725"/>
          </a:xfrm>
          <a:prstGeom prst="rect">
            <a:avLst/>
          </a:prstGeom>
          <a:solidFill>
            <a:srgbClr val="CCFFFF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49161" name="AutoShape 8"/>
          <p:cNvCxnSpPr>
            <a:cxnSpLocks noChangeShapeType="1"/>
            <a:stCxn id="49159" idx="1"/>
            <a:endCxn id="49157" idx="3"/>
          </p:cNvCxnSpPr>
          <p:nvPr/>
        </p:nvCxnSpPr>
        <p:spPr bwMode="auto">
          <a:xfrm flipH="1">
            <a:off x="8001000" y="3551238"/>
            <a:ext cx="669925" cy="142875"/>
          </a:xfrm>
          <a:prstGeom prst="straightConnector1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2" name="AutoShape 9"/>
          <p:cNvCxnSpPr>
            <a:cxnSpLocks noChangeShapeType="1"/>
            <a:stCxn id="49160" idx="1"/>
            <a:endCxn id="49158" idx="3"/>
          </p:cNvCxnSpPr>
          <p:nvPr/>
        </p:nvCxnSpPr>
        <p:spPr bwMode="auto">
          <a:xfrm flipH="1">
            <a:off x="8001000" y="4652963"/>
            <a:ext cx="762000" cy="31750"/>
          </a:xfrm>
          <a:prstGeom prst="straightConnector1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3" name="Text Box 10"/>
          <p:cNvSpPr txBox="1">
            <a:spLocks noChangeArrowheads="1"/>
          </p:cNvSpPr>
          <p:nvPr/>
        </p:nvSpPr>
        <p:spPr bwMode="auto">
          <a:xfrm>
            <a:off x="1508125" y="2657475"/>
            <a:ext cx="117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b="1">
                <a:latin typeface="Times New Roman" panose="02020603050405020304" pitchFamily="18" charset="0"/>
              </a:rPr>
              <a:t>X = 20</a:t>
            </a:r>
          </a:p>
        </p:txBody>
      </p:sp>
      <p:sp>
        <p:nvSpPr>
          <p:cNvPr id="49164" name="Text Box 11"/>
          <p:cNvSpPr txBox="1">
            <a:spLocks noChangeArrowheads="1"/>
          </p:cNvSpPr>
          <p:nvPr/>
        </p:nvSpPr>
        <p:spPr bwMode="auto">
          <a:xfrm>
            <a:off x="1524000" y="3505200"/>
            <a:ext cx="1000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b="1">
                <a:latin typeface="Times New Roman" panose="02020603050405020304" pitchFamily="18" charset="0"/>
              </a:rPr>
              <a:t>Y=15</a:t>
            </a:r>
          </a:p>
        </p:txBody>
      </p:sp>
      <p:sp>
        <p:nvSpPr>
          <p:cNvPr id="49165" name="Text Box 12"/>
          <p:cNvSpPr txBox="1">
            <a:spLocks noChangeArrowheads="1"/>
          </p:cNvSpPr>
          <p:nvPr/>
        </p:nvSpPr>
        <p:spPr bwMode="auto">
          <a:xfrm>
            <a:off x="1524000" y="42672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b="1">
                <a:latin typeface="Times New Roman" panose="02020603050405020304" pitchFamily="18" charset="0"/>
              </a:rPr>
              <a:t>X = Y+3</a:t>
            </a:r>
          </a:p>
        </p:txBody>
      </p:sp>
      <p:sp>
        <p:nvSpPr>
          <p:cNvPr id="49166" name="Text Box 13"/>
          <p:cNvSpPr txBox="1">
            <a:spLocks noChangeArrowheads="1"/>
          </p:cNvSpPr>
          <p:nvPr/>
        </p:nvSpPr>
        <p:spPr bwMode="auto">
          <a:xfrm>
            <a:off x="1676400" y="5029200"/>
            <a:ext cx="1219200" cy="5191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b="1">
                <a:latin typeface="Times New Roman" panose="02020603050405020304" pitchFamily="18" charset="0"/>
              </a:rPr>
              <a:t>Y=X/6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345C71-30CB-4E34-9400-1C7A85FB174C}" type="slidenum">
              <a:rPr lang="en-US">
                <a:latin typeface="Arial Black" panose="020B0A04020102020204" pitchFamily="34" charset="0"/>
              </a:rPr>
              <a:pPr/>
              <a:t>52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ahoma" panose="020B0604030504040204" pitchFamily="34" charset="0"/>
              </a:rPr>
              <a:t>Data Types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4513" y="2103438"/>
            <a:ext cx="8912225" cy="4024312"/>
          </a:xfrm>
        </p:spPr>
        <p:txBody>
          <a:bodyPr/>
          <a:lstStyle/>
          <a:p>
            <a:pPr eaLnBrk="1" hangingPunct="1"/>
            <a:r>
              <a:rPr lang="en-US" smtClean="0"/>
              <a:t>Each variable has a </a:t>
            </a:r>
            <a:r>
              <a:rPr lang="en-US" smtClean="0">
                <a:solidFill>
                  <a:srgbClr val="0000FF"/>
                </a:solidFill>
              </a:rPr>
              <a:t>type</a:t>
            </a:r>
            <a:r>
              <a:rPr lang="en-US" smtClean="0"/>
              <a:t>, indicates what type of values the variable can hold</a:t>
            </a:r>
          </a:p>
          <a:p>
            <a:pPr eaLnBrk="1" hangingPunct="1"/>
            <a:r>
              <a:rPr lang="en-US" smtClean="0"/>
              <a:t>Four common data types in C</a:t>
            </a:r>
            <a:endParaRPr lang="en-US" smtClean="0">
              <a:solidFill>
                <a:srgbClr val="993300"/>
              </a:solidFill>
            </a:endParaRP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int</a:t>
            </a:r>
            <a:r>
              <a:rPr lang="en-US" smtClean="0">
                <a:solidFill>
                  <a:srgbClr val="0066FF"/>
                </a:solidFill>
              </a:rPr>
              <a:t> </a:t>
            </a:r>
            <a:r>
              <a:rPr lang="en-US" smtClean="0"/>
              <a:t>-   can store integers (usually 4 bytes)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float</a:t>
            </a:r>
            <a:r>
              <a:rPr lang="en-US" smtClean="0"/>
              <a:t>  -  can store single-precision floating point numbers (usually 4 bytes)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double</a:t>
            </a:r>
            <a:r>
              <a:rPr lang="en-US" smtClean="0"/>
              <a:t> - can store double-precision floating point numbers (usually 8 bytes)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char</a:t>
            </a:r>
            <a:r>
              <a:rPr lang="en-US" smtClean="0"/>
              <a:t> - can store a character (1 byte)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D0B023-2C6C-462B-9D86-826CCE2D379E}" type="slidenum">
              <a:rPr lang="en-US">
                <a:latin typeface="Arial Black" panose="020B0A04020102020204" pitchFamily="34" charset="0"/>
              </a:rPr>
              <a:pPr/>
              <a:t>53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Contd.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2184400"/>
            <a:ext cx="9107488" cy="4643438"/>
          </a:xfrm>
        </p:spPr>
        <p:txBody>
          <a:bodyPr/>
          <a:lstStyle/>
          <a:p>
            <a:pPr eaLnBrk="1" hangingPunct="1"/>
            <a:r>
              <a:rPr lang="en-US" sz="3100" smtClean="0"/>
              <a:t>Must declare a variable (specify its </a:t>
            </a:r>
            <a:r>
              <a:rPr lang="en-US" sz="3100" smtClean="0">
                <a:solidFill>
                  <a:srgbClr val="0000FF"/>
                </a:solidFill>
              </a:rPr>
              <a:t>type</a:t>
            </a:r>
            <a:r>
              <a:rPr lang="en-US" sz="3100" smtClean="0"/>
              <a:t> and </a:t>
            </a:r>
            <a:r>
              <a:rPr lang="en-US" sz="3100" smtClean="0">
                <a:solidFill>
                  <a:srgbClr val="0000FF"/>
                </a:solidFill>
              </a:rPr>
              <a:t>name</a:t>
            </a:r>
            <a:r>
              <a:rPr lang="en-US" sz="3100" smtClean="0"/>
              <a:t>) before using it anywhere in your program</a:t>
            </a:r>
          </a:p>
          <a:p>
            <a:pPr eaLnBrk="1" hangingPunct="1"/>
            <a:r>
              <a:rPr lang="en-US" sz="3100" smtClean="0"/>
              <a:t>All variable declarations should be at the beginning of the main() or other functions</a:t>
            </a:r>
          </a:p>
          <a:p>
            <a:pPr eaLnBrk="1" hangingPunct="1"/>
            <a:r>
              <a:rPr lang="en-US" sz="3100" smtClean="0"/>
              <a:t>A value can also be assigned to a variable at the time the variable is declared.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800" smtClean="0"/>
              <a:t>   int   speed = 30;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800" smtClean="0"/>
              <a:t>   char  flag = ‘y’;</a:t>
            </a:r>
          </a:p>
          <a:p>
            <a:pPr eaLnBrk="1" hangingPunct="1"/>
            <a:endParaRPr lang="en-US" sz="3100" smtClean="0"/>
          </a:p>
          <a:p>
            <a:pPr lvl="1" eaLnBrk="1" hangingPunct="1"/>
            <a:endParaRPr lang="en-US" sz="2700" smtClean="0"/>
          </a:p>
          <a:p>
            <a:pPr eaLnBrk="1" hangingPunct="1"/>
            <a:endParaRPr lang="en-US" sz="31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AB12FA-5751-441C-8EFE-1382F86B2FD6}" type="slidenum">
              <a:rPr lang="en-US">
                <a:latin typeface="Arial Black" panose="020B0A04020102020204" pitchFamily="34" charset="0"/>
              </a:rPr>
              <a:pPr/>
              <a:t>54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98438"/>
            <a:ext cx="9072562" cy="1512887"/>
          </a:xfrm>
        </p:spPr>
        <p:txBody>
          <a:bodyPr/>
          <a:lstStyle/>
          <a:p>
            <a:pPr eaLnBrk="1" hangingPunct="1"/>
            <a:r>
              <a:rPr lang="en-US" smtClean="0"/>
              <a:t>Variable Names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98638"/>
            <a:ext cx="91440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100" smtClean="0"/>
              <a:t>Sequence of letters and digits</a:t>
            </a:r>
          </a:p>
          <a:p>
            <a:pPr eaLnBrk="1" hangingPunct="1">
              <a:lnSpc>
                <a:spcPct val="90000"/>
              </a:lnSpc>
            </a:pPr>
            <a:r>
              <a:rPr lang="en-US" sz="3100" smtClean="0"/>
              <a:t>First character must be a letter or ‘_’</a:t>
            </a:r>
          </a:p>
          <a:p>
            <a:pPr eaLnBrk="1" hangingPunct="1">
              <a:lnSpc>
                <a:spcPct val="90000"/>
              </a:lnSpc>
            </a:pPr>
            <a:r>
              <a:rPr lang="en-US" sz="3100" smtClean="0"/>
              <a:t>No special characters other than ‘_’</a:t>
            </a:r>
          </a:p>
          <a:p>
            <a:pPr eaLnBrk="1" hangingPunct="1">
              <a:lnSpc>
                <a:spcPct val="90000"/>
              </a:lnSpc>
            </a:pPr>
            <a:r>
              <a:rPr lang="en-US" sz="3100" smtClean="0"/>
              <a:t>No blank in between</a:t>
            </a:r>
          </a:p>
          <a:p>
            <a:pPr eaLnBrk="1" hangingPunct="1">
              <a:lnSpc>
                <a:spcPct val="90000"/>
              </a:lnSpc>
            </a:pPr>
            <a:r>
              <a:rPr lang="en-US" sz="3100" smtClean="0"/>
              <a:t>Names are </a:t>
            </a:r>
            <a:r>
              <a:rPr lang="en-US" sz="3100" smtClean="0">
                <a:solidFill>
                  <a:srgbClr val="0000FF"/>
                </a:solidFill>
              </a:rPr>
              <a:t>case-sensitive</a:t>
            </a:r>
            <a:r>
              <a:rPr lang="en-US" sz="3100" smtClean="0"/>
              <a:t> (</a:t>
            </a:r>
            <a:r>
              <a:rPr lang="en-US" sz="3100" smtClean="0">
                <a:solidFill>
                  <a:srgbClr val="008000"/>
                </a:solidFill>
              </a:rPr>
              <a:t>max</a:t>
            </a:r>
            <a:r>
              <a:rPr lang="en-US" sz="3100" smtClean="0"/>
              <a:t> and </a:t>
            </a:r>
            <a:r>
              <a:rPr lang="en-US" sz="3100" smtClean="0">
                <a:solidFill>
                  <a:srgbClr val="008000"/>
                </a:solidFill>
              </a:rPr>
              <a:t>Max</a:t>
            </a:r>
            <a:r>
              <a:rPr lang="en-US" sz="3100" smtClean="0"/>
              <a:t> are two different names)</a:t>
            </a:r>
          </a:p>
          <a:p>
            <a:pPr eaLnBrk="1" hangingPunct="1">
              <a:lnSpc>
                <a:spcPct val="90000"/>
              </a:lnSpc>
            </a:pPr>
            <a:r>
              <a:rPr lang="en-US" sz="3100" smtClean="0"/>
              <a:t>Examples of valid names: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700" smtClean="0">
                <a:solidFill>
                  <a:srgbClr val="008000"/>
                </a:solidFill>
              </a:rPr>
              <a:t>i   rank1   MAX    max   Min    class_rank</a:t>
            </a:r>
          </a:p>
          <a:p>
            <a:pPr eaLnBrk="1" hangingPunct="1">
              <a:lnSpc>
                <a:spcPct val="90000"/>
              </a:lnSpc>
            </a:pPr>
            <a:r>
              <a:rPr lang="en-US" sz="3100" smtClean="0"/>
              <a:t>Examples of invalid names: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700" smtClean="0">
                <a:solidFill>
                  <a:srgbClr val="FF0000"/>
                </a:solidFill>
              </a:rPr>
              <a:t>a’s   fact rec   2sqroot     class,rank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500" smtClean="0"/>
              <a:t>More Valid and Invalid Identifiers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4825" y="2184400"/>
            <a:ext cx="4446588" cy="4283075"/>
          </a:xfrm>
        </p:spPr>
        <p:txBody>
          <a:bodyPr/>
          <a:lstStyle/>
          <a:p>
            <a:pPr eaLnBrk="1" hangingPunct="1"/>
            <a:r>
              <a:rPr lang="en-US" sz="3100" smtClean="0"/>
              <a:t>Valid identifiers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700" b="1" smtClean="0">
                <a:solidFill>
                  <a:srgbClr val="008000"/>
                </a:solidFill>
              </a:rPr>
              <a:t>X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700" b="1" smtClean="0">
                <a:solidFill>
                  <a:srgbClr val="008000"/>
                </a:solidFill>
              </a:rPr>
              <a:t>abc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700" b="1" smtClean="0">
                <a:solidFill>
                  <a:srgbClr val="008000"/>
                </a:solidFill>
              </a:rPr>
              <a:t>simple_interest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700" b="1" smtClean="0">
                <a:solidFill>
                  <a:srgbClr val="008000"/>
                </a:solidFill>
              </a:rPr>
              <a:t>a123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700" b="1" smtClean="0">
                <a:solidFill>
                  <a:srgbClr val="008000"/>
                </a:solidFill>
              </a:rPr>
              <a:t>LIST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700" b="1" smtClean="0">
                <a:solidFill>
                  <a:srgbClr val="008000"/>
                </a:solidFill>
              </a:rPr>
              <a:t>stud_name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700" b="1" smtClean="0">
                <a:solidFill>
                  <a:srgbClr val="008000"/>
                </a:solidFill>
              </a:rPr>
              <a:t>Empl_1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700" b="1" smtClean="0">
                <a:solidFill>
                  <a:srgbClr val="008000"/>
                </a:solidFill>
              </a:rPr>
              <a:t>Empl_2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700" b="1" smtClean="0">
                <a:solidFill>
                  <a:srgbClr val="008000"/>
                </a:solidFill>
              </a:rPr>
              <a:t>avg_empl_salary</a:t>
            </a:r>
          </a:p>
        </p:txBody>
      </p:sp>
      <p:sp>
        <p:nvSpPr>
          <p:cNvPr id="36454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29213" y="2184400"/>
            <a:ext cx="4448175" cy="4283075"/>
          </a:xfrm>
        </p:spPr>
        <p:txBody>
          <a:bodyPr/>
          <a:lstStyle/>
          <a:p>
            <a:pPr eaLnBrk="1" hangingPunct="1"/>
            <a:r>
              <a:rPr lang="en-US" sz="3100" smtClean="0"/>
              <a:t>Invalid identifiers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700" b="1" smtClean="0">
                <a:solidFill>
                  <a:srgbClr val="FF0000"/>
                </a:solidFill>
              </a:rPr>
              <a:t>10abc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700" b="1" smtClean="0">
                <a:solidFill>
                  <a:srgbClr val="FF0000"/>
                </a:solidFill>
              </a:rPr>
              <a:t>my-name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700" b="1" smtClean="0">
                <a:solidFill>
                  <a:srgbClr val="FF0000"/>
                </a:solidFill>
              </a:rPr>
              <a:t>“hello”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700" b="1" smtClean="0">
                <a:solidFill>
                  <a:srgbClr val="FF0000"/>
                </a:solidFill>
              </a:rPr>
              <a:t>simple interest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700" b="1" smtClean="0">
                <a:solidFill>
                  <a:srgbClr val="FF0000"/>
                </a:solidFill>
              </a:rPr>
              <a:t>(area)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700" b="1" smtClean="0">
                <a:solidFill>
                  <a:srgbClr val="FF0000"/>
                </a:solidFill>
              </a:rPr>
              <a:t>%rate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 Keywords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Used by the C language, cannot be used as variable names</a:t>
            </a:r>
          </a:p>
          <a:p>
            <a:r>
              <a:rPr lang="en-US" smtClean="0"/>
              <a:t>Examples:</a:t>
            </a:r>
          </a:p>
          <a:p>
            <a:pPr lvl="1"/>
            <a:r>
              <a:rPr lang="en-US" smtClean="0">
                <a:solidFill>
                  <a:srgbClr val="0000FF"/>
                </a:solidFill>
              </a:rPr>
              <a:t>int, float, char, double, main, if else, for, while. do, struct, union, typedef, enum, void, return, signed, unsigned, case, break, sizeof</a:t>
            </a:r>
            <a:r>
              <a:rPr lang="en-US" smtClean="0"/>
              <a:t>,….</a:t>
            </a:r>
          </a:p>
          <a:p>
            <a:pPr lvl="1"/>
            <a:r>
              <a:rPr lang="en-US" smtClean="0"/>
              <a:t>There are others, see textbook… 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B1DC9C-E100-4164-AC5B-C66860693344}" type="slidenum">
              <a:rPr lang="en-US">
                <a:latin typeface="Arial Black" panose="020B0A04020102020204" pitchFamily="34" charset="0"/>
              </a:rPr>
              <a:pPr/>
              <a:t>57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504825" y="603250"/>
            <a:ext cx="9072563" cy="1312863"/>
          </a:xfrm>
        </p:spPr>
        <p:txBody>
          <a:bodyPr lIns="0" tIns="0" rIns="0" bIns="0"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mtClean="0"/>
              <a:t>Example 1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 marL="0" indent="0" eaLnBrk="1" hangingPunct="1">
              <a:buClrTx/>
              <a:buSzPct val="83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mtClean="0"/>
              <a:t>#include &lt;stdio.h&gt;</a:t>
            </a:r>
            <a:br>
              <a:rPr lang="en-GB" smtClean="0"/>
            </a:br>
            <a:r>
              <a:rPr lang="en-GB" smtClean="0"/>
              <a:t>void main()</a:t>
            </a:r>
            <a:br>
              <a:rPr lang="en-GB" smtClean="0"/>
            </a:br>
            <a:r>
              <a:rPr lang="en-GB" smtClean="0"/>
              <a:t>{</a:t>
            </a:r>
            <a:br>
              <a:rPr lang="en-GB" smtClean="0"/>
            </a:br>
            <a:r>
              <a:rPr lang="en-GB" smtClean="0"/>
              <a:t>      int x, y, sum;</a:t>
            </a:r>
            <a:br>
              <a:rPr lang="en-GB" smtClean="0"/>
            </a:br>
            <a:r>
              <a:rPr lang="en-GB" smtClean="0"/>
              <a:t>      scanf(“%d%d”,&amp;x,&amp;y);</a:t>
            </a:r>
            <a:br>
              <a:rPr lang="en-GB" smtClean="0"/>
            </a:br>
            <a:r>
              <a:rPr lang="en-GB" smtClean="0"/>
              <a:t>      sum = x + y; </a:t>
            </a:r>
          </a:p>
          <a:p>
            <a:pPr marL="0" indent="0" eaLnBrk="1" hangingPunct="1">
              <a:buClrTx/>
              <a:buSzPct val="83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mtClean="0"/>
              <a:t>      printf( “%d plus %d is %d\n”, x, y, sum );</a:t>
            </a:r>
            <a:br>
              <a:rPr lang="en-GB" smtClean="0"/>
            </a:br>
            <a:r>
              <a:rPr lang="en-GB" smtClean="0"/>
              <a:t>}</a:t>
            </a:r>
          </a:p>
          <a:p>
            <a:pPr marL="0" indent="0" eaLnBrk="1" hangingPunct="1">
              <a:buClrTx/>
              <a:buSzPct val="132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600" smtClean="0">
              <a:latin typeface="Courier New" panose="02070309020205020404" pitchFamily="49" charset="0"/>
            </a:endParaRPr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4583113" y="3246438"/>
            <a:ext cx="492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b="1">
                <a:solidFill>
                  <a:srgbClr val="FF0000"/>
                </a:solidFill>
              </a:rPr>
              <a:t>Three int type variables declared</a:t>
            </a:r>
          </a:p>
        </p:txBody>
      </p:sp>
      <p:sp>
        <p:nvSpPr>
          <p:cNvPr id="53254" name="Text Box 5"/>
          <p:cNvSpPr txBox="1">
            <a:spLocks noChangeArrowheads="1"/>
          </p:cNvSpPr>
          <p:nvPr/>
        </p:nvSpPr>
        <p:spPr bwMode="auto">
          <a:xfrm>
            <a:off x="6640513" y="4468813"/>
            <a:ext cx="257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b="1">
                <a:solidFill>
                  <a:srgbClr val="FF0000"/>
                </a:solidFill>
              </a:rPr>
              <a:t>Values assigned</a:t>
            </a:r>
          </a:p>
        </p:txBody>
      </p:sp>
      <p:sp>
        <p:nvSpPr>
          <p:cNvPr id="53255" name="Line 6"/>
          <p:cNvSpPr>
            <a:spLocks noChangeShapeType="1"/>
          </p:cNvSpPr>
          <p:nvPr/>
        </p:nvSpPr>
        <p:spPr bwMode="auto">
          <a:xfrm flipH="1">
            <a:off x="3744913" y="3627438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3256" name="Line 7"/>
          <p:cNvSpPr>
            <a:spLocks noChangeShapeType="1"/>
          </p:cNvSpPr>
          <p:nvPr/>
        </p:nvSpPr>
        <p:spPr bwMode="auto">
          <a:xfrm flipH="1">
            <a:off x="5649913" y="469423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3257" name="Line 8"/>
          <p:cNvSpPr>
            <a:spLocks noChangeShapeType="1"/>
          </p:cNvSpPr>
          <p:nvPr/>
        </p:nvSpPr>
        <p:spPr bwMode="auto">
          <a:xfrm flipH="1">
            <a:off x="3821113" y="4846638"/>
            <a:ext cx="2895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468C1B-7C34-49BB-A822-F9CBF5EBA574}" type="slidenum">
              <a:rPr lang="en-US">
                <a:latin typeface="Arial Black" panose="020B0A04020102020204" pitchFamily="34" charset="0"/>
              </a:rPr>
              <a:pPr/>
              <a:t>58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504825" y="603250"/>
            <a:ext cx="9072563" cy="1312863"/>
          </a:xfrm>
        </p:spPr>
        <p:txBody>
          <a:bodyPr lIns="0" tIns="0" rIns="0" bIns="0"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mtClean="0"/>
              <a:t>Example - 2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2184400"/>
            <a:ext cx="9183688" cy="4795838"/>
          </a:xfrm>
        </p:spPr>
        <p:txBody>
          <a:bodyPr lIns="0" tIns="0" rIns="0" bIns="0"/>
          <a:lstStyle/>
          <a:p>
            <a:pPr marL="0" indent="0" eaLnBrk="1" hangingPunct="1">
              <a:buClrTx/>
              <a:buSzPct val="83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3100" smtClean="0"/>
              <a:t>#include &lt;stdio.h&gt;</a:t>
            </a:r>
            <a:br>
              <a:rPr lang="en-GB" sz="3100" smtClean="0"/>
            </a:br>
            <a:r>
              <a:rPr lang="en-GB" sz="3100" smtClean="0"/>
              <a:t>void main()</a:t>
            </a:r>
            <a:br>
              <a:rPr lang="en-GB" sz="3100" smtClean="0"/>
            </a:br>
            <a:r>
              <a:rPr lang="en-GB" sz="3100" smtClean="0"/>
              <a:t>{</a:t>
            </a:r>
            <a:br>
              <a:rPr lang="en-GB" sz="3100" smtClean="0"/>
            </a:br>
            <a:r>
              <a:rPr lang="en-GB" sz="3100" smtClean="0"/>
              <a:t>      float x, y;</a:t>
            </a:r>
            <a:br>
              <a:rPr lang="en-GB" sz="3100" smtClean="0"/>
            </a:br>
            <a:r>
              <a:rPr lang="en-GB" sz="3100" smtClean="0"/>
              <a:t>      int d1, d2 = 10;</a:t>
            </a:r>
          </a:p>
          <a:p>
            <a:pPr marL="0" indent="0" eaLnBrk="1" hangingPunct="1">
              <a:buClrTx/>
              <a:buSzPct val="83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3100" smtClean="0"/>
              <a:t>      scanf(“%f%f%d”,&amp;x, &amp;y, &amp;d1);</a:t>
            </a:r>
            <a:br>
              <a:rPr lang="en-GB" sz="3100" smtClean="0"/>
            </a:br>
            <a:r>
              <a:rPr lang="en-GB" sz="3100" smtClean="0"/>
              <a:t>      printf( “%f plus %f is %f\n”, x, y, x+y);</a:t>
            </a:r>
            <a:br>
              <a:rPr lang="en-GB" sz="3100" smtClean="0"/>
            </a:br>
            <a:r>
              <a:rPr lang="en-GB" sz="3100" smtClean="0"/>
              <a:t>      printf( “%d minus %d is %d\n”, d1, d2, d1-d2);</a:t>
            </a:r>
          </a:p>
          <a:p>
            <a:pPr marL="0" indent="0" eaLnBrk="1" hangingPunct="1">
              <a:buClrTx/>
              <a:buSzPct val="83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3100" smtClean="0"/>
              <a:t>}</a:t>
            </a:r>
          </a:p>
          <a:p>
            <a:pPr marL="0" indent="0" eaLnBrk="1" hangingPunct="1">
              <a:buClrTx/>
              <a:buSzPct val="132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200" smtClean="0">
              <a:latin typeface="Courier New" panose="02070309020205020404" pitchFamily="49" charset="0"/>
            </a:endParaRPr>
          </a:p>
        </p:txBody>
      </p:sp>
      <p:sp>
        <p:nvSpPr>
          <p:cNvPr id="54277" name="Text Box 4"/>
          <p:cNvSpPr txBox="1">
            <a:spLocks noChangeArrowheads="1"/>
          </p:cNvSpPr>
          <p:nvPr/>
        </p:nvSpPr>
        <p:spPr bwMode="auto">
          <a:xfrm>
            <a:off x="5192713" y="3094038"/>
            <a:ext cx="45307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b="1">
                <a:solidFill>
                  <a:srgbClr val="FF0000"/>
                </a:solidFill>
              </a:rPr>
              <a:t>Assigns an initial value to d2, </a:t>
            </a:r>
          </a:p>
          <a:p>
            <a:r>
              <a:rPr lang="en-US" sz="2400" b="1">
                <a:solidFill>
                  <a:srgbClr val="FF0000"/>
                </a:solidFill>
              </a:rPr>
              <a:t>can be changed later</a:t>
            </a:r>
          </a:p>
        </p:txBody>
      </p:sp>
      <p:sp>
        <p:nvSpPr>
          <p:cNvPr id="54278" name="Line 5"/>
          <p:cNvSpPr>
            <a:spLocks noChangeShapeType="1"/>
          </p:cNvSpPr>
          <p:nvPr/>
        </p:nvSpPr>
        <p:spPr bwMode="auto">
          <a:xfrm flipH="1">
            <a:off x="3821113" y="3627438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BC3EEF-4C2E-4A84-A04A-7098CAA69814}" type="slidenum">
              <a:rPr lang="en-US">
                <a:latin typeface="Arial Black" panose="020B0A04020102020204" pitchFamily="34" charset="0"/>
              </a:rPr>
              <a:pPr/>
              <a:t>59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50838"/>
            <a:ext cx="9072562" cy="1512887"/>
          </a:xfrm>
        </p:spPr>
        <p:txBody>
          <a:bodyPr/>
          <a:lstStyle/>
          <a:p>
            <a:pPr eaLnBrk="1" hangingPunct="1"/>
            <a:r>
              <a:rPr lang="en-US" smtClean="0"/>
              <a:t>Read-only variables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27238"/>
            <a:ext cx="9072562" cy="4283075"/>
          </a:xfrm>
        </p:spPr>
        <p:txBody>
          <a:bodyPr/>
          <a:lstStyle/>
          <a:p>
            <a:pPr eaLnBrk="1" hangingPunct="1"/>
            <a:r>
              <a:rPr lang="en-US" sz="3100" smtClean="0"/>
              <a:t>Variables whose values can be initialized during declaration, but cannot be changed after that </a:t>
            </a:r>
          </a:p>
          <a:p>
            <a:pPr eaLnBrk="1" hangingPunct="1"/>
            <a:r>
              <a:rPr lang="en-US" sz="3100" smtClean="0"/>
              <a:t>Declared by putting the </a:t>
            </a:r>
            <a:r>
              <a:rPr lang="en-US" sz="3100" smtClean="0">
                <a:solidFill>
                  <a:srgbClr val="0000FF"/>
                </a:solidFill>
              </a:rPr>
              <a:t>const</a:t>
            </a:r>
            <a:r>
              <a:rPr lang="en-US" sz="3100" smtClean="0"/>
              <a:t> keyword in front of the declaration</a:t>
            </a:r>
          </a:p>
          <a:p>
            <a:pPr eaLnBrk="1" hangingPunct="1"/>
            <a:r>
              <a:rPr lang="en-US" sz="3100" smtClean="0"/>
              <a:t>Storage allocated just like any variable</a:t>
            </a:r>
          </a:p>
          <a:p>
            <a:pPr eaLnBrk="1" hangingPunct="1"/>
            <a:r>
              <a:rPr lang="en-US" sz="3100" smtClean="0"/>
              <a:t>Used for variables whose values need not be changed</a:t>
            </a:r>
          </a:p>
          <a:p>
            <a:pPr lvl="1" eaLnBrk="1" hangingPunct="1"/>
            <a:r>
              <a:rPr lang="en-US" sz="2700" smtClean="0"/>
              <a:t>Prevents accidental change of the value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31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C4064F-784E-40A3-8DEA-3126559343DB}" type="slidenum">
              <a:rPr lang="en-US">
                <a:latin typeface="Arial Black" panose="020B0A04020102020204" pitchFamily="34" charset="0"/>
              </a:rPr>
              <a:pPr/>
              <a:t>6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6550" y="-117475"/>
            <a:ext cx="9491663" cy="1411288"/>
          </a:xfrm>
        </p:spPr>
        <p:txBody>
          <a:bodyPr/>
          <a:lstStyle/>
          <a:p>
            <a:pPr eaLnBrk="1" hangingPunct="1">
              <a:defRPr/>
            </a:pPr>
            <a:endParaRPr lang="en-US" sz="4400" dirty="0" smtClean="0"/>
          </a:p>
        </p:txBody>
      </p:sp>
      <p:pic>
        <p:nvPicPr>
          <p:cNvPr id="9220" name="Picture 3" descr="old-computer-thum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1341438"/>
            <a:ext cx="7812087" cy="5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3940" name="Text Box 4"/>
          <p:cNvSpPr txBox="1">
            <a:spLocks noChangeArrowheads="1"/>
          </p:cNvSpPr>
          <p:nvPr/>
        </p:nvSpPr>
        <p:spPr bwMode="auto">
          <a:xfrm>
            <a:off x="7739063" y="1830388"/>
            <a:ext cx="2089150" cy="438150"/>
          </a:xfrm>
          <a:prstGeom prst="rect">
            <a:avLst/>
          </a:prstGeom>
          <a:solidFill>
            <a:srgbClr val="004600"/>
          </a:solidFill>
          <a:ln>
            <a:noFill/>
          </a:ln>
          <a:extLst/>
        </p:spPr>
        <p:txBody>
          <a:bodyPr wrap="none" lIns="100794" tIns="50397" rIns="100794" bIns="50397">
            <a:spAutoFit/>
          </a:bodyPr>
          <a:lstStyle>
            <a:lvl1pPr defTabSz="10080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19150" indent="-315913" defTabSz="10080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260475" indent="-252413" defTabSz="10080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63713" indent="-252413" defTabSz="10080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68538" indent="-252413" defTabSz="10080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25738" indent="-252413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182938" indent="-252413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40138" indent="-252413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097338" indent="-252413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2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cs typeface="Arial" pitchFamily="34" charset="0"/>
              </a:rPr>
              <a:t>Predicted in 1954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19888" y="3551238"/>
            <a:ext cx="3360737" cy="2940050"/>
            <a:chOff x="3728" y="1744"/>
            <a:chExt cx="1920" cy="1680"/>
          </a:xfrm>
        </p:grpSpPr>
        <p:pic>
          <p:nvPicPr>
            <p:cNvPr id="9223" name="Picture 6" descr="imac_g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8" y="1744"/>
              <a:ext cx="1920" cy="1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3943" name="Text Box 7"/>
            <p:cNvSpPr txBox="1">
              <a:spLocks noChangeArrowheads="1"/>
            </p:cNvSpPr>
            <p:nvPr/>
          </p:nvSpPr>
          <p:spPr bwMode="auto">
            <a:xfrm>
              <a:off x="5030" y="3103"/>
              <a:ext cx="541" cy="24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lIns="100794" tIns="50397" rIns="100794" bIns="50397">
              <a:spAutoFit/>
            </a:bodyPr>
            <a:lstStyle>
              <a:lvl1pPr defTabSz="1008063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819150" indent="-315913" defTabSz="1008063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260475" indent="-252413" defTabSz="1008063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63713" indent="-252413" defTabSz="1008063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68538" indent="-252413" defTabSz="1008063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25738" indent="-252413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182938" indent="-252413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40138" indent="-252413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097338" indent="-252413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200" b="1" smtClean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  <a:cs typeface="Arial" pitchFamily="34" charset="0"/>
                </a:rPr>
                <a:t>Reality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5222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EF198F-CED7-4EB6-8388-D7A73FC52235}" type="slidenum">
              <a:rPr lang="en-US">
                <a:latin typeface="Arial Black" panose="020B0A04020102020204" pitchFamily="34" charset="0"/>
              </a:rPr>
              <a:pPr/>
              <a:t>60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513" y="1722438"/>
            <a:ext cx="3962400" cy="3581400"/>
          </a:xfrm>
          <a:solidFill>
            <a:srgbClr val="DDDDDD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smtClean="0"/>
              <a:t>void main()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smtClean="0"/>
              <a:t>   const int LIMIT = 10;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smtClean="0"/>
              <a:t>   int n;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smtClean="0"/>
              <a:t>   scanf(“%d”, &amp;n);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smtClean="0"/>
              <a:t>   if (n &gt; LIMIT)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smtClean="0"/>
              <a:t>	   printf(“Out of limit”);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smtClean="0"/>
              <a:t>}</a:t>
            </a:r>
          </a:p>
        </p:txBody>
      </p:sp>
      <p:sp>
        <p:nvSpPr>
          <p:cNvPr id="56324" name="Rectangle 5"/>
          <p:cNvSpPr>
            <a:spLocks noChangeArrowheads="1"/>
          </p:cNvSpPr>
          <p:nvPr/>
        </p:nvSpPr>
        <p:spPr bwMode="auto">
          <a:xfrm>
            <a:off x="4430713" y="3856038"/>
            <a:ext cx="5410200" cy="3517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/>
              <a:t>void main() {</a:t>
            </a:r>
          </a:p>
          <a:p>
            <a:r>
              <a:rPr lang="en-US" sz="2800"/>
              <a:t>    const int Limit = 10;</a:t>
            </a:r>
          </a:p>
          <a:p>
            <a:r>
              <a:rPr lang="en-US" sz="2800"/>
              <a:t>    int n;</a:t>
            </a:r>
          </a:p>
          <a:p>
            <a:r>
              <a:rPr lang="en-US" sz="2800"/>
              <a:t>    scanf(“%d”, &amp;n);</a:t>
            </a:r>
          </a:p>
          <a:p>
            <a:r>
              <a:rPr lang="en-US" sz="2800"/>
              <a:t>    Limit = Limit + n;</a:t>
            </a:r>
          </a:p>
          <a:p>
            <a:r>
              <a:rPr lang="en-US" sz="2800"/>
              <a:t>    printf(“New  limit is %d”, Limit);</a:t>
            </a:r>
          </a:p>
          <a:p>
            <a:r>
              <a:rPr lang="en-US" sz="2800"/>
              <a:t>}</a:t>
            </a:r>
          </a:p>
        </p:txBody>
      </p:sp>
      <p:sp>
        <p:nvSpPr>
          <p:cNvPr id="56325" name="Text Box 6"/>
          <p:cNvSpPr txBox="1">
            <a:spLocks noChangeArrowheads="1"/>
          </p:cNvSpPr>
          <p:nvPr/>
        </p:nvSpPr>
        <p:spPr bwMode="auto">
          <a:xfrm>
            <a:off x="925513" y="1036638"/>
            <a:ext cx="1752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/>
              <a:t>Correct</a:t>
            </a:r>
          </a:p>
        </p:txBody>
      </p:sp>
      <p:sp>
        <p:nvSpPr>
          <p:cNvPr id="56326" name="Text Box 7"/>
          <p:cNvSpPr txBox="1">
            <a:spLocks noChangeArrowheads="1"/>
          </p:cNvSpPr>
          <p:nvPr/>
        </p:nvSpPr>
        <p:spPr bwMode="auto">
          <a:xfrm>
            <a:off x="4887913" y="3017838"/>
            <a:ext cx="48117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/>
              <a:t>Incorrect: </a:t>
            </a:r>
            <a:r>
              <a:rPr lang="en-US" sz="3200">
                <a:solidFill>
                  <a:srgbClr val="FF0000"/>
                </a:solidFill>
              </a:rPr>
              <a:t>Limit changed</a:t>
            </a:r>
          </a:p>
        </p:txBody>
      </p:sp>
      <p:sp>
        <p:nvSpPr>
          <p:cNvPr id="56327" name="Line 9"/>
          <p:cNvSpPr>
            <a:spLocks noChangeShapeType="1"/>
          </p:cNvSpPr>
          <p:nvPr/>
        </p:nvSpPr>
        <p:spPr bwMode="auto">
          <a:xfrm flipH="1">
            <a:off x="7478713" y="3475038"/>
            <a:ext cx="1524000" cy="2209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778FA6-D867-4B8C-9C05-920A1A86E661}" type="slidenum">
              <a:rPr lang="en-US">
                <a:latin typeface="Arial Black" panose="020B0A04020102020204" pitchFamily="34" charset="0"/>
              </a:rPr>
              <a:pPr/>
              <a:t>61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350838"/>
            <a:ext cx="8915400" cy="1219200"/>
          </a:xfrm>
        </p:spPr>
        <p:txBody>
          <a:bodyPr/>
          <a:lstStyle/>
          <a:p>
            <a:pPr eaLnBrk="1" hangingPunct="1"/>
            <a:r>
              <a:rPr lang="en-US" smtClean="0"/>
              <a:t>Constants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4513" y="1646238"/>
            <a:ext cx="9536112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3200" smtClean="0"/>
              <a:t>Integer constants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800" smtClean="0"/>
              <a:t>Consists of a sequence of digits, with possibly a plus or a minus sign before it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800" smtClean="0"/>
              <a:t>Embedded spaces, commas and non-digit characters are not permitted between digits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3200" smtClean="0"/>
              <a:t>Floating point constants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3200" smtClean="0"/>
              <a:t>Two different notations: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800" smtClean="0"/>
              <a:t>Decimal notation: 25.0,  0.0034,  .84,  -2.234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800" smtClean="0"/>
              <a:t>Exponential (scientific) notation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smtClean="0"/>
              <a:t>    3.45e23,  0.123e-12,  123e2</a:t>
            </a:r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4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4811713" y="6446838"/>
            <a:ext cx="4724400" cy="492125"/>
          </a:xfrm>
          <a:prstGeom prst="rect">
            <a:avLst/>
          </a:prstGeom>
          <a:solidFill>
            <a:srgbClr val="EAEAE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  <a:cs typeface="Arial" panose="020B0604020202020204" pitchFamily="34" charset="0"/>
              </a:rPr>
              <a:t>e means “10 to the power of</a:t>
            </a:r>
            <a:r>
              <a:rPr lang="en-US" sz="2400" b="1">
                <a:cs typeface="Arial" panose="020B0604020202020204" pitchFamily="34" charset="0"/>
              </a:rPr>
              <a:t>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45550C-1244-446C-A720-8F65A3880E57}" type="slidenum">
              <a:rPr lang="en-US">
                <a:latin typeface="Arial Black" panose="020B0A04020102020204" pitchFamily="34" charset="0"/>
              </a:rPr>
              <a:pPr/>
              <a:t>62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9072562" cy="1512888"/>
          </a:xfrm>
        </p:spPr>
        <p:txBody>
          <a:bodyPr/>
          <a:lstStyle/>
          <a:p>
            <a:pPr eaLnBrk="1" hangingPunct="1"/>
            <a:r>
              <a:rPr lang="en-US" smtClean="0"/>
              <a:t>Contd.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4513" y="1341438"/>
            <a:ext cx="9220200" cy="5257800"/>
          </a:xfrm>
        </p:spPr>
        <p:txBody>
          <a:bodyPr/>
          <a:lstStyle/>
          <a:p>
            <a:pPr eaLnBrk="1" hangingPunct="1"/>
            <a:r>
              <a:rPr lang="en-US" sz="3100" smtClean="0"/>
              <a:t>Character constants</a:t>
            </a:r>
          </a:p>
          <a:p>
            <a:pPr lvl="1" eaLnBrk="1" hangingPunct="1"/>
            <a:r>
              <a:rPr lang="en-US" sz="2700" smtClean="0"/>
              <a:t>Contains a single character enclosed within a pair of single quote marks.</a:t>
            </a:r>
          </a:p>
          <a:p>
            <a:pPr lvl="1" eaLnBrk="1" hangingPunct="1"/>
            <a:r>
              <a:rPr lang="en-US" smtClean="0"/>
              <a:t>Examples ::  ‘2’, ‘+’, ‘Z’</a:t>
            </a:r>
            <a:endParaRPr lang="en-US" sz="2700" smtClean="0"/>
          </a:p>
          <a:p>
            <a:pPr eaLnBrk="1" hangingPunct="1"/>
            <a:r>
              <a:rPr lang="en-US" sz="3100" smtClean="0"/>
              <a:t>Some special backslash characters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/>
              <a:t>   ‘\n’	new line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/>
              <a:t>   ‘\t’	horizontal tab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/>
              <a:t>   ‘\’’	single quote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/>
              <a:t>   ‘\”’	double quote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/>
              <a:t>   ‘\\’	backslash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mtClean="0"/>
              <a:t>   ‘\0’	null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97DA06-9635-4D28-B4FF-95C60B425945}" type="slidenum">
              <a:rPr lang="en-US">
                <a:latin typeface="Arial Black" panose="020B0A04020102020204" pitchFamily="34" charset="0"/>
              </a:rPr>
              <a:pPr/>
              <a:t>63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4513" y="0"/>
            <a:ext cx="9072562" cy="1512888"/>
          </a:xfrm>
        </p:spPr>
        <p:txBody>
          <a:bodyPr/>
          <a:lstStyle/>
          <a:p>
            <a:pPr eaLnBrk="1" hangingPunct="1"/>
            <a:r>
              <a:rPr lang="en-US" smtClean="0"/>
              <a:t>Input: </a:t>
            </a:r>
            <a:r>
              <a:rPr lang="en-US" smtClean="0">
                <a:solidFill>
                  <a:srgbClr val="0000FF"/>
                </a:solidFill>
              </a:rPr>
              <a:t>scanf</a:t>
            </a:r>
            <a:r>
              <a:rPr lang="en-US" smtClean="0"/>
              <a:t> function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4513" y="1341438"/>
            <a:ext cx="89916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GB" sz="2800" dirty="0" smtClean="0"/>
              <a:t>Performs input from keyboard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2800" dirty="0" smtClean="0"/>
              <a:t>It requires a format string and a list of variables into which the value received from the keyboard will be stored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format string = individual groups of characters (usually ‘%’ sign, followed by a conversion character), with one character group for each variable in the list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 smtClean="0"/>
              <a:t>		</a:t>
            </a:r>
            <a:r>
              <a:rPr lang="en-US" sz="2800" dirty="0" err="1" smtClean="0"/>
              <a:t>int</a:t>
            </a:r>
            <a:r>
              <a:rPr lang="en-US" sz="2800" dirty="0" smtClean="0"/>
              <a:t> a, b;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 smtClean="0"/>
              <a:t>		float c;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 smtClean="0"/>
              <a:t>		</a:t>
            </a:r>
            <a:r>
              <a:rPr lang="en-US" sz="2800" dirty="0" err="1" smtClean="0"/>
              <a:t>scanf</a:t>
            </a:r>
            <a:r>
              <a:rPr lang="en-US" sz="2800" dirty="0" smtClean="0"/>
              <a:t>(“%d %d %f”, &amp;a, &amp;b, &amp;c);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  <a:p>
            <a:pPr lvl="1" eaLnBrk="1" hangingPunct="1">
              <a:lnSpc>
                <a:spcPct val="110000"/>
              </a:lnSpc>
              <a:defRPr/>
            </a:pPr>
            <a:endParaRPr lang="en-GB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GB" sz="20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endParaRPr lang="en-US" sz="2000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2906713" y="6827838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FF0000"/>
                </a:solidFill>
              </a:rPr>
              <a:t>Format string</a:t>
            </a:r>
          </a:p>
        </p:txBody>
      </p:sp>
      <p:sp>
        <p:nvSpPr>
          <p:cNvPr id="59398" name="Text Box 5"/>
          <p:cNvSpPr txBox="1">
            <a:spLocks noChangeArrowheads="1"/>
          </p:cNvSpPr>
          <p:nvPr/>
        </p:nvSpPr>
        <p:spPr bwMode="auto">
          <a:xfrm>
            <a:off x="4430713" y="5227638"/>
            <a:ext cx="3429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FF0000"/>
                </a:solidFill>
              </a:rPr>
              <a:t>Variable list (note the &amp; before a variable name)</a:t>
            </a:r>
          </a:p>
        </p:txBody>
      </p:sp>
      <p:sp>
        <p:nvSpPr>
          <p:cNvPr id="59399" name="AutoShape 7"/>
          <p:cNvSpPr>
            <a:spLocks/>
          </p:cNvSpPr>
          <p:nvPr/>
        </p:nvSpPr>
        <p:spPr bwMode="auto">
          <a:xfrm rot="-5400000">
            <a:off x="3630613" y="6027738"/>
            <a:ext cx="76200" cy="1371600"/>
          </a:xfrm>
          <a:prstGeom prst="leftBrace">
            <a:avLst>
              <a:gd name="adj1" fmla="val 1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59400" name="AutoShape 8"/>
          <p:cNvSpPr>
            <a:spLocks/>
          </p:cNvSpPr>
          <p:nvPr/>
        </p:nvSpPr>
        <p:spPr bwMode="auto">
          <a:xfrm rot="5400000">
            <a:off x="5535613" y="5341938"/>
            <a:ext cx="76200" cy="1371600"/>
          </a:xfrm>
          <a:prstGeom prst="leftBrace">
            <a:avLst>
              <a:gd name="adj1" fmla="val 1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9B7B0D-028F-490A-950F-3374023858FA}" type="slidenum">
              <a:rPr lang="en-US">
                <a:latin typeface="Arial Black" panose="020B0A04020102020204" pitchFamily="34" charset="0"/>
              </a:rPr>
              <a:pPr/>
              <a:t>64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60438"/>
            <a:ext cx="9072562" cy="4283075"/>
          </a:xfrm>
        </p:spPr>
        <p:txBody>
          <a:bodyPr/>
          <a:lstStyle/>
          <a:p>
            <a:pPr lvl="1" eaLnBrk="1" hangingPunct="1">
              <a:defRPr/>
            </a:pPr>
            <a:r>
              <a:rPr lang="en-US" smtClean="0"/>
              <a:t> Commonly used conversion characters</a:t>
            </a:r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r>
              <a:rPr lang="en-US" sz="3200" smtClean="0">
                <a:solidFill>
                  <a:srgbClr val="0000FF"/>
                </a:solidFill>
              </a:rPr>
              <a:t>c</a:t>
            </a:r>
            <a:r>
              <a:rPr lang="en-US" sz="3200" smtClean="0"/>
              <a:t> 	   for char type variable</a:t>
            </a:r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r>
              <a:rPr lang="en-US" sz="3200" smtClean="0">
                <a:solidFill>
                  <a:srgbClr val="0000FF"/>
                </a:solidFill>
              </a:rPr>
              <a:t>d</a:t>
            </a:r>
            <a:r>
              <a:rPr lang="en-US" sz="3200" smtClean="0">
                <a:solidFill>
                  <a:srgbClr val="0066FF"/>
                </a:solidFill>
              </a:rPr>
              <a:t>	</a:t>
            </a:r>
            <a:r>
              <a:rPr lang="en-US" sz="3200" smtClean="0"/>
              <a:t>	   for int type variable</a:t>
            </a:r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r>
              <a:rPr lang="en-US" sz="3200" smtClean="0">
                <a:solidFill>
                  <a:srgbClr val="0000FF"/>
                </a:solidFill>
              </a:rPr>
              <a:t>f</a:t>
            </a:r>
            <a:r>
              <a:rPr lang="en-US" sz="3200" smtClean="0"/>
              <a:t>		   for float type variable</a:t>
            </a:r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r>
              <a:rPr lang="en-US" sz="3200" smtClean="0">
                <a:solidFill>
                  <a:srgbClr val="0000FF"/>
                </a:solidFill>
              </a:rPr>
              <a:t>lf</a:t>
            </a:r>
            <a:r>
              <a:rPr lang="en-US" sz="3200" smtClean="0">
                <a:solidFill>
                  <a:srgbClr val="0066FF"/>
                </a:solidFill>
              </a:rPr>
              <a:t>	</a:t>
            </a:r>
            <a:r>
              <a:rPr lang="en-US" sz="3200" smtClean="0"/>
              <a:t>     for double type variable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Examples	</a:t>
            </a:r>
          </a:p>
          <a:p>
            <a:pPr lvl="2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GB" sz="24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</a:t>
            </a:r>
            <a:r>
              <a:rPr lang="en-GB" sz="2800" smtClean="0"/>
              <a:t>scanf ("%d", &amp;size) ;</a:t>
            </a:r>
          </a:p>
          <a:p>
            <a:pPr lvl="2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GB" sz="2800" smtClean="0"/>
              <a:t>		scanf ("%c", &amp;nextchar) ;</a:t>
            </a:r>
          </a:p>
          <a:p>
            <a:pPr lvl="2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GB" sz="2800" smtClean="0"/>
              <a:t>		scanf ("%f", &amp;length) ;</a:t>
            </a:r>
          </a:p>
          <a:p>
            <a:pPr lvl="2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GB" sz="2800" smtClean="0"/>
              <a:t>		scanf (“%d%d”, &amp;a, &amp;b);</a:t>
            </a:r>
            <a:endParaRPr lang="en-US" sz="2800" smtClean="0"/>
          </a:p>
          <a:p>
            <a:pPr eaLnBrk="1" hangingPunct="1">
              <a:defRPr/>
            </a:pPr>
            <a:endParaRPr lang="en-US" sz="2800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F784E1-AAA9-4AC0-B06E-E70B54EFF948}" type="slidenum">
              <a:rPr lang="en-US">
                <a:latin typeface="Arial Black" panose="020B0A04020102020204" pitchFamily="34" charset="0"/>
              </a:rPr>
              <a:pPr/>
              <a:t>65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Reading a single character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2184400"/>
            <a:ext cx="9107488" cy="47958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100" smtClean="0"/>
              <a:t>A single character can be read using </a:t>
            </a:r>
            <a:r>
              <a:rPr lang="en-US" sz="3100" smtClean="0">
                <a:solidFill>
                  <a:srgbClr val="0000FF"/>
                </a:solidFill>
              </a:rPr>
              <a:t>scanf</a:t>
            </a:r>
            <a:r>
              <a:rPr lang="en-US" sz="3100" smtClean="0"/>
              <a:t> with </a:t>
            </a:r>
            <a:r>
              <a:rPr lang="en-US" sz="3100" smtClean="0">
                <a:solidFill>
                  <a:srgbClr val="0000FF"/>
                </a:solidFill>
              </a:rPr>
              <a:t>%c</a:t>
            </a:r>
          </a:p>
          <a:p>
            <a:pPr eaLnBrk="1" hangingPunct="1">
              <a:lnSpc>
                <a:spcPct val="90000"/>
              </a:lnSpc>
            </a:pPr>
            <a:r>
              <a:rPr lang="en-US" sz="3100" smtClean="0"/>
              <a:t>It can also be read using the </a:t>
            </a:r>
            <a:r>
              <a:rPr lang="en-US" sz="3100" smtClean="0">
                <a:solidFill>
                  <a:srgbClr val="0000FF"/>
                </a:solidFill>
              </a:rPr>
              <a:t>getchar()</a:t>
            </a:r>
            <a:r>
              <a:rPr lang="en-US" sz="3100" smtClean="0"/>
              <a:t> function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3100" smtClean="0"/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3200" smtClean="0"/>
              <a:t>char c;</a:t>
            </a:r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3200" smtClean="0"/>
              <a:t>c = getchar();</a:t>
            </a:r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3100" smtClean="0"/>
              <a:t>Program waits at the getchar() line until a character is typed, and then reads it and stores it in c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31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9A65E8-95A3-43B4-B76F-169C28099D62}" type="slidenum">
              <a:rPr lang="en-US">
                <a:latin typeface="Arial Black" panose="020B0A04020102020204" pitchFamily="34" charset="0"/>
              </a:rPr>
              <a:pPr/>
              <a:t>66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274638"/>
            <a:ext cx="9072562" cy="1512887"/>
          </a:xfrm>
        </p:spPr>
        <p:txBody>
          <a:bodyPr/>
          <a:lstStyle/>
          <a:p>
            <a:pPr eaLnBrk="1" hangingPunct="1"/>
            <a:r>
              <a:rPr lang="en-US" smtClean="0"/>
              <a:t>Output: </a:t>
            </a:r>
            <a:r>
              <a:rPr lang="en-US" smtClean="0">
                <a:solidFill>
                  <a:srgbClr val="0000FF"/>
                </a:solidFill>
              </a:rPr>
              <a:t>printf</a:t>
            </a:r>
            <a:r>
              <a:rPr lang="en-US" smtClean="0">
                <a:solidFill>
                  <a:srgbClr val="0066FF"/>
                </a:solidFill>
              </a:rPr>
              <a:t> </a:t>
            </a:r>
            <a:r>
              <a:rPr lang="en-US" smtClean="0"/>
              <a:t>function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646238"/>
            <a:ext cx="9144000" cy="5257800"/>
          </a:xfrm>
        </p:spPr>
        <p:txBody>
          <a:bodyPr/>
          <a:lstStyle/>
          <a:p>
            <a:pPr eaLnBrk="1" hangingPunct="1"/>
            <a:r>
              <a:rPr lang="en-GB" sz="3200" smtClean="0"/>
              <a:t>Performs output to the standard output device (typically defined to be the screen)</a:t>
            </a:r>
          </a:p>
          <a:p>
            <a:pPr eaLnBrk="1" hangingPunct="1"/>
            <a:r>
              <a:rPr lang="en-GB" sz="3200" smtClean="0"/>
              <a:t>It requires a format string in which we can specify:</a:t>
            </a:r>
          </a:p>
          <a:p>
            <a:pPr lvl="1" eaLnBrk="1" hangingPunct="1"/>
            <a:r>
              <a:rPr lang="en-GB" sz="2900" smtClean="0"/>
              <a:t>The text to be printed out</a:t>
            </a:r>
          </a:p>
          <a:p>
            <a:pPr lvl="1" eaLnBrk="1" hangingPunct="1"/>
            <a:r>
              <a:rPr lang="en-GB" sz="2900" smtClean="0"/>
              <a:t>Specifications on how to print the values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sz="2900" smtClean="0"/>
              <a:t>          </a:t>
            </a:r>
            <a:r>
              <a:rPr lang="en-GB" sz="2900" smtClean="0">
                <a:solidFill>
                  <a:srgbClr val="0000FF"/>
                </a:solidFill>
              </a:rPr>
              <a:t>printf ("The number is %d\n", num);</a:t>
            </a:r>
          </a:p>
          <a:p>
            <a:pPr lvl="1" eaLnBrk="1" hangingPunct="1"/>
            <a:r>
              <a:rPr lang="en-GB" sz="2900" smtClean="0"/>
              <a:t>The format specification %d causes the value listed after the format string to be embedded in the output as a decimal number in place of %d</a:t>
            </a:r>
          </a:p>
          <a:p>
            <a:pPr lvl="1" eaLnBrk="1" hangingPunct="1"/>
            <a:r>
              <a:rPr lang="en-GB" sz="2900" smtClean="0"/>
              <a:t>Output will appear as: </a:t>
            </a:r>
            <a:r>
              <a:rPr lang="en-GB" sz="2900" smtClean="0">
                <a:solidFill>
                  <a:srgbClr val="0000FF"/>
                </a:solidFill>
              </a:rPr>
              <a:t>The number is 125</a:t>
            </a:r>
            <a:endParaRPr lang="en-US" sz="290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FFABCE-46F6-43CC-B162-3F41B70CF351}" type="slidenum">
              <a:rPr lang="en-US">
                <a:latin typeface="Arial Black" panose="020B0A04020102020204" pitchFamily="34" charset="0"/>
              </a:rPr>
              <a:pPr/>
              <a:t>67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Contd.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74838"/>
            <a:ext cx="9072562" cy="4283075"/>
          </a:xfrm>
        </p:spPr>
        <p:txBody>
          <a:bodyPr/>
          <a:lstStyle/>
          <a:p>
            <a:pPr eaLnBrk="1" hangingPunct="1"/>
            <a:r>
              <a:rPr lang="en-US" smtClean="0"/>
              <a:t>General syntax: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3000" smtClean="0">
                <a:solidFill>
                  <a:srgbClr val="0000FF"/>
                </a:solidFill>
              </a:rPr>
              <a:t>printf (format string, arg1, arg2, …, argn);</a:t>
            </a:r>
          </a:p>
          <a:p>
            <a:pPr lvl="1" eaLnBrk="1" hangingPunct="1"/>
            <a:r>
              <a:rPr lang="en-US" smtClean="0"/>
              <a:t>format string refers to a string containing formatting information and data types of the arguments to be output </a:t>
            </a:r>
          </a:p>
          <a:p>
            <a:pPr lvl="1" eaLnBrk="1" hangingPunct="1"/>
            <a:r>
              <a:rPr lang="en-US" smtClean="0"/>
              <a:t>the arguments arg1, arg2, … represent list of variables/expressions whose values are to be printed</a:t>
            </a:r>
          </a:p>
          <a:p>
            <a:pPr eaLnBrk="1" hangingPunct="1"/>
            <a:r>
              <a:rPr lang="en-US" smtClean="0"/>
              <a:t>The conversion characters are the same as in scanf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C6C798-C992-4D91-9079-12865B5FC313}" type="slidenum">
              <a:rPr lang="en-US">
                <a:latin typeface="Arial Black" panose="020B0A04020102020204" pitchFamily="34" charset="0"/>
              </a:rPr>
              <a:pPr/>
              <a:t>68</a:t>
            </a:fld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3" y="1722438"/>
            <a:ext cx="9072562" cy="4283075"/>
          </a:xfrm>
        </p:spPr>
        <p:txBody>
          <a:bodyPr/>
          <a:lstStyle/>
          <a:p>
            <a:pPr eaLnBrk="1" hangingPunct="1"/>
            <a:r>
              <a:rPr lang="en-US" smtClean="0"/>
              <a:t>Examples: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800" smtClean="0"/>
              <a:t>printf  (“Average of %d and %d is %f”, a, b, avg);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800" smtClean="0"/>
              <a:t>printf  (“Hello \nGood \nMorning \n”);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800" smtClean="0"/>
              <a:t>printf (“%3d %3d %5d”, a, b, a*b+2);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800" smtClean="0"/>
              <a:t>printf (“%7.2f  %5.1f”, x, y);</a:t>
            </a:r>
          </a:p>
          <a:p>
            <a:pPr eaLnBrk="1" hangingPunct="1"/>
            <a:r>
              <a:rPr lang="en-US" smtClean="0"/>
              <a:t>Many more options are available for both printf and scanf</a:t>
            </a:r>
          </a:p>
          <a:p>
            <a:pPr lvl="1" eaLnBrk="1" hangingPunct="1"/>
            <a:r>
              <a:rPr lang="en-US" smtClean="0"/>
              <a:t>Read from the book</a:t>
            </a:r>
          </a:p>
          <a:p>
            <a:pPr lvl="1" eaLnBrk="1" hangingPunct="1"/>
            <a:r>
              <a:rPr lang="en-US" smtClean="0"/>
              <a:t>Practice them in the lab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924489" y="143494"/>
            <a:ext cx="8175649" cy="1032456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>
                <a:solidFill>
                  <a:schemeClr val="tx1"/>
                </a:solidFill>
              </a:rPr>
              <a:t>How does it work 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232476" y="4957537"/>
            <a:ext cx="8343641" cy="2182156"/>
          </a:xfr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76194" indent="-357145">
              <a:spcBef>
                <a:spcPts val="0"/>
              </a:spcBef>
              <a:spcAft>
                <a:spcPts val="1559"/>
              </a:spcAf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Mangal" pitchFamily="2"/>
              </a:rPr>
              <a:t>Program – List of </a:t>
            </a: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Mangal" pitchFamily="2"/>
              </a:rPr>
              <a:t>instructions given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Mangal" pitchFamily="2"/>
              </a:rPr>
              <a:t>to the computer</a:t>
            </a:r>
          </a:p>
          <a:p>
            <a:pPr marL="476194" indent="-357145">
              <a:spcBef>
                <a:spcPts val="0"/>
              </a:spcBef>
              <a:spcAft>
                <a:spcPts val="1559"/>
              </a:spcAf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Mangal" pitchFamily="2"/>
              </a:rPr>
              <a:t>Information store – data, images, files, videos</a:t>
            </a:r>
          </a:p>
          <a:p>
            <a:pPr marL="476194" indent="-357145">
              <a:spcBef>
                <a:spcPts val="0"/>
              </a:spcBef>
              <a:spcAft>
                <a:spcPts val="1559"/>
              </a:spcAf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Mangal" pitchFamily="2"/>
              </a:rPr>
              <a:t>Computer – Process the information store according to the instructions in the program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 bwMode="auto">
          <a:xfrm>
            <a:off x="2268431" y="1679928"/>
            <a:ext cx="5039783" cy="2987122"/>
            <a:chOff x="1680" y="960"/>
            <a:chExt cx="2880" cy="1707"/>
          </a:xfrm>
        </p:grpSpPr>
        <p:sp>
          <p:nvSpPr>
            <p:cNvPr id="8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80" y="960"/>
              <a:ext cx="2880" cy="1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497" y="1027"/>
              <a:ext cx="1022" cy="598"/>
            </a:xfrm>
            <a:prstGeom prst="rect">
              <a:avLst/>
            </a:prstGeom>
            <a:solidFill>
              <a:srgbClr val="A2D0D9"/>
            </a:solidFill>
            <a:ln w="12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518" y="1771"/>
              <a:ext cx="937" cy="461"/>
            </a:xfrm>
            <a:prstGeom prst="rect">
              <a:avLst/>
            </a:prstGeom>
            <a:solidFill>
              <a:srgbClr val="FFE6D5"/>
            </a:solidFill>
            <a:ln w="11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717" y="1015"/>
              <a:ext cx="803" cy="620"/>
            </a:xfrm>
            <a:prstGeom prst="rect">
              <a:avLst/>
            </a:prstGeom>
            <a:solidFill>
              <a:srgbClr val="D5F6FF"/>
            </a:solidFill>
            <a:ln w="12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598" y="1879"/>
              <a:ext cx="78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1007943" eaLnBrk="1" hangingPunct="1"/>
              <a:r>
                <a:rPr lang="en-US" sz="2425" dirty="0">
                  <a:solidFill>
                    <a:srgbClr val="000000"/>
                  </a:solidFill>
                  <a:latin typeface="Sans"/>
                </a:rPr>
                <a:t>Computer</a:t>
              </a:r>
              <a:endParaRPr lang="en-US" sz="1984" dirty="0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1764" y="1195"/>
              <a:ext cx="68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1007943" eaLnBrk="1" hangingPunct="1"/>
              <a:r>
                <a:rPr lang="en-US" sz="2425" dirty="0">
                  <a:solidFill>
                    <a:srgbClr val="000000"/>
                  </a:solidFill>
                  <a:latin typeface="Sans"/>
                </a:rPr>
                <a:t>Program</a:t>
              </a:r>
              <a:endParaRPr lang="en-US" sz="1984" dirty="0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573" y="1104"/>
              <a:ext cx="890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1007943" eaLnBrk="1" hangingPunct="1"/>
              <a:r>
                <a:rPr lang="en-US" sz="2425" dirty="0">
                  <a:solidFill>
                    <a:srgbClr val="000000"/>
                  </a:solidFill>
                  <a:latin typeface="Sans"/>
                </a:rPr>
                <a:t>Information</a:t>
              </a:r>
            </a:p>
            <a:p>
              <a:pPr algn="ctr" defTabSz="1007943" eaLnBrk="1" hangingPunct="1"/>
              <a:r>
                <a:rPr lang="en-US" sz="2425" dirty="0">
                  <a:solidFill>
                    <a:srgbClr val="000000"/>
                  </a:solidFill>
                  <a:latin typeface="Sans"/>
                </a:rPr>
                <a:t>store</a:t>
              </a:r>
              <a:endParaRPr lang="en-US" sz="1984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524" y="1320"/>
              <a:ext cx="358" cy="442"/>
            </a:xfrm>
            <a:custGeom>
              <a:avLst/>
              <a:gdLst>
                <a:gd name="T0" fmla="*/ 0 w 675"/>
                <a:gd name="T1" fmla="*/ 0 h 837"/>
                <a:gd name="T2" fmla="*/ 675 w 675"/>
                <a:gd name="T3" fmla="*/ 0 h 837"/>
                <a:gd name="T4" fmla="*/ 675 w 675"/>
                <a:gd name="T5" fmla="*/ 837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5" h="837">
                  <a:moveTo>
                    <a:pt x="0" y="0"/>
                  </a:moveTo>
                  <a:lnTo>
                    <a:pt x="675" y="0"/>
                  </a:lnTo>
                  <a:lnTo>
                    <a:pt x="675" y="837"/>
                  </a:lnTo>
                </a:path>
              </a:pathLst>
            </a:custGeom>
            <a:noFill/>
            <a:ln w="10" cap="flat">
              <a:solidFill>
                <a:srgbClr val="291E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2840" y="1616"/>
              <a:ext cx="84" cy="146"/>
            </a:xfrm>
            <a:custGeom>
              <a:avLst/>
              <a:gdLst>
                <a:gd name="T0" fmla="*/ 42 w 84"/>
                <a:gd name="T1" fmla="*/ 42 h 146"/>
                <a:gd name="T2" fmla="*/ 0 w 84"/>
                <a:gd name="T3" fmla="*/ 0 h 146"/>
                <a:gd name="T4" fmla="*/ 42 w 84"/>
                <a:gd name="T5" fmla="*/ 146 h 146"/>
                <a:gd name="T6" fmla="*/ 84 w 84"/>
                <a:gd name="T7" fmla="*/ 0 h 146"/>
                <a:gd name="T8" fmla="*/ 42 w 84"/>
                <a:gd name="T9" fmla="*/ 4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46">
                  <a:moveTo>
                    <a:pt x="42" y="42"/>
                  </a:moveTo>
                  <a:lnTo>
                    <a:pt x="0" y="0"/>
                  </a:lnTo>
                  <a:lnTo>
                    <a:pt x="42" y="146"/>
                  </a:lnTo>
                  <a:lnTo>
                    <a:pt x="84" y="0"/>
                  </a:lnTo>
                  <a:lnTo>
                    <a:pt x="42" y="42"/>
                  </a:lnTo>
                  <a:close/>
                </a:path>
              </a:pathLst>
            </a:custGeom>
            <a:solidFill>
              <a:srgbClr val="000000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3150" y="1325"/>
              <a:ext cx="341" cy="448"/>
            </a:xfrm>
            <a:custGeom>
              <a:avLst/>
              <a:gdLst>
                <a:gd name="T0" fmla="*/ 645 w 645"/>
                <a:gd name="T1" fmla="*/ 0 h 847"/>
                <a:gd name="T2" fmla="*/ 0 w 645"/>
                <a:gd name="T3" fmla="*/ 0 h 847"/>
                <a:gd name="T4" fmla="*/ 0 w 645"/>
                <a:gd name="T5" fmla="*/ 847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5" h="847">
                  <a:moveTo>
                    <a:pt x="645" y="0"/>
                  </a:moveTo>
                  <a:lnTo>
                    <a:pt x="0" y="0"/>
                  </a:lnTo>
                  <a:lnTo>
                    <a:pt x="0" y="847"/>
                  </a:lnTo>
                </a:path>
              </a:pathLst>
            </a:custGeom>
            <a:noFill/>
            <a:ln w="10" cap="flat">
              <a:solidFill>
                <a:srgbClr val="2A24F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108" y="1626"/>
              <a:ext cx="83" cy="147"/>
            </a:xfrm>
            <a:custGeom>
              <a:avLst/>
              <a:gdLst>
                <a:gd name="T0" fmla="*/ 42 w 83"/>
                <a:gd name="T1" fmla="*/ 42 h 147"/>
                <a:gd name="T2" fmla="*/ 0 w 83"/>
                <a:gd name="T3" fmla="*/ 0 h 147"/>
                <a:gd name="T4" fmla="*/ 42 w 83"/>
                <a:gd name="T5" fmla="*/ 147 h 147"/>
                <a:gd name="T6" fmla="*/ 83 w 83"/>
                <a:gd name="T7" fmla="*/ 0 h 147"/>
                <a:gd name="T8" fmla="*/ 42 w 83"/>
                <a:gd name="T9" fmla="*/ 4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47">
                  <a:moveTo>
                    <a:pt x="42" y="42"/>
                  </a:moveTo>
                  <a:lnTo>
                    <a:pt x="0" y="0"/>
                  </a:lnTo>
                  <a:lnTo>
                    <a:pt x="42" y="147"/>
                  </a:lnTo>
                  <a:lnTo>
                    <a:pt x="83" y="0"/>
                  </a:lnTo>
                  <a:lnTo>
                    <a:pt x="42" y="42"/>
                  </a:lnTo>
                  <a:close/>
                </a:path>
              </a:pathLst>
            </a:custGeom>
            <a:solidFill>
              <a:srgbClr val="000000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3016" y="2236"/>
              <a:ext cx="0" cy="373"/>
            </a:xfrm>
            <a:prstGeom prst="line">
              <a:avLst/>
            </a:pr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974" y="2463"/>
              <a:ext cx="84" cy="146"/>
            </a:xfrm>
            <a:custGeom>
              <a:avLst/>
              <a:gdLst>
                <a:gd name="T0" fmla="*/ 42 w 84"/>
                <a:gd name="T1" fmla="*/ 42 h 146"/>
                <a:gd name="T2" fmla="*/ 0 w 84"/>
                <a:gd name="T3" fmla="*/ 0 h 146"/>
                <a:gd name="T4" fmla="*/ 42 w 84"/>
                <a:gd name="T5" fmla="*/ 146 h 146"/>
                <a:gd name="T6" fmla="*/ 84 w 84"/>
                <a:gd name="T7" fmla="*/ 0 h 146"/>
                <a:gd name="T8" fmla="*/ 42 w 84"/>
                <a:gd name="T9" fmla="*/ 4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46">
                  <a:moveTo>
                    <a:pt x="42" y="42"/>
                  </a:moveTo>
                  <a:lnTo>
                    <a:pt x="0" y="0"/>
                  </a:lnTo>
                  <a:lnTo>
                    <a:pt x="42" y="146"/>
                  </a:lnTo>
                  <a:lnTo>
                    <a:pt x="84" y="0"/>
                  </a:lnTo>
                  <a:lnTo>
                    <a:pt x="42" y="42"/>
                  </a:lnTo>
                  <a:close/>
                </a:path>
              </a:pathLst>
            </a:custGeom>
            <a:solidFill>
              <a:srgbClr val="000000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3105" y="2384"/>
              <a:ext cx="52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1007943" eaLnBrk="1" hangingPunct="1"/>
              <a:r>
                <a:rPr lang="en-US" sz="2425" dirty="0">
                  <a:solidFill>
                    <a:srgbClr val="000000"/>
                  </a:solidFill>
                  <a:latin typeface="Sans"/>
                </a:rPr>
                <a:t>results</a:t>
              </a:r>
              <a:endParaRPr lang="en-US" sz="1984" dirty="0"/>
            </a:p>
          </p:txBody>
        </p:sp>
      </p:grpSp>
      <p:sp>
        <p:nvSpPr>
          <p:cNvPr id="25" name="Slide Number Placeholder 1"/>
          <p:cNvSpPr txBox="1">
            <a:spLocks/>
          </p:cNvSpPr>
          <p:nvPr/>
        </p:nvSpPr>
        <p:spPr>
          <a:xfrm>
            <a:off x="9417911" y="7006699"/>
            <a:ext cx="619473" cy="4024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102">
                <a:latin typeface="Calibri" panose="020F0502020204030204" pitchFamily="34" charset="0"/>
              </a:rPr>
              <a:pPr>
                <a:defRPr/>
              </a:pPr>
              <a:t>7</a:t>
            </a:fld>
            <a:endParaRPr lang="en-US" sz="1102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12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952487" y="519100"/>
            <a:ext cx="8175649" cy="1032456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does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smtClean="0">
                <a:solidFill>
                  <a:schemeClr val="tx1"/>
                </a:solidFill>
              </a:rPr>
              <a:t>computer </a:t>
            </a:r>
            <a:r>
              <a:rPr lang="fr-FR" dirty="0">
                <a:solidFill>
                  <a:schemeClr val="tx1"/>
                </a:solidFill>
              </a:rPr>
              <a:t>l</a:t>
            </a:r>
            <a:r>
              <a:rPr lang="fr-FR" dirty="0" smtClean="0">
                <a:solidFill>
                  <a:schemeClr val="tx1"/>
                </a:solidFill>
              </a:rPr>
              <a:t>ook </a:t>
            </a:r>
            <a:r>
              <a:rPr lang="fr-FR" dirty="0" err="1">
                <a:solidFill>
                  <a:schemeClr val="tx1"/>
                </a:solidFill>
              </a:rPr>
              <a:t>l</a:t>
            </a:r>
            <a:r>
              <a:rPr lang="fr-FR" dirty="0" err="1" smtClean="0">
                <a:solidFill>
                  <a:schemeClr val="tx1"/>
                </a:solidFill>
              </a:rPr>
              <a:t>ike</a:t>
            </a:r>
            <a:r>
              <a:rPr lang="fr-FR" dirty="0">
                <a:solidFill>
                  <a:schemeClr val="tx1"/>
                </a:solidFill>
              </a:rPr>
              <a:t> 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64483" y="1760424"/>
            <a:ext cx="8175649" cy="423482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lnSpcReduction="1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"/>
            </a:pPr>
            <a:r>
              <a:rPr lang="en-US" sz="2866" dirty="0">
                <a:latin typeface="Calibri" panose="020F0502020204030204" pitchFamily="34" charset="0"/>
              </a:rPr>
              <a:t>Let us take the lid off a desktop computer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596460" y="2337092"/>
            <a:ext cx="6887704" cy="4718604"/>
            <a:chOff x="1828800" y="1981201"/>
            <a:chExt cx="6248400" cy="4280632"/>
          </a:xfrm>
        </p:grpSpPr>
        <p:pic>
          <p:nvPicPr>
            <p:cNvPr id="2051" name="Picture 3" descr="D:\Job\TATA\sarangi\imgs\intro\open_case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1995597"/>
              <a:ext cx="6248400" cy="4266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7"/>
            <p:cNvGrpSpPr>
              <a:grpSpLocks noChangeAspect="1"/>
            </p:cNvGrpSpPr>
            <p:nvPr/>
          </p:nvGrpSpPr>
          <p:grpSpPr bwMode="auto">
            <a:xfrm>
              <a:off x="1903413" y="1981201"/>
              <a:ext cx="6173787" cy="4270375"/>
              <a:chOff x="1199" y="1248"/>
              <a:chExt cx="3889" cy="2690"/>
            </a:xfrm>
          </p:grpSpPr>
          <p:sp>
            <p:nvSpPr>
              <p:cNvPr id="8" name="AutoShape 6"/>
              <p:cNvSpPr>
                <a:spLocks noChangeAspect="1" noChangeArrowheads="1" noTextEdit="1"/>
              </p:cNvSpPr>
              <p:nvPr/>
            </p:nvSpPr>
            <p:spPr bwMode="auto">
              <a:xfrm>
                <a:off x="1199" y="1248"/>
                <a:ext cx="3889" cy="2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00796" tIns="50398" rIns="100796" bIns="5039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788" y="2050"/>
                <a:ext cx="542" cy="494"/>
              </a:xfrm>
              <a:prstGeom prst="rect">
                <a:avLst/>
              </a:prstGeom>
              <a:noFill/>
              <a:ln w="28" cap="flat">
                <a:solidFill>
                  <a:srgbClr val="E5D9D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00796" tIns="50398" rIns="100796" bIns="5039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3368" y="2377"/>
                <a:ext cx="255" cy="622"/>
              </a:xfrm>
              <a:prstGeom prst="rect">
                <a:avLst/>
              </a:prstGeom>
              <a:noFill/>
              <a:ln w="28" cap="flat">
                <a:solidFill>
                  <a:srgbClr val="E5D9D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00796" tIns="50398" rIns="100796" bIns="5039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0"/>
              <p:cNvSpPr>
                <a:spLocks noChangeArrowheads="1"/>
              </p:cNvSpPr>
              <p:nvPr/>
            </p:nvSpPr>
            <p:spPr bwMode="auto">
              <a:xfrm>
                <a:off x="4032" y="2188"/>
                <a:ext cx="999" cy="476"/>
              </a:xfrm>
              <a:prstGeom prst="rect">
                <a:avLst/>
              </a:prstGeom>
              <a:noFill/>
              <a:ln w="27" cap="flat">
                <a:solidFill>
                  <a:srgbClr val="E5D9D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00796" tIns="50398" rIns="100796" bIns="5039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2830" y="1827"/>
                <a:ext cx="44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1007943" eaLnBrk="1" hangingPunct="1"/>
                <a:r>
                  <a:rPr lang="en-US" sz="2866" dirty="0">
                    <a:solidFill>
                      <a:srgbClr val="F1E8E8"/>
                    </a:solidFill>
                    <a:latin typeface="Bitstream Vera Sans"/>
                  </a:rPr>
                  <a:t>CPU</a:t>
                </a:r>
                <a:endParaRPr lang="en-US" sz="1984" dirty="0"/>
              </a:p>
            </p:txBody>
          </p:sp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2459" y="2763"/>
                <a:ext cx="75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1007943" eaLnBrk="1" hangingPunct="1"/>
                <a:r>
                  <a:rPr lang="en-US" sz="2866">
                    <a:solidFill>
                      <a:srgbClr val="F1E8E8"/>
                    </a:solidFill>
                    <a:latin typeface="Bitstream Vera Sans"/>
                  </a:rPr>
                  <a:t>Memory</a:t>
                </a:r>
                <a:endParaRPr lang="en-US" sz="1984"/>
              </a:p>
            </p:txBody>
          </p:sp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4021" y="1958"/>
                <a:ext cx="88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1007943" eaLnBrk="1" hangingPunct="1"/>
                <a:r>
                  <a:rPr lang="en-US" sz="2866" dirty="0">
                    <a:solidFill>
                      <a:srgbClr val="F1E8E8"/>
                    </a:solidFill>
                    <a:latin typeface="Bitstream Vera Sans"/>
                  </a:rPr>
                  <a:t>Hard disk</a:t>
                </a:r>
                <a:endParaRPr lang="en-US" sz="1984" dirty="0"/>
              </a:p>
            </p:txBody>
          </p:sp>
        </p:grpSp>
      </p:grpSp>
      <p:sp>
        <p:nvSpPr>
          <p:cNvPr id="19" name="Slide Number Placeholder 1"/>
          <p:cNvSpPr txBox="1">
            <a:spLocks/>
          </p:cNvSpPr>
          <p:nvPr/>
        </p:nvSpPr>
        <p:spPr>
          <a:xfrm>
            <a:off x="9417911" y="7006699"/>
            <a:ext cx="619473" cy="4024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102">
                <a:latin typeface="Calibri" panose="020F0502020204030204" pitchFamily="34" charset="0"/>
              </a:rPr>
              <a:pPr>
                <a:defRPr/>
              </a:pPr>
              <a:t>8</a:t>
            </a:fld>
            <a:endParaRPr lang="en-US" sz="1102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232476" y="5158778"/>
            <a:ext cx="8595630" cy="1763924"/>
          </a:xfr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76194" indent="-357145">
              <a:spcBef>
                <a:spcPts val="0"/>
              </a:spcBef>
              <a:spcAft>
                <a:spcPts val="1559"/>
              </a:spcAft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Mangal" pitchFamily="2"/>
              </a:rPr>
              <a:t>Memory – </a:t>
            </a: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Mangal" pitchFamily="2"/>
              </a:rPr>
              <a:t>Stores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Mangal" pitchFamily="2"/>
              </a:rPr>
              <a:t>programs and data. Gets destroyed when the computer is powered off</a:t>
            </a:r>
          </a:p>
          <a:p>
            <a:pPr marL="476194" indent="-357145">
              <a:spcBef>
                <a:spcPts val="0"/>
              </a:spcBef>
              <a:spcAft>
                <a:spcPts val="1559"/>
              </a:spcAft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Mangal" pitchFamily="2"/>
              </a:rPr>
              <a:t>Hard disk – stores programs/data permanently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840493" y="1693928"/>
            <a:ext cx="8063653" cy="3119246"/>
            <a:chOff x="864" y="968"/>
            <a:chExt cx="4798" cy="1856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864" y="968"/>
              <a:ext cx="4798" cy="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764" y="1073"/>
              <a:ext cx="1845" cy="540"/>
            </a:xfrm>
            <a:prstGeom prst="rect">
              <a:avLst/>
            </a:prstGeom>
            <a:solidFill>
              <a:srgbClr val="A2D0D9"/>
            </a:solidFill>
            <a:ln w="1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015" y="2020"/>
              <a:ext cx="1966" cy="762"/>
            </a:xfrm>
            <a:prstGeom prst="rect">
              <a:avLst/>
            </a:prstGeom>
            <a:solidFill>
              <a:srgbClr val="FFE6D5"/>
            </a:solidFill>
            <a:ln w="21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925" y="1053"/>
              <a:ext cx="1689" cy="641"/>
            </a:xfrm>
            <a:prstGeom prst="rect">
              <a:avLst/>
            </a:prstGeom>
            <a:solidFill>
              <a:srgbClr val="D5F6FF"/>
            </a:solidFill>
            <a:ln w="1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155" y="2159"/>
              <a:ext cx="1701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1007943" eaLnBrk="1" hangingPunct="1"/>
              <a:r>
                <a:rPr lang="en-US" sz="5071" dirty="0">
                  <a:solidFill>
                    <a:srgbClr val="000000"/>
                  </a:solidFill>
                  <a:latin typeface="Sans"/>
                </a:rPr>
                <a:t>Computer</a:t>
              </a:r>
              <a:endParaRPr lang="en-US" sz="1984" dirty="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064" y="1110"/>
              <a:ext cx="1398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1007943" eaLnBrk="1" hangingPunct="1"/>
              <a:r>
                <a:rPr lang="en-US" sz="5071" dirty="0">
                  <a:solidFill>
                    <a:srgbClr val="000000"/>
                  </a:solidFill>
                  <a:latin typeface="Sans"/>
                </a:rPr>
                <a:t>Memory</a:t>
              </a:r>
              <a:endParaRPr lang="en-US" sz="1984" dirty="0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849" y="1104"/>
              <a:ext cx="163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1007943" eaLnBrk="1" hangingPunct="1"/>
              <a:r>
                <a:rPr lang="en-US" sz="5071" dirty="0">
                  <a:solidFill>
                    <a:srgbClr val="000000"/>
                  </a:solidFill>
                  <a:latin typeface="Sans"/>
                </a:rPr>
                <a:t>Hard disk</a:t>
              </a:r>
              <a:endParaRPr lang="en-US" sz="1984" dirty="0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613" y="1568"/>
              <a:ext cx="288" cy="444"/>
            </a:xfrm>
            <a:custGeom>
              <a:avLst/>
              <a:gdLst>
                <a:gd name="T0" fmla="*/ 0 w 373"/>
                <a:gd name="T1" fmla="*/ 0 h 575"/>
                <a:gd name="T2" fmla="*/ 373 w 373"/>
                <a:gd name="T3" fmla="*/ 0 h 575"/>
                <a:gd name="T4" fmla="*/ 373 w 373"/>
                <a:gd name="T5" fmla="*/ 5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3" h="575">
                  <a:moveTo>
                    <a:pt x="0" y="0"/>
                  </a:moveTo>
                  <a:lnTo>
                    <a:pt x="373" y="0"/>
                  </a:lnTo>
                  <a:lnTo>
                    <a:pt x="373" y="575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2613" y="1525"/>
              <a:ext cx="152" cy="87"/>
            </a:xfrm>
            <a:custGeom>
              <a:avLst/>
              <a:gdLst>
                <a:gd name="T0" fmla="*/ 109 w 152"/>
                <a:gd name="T1" fmla="*/ 43 h 87"/>
                <a:gd name="T2" fmla="*/ 152 w 152"/>
                <a:gd name="T3" fmla="*/ 0 h 87"/>
                <a:gd name="T4" fmla="*/ 0 w 152"/>
                <a:gd name="T5" fmla="*/ 43 h 87"/>
                <a:gd name="T6" fmla="*/ 152 w 152"/>
                <a:gd name="T7" fmla="*/ 87 h 87"/>
                <a:gd name="T8" fmla="*/ 109 w 152"/>
                <a:gd name="T9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87">
                  <a:moveTo>
                    <a:pt x="109" y="43"/>
                  </a:moveTo>
                  <a:lnTo>
                    <a:pt x="152" y="0"/>
                  </a:lnTo>
                  <a:lnTo>
                    <a:pt x="0" y="43"/>
                  </a:lnTo>
                  <a:lnTo>
                    <a:pt x="152" y="87"/>
                  </a:lnTo>
                  <a:lnTo>
                    <a:pt x="109" y="43"/>
                  </a:lnTo>
                  <a:close/>
                </a:path>
              </a:pathLst>
            </a:custGeom>
            <a:solidFill>
              <a:srgbClr val="00000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857" y="1859"/>
              <a:ext cx="87" cy="153"/>
            </a:xfrm>
            <a:custGeom>
              <a:avLst/>
              <a:gdLst>
                <a:gd name="T0" fmla="*/ 44 w 87"/>
                <a:gd name="T1" fmla="*/ 44 h 153"/>
                <a:gd name="T2" fmla="*/ 0 w 87"/>
                <a:gd name="T3" fmla="*/ 0 h 153"/>
                <a:gd name="T4" fmla="*/ 44 w 87"/>
                <a:gd name="T5" fmla="*/ 153 h 153"/>
                <a:gd name="T6" fmla="*/ 87 w 87"/>
                <a:gd name="T7" fmla="*/ 0 h 153"/>
                <a:gd name="T8" fmla="*/ 44 w 87"/>
                <a:gd name="T9" fmla="*/ 4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53">
                  <a:moveTo>
                    <a:pt x="44" y="44"/>
                  </a:moveTo>
                  <a:lnTo>
                    <a:pt x="0" y="0"/>
                  </a:lnTo>
                  <a:lnTo>
                    <a:pt x="44" y="153"/>
                  </a:lnTo>
                  <a:lnTo>
                    <a:pt x="87" y="0"/>
                  </a:lnTo>
                  <a:lnTo>
                    <a:pt x="44" y="44"/>
                  </a:lnTo>
                  <a:close/>
                </a:path>
              </a:pathLst>
            </a:custGeom>
            <a:solidFill>
              <a:srgbClr val="00000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606" y="1249"/>
              <a:ext cx="1134" cy="0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2606" y="1206"/>
              <a:ext cx="152" cy="86"/>
            </a:xfrm>
            <a:custGeom>
              <a:avLst/>
              <a:gdLst>
                <a:gd name="T0" fmla="*/ 108 w 152"/>
                <a:gd name="T1" fmla="*/ 43 h 86"/>
                <a:gd name="T2" fmla="*/ 152 w 152"/>
                <a:gd name="T3" fmla="*/ 0 h 86"/>
                <a:gd name="T4" fmla="*/ 0 w 152"/>
                <a:gd name="T5" fmla="*/ 43 h 86"/>
                <a:gd name="T6" fmla="*/ 152 w 152"/>
                <a:gd name="T7" fmla="*/ 86 h 86"/>
                <a:gd name="T8" fmla="*/ 108 w 152"/>
                <a:gd name="T9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86">
                  <a:moveTo>
                    <a:pt x="108" y="43"/>
                  </a:moveTo>
                  <a:lnTo>
                    <a:pt x="152" y="0"/>
                  </a:lnTo>
                  <a:lnTo>
                    <a:pt x="0" y="43"/>
                  </a:lnTo>
                  <a:lnTo>
                    <a:pt x="152" y="86"/>
                  </a:lnTo>
                  <a:lnTo>
                    <a:pt x="108" y="43"/>
                  </a:lnTo>
                  <a:close/>
                </a:path>
              </a:pathLst>
            </a:custGeom>
            <a:solidFill>
              <a:srgbClr val="00000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3588" y="1206"/>
              <a:ext cx="152" cy="86"/>
            </a:xfrm>
            <a:custGeom>
              <a:avLst/>
              <a:gdLst>
                <a:gd name="T0" fmla="*/ 44 w 152"/>
                <a:gd name="T1" fmla="*/ 43 h 86"/>
                <a:gd name="T2" fmla="*/ 0 w 152"/>
                <a:gd name="T3" fmla="*/ 86 h 86"/>
                <a:gd name="T4" fmla="*/ 152 w 152"/>
                <a:gd name="T5" fmla="*/ 43 h 86"/>
                <a:gd name="T6" fmla="*/ 0 w 152"/>
                <a:gd name="T7" fmla="*/ 0 h 86"/>
                <a:gd name="T8" fmla="*/ 44 w 152"/>
                <a:gd name="T9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86">
                  <a:moveTo>
                    <a:pt x="44" y="43"/>
                  </a:moveTo>
                  <a:lnTo>
                    <a:pt x="0" y="86"/>
                  </a:lnTo>
                  <a:lnTo>
                    <a:pt x="152" y="43"/>
                  </a:lnTo>
                  <a:lnTo>
                    <a:pt x="0" y="0"/>
                  </a:lnTo>
                  <a:lnTo>
                    <a:pt x="44" y="43"/>
                  </a:lnTo>
                  <a:close/>
                </a:path>
              </a:pathLst>
            </a:custGeom>
            <a:solidFill>
              <a:srgbClr val="00000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00796" tIns="50398" rIns="100796" bIns="5039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Slide Number Placeholder 1"/>
          <p:cNvSpPr txBox="1">
            <a:spLocks/>
          </p:cNvSpPr>
          <p:nvPr/>
        </p:nvSpPr>
        <p:spPr>
          <a:xfrm>
            <a:off x="9417911" y="7006699"/>
            <a:ext cx="619473" cy="4024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102">
                <a:latin typeface="Calibri" panose="020F0502020204030204" pitchFamily="34" charset="0"/>
              </a:rPr>
              <a:pPr>
                <a:defRPr/>
              </a:pPr>
              <a:t>9</a:t>
            </a:fld>
            <a:endParaRPr lang="en-US" sz="1102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67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1439</TotalTime>
  <Words>2382</Words>
  <Application>Microsoft Office PowerPoint</Application>
  <PresentationFormat>Custom</PresentationFormat>
  <Paragraphs>616</Paragraphs>
  <Slides>68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84" baseType="lpstr">
      <vt:lpstr>Microsoft YaHei</vt:lpstr>
      <vt:lpstr>Arial</vt:lpstr>
      <vt:lpstr>Arial Black</vt:lpstr>
      <vt:lpstr>Arial Narrow</vt:lpstr>
      <vt:lpstr>Bitstream Vera Sans</vt:lpstr>
      <vt:lpstr>Calibri</vt:lpstr>
      <vt:lpstr>Cambria Math</vt:lpstr>
      <vt:lpstr>Courier New</vt:lpstr>
      <vt:lpstr>Mangal</vt:lpstr>
      <vt:lpstr>Sans</vt:lpstr>
      <vt:lpstr>StarSymbol</vt:lpstr>
      <vt:lpstr>Symbol</vt:lpstr>
      <vt:lpstr>Tahoma</vt:lpstr>
      <vt:lpstr>Times New Roman</vt:lpstr>
      <vt:lpstr>Wingdings</vt:lpstr>
      <vt:lpstr>Pixel</vt:lpstr>
      <vt:lpstr>  COL 100:  Introduction to Programming</vt:lpstr>
      <vt:lpstr>Course Materials</vt:lpstr>
      <vt:lpstr>Attendance  REALLY  matters</vt:lpstr>
      <vt:lpstr>Introduction</vt:lpstr>
      <vt:lpstr>What is a Computer ?</vt:lpstr>
      <vt:lpstr>PowerPoint Presentation</vt:lpstr>
      <vt:lpstr>How does it work ?</vt:lpstr>
      <vt:lpstr>What does a computer look like ?</vt:lpstr>
      <vt:lpstr>PowerPoint Presentation</vt:lpstr>
      <vt:lpstr>Let us make it a full system ...</vt:lpstr>
      <vt:lpstr>Food for Thought...</vt:lpstr>
      <vt:lpstr>Answer ...</vt:lpstr>
      <vt:lpstr>How does an Electronic Computer Differ from our Brain ?</vt:lpstr>
      <vt:lpstr>How to Instruct a Computer ?</vt:lpstr>
      <vt:lpstr>What Can a Computer Understand ?</vt:lpstr>
      <vt:lpstr>The Language of Instructions</vt:lpstr>
      <vt:lpstr>Features of an ISA </vt:lpstr>
      <vt:lpstr>Problems with programming using instruction sets directly</vt:lpstr>
      <vt:lpstr>PowerPoint Presentation</vt:lpstr>
      <vt:lpstr>Fundamentals: Binary Numbers</vt:lpstr>
      <vt:lpstr>Representing Positive Integers</vt:lpstr>
      <vt:lpstr>Indian System</vt:lpstr>
      <vt:lpstr>Number Systems in Other Bases</vt:lpstr>
      <vt:lpstr>What if we had a world in which ...</vt:lpstr>
      <vt:lpstr>PowerPoint Presentation</vt:lpstr>
      <vt:lpstr>Binary Number System</vt:lpstr>
      <vt:lpstr>MSB and LSB</vt:lpstr>
      <vt:lpstr>Hexadecimal and Octal Numbers</vt:lpstr>
      <vt:lpstr>PowerPoint Presentation</vt:lpstr>
      <vt:lpstr>Bits and Bytes</vt:lpstr>
      <vt:lpstr>Fundamentals of C</vt:lpstr>
      <vt:lpstr>First C program – print on screen</vt:lpstr>
      <vt:lpstr>More printing … (code and see)</vt:lpstr>
      <vt:lpstr>Some more printing </vt:lpstr>
      <vt:lpstr>PowerPoint Presentation</vt:lpstr>
      <vt:lpstr>Centigrade to Fahrenheit</vt:lpstr>
      <vt:lpstr>Largest of two numbers</vt:lpstr>
      <vt:lpstr>What does this do?</vt:lpstr>
      <vt:lpstr>The C Character Set</vt:lpstr>
      <vt:lpstr>Structure of a C program</vt:lpstr>
      <vt:lpstr>Variables</vt:lpstr>
      <vt:lpstr>Contd.</vt:lpstr>
      <vt:lpstr>Example</vt:lpstr>
      <vt:lpstr>Variables in Memory</vt:lpstr>
      <vt:lpstr>Variables in Memory</vt:lpstr>
      <vt:lpstr>Variables in Memory</vt:lpstr>
      <vt:lpstr>Variables in Memory</vt:lpstr>
      <vt:lpstr>Variables (contd.)</vt:lpstr>
      <vt:lpstr>Variables (contd.)</vt:lpstr>
      <vt:lpstr>Variables (contd.)</vt:lpstr>
      <vt:lpstr>Variables (contd.)</vt:lpstr>
      <vt:lpstr>Data Types</vt:lpstr>
      <vt:lpstr>Contd.</vt:lpstr>
      <vt:lpstr>Variable Names</vt:lpstr>
      <vt:lpstr>More Valid and Invalid Identifiers</vt:lpstr>
      <vt:lpstr>C Keywords</vt:lpstr>
      <vt:lpstr>Example 1</vt:lpstr>
      <vt:lpstr>Example - 2</vt:lpstr>
      <vt:lpstr>Read-only variables</vt:lpstr>
      <vt:lpstr>PowerPoint Presentation</vt:lpstr>
      <vt:lpstr>Constants</vt:lpstr>
      <vt:lpstr>Contd.</vt:lpstr>
      <vt:lpstr>Input: scanf function</vt:lpstr>
      <vt:lpstr>PowerPoint Presentation</vt:lpstr>
      <vt:lpstr>Reading a single character</vt:lpstr>
      <vt:lpstr>Output: printf function</vt:lpstr>
      <vt:lpstr>Contd.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Programming: 1</dc:title>
  <dc:creator>Dr. R Sarangi</dc:creator>
  <cp:lastModifiedBy>Dr. R Sarangi</cp:lastModifiedBy>
  <cp:revision>209</cp:revision>
  <dcterms:created xsi:type="dcterms:W3CDTF">2000-12-28T05:46:34Z</dcterms:created>
  <dcterms:modified xsi:type="dcterms:W3CDTF">2015-07-23T06:09:50Z</dcterms:modified>
</cp:coreProperties>
</file>