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86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77" r:id="rId24"/>
    <p:sldId id="278" r:id="rId25"/>
    <p:sldId id="279" r:id="rId26"/>
    <p:sldId id="280" r:id="rId27"/>
    <p:sldId id="284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B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07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-3029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A8D3A-E4C9-49EB-966F-6EFAF5B028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E419B2-128A-4A30-B48A-07A6B05A59EC}">
      <dgm:prSet phldrT="[Text]"/>
      <dgm:spPr/>
      <dgm:t>
        <a:bodyPr/>
        <a:lstStyle/>
        <a:p>
          <a:r>
            <a:rPr lang="en-US" dirty="0" err="1" smtClean="0"/>
            <a:t>ws</a:t>
          </a:r>
          <a:endParaRPr lang="en-IN" dirty="0"/>
        </a:p>
      </dgm:t>
    </dgm:pt>
    <dgm:pt modelId="{7A43AE8F-B9B1-4E97-AE67-F39C003019B4}" type="parTrans" cxnId="{B550958E-784D-4634-ADFB-07C3DB57913F}">
      <dgm:prSet/>
      <dgm:spPr/>
      <dgm:t>
        <a:bodyPr/>
        <a:lstStyle/>
        <a:p>
          <a:endParaRPr lang="en-IN"/>
        </a:p>
      </dgm:t>
    </dgm:pt>
    <dgm:pt modelId="{794A66F8-1F29-49E6-91A0-CB1CB4F8AD99}" type="sibTrans" cxnId="{B550958E-784D-4634-ADFB-07C3DB57913F}">
      <dgm:prSet/>
      <dgm:spPr/>
      <dgm:t>
        <a:bodyPr/>
        <a:lstStyle/>
        <a:p>
          <a:endParaRPr lang="en-IN"/>
        </a:p>
      </dgm:t>
    </dgm:pt>
    <dgm:pt modelId="{3A91C909-6BF9-439C-AF0E-66C6BA36E6BD}">
      <dgm:prSet phldrT="[Text]"/>
      <dgm:spPr/>
      <dgm:t>
        <a:bodyPr/>
        <a:lstStyle/>
        <a:p>
          <a:r>
            <a:rPr lang="en-US" dirty="0" smtClean="0"/>
            <a:t>coherence</a:t>
          </a:r>
          <a:endParaRPr lang="en-IN" dirty="0"/>
        </a:p>
      </dgm:t>
    </dgm:pt>
    <dgm:pt modelId="{910042E6-7CE2-4642-8677-EEB76DFC6901}" type="parTrans" cxnId="{D0B08DC2-CB96-4793-BBF8-A828FCAF31EC}">
      <dgm:prSet/>
      <dgm:spPr/>
      <dgm:t>
        <a:bodyPr/>
        <a:lstStyle/>
        <a:p>
          <a:endParaRPr lang="en-IN"/>
        </a:p>
      </dgm:t>
    </dgm:pt>
    <dgm:pt modelId="{2E10D19E-B988-474D-BAE4-78E1B605581C}" type="sibTrans" cxnId="{D0B08DC2-CB96-4793-BBF8-A828FCAF31EC}">
      <dgm:prSet/>
      <dgm:spPr/>
      <dgm:t>
        <a:bodyPr/>
        <a:lstStyle/>
        <a:p>
          <a:endParaRPr lang="en-IN"/>
        </a:p>
      </dgm:t>
    </dgm:pt>
    <dgm:pt modelId="{ECB76168-4AAC-4FC6-ABD0-464A3AB6BB48}">
      <dgm:prSet phldrT="[Text]"/>
      <dgm:spPr/>
      <dgm:t>
        <a:bodyPr/>
        <a:lstStyle/>
        <a:p>
          <a:r>
            <a:rPr lang="en-US" dirty="0" err="1" smtClean="0"/>
            <a:t>rf</a:t>
          </a:r>
          <a:endParaRPr lang="en-IN" dirty="0"/>
        </a:p>
      </dgm:t>
    </dgm:pt>
    <dgm:pt modelId="{1F429065-6DAC-408F-BE9F-CB46E9C7E258}" type="parTrans" cxnId="{6CA357D2-25E6-4779-AADB-4F8616E01E1B}">
      <dgm:prSet/>
      <dgm:spPr/>
      <dgm:t>
        <a:bodyPr/>
        <a:lstStyle/>
        <a:p>
          <a:endParaRPr lang="en-IN"/>
        </a:p>
      </dgm:t>
    </dgm:pt>
    <dgm:pt modelId="{7720D53C-013C-467B-AEBE-7082940C7E81}" type="sibTrans" cxnId="{6CA357D2-25E6-4779-AADB-4F8616E01E1B}">
      <dgm:prSet/>
      <dgm:spPr/>
      <dgm:t>
        <a:bodyPr/>
        <a:lstStyle/>
        <a:p>
          <a:endParaRPr lang="en-IN"/>
        </a:p>
      </dgm:t>
    </dgm:pt>
    <dgm:pt modelId="{89B45A4D-DEF1-4AE6-9455-599F44C54581}">
      <dgm:prSet phldrT="[Text]"/>
      <dgm:spPr/>
      <dgm:t>
        <a:bodyPr/>
        <a:lstStyle/>
        <a:p>
          <a:r>
            <a:rPr lang="en-US" dirty="0" smtClean="0"/>
            <a:t>read-write dependence </a:t>
          </a:r>
          <a:endParaRPr lang="en-IN" dirty="0"/>
        </a:p>
      </dgm:t>
    </dgm:pt>
    <dgm:pt modelId="{C7B26505-F2F7-4377-A9B2-0740C0B7BBAF}" type="parTrans" cxnId="{01180D55-E77D-4E1F-97E3-BA03F23664CB}">
      <dgm:prSet/>
      <dgm:spPr/>
      <dgm:t>
        <a:bodyPr/>
        <a:lstStyle/>
        <a:p>
          <a:endParaRPr lang="en-IN"/>
        </a:p>
      </dgm:t>
    </dgm:pt>
    <dgm:pt modelId="{C594151D-D58E-4908-AC6A-B9D49DB99390}" type="sibTrans" cxnId="{01180D55-E77D-4E1F-97E3-BA03F23664CB}">
      <dgm:prSet/>
      <dgm:spPr/>
      <dgm:t>
        <a:bodyPr/>
        <a:lstStyle/>
        <a:p>
          <a:endParaRPr lang="en-IN"/>
        </a:p>
      </dgm:t>
    </dgm:pt>
    <dgm:pt modelId="{2889BE92-A383-481B-99A4-84D855ECD57E}">
      <dgm:prSet phldrT="[Text]"/>
      <dgm:spPr/>
      <dgm:t>
        <a:bodyPr/>
        <a:lstStyle/>
        <a:p>
          <a:r>
            <a:rPr lang="en-US" dirty="0" err="1" smtClean="0"/>
            <a:t>fr</a:t>
          </a:r>
          <a:endParaRPr lang="en-IN" dirty="0"/>
        </a:p>
      </dgm:t>
    </dgm:pt>
    <dgm:pt modelId="{FC09DF51-7EBC-4473-A230-EB1A64261C4A}" type="parTrans" cxnId="{B84D85FC-5982-40A2-845B-CA5CB40A0D69}">
      <dgm:prSet/>
      <dgm:spPr/>
      <dgm:t>
        <a:bodyPr/>
        <a:lstStyle/>
        <a:p>
          <a:endParaRPr lang="en-IN"/>
        </a:p>
      </dgm:t>
    </dgm:pt>
    <dgm:pt modelId="{752AA3C3-6685-4ED1-8C8A-A51A44CFCCFD}" type="sibTrans" cxnId="{B84D85FC-5982-40A2-845B-CA5CB40A0D69}">
      <dgm:prSet/>
      <dgm:spPr/>
      <dgm:t>
        <a:bodyPr/>
        <a:lstStyle/>
        <a:p>
          <a:endParaRPr lang="en-IN"/>
        </a:p>
      </dgm:t>
    </dgm:pt>
    <dgm:pt modelId="{9BD82C63-098D-4E06-B7C5-E38E55E2A82C}">
      <dgm:prSet phldrT="[Text]"/>
      <dgm:spPr/>
      <dgm:t>
        <a:bodyPr/>
        <a:lstStyle/>
        <a:p>
          <a:r>
            <a:rPr lang="en-US" dirty="0" smtClean="0"/>
            <a:t>write to read dependence (same location)</a:t>
          </a:r>
          <a:endParaRPr lang="en-IN" dirty="0"/>
        </a:p>
      </dgm:t>
    </dgm:pt>
    <dgm:pt modelId="{9479D3B1-68D8-42A9-BCFA-27C2400057F5}" type="parTrans" cxnId="{11EF3066-CB2B-4352-B2BF-BB4E004D79FD}">
      <dgm:prSet/>
      <dgm:spPr/>
      <dgm:t>
        <a:bodyPr/>
        <a:lstStyle/>
        <a:p>
          <a:endParaRPr lang="en-IN"/>
        </a:p>
      </dgm:t>
    </dgm:pt>
    <dgm:pt modelId="{E6F45C00-D109-4D84-B23D-8777E284807E}" type="sibTrans" cxnId="{11EF3066-CB2B-4352-B2BF-BB4E004D79FD}">
      <dgm:prSet/>
      <dgm:spPr/>
      <dgm:t>
        <a:bodyPr/>
        <a:lstStyle/>
        <a:p>
          <a:endParaRPr lang="en-IN"/>
        </a:p>
      </dgm:t>
    </dgm:pt>
    <dgm:pt modelId="{66DF6400-76FE-49D5-A2BE-40C817167052}">
      <dgm:prSet phldrT="[Text]"/>
      <dgm:spPr/>
      <dgm:t>
        <a:bodyPr/>
        <a:lstStyle/>
        <a:p>
          <a:r>
            <a:rPr lang="en-US" dirty="0" err="1" smtClean="0"/>
            <a:t>po</a:t>
          </a:r>
          <a:endParaRPr lang="en-IN" dirty="0"/>
        </a:p>
      </dgm:t>
    </dgm:pt>
    <dgm:pt modelId="{CB5F3809-6079-47BD-B0DC-FBAD39CD4414}" type="parTrans" cxnId="{752B8759-CE24-4F87-9077-D9C413E41F99}">
      <dgm:prSet/>
      <dgm:spPr/>
      <dgm:t>
        <a:bodyPr/>
        <a:lstStyle/>
        <a:p>
          <a:endParaRPr lang="en-IN"/>
        </a:p>
      </dgm:t>
    </dgm:pt>
    <dgm:pt modelId="{6DB93AEB-B567-4515-9D37-D98AD0470A61}" type="sibTrans" cxnId="{752B8759-CE24-4F87-9077-D9C413E41F99}">
      <dgm:prSet/>
      <dgm:spPr/>
      <dgm:t>
        <a:bodyPr/>
        <a:lstStyle/>
        <a:p>
          <a:endParaRPr lang="en-IN"/>
        </a:p>
      </dgm:t>
    </dgm:pt>
    <dgm:pt modelId="{5C436DAD-2ACE-49C2-B2BA-F45DB9186A56}">
      <dgm:prSet phldrT="[Text]"/>
      <dgm:spPr/>
      <dgm:t>
        <a:bodyPr/>
        <a:lstStyle/>
        <a:p>
          <a:r>
            <a:rPr lang="en-US" dirty="0" smtClean="0"/>
            <a:t>program order</a:t>
          </a:r>
          <a:endParaRPr lang="en-IN" dirty="0"/>
        </a:p>
      </dgm:t>
    </dgm:pt>
    <dgm:pt modelId="{631F1606-8EEA-4B4F-95E6-6C2D70E7B1CD}" type="parTrans" cxnId="{EA6AB5D4-5A92-4BE4-955B-896C1A3183AE}">
      <dgm:prSet/>
      <dgm:spPr/>
      <dgm:t>
        <a:bodyPr/>
        <a:lstStyle/>
        <a:p>
          <a:endParaRPr lang="en-IN"/>
        </a:p>
      </dgm:t>
    </dgm:pt>
    <dgm:pt modelId="{9ECDF382-0724-441C-BA70-C00D417F3949}" type="sibTrans" cxnId="{EA6AB5D4-5A92-4BE4-955B-896C1A3183AE}">
      <dgm:prSet/>
      <dgm:spPr/>
      <dgm:t>
        <a:bodyPr/>
        <a:lstStyle/>
        <a:p>
          <a:endParaRPr lang="en-IN"/>
        </a:p>
      </dgm:t>
    </dgm:pt>
    <dgm:pt modelId="{55B620D2-A275-435B-AB41-1E783A6C36F7}" type="pres">
      <dgm:prSet presAssocID="{0B5A8D3A-E4C9-49EB-966F-6EFAF5B028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B5AD11-B40D-4161-832A-3B7164686227}" type="pres">
      <dgm:prSet presAssocID="{27E419B2-128A-4A30-B48A-07A6B05A59EC}" presName="linNode" presStyleCnt="0"/>
      <dgm:spPr/>
    </dgm:pt>
    <dgm:pt modelId="{F7A06B04-59B6-4CA1-B92E-9F23E916460B}" type="pres">
      <dgm:prSet presAssocID="{27E419B2-128A-4A30-B48A-07A6B05A59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02BDEF-3195-48B1-B316-B67BED72CDE6}" type="pres">
      <dgm:prSet presAssocID="{27E419B2-128A-4A30-B48A-07A6B05A59E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313BC-6EC6-4496-BE18-942BEF401CEB}" type="pres">
      <dgm:prSet presAssocID="{794A66F8-1F29-49E6-91A0-CB1CB4F8AD99}" presName="sp" presStyleCnt="0"/>
      <dgm:spPr/>
    </dgm:pt>
    <dgm:pt modelId="{FDFAD954-4846-42D1-BA9D-B631C3BB444A}" type="pres">
      <dgm:prSet presAssocID="{ECB76168-4AAC-4FC6-ABD0-464A3AB6BB48}" presName="linNode" presStyleCnt="0"/>
      <dgm:spPr/>
    </dgm:pt>
    <dgm:pt modelId="{8E4B1DEB-8840-4AF5-B88A-CA823D105B73}" type="pres">
      <dgm:prSet presAssocID="{ECB76168-4AAC-4FC6-ABD0-464A3AB6BB4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3CC0A3-225B-4E4B-853E-B549F4CA0601}" type="pres">
      <dgm:prSet presAssocID="{ECB76168-4AAC-4FC6-ABD0-464A3AB6BB4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16F2B2-2FE7-452B-A207-A51E2A34C712}" type="pres">
      <dgm:prSet presAssocID="{7720D53C-013C-467B-AEBE-7082940C7E81}" presName="sp" presStyleCnt="0"/>
      <dgm:spPr/>
    </dgm:pt>
    <dgm:pt modelId="{3FEB5EE0-E15E-4B82-8700-09777A05B3E1}" type="pres">
      <dgm:prSet presAssocID="{2889BE92-A383-481B-99A4-84D855ECD57E}" presName="linNode" presStyleCnt="0"/>
      <dgm:spPr/>
    </dgm:pt>
    <dgm:pt modelId="{88EA3256-F274-4E61-8A5A-5450FF9D9DB2}" type="pres">
      <dgm:prSet presAssocID="{2889BE92-A383-481B-99A4-84D855ECD57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5425F2-DE23-4105-BE07-B40E04FA97AE}" type="pres">
      <dgm:prSet presAssocID="{2889BE92-A383-481B-99A4-84D855ECD57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D82CD-1ABA-4284-9AFE-6D3D645A4C27}" type="pres">
      <dgm:prSet presAssocID="{752AA3C3-6685-4ED1-8C8A-A51A44CFCCFD}" presName="sp" presStyleCnt="0"/>
      <dgm:spPr/>
    </dgm:pt>
    <dgm:pt modelId="{3BCB6EC5-0BF8-4CEA-947A-4C17D81E29B1}" type="pres">
      <dgm:prSet presAssocID="{66DF6400-76FE-49D5-A2BE-40C817167052}" presName="linNode" presStyleCnt="0"/>
      <dgm:spPr/>
    </dgm:pt>
    <dgm:pt modelId="{6305693C-3268-4A51-92BA-ADC71DA2B551}" type="pres">
      <dgm:prSet presAssocID="{66DF6400-76FE-49D5-A2BE-40C81716705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2E56E7-544E-4098-9437-B10702CEE7BA}" type="pres">
      <dgm:prSet presAssocID="{66DF6400-76FE-49D5-A2BE-40C81716705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2B8759-CE24-4F87-9077-D9C413E41F99}" srcId="{0B5A8D3A-E4C9-49EB-966F-6EFAF5B028D7}" destId="{66DF6400-76FE-49D5-A2BE-40C817167052}" srcOrd="3" destOrd="0" parTransId="{CB5F3809-6079-47BD-B0DC-FBAD39CD4414}" sibTransId="{6DB93AEB-B567-4515-9D37-D98AD0470A61}"/>
    <dgm:cxn modelId="{B550958E-784D-4634-ADFB-07C3DB57913F}" srcId="{0B5A8D3A-E4C9-49EB-966F-6EFAF5B028D7}" destId="{27E419B2-128A-4A30-B48A-07A6B05A59EC}" srcOrd="0" destOrd="0" parTransId="{7A43AE8F-B9B1-4E97-AE67-F39C003019B4}" sibTransId="{794A66F8-1F29-49E6-91A0-CB1CB4F8AD99}"/>
    <dgm:cxn modelId="{11EF3066-CB2B-4352-B2BF-BB4E004D79FD}" srcId="{2889BE92-A383-481B-99A4-84D855ECD57E}" destId="{9BD82C63-098D-4E06-B7C5-E38E55E2A82C}" srcOrd="0" destOrd="0" parTransId="{9479D3B1-68D8-42A9-BCFA-27C2400057F5}" sibTransId="{E6F45C00-D109-4D84-B23D-8777E284807E}"/>
    <dgm:cxn modelId="{ED6EA0EE-C9FF-4325-95E3-E175CC0884B6}" type="presOf" srcId="{ECB76168-4AAC-4FC6-ABD0-464A3AB6BB48}" destId="{8E4B1DEB-8840-4AF5-B88A-CA823D105B73}" srcOrd="0" destOrd="0" presId="urn:microsoft.com/office/officeart/2005/8/layout/vList5"/>
    <dgm:cxn modelId="{4EB04397-E381-4775-BA70-B6A6F4953F0E}" type="presOf" srcId="{66DF6400-76FE-49D5-A2BE-40C817167052}" destId="{6305693C-3268-4A51-92BA-ADC71DA2B551}" srcOrd="0" destOrd="0" presId="urn:microsoft.com/office/officeart/2005/8/layout/vList5"/>
    <dgm:cxn modelId="{4DA5A528-65C5-4275-98E1-6DB123B19C8C}" type="presOf" srcId="{0B5A8D3A-E4C9-49EB-966F-6EFAF5B028D7}" destId="{55B620D2-A275-435B-AB41-1E783A6C36F7}" srcOrd="0" destOrd="0" presId="urn:microsoft.com/office/officeart/2005/8/layout/vList5"/>
    <dgm:cxn modelId="{D6377BCF-27C8-4676-9EE6-E2DFB06B800A}" type="presOf" srcId="{27E419B2-128A-4A30-B48A-07A6B05A59EC}" destId="{F7A06B04-59B6-4CA1-B92E-9F23E916460B}" srcOrd="0" destOrd="0" presId="urn:microsoft.com/office/officeart/2005/8/layout/vList5"/>
    <dgm:cxn modelId="{01180D55-E77D-4E1F-97E3-BA03F23664CB}" srcId="{ECB76168-4AAC-4FC6-ABD0-464A3AB6BB48}" destId="{89B45A4D-DEF1-4AE6-9455-599F44C54581}" srcOrd="0" destOrd="0" parTransId="{C7B26505-F2F7-4377-A9B2-0740C0B7BBAF}" sibTransId="{C594151D-D58E-4908-AC6A-B9D49DB99390}"/>
    <dgm:cxn modelId="{20F0405A-1128-4D74-9AB2-D00E11A8BDBC}" type="presOf" srcId="{3A91C909-6BF9-439C-AF0E-66C6BA36E6BD}" destId="{7D02BDEF-3195-48B1-B316-B67BED72CDE6}" srcOrd="0" destOrd="0" presId="urn:microsoft.com/office/officeart/2005/8/layout/vList5"/>
    <dgm:cxn modelId="{B84D85FC-5982-40A2-845B-CA5CB40A0D69}" srcId="{0B5A8D3A-E4C9-49EB-966F-6EFAF5B028D7}" destId="{2889BE92-A383-481B-99A4-84D855ECD57E}" srcOrd="2" destOrd="0" parTransId="{FC09DF51-7EBC-4473-A230-EB1A64261C4A}" sibTransId="{752AA3C3-6685-4ED1-8C8A-A51A44CFCCFD}"/>
    <dgm:cxn modelId="{D0B08DC2-CB96-4793-BBF8-A828FCAF31EC}" srcId="{27E419B2-128A-4A30-B48A-07A6B05A59EC}" destId="{3A91C909-6BF9-439C-AF0E-66C6BA36E6BD}" srcOrd="0" destOrd="0" parTransId="{910042E6-7CE2-4642-8677-EEB76DFC6901}" sibTransId="{2E10D19E-B988-474D-BAE4-78E1B605581C}"/>
    <dgm:cxn modelId="{912CDF28-15B5-4031-A200-57A1B3CEDBB3}" type="presOf" srcId="{9BD82C63-098D-4E06-B7C5-E38E55E2A82C}" destId="{5B5425F2-DE23-4105-BE07-B40E04FA97AE}" srcOrd="0" destOrd="0" presId="urn:microsoft.com/office/officeart/2005/8/layout/vList5"/>
    <dgm:cxn modelId="{09FBEC84-D11A-4995-A654-EFCE1132ECFC}" type="presOf" srcId="{2889BE92-A383-481B-99A4-84D855ECD57E}" destId="{88EA3256-F274-4E61-8A5A-5450FF9D9DB2}" srcOrd="0" destOrd="0" presId="urn:microsoft.com/office/officeart/2005/8/layout/vList5"/>
    <dgm:cxn modelId="{71409477-97E0-4141-9453-6764B138714A}" type="presOf" srcId="{5C436DAD-2ACE-49C2-B2BA-F45DB9186A56}" destId="{B12E56E7-544E-4098-9437-B10702CEE7BA}" srcOrd="0" destOrd="0" presId="urn:microsoft.com/office/officeart/2005/8/layout/vList5"/>
    <dgm:cxn modelId="{EA6AB5D4-5A92-4BE4-955B-896C1A3183AE}" srcId="{66DF6400-76FE-49D5-A2BE-40C817167052}" destId="{5C436DAD-2ACE-49C2-B2BA-F45DB9186A56}" srcOrd="0" destOrd="0" parTransId="{631F1606-8EEA-4B4F-95E6-6C2D70E7B1CD}" sibTransId="{9ECDF382-0724-441C-BA70-C00D417F3949}"/>
    <dgm:cxn modelId="{9399B640-21DC-4EA5-8791-B655ED6EDC8B}" type="presOf" srcId="{89B45A4D-DEF1-4AE6-9455-599F44C54581}" destId="{C53CC0A3-225B-4E4B-853E-B549F4CA0601}" srcOrd="0" destOrd="0" presId="urn:microsoft.com/office/officeart/2005/8/layout/vList5"/>
    <dgm:cxn modelId="{6CA357D2-25E6-4779-AADB-4F8616E01E1B}" srcId="{0B5A8D3A-E4C9-49EB-966F-6EFAF5B028D7}" destId="{ECB76168-4AAC-4FC6-ABD0-464A3AB6BB48}" srcOrd="1" destOrd="0" parTransId="{1F429065-6DAC-408F-BE9F-CB46E9C7E258}" sibTransId="{7720D53C-013C-467B-AEBE-7082940C7E81}"/>
    <dgm:cxn modelId="{9FCEB4DC-F763-40AD-B292-DB9B9AA14F2C}" type="presParOf" srcId="{55B620D2-A275-435B-AB41-1E783A6C36F7}" destId="{83B5AD11-B40D-4161-832A-3B7164686227}" srcOrd="0" destOrd="0" presId="urn:microsoft.com/office/officeart/2005/8/layout/vList5"/>
    <dgm:cxn modelId="{AF50A55A-6A3C-43C9-9869-0046C1F4A72A}" type="presParOf" srcId="{83B5AD11-B40D-4161-832A-3B7164686227}" destId="{F7A06B04-59B6-4CA1-B92E-9F23E916460B}" srcOrd="0" destOrd="0" presId="urn:microsoft.com/office/officeart/2005/8/layout/vList5"/>
    <dgm:cxn modelId="{684D93D8-A944-4AFC-98BC-6626C339D7EC}" type="presParOf" srcId="{83B5AD11-B40D-4161-832A-3B7164686227}" destId="{7D02BDEF-3195-48B1-B316-B67BED72CDE6}" srcOrd="1" destOrd="0" presId="urn:microsoft.com/office/officeart/2005/8/layout/vList5"/>
    <dgm:cxn modelId="{264BDFE9-EA6E-4EBF-99D2-394AE02480A4}" type="presParOf" srcId="{55B620D2-A275-435B-AB41-1E783A6C36F7}" destId="{A82313BC-6EC6-4496-BE18-942BEF401CEB}" srcOrd="1" destOrd="0" presId="urn:microsoft.com/office/officeart/2005/8/layout/vList5"/>
    <dgm:cxn modelId="{33B2A674-6E1E-4704-A346-612F0140F4A2}" type="presParOf" srcId="{55B620D2-A275-435B-AB41-1E783A6C36F7}" destId="{FDFAD954-4846-42D1-BA9D-B631C3BB444A}" srcOrd="2" destOrd="0" presId="urn:microsoft.com/office/officeart/2005/8/layout/vList5"/>
    <dgm:cxn modelId="{3C0031AB-4B61-4B0C-8275-663BBB60EE1E}" type="presParOf" srcId="{FDFAD954-4846-42D1-BA9D-B631C3BB444A}" destId="{8E4B1DEB-8840-4AF5-B88A-CA823D105B73}" srcOrd="0" destOrd="0" presId="urn:microsoft.com/office/officeart/2005/8/layout/vList5"/>
    <dgm:cxn modelId="{49410EAC-1297-449F-86CB-D8780B0BA86D}" type="presParOf" srcId="{FDFAD954-4846-42D1-BA9D-B631C3BB444A}" destId="{C53CC0A3-225B-4E4B-853E-B549F4CA0601}" srcOrd="1" destOrd="0" presId="urn:microsoft.com/office/officeart/2005/8/layout/vList5"/>
    <dgm:cxn modelId="{2632A6C2-788A-4057-A31B-0D9A3E2D2174}" type="presParOf" srcId="{55B620D2-A275-435B-AB41-1E783A6C36F7}" destId="{9916F2B2-2FE7-452B-A207-A51E2A34C712}" srcOrd="3" destOrd="0" presId="urn:microsoft.com/office/officeart/2005/8/layout/vList5"/>
    <dgm:cxn modelId="{2A938F52-88AF-47B3-9518-DAC5CE09203C}" type="presParOf" srcId="{55B620D2-A275-435B-AB41-1E783A6C36F7}" destId="{3FEB5EE0-E15E-4B82-8700-09777A05B3E1}" srcOrd="4" destOrd="0" presId="urn:microsoft.com/office/officeart/2005/8/layout/vList5"/>
    <dgm:cxn modelId="{B9EE069E-758E-4630-9C76-F936E3B352DC}" type="presParOf" srcId="{3FEB5EE0-E15E-4B82-8700-09777A05B3E1}" destId="{88EA3256-F274-4E61-8A5A-5450FF9D9DB2}" srcOrd="0" destOrd="0" presId="urn:microsoft.com/office/officeart/2005/8/layout/vList5"/>
    <dgm:cxn modelId="{D16B1CF6-C83D-469D-9AE5-F07F6825A608}" type="presParOf" srcId="{3FEB5EE0-E15E-4B82-8700-09777A05B3E1}" destId="{5B5425F2-DE23-4105-BE07-B40E04FA97AE}" srcOrd="1" destOrd="0" presId="urn:microsoft.com/office/officeart/2005/8/layout/vList5"/>
    <dgm:cxn modelId="{2FB48EC7-CCA2-4243-BFCA-C83C277A5164}" type="presParOf" srcId="{55B620D2-A275-435B-AB41-1E783A6C36F7}" destId="{0C7D82CD-1ABA-4284-9AFE-6D3D645A4C27}" srcOrd="5" destOrd="0" presId="urn:microsoft.com/office/officeart/2005/8/layout/vList5"/>
    <dgm:cxn modelId="{2AA7B6CD-32DB-45C2-8BA4-9C34ACBD2F1C}" type="presParOf" srcId="{55B620D2-A275-435B-AB41-1E783A6C36F7}" destId="{3BCB6EC5-0BF8-4CEA-947A-4C17D81E29B1}" srcOrd="6" destOrd="0" presId="urn:microsoft.com/office/officeart/2005/8/layout/vList5"/>
    <dgm:cxn modelId="{53F417CC-23CE-4214-9A18-C7A26B41F815}" type="presParOf" srcId="{3BCB6EC5-0BF8-4CEA-947A-4C17D81E29B1}" destId="{6305693C-3268-4A51-92BA-ADC71DA2B551}" srcOrd="0" destOrd="0" presId="urn:microsoft.com/office/officeart/2005/8/layout/vList5"/>
    <dgm:cxn modelId="{9E985C8A-0727-44CC-BAB3-F3655F98BB0E}" type="presParOf" srcId="{3BCB6EC5-0BF8-4CEA-947A-4C17D81E29B1}" destId="{B12E56E7-544E-4098-9437-B10702CEE7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2BDEF-3195-48B1-B316-B67BED72CDE6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coherence</a:t>
          </a:r>
          <a:endParaRPr lang="en-IN" sz="2800" kern="1200" dirty="0"/>
        </a:p>
      </dsp:txBody>
      <dsp:txXfrm rot="-5400000">
        <a:off x="3785615" y="147831"/>
        <a:ext cx="6689078" cy="756160"/>
      </dsp:txXfrm>
    </dsp:sp>
    <dsp:sp modelId="{F7A06B04-59B6-4CA1-B92E-9F23E916460B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ws</a:t>
          </a:r>
          <a:endParaRPr lang="en-IN" sz="5300" kern="1200" dirty="0"/>
        </a:p>
      </dsp:txBody>
      <dsp:txXfrm>
        <a:off x="51133" y="53310"/>
        <a:ext cx="3683350" cy="945199"/>
      </dsp:txXfrm>
    </dsp:sp>
    <dsp:sp modelId="{C53CC0A3-225B-4E4B-853E-B549F4CA0601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read-write dependence </a:t>
          </a:r>
          <a:endParaRPr lang="en-IN" sz="2800" kern="1200" dirty="0"/>
        </a:p>
      </dsp:txBody>
      <dsp:txXfrm rot="-5400000">
        <a:off x="3785615" y="1247670"/>
        <a:ext cx="6689078" cy="756160"/>
      </dsp:txXfrm>
    </dsp:sp>
    <dsp:sp modelId="{8E4B1DEB-8840-4AF5-B88A-CA823D105B73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rf</a:t>
          </a:r>
          <a:endParaRPr lang="en-IN" sz="5300" kern="1200" dirty="0"/>
        </a:p>
      </dsp:txBody>
      <dsp:txXfrm>
        <a:off x="51133" y="1153149"/>
        <a:ext cx="3683350" cy="945199"/>
      </dsp:txXfrm>
    </dsp:sp>
    <dsp:sp modelId="{5B5425F2-DE23-4105-BE07-B40E04FA97AE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write to read dependence (same location)</a:t>
          </a:r>
          <a:endParaRPr lang="en-IN" sz="2800" kern="1200" dirty="0"/>
        </a:p>
      </dsp:txBody>
      <dsp:txXfrm rot="-5400000">
        <a:off x="3785615" y="2347509"/>
        <a:ext cx="6689078" cy="756160"/>
      </dsp:txXfrm>
    </dsp:sp>
    <dsp:sp modelId="{88EA3256-F274-4E61-8A5A-5450FF9D9DB2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fr</a:t>
          </a:r>
          <a:endParaRPr lang="en-IN" sz="5300" kern="1200" dirty="0"/>
        </a:p>
      </dsp:txBody>
      <dsp:txXfrm>
        <a:off x="51133" y="2252988"/>
        <a:ext cx="3683350" cy="945199"/>
      </dsp:txXfrm>
    </dsp:sp>
    <dsp:sp modelId="{B12E56E7-544E-4098-9437-B10702CEE7BA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program order</a:t>
          </a:r>
          <a:endParaRPr lang="en-IN" sz="2800" kern="1200" dirty="0"/>
        </a:p>
      </dsp:txBody>
      <dsp:txXfrm rot="-5400000">
        <a:off x="3785615" y="3447347"/>
        <a:ext cx="6689078" cy="756160"/>
      </dsp:txXfrm>
    </dsp:sp>
    <dsp:sp modelId="{6305693C-3268-4A51-92BA-ADC71DA2B551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err="1" smtClean="0"/>
            <a:t>po</a:t>
          </a:r>
          <a:endParaRPr lang="en-IN" sz="5300" kern="1200" dirty="0"/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23B5D-1416-4C8F-AFA7-E2EDE8EE5148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CB33-C5FB-436A-BED2-6AAA4ECB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0D11-9CD6-4C97-823E-70A645F3A7B6}" type="datetimeFigureOut">
              <a:rPr lang="en-US" smtClean="0"/>
              <a:t>4/29/2016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1C4FE-FAEA-4723-BF3A-DE2C0A83C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2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1C4FE-FAEA-4723-BF3A-DE2C0A83C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6EA-3151-4155-8D50-B420E480FF1F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D690-C810-43A4-9660-1745261B8DCE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06A5-9A0C-4221-B91F-BA69CDE2D9F5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D2A-64CE-4AD1-AFB8-1D0FD8FADE93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(c) </a:t>
            </a:r>
            <a:r>
              <a:rPr lang="en-IN" dirty="0" err="1" smtClean="0"/>
              <a:t>Smruti</a:t>
            </a:r>
            <a:r>
              <a:rPr lang="en-IN" dirty="0" smtClean="0"/>
              <a:t> R. </a:t>
            </a:r>
            <a:r>
              <a:rPr lang="en-IN" dirty="0" err="1" smtClean="0"/>
              <a:t>Sarangi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261-BA45-4482-9875-49C6A97D5AC0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642-E2C9-491D-8B0F-6521127ECE96}" type="datetime1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A9CB-BB70-4B10-A4E5-89458CDD1C3D}" type="datetime1">
              <a:rPr lang="en-IN" smtClean="0"/>
              <a:t>29-04-2016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8D69-2609-47DC-8D8C-96BD6475A3A6}" type="datetime1">
              <a:rPr lang="en-IN" smtClean="0"/>
              <a:t>29-04-2016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0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A9C-62E5-46BE-8537-B4C714336A34}" type="datetime1">
              <a:rPr lang="en-IN" smtClean="0"/>
              <a:t>29-04-2016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F2C-1407-4D80-8092-88E7C8240E9E}" type="datetime1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8A91-DD33-4768-ACA6-6CD3FFEF63E0}" type="datetime1">
              <a:rPr lang="en-IN" smtClean="0"/>
              <a:t>29-04-2016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F87F-D77C-4249-A688-1D9CE51B09E3}" type="datetime1">
              <a:rPr lang="en-IN" smtClean="0"/>
              <a:t>29-04-2016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©</a:t>
            </a:r>
            <a:r>
              <a:rPr lang="en-IN" dirty="0" err="1" smtClean="0"/>
              <a:t>Smruti</a:t>
            </a:r>
            <a:r>
              <a:rPr lang="en-IN" dirty="0" smtClean="0"/>
              <a:t> R. </a:t>
            </a:r>
            <a:r>
              <a:rPr lang="en-IN" dirty="0" err="1" smtClean="0"/>
              <a:t>Sarangi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Memory Consistency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Smruti R. Sarangi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65772" y="4323331"/>
            <a:ext cx="6745857" cy="10265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Prereq</a:t>
            </a:r>
            <a:r>
              <a:rPr lang="en-US" dirty="0" smtClean="0"/>
              <a:t>: Slides for Chapter 11 (Multiprocessor Systems), Computer </a:t>
            </a:r>
            <a:r>
              <a:rPr lang="en-US" dirty="0" err="1" smtClean="0"/>
              <a:t>Organisation</a:t>
            </a:r>
            <a:r>
              <a:rPr lang="en-US" dirty="0" smtClean="0"/>
              <a:t> and Architecture, Smruti R. Sarangi, McGrawHill, 2015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happens before (</a:t>
            </a:r>
            <a:r>
              <a:rPr lang="en-US" dirty="0" err="1" smtClean="0"/>
              <a:t>ghb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relationships</a:t>
                </a:r>
                <a:r>
                  <a:rPr lang="en-US" dirty="0" smtClean="0"/>
                  <a:t> between instructions</a:t>
                </a:r>
              </a:p>
              <a:p>
                <a:pPr lvl="1"/>
                <a:r>
                  <a:rPr lang="en-US" dirty="0" smtClean="0"/>
                  <a:t>Can we define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global</a:t>
                </a:r>
                <a:r>
                  <a:rPr lang="en-US" dirty="0" smtClean="0"/>
                  <a:t> order of memory accesses</a:t>
                </a:r>
              </a:p>
              <a:p>
                <a:pPr lvl="1"/>
                <a:r>
                  <a:rPr lang="en-US" dirty="0" smtClean="0"/>
                  <a:t>If (m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ghb</a:t>
                </a:r>
                <a:r>
                  <a:rPr lang="en-IN" dirty="0" smtClean="0"/>
                  <a:t> (m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precedes</a:t>
                </a:r>
                <a:r>
                  <a:rPr lang="en-IN" dirty="0" smtClean="0"/>
                  <a:t> m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 in the 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global</a:t>
                </a:r>
                <a:r>
                  <a:rPr lang="en-IN" dirty="0" smtClean="0"/>
                  <a:t> order)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THEN</a:t>
                </a:r>
              </a:p>
              <a:p>
                <a:pPr lvl="1"/>
                <a:r>
                  <a:rPr lang="en-US" dirty="0" err="1" smtClean="0"/>
                  <a:t>forall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processors</a:t>
                </a:r>
                <a:r>
                  <a:rPr lang="en-US" dirty="0" smtClean="0"/>
                  <a:t> p, </a:t>
                </a:r>
              </a:p>
              <a:p>
                <a:pPr lvl="2"/>
                <a:r>
                  <a:rPr lang="en-US" dirty="0"/>
                  <a:t>(m</a:t>
                </a:r>
                <a:r>
                  <a:rPr lang="en-US" baseline="-25000" dirty="0"/>
                  <a:t>1</a:t>
                </a:r>
                <a:r>
                  <a:rPr lang="en-US" dirty="0"/>
                  <a:t>,m</a:t>
                </a:r>
                <a:r>
                  <a:rPr lang="en-US" baseline="-25000" dirty="0"/>
                  <a:t>2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lhb</a:t>
                </a:r>
                <a:r>
                  <a:rPr lang="en-IN" baseline="-25000" dirty="0" smtClean="0"/>
                  <a:t>p</a:t>
                </a:r>
              </a:p>
              <a:p>
                <a:pPr lvl="2"/>
                <a:r>
                  <a:rPr lang="en-IN" dirty="0" err="1" smtClean="0"/>
                  <a:t>lhb</a:t>
                </a:r>
                <a:r>
                  <a:rPr lang="en-IN" baseline="-25000" dirty="0" err="1" smtClean="0"/>
                  <a:t>p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is the local happens before order for processor, p</a:t>
                </a:r>
              </a:p>
              <a:p>
                <a:r>
                  <a:rPr lang="en-US" dirty="0" smtClean="0"/>
                  <a:t>In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global order </a:t>
                </a:r>
                <a:r>
                  <a:rPr lang="en-US" dirty="0" smtClean="0"/>
                  <a:t>(for almost all memory models):</a:t>
                </a:r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ws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a part of </a:t>
                </a:r>
                <a:r>
                  <a:rPr lang="en-US" dirty="0" err="1" smtClean="0"/>
                  <a:t>ghb</a:t>
                </a:r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B050"/>
                    </a:solidFill>
                  </a:rPr>
                  <a:t>fr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is a part of </a:t>
                </a:r>
                <a:r>
                  <a:rPr lang="en-US" dirty="0" err="1" smtClean="0"/>
                  <a:t>ghb</a:t>
                </a:r>
                <a:endParaRPr lang="en-US" dirty="0"/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rf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(maybe not)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divide </a:t>
            </a:r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into two parts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968151" y="1690688"/>
            <a:ext cx="3450566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</a:t>
            </a:r>
            <a:r>
              <a:rPr lang="en-US" sz="2800" dirty="0" smtClean="0"/>
              <a:t>  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782792" y="2997815"/>
            <a:ext cx="3450566" cy="690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rfe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182928" y="2997814"/>
            <a:ext cx="3450566" cy="690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rfi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41940" y="2380801"/>
            <a:ext cx="2251494" cy="61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3434" y="2380801"/>
            <a:ext cx="3214777" cy="6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47978" y="3810388"/>
                <a:ext cx="285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(w) ≠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(r)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8" y="3810388"/>
                <a:ext cx="28536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9" t="-8197" r="-10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744" y="3771753"/>
                <a:ext cx="285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(w) =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(r)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744" y="3771753"/>
                <a:ext cx="28536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6" t="-10000" r="-85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Callout 13"/>
          <p:cNvSpPr/>
          <p:nvPr/>
        </p:nvSpPr>
        <p:spPr>
          <a:xfrm>
            <a:off x="1961371" y="4736891"/>
            <a:ext cx="3093408" cy="569344"/>
          </a:xfrm>
          <a:prstGeom prst="wedgeEllipseCallout">
            <a:avLst>
              <a:gd name="adj1" fmla="val -3265"/>
              <a:gd name="adj2" fmla="val -13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 across processors</a:t>
            </a:r>
            <a:endParaRPr lang="en-IN" dirty="0"/>
          </a:p>
        </p:txBody>
      </p:sp>
      <p:sp>
        <p:nvSpPr>
          <p:cNvPr id="15" name="Oval Callout 14"/>
          <p:cNvSpPr/>
          <p:nvPr/>
        </p:nvSpPr>
        <p:spPr>
          <a:xfrm>
            <a:off x="7579744" y="4736891"/>
            <a:ext cx="3093408" cy="569344"/>
          </a:xfrm>
          <a:prstGeom prst="wedgeEllipseCallout">
            <a:avLst>
              <a:gd name="adj1" fmla="val -3265"/>
              <a:gd name="adj2" fmla="val -13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 same processor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15210" y="5708867"/>
                <a:ext cx="2667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grf</a:t>
                </a:r>
                <a:r>
                  <a:rPr lang="en-US" sz="3600" dirty="0" smtClean="0"/>
                  <a:t> = </a:t>
                </a:r>
                <a:r>
                  <a:rPr lang="en-US" sz="3600" dirty="0" err="1" smtClean="0"/>
                  <a:t>rf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 err="1" smtClean="0"/>
                  <a:t>ghb</a:t>
                </a:r>
                <a:endParaRPr lang="en-IN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10" y="5708867"/>
                <a:ext cx="266771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7094" t="-14019" r="-5721" b="-33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7418717" y="5857336"/>
            <a:ext cx="4218317" cy="595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relations that are part of the global order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3474"/>
            <a:ext cx="10515600" cy="16718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global order </a:t>
            </a:r>
            <a:r>
              <a:rPr lang="en-US" dirty="0" smtClean="0"/>
              <a:t>cannot have a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US" dirty="0" smtClean="0"/>
              <a:t>This means that </a:t>
            </a:r>
            <a:r>
              <a:rPr lang="en-US" i="1" dirty="0" err="1" smtClean="0">
                <a:solidFill>
                  <a:srgbClr val="FF0000"/>
                </a:solidFill>
              </a:rPr>
              <a:t>rfi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global if we respect </a:t>
            </a:r>
            <a:r>
              <a:rPr lang="en-US" i="1" dirty="0" err="1" smtClean="0">
                <a:solidFill>
                  <a:srgbClr val="00B050"/>
                </a:solidFill>
              </a:rPr>
              <a:t>po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local</a:t>
            </a:r>
            <a:r>
              <a:rPr lang="en-US" dirty="0" smtClean="0"/>
              <a:t> order of </a:t>
            </a:r>
            <a:r>
              <a:rPr lang="en-US" i="1" dirty="0" smtClean="0"/>
              <a:t>P0 </a:t>
            </a:r>
            <a:r>
              <a:rPr lang="en-US" dirty="0" smtClean="0"/>
              <a:t> contains Wx1 </a:t>
            </a:r>
            <a:r>
              <a:rPr lang="en-US" dirty="0" smtClean="0">
                <a:sym typeface="Wingdings" panose="05000000000000000000" pitchFamily="2" charset="2"/>
              </a:rPr>
              <a:t> Rx1, but does not contain Wy1  Ry1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and vice-versa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local order can be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</a:t>
            </a:r>
            <a:r>
              <a:rPr lang="en-US" dirty="0" smtClean="0">
                <a:sym typeface="Wingdings" panose="05000000000000000000" pitchFamily="2" charset="2"/>
              </a:rPr>
              <a:t> from the global order</a:t>
            </a:r>
          </a:p>
          <a:p>
            <a:pPr lvl="1"/>
            <a:endParaRPr lang="en-US" i="1" dirty="0" smtClean="0"/>
          </a:p>
          <a:p>
            <a:pPr lvl="1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235028"/>
              </p:ext>
            </p:extLst>
          </p:nvPr>
        </p:nvGraphicFramePr>
        <p:xfrm>
          <a:off x="4193913" y="1622612"/>
          <a:ext cx="2301816" cy="14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r2 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 y = 1</a:t>
                      </a:r>
                    </a:p>
                    <a:p>
                      <a:r>
                        <a:rPr lang="en-US" dirty="0" smtClean="0"/>
                        <a:t>(e) r3=y</a:t>
                      </a:r>
                    </a:p>
                    <a:p>
                      <a:r>
                        <a:rPr lang="en-US" dirty="0" smtClean="0"/>
                        <a:t>(f)</a:t>
                      </a:r>
                      <a:r>
                        <a:rPr lang="en-US" baseline="0" dirty="0" smtClean="0"/>
                        <a:t> r4 = x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071706" y="3222010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r2= 0, r3 = 1, r4 = 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802540" y="575763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820457" y="34326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Wx1	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617125" y="284047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Rx1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160589" y="3209806"/>
            <a:ext cx="966158" cy="33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5025" y="32796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rfi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617125" y="1995299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Ry0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flipH="1" flipV="1">
            <a:off x="8038073" y="2417887"/>
            <a:ext cx="1" cy="4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88279" y="24295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820457" y="1342252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Wy1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928453" y="1986772"/>
            <a:ext cx="83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Ry1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041147" y="2798894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 Rx0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0" idx="0"/>
          </p:cNvCxnSpPr>
          <p:nvPr/>
        </p:nvCxnSpPr>
        <p:spPr>
          <a:xfrm flipV="1">
            <a:off x="8026596" y="1556026"/>
            <a:ext cx="666677" cy="4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9808234" y="1597555"/>
            <a:ext cx="538507" cy="38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10346741" y="2356104"/>
            <a:ext cx="0" cy="4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 flipH="1">
            <a:off x="9670211" y="3168226"/>
            <a:ext cx="767936" cy="4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23674" y="15346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994435" y="153199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rfi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310091" y="2351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009825" y="32381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8359934" y="3356193"/>
            <a:ext cx="236403" cy="245313"/>
            <a:chOff x="6405937" y="3025140"/>
            <a:chExt cx="357172" cy="29117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430121" y="3025140"/>
              <a:ext cx="332988" cy="2911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405937" y="3025140"/>
              <a:ext cx="357172" cy="254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070357" y="1610755"/>
            <a:ext cx="236403" cy="245313"/>
            <a:chOff x="6405937" y="3025140"/>
            <a:chExt cx="357172" cy="29117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430121" y="3025140"/>
              <a:ext cx="332988" cy="2911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405937" y="3025140"/>
              <a:ext cx="357172" cy="254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ounded Rectangle 49"/>
          <p:cNvSpPr/>
          <p:nvPr/>
        </p:nvSpPr>
        <p:spPr>
          <a:xfrm>
            <a:off x="580994" y="1792163"/>
            <a:ext cx="1420334" cy="637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72264" y="2131547"/>
            <a:ext cx="0" cy="70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001328" y="2136934"/>
            <a:ext cx="362310" cy="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112940" y="2715698"/>
            <a:ext cx="8627" cy="11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516701" y="2721046"/>
            <a:ext cx="8627" cy="11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21567" y="2905195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2121567" y="3109059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127323" y="3313216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2133080" y="3517373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2527877" y="292982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buffer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583494" y="3616884"/>
            <a:ext cx="1402262" cy="4408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734702" y="292982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2003467" y="1819543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reads/writes</a:t>
            </a:r>
            <a:endParaRPr lang="en-IN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34124" y="2486010"/>
            <a:ext cx="0" cy="11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961348" y="3953889"/>
            <a:ext cx="374887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1" idx="2"/>
          </p:cNvCxnSpPr>
          <p:nvPr/>
        </p:nvCxnSpPr>
        <p:spPr>
          <a:xfrm flipH="1">
            <a:off x="2331753" y="3681017"/>
            <a:ext cx="448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24502" y="3859376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writes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554083" y="1423358"/>
            <a:ext cx="0" cy="29071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 smtClean="0"/>
          </a:p>
          <a:p>
            <a:r>
              <a:rPr lang="en-US" dirty="0" smtClean="0"/>
              <a:t>Program Order Relaxations</a:t>
            </a:r>
            <a:endParaRPr lang="en-US" dirty="0" smtClean="0"/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344240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memory instructions</a:t>
            </a:r>
          </a:p>
          <a:p>
            <a:pPr lvl="1"/>
            <a:r>
              <a:rPr lang="en-US" dirty="0" smtClean="0"/>
              <a:t>Read 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Fence</a:t>
            </a:r>
          </a:p>
          <a:p>
            <a:r>
              <a:rPr lang="en-US" dirty="0" smtClean="0"/>
              <a:t>All memory models respect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sym typeface="Wingdings" panose="05000000000000000000" pitchFamily="2" charset="2"/>
              </a:rPr>
              <a:t> Fence, Fence  Read, Write  Fence, Fence 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order between Reads and Writes to different addresses might or might not be ensured.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Memory Models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943143"/>
              </p:ext>
            </p:extLst>
          </p:nvPr>
        </p:nvGraphicFramePr>
        <p:xfrm>
          <a:off x="838200" y="1825625"/>
          <a:ext cx="11152516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992"/>
                <a:gridCol w="966159"/>
                <a:gridCol w="1181819"/>
                <a:gridCol w="1397479"/>
                <a:gridCol w="2242868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Relaxation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RW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own other’s write early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own write early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TSO (Intel)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consistency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 Ordering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6" y="2717320"/>
            <a:ext cx="473062" cy="357815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10308565" y="365124"/>
            <a:ext cx="1682151" cy="713177"/>
          </a:xfrm>
          <a:prstGeom prst="wedgeEllipseCallout">
            <a:avLst>
              <a:gd name="adj1" fmla="val -23533"/>
              <a:gd name="adj2" fmla="val 1513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write buffers</a:t>
            </a:r>
            <a:endParaRPr lang="en-IN" dirty="0"/>
          </a:p>
        </p:txBody>
      </p:sp>
      <p:sp>
        <p:nvSpPr>
          <p:cNvPr id="8" name="Oval Callout 7"/>
          <p:cNvSpPr/>
          <p:nvPr/>
        </p:nvSpPr>
        <p:spPr>
          <a:xfrm>
            <a:off x="7277101" y="365123"/>
            <a:ext cx="2930105" cy="713177"/>
          </a:xfrm>
          <a:prstGeom prst="wedgeEllipseCallout">
            <a:avLst>
              <a:gd name="adj1" fmla="val -5954"/>
              <a:gd name="adj2" fmla="val 1513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not updated atomically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3131025"/>
            <a:ext cx="473062" cy="357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6" y="3104783"/>
            <a:ext cx="473062" cy="357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16" y="3488840"/>
            <a:ext cx="473062" cy="357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82" y="3488840"/>
            <a:ext cx="473062" cy="357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6" y="3488839"/>
            <a:ext cx="473062" cy="357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3846655"/>
            <a:ext cx="473062" cy="35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3846654"/>
            <a:ext cx="473062" cy="357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3846653"/>
            <a:ext cx="473062" cy="3578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4204470"/>
            <a:ext cx="473062" cy="3578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4204468"/>
            <a:ext cx="473062" cy="357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47" y="4204468"/>
            <a:ext cx="473062" cy="357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4204467"/>
            <a:ext cx="473062" cy="3578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4571365"/>
            <a:ext cx="473062" cy="3578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4571363"/>
            <a:ext cx="473062" cy="3578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47" y="4571363"/>
            <a:ext cx="473062" cy="3578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4571362"/>
            <a:ext cx="473062" cy="3578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82" y="4574856"/>
            <a:ext cx="473062" cy="3578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34" y="4962684"/>
            <a:ext cx="473062" cy="3578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58" y="4962682"/>
            <a:ext cx="473062" cy="3578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8" y="4962682"/>
            <a:ext cx="473062" cy="3578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24" y="4962681"/>
            <a:ext cx="473062" cy="3578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93" y="4966175"/>
            <a:ext cx="473062" cy="357815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614516" y="5825597"/>
            <a:ext cx="5650302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the program order relationships that are guaranteed to be preserved by a memory model be </a:t>
            </a:r>
            <a:r>
              <a:rPr lang="en-US" i="1" dirty="0" err="1" smtClean="0"/>
              <a:t>ppo</a:t>
            </a:r>
            <a:endParaRPr lang="en-US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5624423" y="6440017"/>
                <a:ext cx="2191109" cy="35368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ppo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po</a:t>
                </a:r>
                <a:endParaRPr lang="en-IN" dirty="0"/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23" y="6440017"/>
                <a:ext cx="2191109" cy="353683"/>
              </a:xfrm>
              <a:prstGeom prst="roundRect">
                <a:avLst/>
              </a:prstGeom>
              <a:blipFill rotWithShape="0">
                <a:blip r:embed="rId3"/>
                <a:stretch>
                  <a:fillRect t="-10169" b="-27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6173"/>
                <a:ext cx="10515600" cy="40357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global order </a:t>
                </a:r>
                <a:r>
                  <a:rPr lang="en-US" dirty="0" smtClean="0"/>
                  <a:t>respects a part of the program order (</a:t>
                </a:r>
                <a:r>
                  <a:rPr lang="en-US" dirty="0" err="1" smtClean="0"/>
                  <a:t>ppo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Coherence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ws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read </a:t>
                </a:r>
                <a:r>
                  <a:rPr lang="en-US" dirty="0" smtClean="0">
                    <a:sym typeface="Wingdings" panose="05000000000000000000" pitchFamily="2" charset="2"/>
                  </a:rPr>
                  <a:t> write order for the same </a:t>
                </a:r>
                <a:r>
                  <a:rPr lang="en-US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location</a:t>
                </a:r>
                <a:r>
                  <a:rPr lang="en-US" dirty="0" smtClean="0">
                    <a:sym typeface="Wingdings" panose="05000000000000000000" pitchFamily="2" charset="2"/>
                  </a:rPr>
                  <a:t> 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fr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some</a:t>
                </a:r>
                <a:r>
                  <a:rPr lang="en-US" dirty="0" smtClean="0"/>
                  <a:t> write</a:t>
                </a:r>
                <a:r>
                  <a:rPr lang="en-US" dirty="0" smtClean="0">
                    <a:sym typeface="Wingdings" panose="05000000000000000000" pitchFamily="2" charset="2"/>
                  </a:rPr>
                  <a:t> read orders 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grf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If,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rfe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𝑔𝑟𝑓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 smtClean="0"/>
                  <a:t>This means that stores are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atomic</a:t>
                </a:r>
                <a:r>
                  <a:rPr lang="en-US" dirty="0" smtClean="0"/>
                  <a:t>. Different processors see stores to happen at different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times</a:t>
                </a:r>
                <a:r>
                  <a:rPr lang="en-US" dirty="0" smtClean="0"/>
                  <a:t>.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read others’ writes early </a:t>
                </a:r>
                <a:r>
                  <a:rPr lang="en-US" dirty="0" smtClean="0"/>
                  <a:t>falls in this category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If,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rfi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𝑔𝑟𝑓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This means that we have some way of </a:t>
                </a:r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reading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the value of writes inside a </a:t>
                </a:r>
                <a:r>
                  <a:rPr lang="en-US" dirty="0" smtClean="0">
                    <a:solidFill>
                      <a:srgbClr val="00B05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processor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before the write is </a:t>
                </a:r>
                <a:r>
                  <a:rPr lang="en-US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visible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to everybody else. Possible in processors with load-store </a:t>
                </a:r>
                <a:r>
                  <a:rPr lang="en-US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forwarding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and write buffers. </a:t>
                </a:r>
                <a:r>
                  <a:rPr lang="en-US" dirty="0" smtClean="0">
                    <a:solidFill>
                      <a:srgbClr val="00B05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read own writes early 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falls in this category.</a:t>
                </a:r>
              </a:p>
              <a:p>
                <a:pPr lvl="2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6173"/>
                <a:ext cx="10515600" cy="4035782"/>
              </a:xfrm>
              <a:blipFill rotWithShape="0">
                <a:blip r:embed="rId2"/>
                <a:stretch>
                  <a:fillRect l="-928" t="-3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𝑔h𝑏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𝑝𝑝𝑜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𝑔𝑟𝑓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look at the global order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9191"/>
            <a:ext cx="10515600" cy="33284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Only the </a:t>
            </a:r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err="1" smtClean="0">
                <a:solidFill>
                  <a:srgbClr val="0070C0"/>
                </a:solidFill>
              </a:rPr>
              <a:t>grf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can be changed by memory models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ws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fr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B050"/>
                </a:solidFill>
              </a:rPr>
              <a:t>fundamentally</a:t>
            </a:r>
            <a:r>
              <a:rPr lang="en-US" dirty="0" smtClean="0"/>
              <a:t> properties of coherence. They always need to hold.</a:t>
            </a:r>
          </a:p>
          <a:p>
            <a:r>
              <a:rPr lang="en-US" dirty="0" smtClean="0"/>
              <a:t>Any memory model is </a:t>
            </a:r>
            <a:r>
              <a:rPr lang="en-US" b="1" dirty="0" smtClean="0">
                <a:solidFill>
                  <a:srgbClr val="00B050"/>
                </a:solidFill>
              </a:rPr>
              <a:t>defined</a:t>
            </a:r>
            <a:r>
              <a:rPr lang="en-US" dirty="0" smtClean="0"/>
              <a:t> by: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grf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All global orders have to be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</a:p>
          <a:p>
            <a:pPr lvl="1"/>
            <a:r>
              <a:rPr lang="en-US" dirty="0" smtClean="0"/>
              <a:t>You can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have a cycle in a </a:t>
            </a:r>
            <a:r>
              <a:rPr lang="en-US" dirty="0" smtClean="0">
                <a:solidFill>
                  <a:srgbClr val="00B0F0"/>
                </a:solidFill>
              </a:rPr>
              <a:t>happens before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For a memory model to be </a:t>
            </a:r>
            <a:r>
              <a:rPr lang="en-US" dirty="0" smtClean="0">
                <a:solidFill>
                  <a:srgbClr val="00B050"/>
                </a:solidFill>
              </a:rPr>
              <a:t>sound</a:t>
            </a:r>
          </a:p>
          <a:p>
            <a:pPr lvl="1"/>
            <a:r>
              <a:rPr lang="en-US" dirty="0" smtClean="0"/>
              <a:t>The global order being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  <a:r>
              <a:rPr lang="en-US" dirty="0" smtClean="0"/>
              <a:t> is only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smtClean="0"/>
              <a:t>We will see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later ...</a:t>
            </a:r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𝑔h𝑏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𝑝𝑝𝑜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𝑔𝑟𝑓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520906" y="1827719"/>
            <a:ext cx="1595887" cy="581421"/>
          </a:xfrm>
          <a:prstGeom prst="ellipse">
            <a:avLst/>
          </a:prstGeom>
          <a:solidFill>
            <a:srgbClr val="ABB27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Callout 5"/>
          <p:cNvSpPr/>
          <p:nvPr/>
        </p:nvSpPr>
        <p:spPr>
          <a:xfrm>
            <a:off x="6990269" y="2484408"/>
            <a:ext cx="2156604" cy="672860"/>
          </a:xfrm>
          <a:prstGeom prst="wedgeEllipseCallout">
            <a:avLst>
              <a:gd name="adj1" fmla="val -67233"/>
              <a:gd name="adj2" fmla="val -6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need to hold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Load-load or Store-store reordering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893"/>
            <a:ext cx="10515600" cy="12566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allow this </a:t>
            </a:r>
            <a:r>
              <a:rPr lang="en-US" dirty="0" smtClean="0">
                <a:solidFill>
                  <a:srgbClr val="00B0F0"/>
                </a:solidFill>
              </a:rPr>
              <a:t>outcome</a:t>
            </a:r>
            <a:r>
              <a:rPr lang="en-US" dirty="0" smtClean="0"/>
              <a:t> either load-load or store-store does not hold</a:t>
            </a:r>
          </a:p>
          <a:p>
            <a:r>
              <a:rPr lang="en-US" dirty="0" smtClean="0"/>
              <a:t>IBM PowerPC and ARM </a:t>
            </a:r>
            <a:r>
              <a:rPr lang="en-US" dirty="0" smtClean="0">
                <a:solidFill>
                  <a:schemeClr val="accent6"/>
                </a:solidFill>
              </a:rPr>
              <a:t>allow</a:t>
            </a:r>
            <a:r>
              <a:rPr lang="en-US" dirty="0" smtClean="0"/>
              <a:t> this behavior</a:t>
            </a:r>
          </a:p>
          <a:p>
            <a:r>
              <a:rPr lang="en-US" dirty="0" smtClean="0"/>
              <a:t>How can this </a:t>
            </a:r>
            <a:r>
              <a:rPr lang="en-US" dirty="0" smtClean="0">
                <a:solidFill>
                  <a:srgbClr val="00B050"/>
                </a:solidFill>
              </a:rPr>
              <a:t>happen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ANS:</a:t>
            </a:r>
            <a:r>
              <a:rPr lang="en-US" dirty="0" smtClean="0"/>
              <a:t> Messages get </a:t>
            </a:r>
            <a:r>
              <a:rPr lang="en-US" dirty="0" smtClean="0">
                <a:solidFill>
                  <a:srgbClr val="0070C0"/>
                </a:solidFill>
              </a:rPr>
              <a:t>reordered</a:t>
            </a:r>
            <a:r>
              <a:rPr lang="en-US" dirty="0" smtClean="0"/>
              <a:t> in the </a:t>
            </a:r>
            <a:r>
              <a:rPr lang="en-US" dirty="0" err="1" smtClean="0"/>
              <a:t>NoC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428086"/>
              </p:ext>
            </p:extLst>
          </p:nvPr>
        </p:nvGraphicFramePr>
        <p:xfrm>
          <a:off x="3029347" y="2468001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r3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r4 = x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61970" y="3793824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 = 1, r4 = 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822612" y="1858251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095928" y="2585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148146" y="3251103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7148146" y="3916797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8095928" y="44319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Rx0</a:t>
            </a:r>
            <a:endParaRPr lang="en-IN" dirty="0"/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 flipH="1">
            <a:off x="7608593" y="3026107"/>
            <a:ext cx="7001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</p:cNvCxnSpPr>
          <p:nvPr/>
        </p:nvCxnSpPr>
        <p:spPr>
          <a:xfrm>
            <a:off x="7608593" y="3620435"/>
            <a:ext cx="0" cy="3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10854" y="4286129"/>
            <a:ext cx="712177" cy="2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0"/>
            <a:endCxn id="31" idx="2"/>
          </p:cNvCxnSpPr>
          <p:nvPr/>
        </p:nvCxnSpPr>
        <p:spPr>
          <a:xfrm flipV="1">
            <a:off x="8516877" y="2954742"/>
            <a:ext cx="34465" cy="14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0789" y="28140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562013" y="359810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710854" y="42732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8651631" y="369333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Load </a:t>
            </a:r>
            <a:r>
              <a:rPr lang="en-US" dirty="0" smtClean="0">
                <a:sym typeface="Wingdings" panose="05000000000000000000" pitchFamily="2" charset="2"/>
              </a:rPr>
              <a:t> Store reordering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load </a:t>
            </a:r>
            <a:r>
              <a:rPr lang="en-US" dirty="0" smtClean="0">
                <a:sym typeface="Wingdings" panose="05000000000000000000" pitchFamily="2" charset="2"/>
              </a:rPr>
              <a:t> store reordering must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cease</a:t>
            </a:r>
            <a:r>
              <a:rPr lang="en-US" dirty="0" smtClean="0">
                <a:sym typeface="Wingdings" panose="05000000000000000000" pitchFamily="2" charset="2"/>
              </a:rPr>
              <a:t> to hold here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IBM and ARM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allow</a:t>
            </a:r>
            <a:r>
              <a:rPr lang="en-US" dirty="0" smtClean="0">
                <a:sym typeface="Wingdings" panose="05000000000000000000" pitchFamily="2" charset="2"/>
              </a:rPr>
              <a:t> this (message reordering in the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021463"/>
              </p:ext>
            </p:extLst>
          </p:nvPr>
        </p:nvGraphicFramePr>
        <p:xfrm>
          <a:off x="2747993" y="2300438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r2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x =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89080" y="3626261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r2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41258" y="1690688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14574" y="241784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Rx1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66792" y="3083540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866792" y="3749234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14574" y="426435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Wx1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7327239" y="2858544"/>
            <a:ext cx="7001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7327239" y="3452872"/>
            <a:ext cx="0" cy="3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9500" y="4118566"/>
            <a:ext cx="712177" cy="2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7" idx="2"/>
          </p:cNvCxnSpPr>
          <p:nvPr/>
        </p:nvCxnSpPr>
        <p:spPr>
          <a:xfrm flipH="1" flipV="1">
            <a:off x="8229913" y="2787179"/>
            <a:ext cx="45685" cy="14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09435" y="26464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280659" y="3430546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429500" y="4105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370277" y="3525767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 smtClean="0"/>
          </a:p>
          <a:p>
            <a:r>
              <a:rPr lang="en-US" dirty="0" smtClean="0"/>
              <a:t>Program Order Relaxations</a:t>
            </a:r>
            <a:endParaRPr lang="en-US" dirty="0" smtClean="0"/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1825625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9" y="66484"/>
            <a:ext cx="10515600" cy="1325563"/>
          </a:xfrm>
        </p:spPr>
        <p:txBody>
          <a:bodyPr/>
          <a:lstStyle/>
          <a:p>
            <a:r>
              <a:rPr lang="en-US" dirty="0" smtClean="0"/>
              <a:t>Example: Store atomicity relaxation (</a:t>
            </a:r>
            <a:r>
              <a:rPr lang="en-US" dirty="0" err="1" smtClean="0"/>
              <a:t>rfe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3916"/>
            <a:ext cx="10515600" cy="22340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assume that the </a:t>
            </a:r>
            <a:r>
              <a:rPr lang="en-US" dirty="0" smtClean="0">
                <a:solidFill>
                  <a:srgbClr val="FF0000"/>
                </a:solidFill>
              </a:rPr>
              <a:t>read-read</a:t>
            </a:r>
            <a:r>
              <a:rPr lang="en-US" dirty="0" smtClean="0"/>
              <a:t> ordering is a part of </a:t>
            </a:r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(like Intel TSO)</a:t>
            </a:r>
          </a:p>
          <a:p>
            <a:r>
              <a:rPr lang="en-US" dirty="0" smtClean="0"/>
              <a:t>The only way this can </a:t>
            </a:r>
            <a:r>
              <a:rPr lang="en-US" dirty="0" smtClean="0">
                <a:solidFill>
                  <a:srgbClr val="00B050"/>
                </a:solidFill>
              </a:rPr>
              <a:t>happen </a:t>
            </a:r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rfe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</a:t>
            </a:r>
            <a:r>
              <a:rPr lang="en-US" dirty="0" smtClean="0">
                <a:solidFill>
                  <a:srgbClr val="0070C0"/>
                </a:solidFill>
              </a:rPr>
              <a:t>global </a:t>
            </a:r>
          </a:p>
          <a:p>
            <a:r>
              <a:rPr lang="en-US" dirty="0" smtClean="0"/>
              <a:t>How can this happen? </a:t>
            </a:r>
          </a:p>
          <a:p>
            <a:pPr lvl="1"/>
            <a:r>
              <a:rPr lang="en-US" dirty="0" smtClean="0"/>
              <a:t>Assume P3 and P1 </a:t>
            </a:r>
            <a:r>
              <a:rPr lang="en-US" dirty="0" smtClean="0">
                <a:solidFill>
                  <a:srgbClr val="0070C0"/>
                </a:solidFill>
              </a:rPr>
              <a:t>share</a:t>
            </a:r>
            <a:r>
              <a:rPr lang="en-US" dirty="0" smtClean="0"/>
              <a:t> a cache bank. P1 has a </a:t>
            </a:r>
            <a:r>
              <a:rPr lang="en-US" dirty="0" smtClean="0">
                <a:solidFill>
                  <a:srgbClr val="0070C0"/>
                </a:solidFill>
              </a:rPr>
              <a:t>mechanism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new cache contents in this </a:t>
            </a:r>
            <a:r>
              <a:rPr lang="en-US" dirty="0" smtClean="0">
                <a:solidFill>
                  <a:srgbClr val="00B050"/>
                </a:solidFill>
              </a:rPr>
              <a:t>bank</a:t>
            </a:r>
            <a:r>
              <a:rPr lang="en-US" dirty="0" smtClean="0"/>
              <a:t> before (P0,P2) can read it. Same with P0 and P2. 	</a:t>
            </a:r>
          </a:p>
          <a:p>
            <a:pPr lvl="1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24587"/>
              </p:ext>
            </p:extLst>
          </p:nvPr>
        </p:nvGraphicFramePr>
        <p:xfrm>
          <a:off x="571501" y="2173767"/>
          <a:ext cx="5714999" cy="118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25"/>
                <a:gridCol w="1238800"/>
                <a:gridCol w="1346163"/>
                <a:gridCol w="1676511"/>
              </a:tblGrid>
              <a:tr h="548906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r3</a:t>
                      </a:r>
                      <a:r>
                        <a:rPr lang="en-US" baseline="0" dirty="0" smtClean="0"/>
                        <a:t> =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r2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r4 =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 x =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(f) y =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89080" y="3626261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r3 = 0, r2 = 2, r4 =0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20353" y="1461947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686966" y="41880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Rx1	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370940" y="3514253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Ry0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914404" y="3883585"/>
            <a:ext cx="966158" cy="33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58840" y="39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370940" y="2669078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 Wy2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7791892" y="3091667"/>
            <a:ext cx="542" cy="42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2094" y="310334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574272" y="2016031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682268" y="26605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Rx0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794962" y="34726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Wx1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7807438" y="2229806"/>
            <a:ext cx="63965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9562049" y="2271334"/>
            <a:ext cx="541168" cy="38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10100556" y="3029883"/>
            <a:ext cx="2661" cy="4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</p:cNvCxnSpPr>
          <p:nvPr/>
        </p:nvCxnSpPr>
        <p:spPr>
          <a:xfrm flipH="1">
            <a:off x="9424030" y="3842005"/>
            <a:ext cx="828750" cy="4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8431" y="2165084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748250" y="2205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0063906" y="302549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865007" y="396667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  <a:endParaRPr lang="en-US" dirty="0" smtClean="0"/>
          </a:p>
          <a:p>
            <a:r>
              <a:rPr lang="en-US" dirty="0" smtClean="0"/>
              <a:t>Program Order Relaxations</a:t>
            </a:r>
            <a:endParaRPr lang="en-US" dirty="0" smtClean="0"/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2821911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Healthiness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837"/>
          </a:xfrm>
        </p:spPr>
        <p:txBody>
          <a:bodyPr/>
          <a:lstStyle/>
          <a:p>
            <a:r>
              <a:rPr lang="en-US" dirty="0" smtClean="0"/>
              <a:t>We have up till now talked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about multiprocessors</a:t>
            </a:r>
          </a:p>
          <a:p>
            <a:pPr lvl="1"/>
            <a:r>
              <a:rPr lang="en-US" dirty="0" smtClean="0"/>
              <a:t>What about </a:t>
            </a:r>
            <a:r>
              <a:rPr lang="en-US" dirty="0" smtClean="0">
                <a:solidFill>
                  <a:srgbClr val="0070C0"/>
                </a:solidFill>
              </a:rPr>
              <a:t>uniprocessors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ANS: </a:t>
            </a:r>
            <a:r>
              <a:rPr lang="en-US" dirty="0" smtClean="0"/>
              <a:t>All the </a:t>
            </a:r>
            <a:r>
              <a:rPr lang="en-US" dirty="0" smtClean="0">
                <a:solidFill>
                  <a:srgbClr val="00B050"/>
                </a:solidFill>
              </a:rPr>
              <a:t>programs</a:t>
            </a:r>
            <a:r>
              <a:rPr lang="en-US" dirty="0" smtClean="0"/>
              <a:t> running on </a:t>
            </a:r>
            <a:r>
              <a:rPr lang="en-US" dirty="0" smtClean="0">
                <a:solidFill>
                  <a:srgbClr val="0070C0"/>
                </a:solidFill>
              </a:rPr>
              <a:t>uniprocessors</a:t>
            </a:r>
            <a:r>
              <a:rPr lang="en-US" dirty="0" smtClean="0"/>
              <a:t> should have the same </a:t>
            </a:r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 irrespective of the </a:t>
            </a:r>
            <a:r>
              <a:rPr lang="en-US" dirty="0" smtClean="0">
                <a:solidFill>
                  <a:srgbClr val="FF0000"/>
                </a:solidFill>
              </a:rPr>
              <a:t>memory model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 do we </a:t>
            </a:r>
            <a:r>
              <a:rPr lang="en-US" dirty="0" smtClean="0">
                <a:solidFill>
                  <a:srgbClr val="00B050"/>
                </a:solidFill>
              </a:rPr>
              <a:t>formalize</a:t>
            </a:r>
            <a:r>
              <a:rPr lang="en-US" dirty="0" smtClean="0"/>
              <a:t> this?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7981" y="4044462"/>
                <a:ext cx="722980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𝑝𝑜𝑙𝑜𝑐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81" y="4044462"/>
                <a:ext cx="722980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753693"/>
                <a:ext cx="9469316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800" dirty="0" smtClean="0"/>
                        <m:t>niproc</m:t>
                      </m:r>
                      <m:r>
                        <m:rPr>
                          <m:nor/>
                        </m:rPr>
                        <a:rPr lang="en-US" sz="2800" dirty="0" smtClean="0"/>
                        <m:t>(</m:t>
                      </m:r>
                      <m:r>
                        <m:rPr>
                          <m:nor/>
                        </m:rPr>
                        <a:rPr lang="en-US" sz="2800" b="1" dirty="0" smtClean="0"/>
                        <m:t>E</m:t>
                      </m:r>
                      <m:r>
                        <m:rPr>
                          <m:nor/>
                        </m:rPr>
                        <a:rPr lang="en-US" sz="2800" dirty="0" smtClean="0"/>
                        <m:t>, </m:t>
                      </m:r>
                      <m:r>
                        <m:rPr>
                          <m:nor/>
                        </m:rPr>
                        <a:rPr lang="en-US" sz="2800" dirty="0" smtClean="0"/>
                        <m:t>rf</m:t>
                      </m:r>
                      <m:r>
                        <m:rPr>
                          <m:nor/>
                        </m:rPr>
                        <a:rPr lang="en-US" sz="2800" dirty="0" smtClean="0"/>
                        <m:t>, </m:t>
                      </m:r>
                      <m:r>
                        <m:rPr>
                          <m:nor/>
                        </m:rPr>
                        <a:rPr lang="en-US" sz="2800" dirty="0" smtClean="0"/>
                        <m:t>ws</m:t>
                      </m:r>
                      <m:r>
                        <m:rPr>
                          <m:nor/>
                        </m:rPr>
                        <a:rPr lang="en-US" sz="2800" dirty="0" smtClean="0"/>
                        <m:t>)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𝑎𝑐𝑦𝑐𝑙𝑖𝑐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3693"/>
                <a:ext cx="9469316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525715" y="4976446"/>
            <a:ext cx="4000500" cy="49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Uniprocessor Condition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</a:t>
            </a:r>
            <a:r>
              <a:rPr lang="en-US" i="1" dirty="0" err="1" smtClean="0"/>
              <a:t>uniproc</a:t>
            </a:r>
            <a:r>
              <a:rPr lang="en-US" dirty="0" smtClean="0"/>
              <a:t> Condition Mean?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/>
          </a:bodyPr>
          <a:lstStyle/>
          <a:p>
            <a:r>
              <a:rPr lang="en-US" dirty="0" smtClean="0"/>
              <a:t>For a single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Consider an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xecution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 smtClean="0"/>
              <a:t> of events with the following relations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data dependence via memory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ws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coherence write order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(read  write) order for the same memory location</a:t>
            </a:r>
          </a:p>
          <a:p>
            <a:pPr lvl="2"/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po</a:t>
            </a:r>
            <a:r>
              <a:rPr lang="en-US" baseline="-250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loc</a:t>
            </a:r>
            <a:r>
              <a:rPr lang="en-US" dirty="0" smtClean="0">
                <a:sym typeface="Wingdings" panose="05000000000000000000" pitchFamily="2" charset="2"/>
              </a:rPr>
              <a:t>  program order for memory accesses to the same memory location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Create a graph: Should be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acyclic</a:t>
            </a:r>
          </a:p>
          <a:p>
            <a:r>
              <a:rPr lang="en-US" dirty="0" smtClean="0"/>
              <a:t>Alternatively this condition also </a:t>
            </a:r>
            <a:r>
              <a:rPr lang="en-US" dirty="0" smtClean="0">
                <a:solidFill>
                  <a:srgbClr val="FF0000"/>
                </a:solidFill>
              </a:rPr>
              <a:t>guarantees </a:t>
            </a:r>
          </a:p>
          <a:p>
            <a:pPr lvl="1"/>
            <a:r>
              <a:rPr lang="en-US" dirty="0" smtClean="0"/>
              <a:t>per </a:t>
            </a:r>
            <a:r>
              <a:rPr lang="en-US" dirty="0" smtClean="0">
                <a:solidFill>
                  <a:srgbClr val="00B050"/>
                </a:solidFill>
              </a:rPr>
              <a:t>location</a:t>
            </a:r>
            <a:r>
              <a:rPr lang="en-US" dirty="0" smtClean="0"/>
              <a:t>, SC holds </a:t>
            </a:r>
          </a:p>
          <a:p>
            <a:r>
              <a:rPr lang="en-US" dirty="0" smtClean="0"/>
              <a:t>All memory </a:t>
            </a:r>
            <a:r>
              <a:rPr lang="en-US" dirty="0" smtClean="0">
                <a:solidFill>
                  <a:srgbClr val="FF0000"/>
                </a:solidFill>
              </a:rPr>
              <a:t>models</a:t>
            </a:r>
            <a:r>
              <a:rPr lang="en-US" dirty="0" smtClean="0"/>
              <a:t> need to obey the </a:t>
            </a:r>
            <a:r>
              <a:rPr lang="en-US" i="1" dirty="0" err="1" smtClean="0"/>
              <a:t>uniproc</a:t>
            </a:r>
            <a:r>
              <a:rPr lang="en-US" dirty="0" smtClean="0"/>
              <a:t> criterion also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-110750"/>
            <a:ext cx="10515600" cy="1325563"/>
          </a:xfrm>
        </p:spPr>
        <p:txBody>
          <a:bodyPr/>
          <a:lstStyle/>
          <a:p>
            <a:r>
              <a:rPr lang="en-US" dirty="0" smtClean="0"/>
              <a:t>Example: Invalid executions as per </a:t>
            </a:r>
            <a:r>
              <a:rPr lang="en-US" i="1" dirty="0" err="1" smtClean="0"/>
              <a:t>uniproc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956050"/>
              </p:ext>
            </p:extLst>
          </p:nvPr>
        </p:nvGraphicFramePr>
        <p:xfrm>
          <a:off x="2141324" y="2150969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 r1 = x</a:t>
                      </a:r>
                    </a:p>
                    <a:p>
                      <a:r>
                        <a:rPr lang="en-US" dirty="0" smtClean="0"/>
                        <a:t>(c)</a:t>
                      </a:r>
                      <a:r>
                        <a:rPr lang="en-US" baseline="0" dirty="0" smtClean="0"/>
                        <a:t> x =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82411" y="3476792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1, r1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934589" y="154121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07905" y="22683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60123" y="293407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53018" y="371041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Wx2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6681072" y="2709075"/>
            <a:ext cx="7396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6681072" y="3303403"/>
            <a:ext cx="420948" cy="40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2766" y="2496980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102147" y="333899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7" idx="2"/>
          </p:cNvCxnSpPr>
          <p:nvPr/>
        </p:nvCxnSpPr>
        <p:spPr>
          <a:xfrm flipV="1">
            <a:off x="7207905" y="2637710"/>
            <a:ext cx="455414" cy="113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10107" y="3059801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-110750"/>
            <a:ext cx="10515600" cy="1325563"/>
          </a:xfrm>
        </p:spPr>
        <p:txBody>
          <a:bodyPr/>
          <a:lstStyle/>
          <a:p>
            <a:r>
              <a:rPr lang="en-US" dirty="0" smtClean="0"/>
              <a:t>Example 2: Invalid executions as per </a:t>
            </a:r>
            <a:r>
              <a:rPr lang="en-US" i="1" dirty="0" err="1" smtClean="0"/>
              <a:t>uniproc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575460"/>
              </p:ext>
            </p:extLst>
          </p:nvPr>
        </p:nvGraphicFramePr>
        <p:xfrm>
          <a:off x="2141324" y="2150969"/>
          <a:ext cx="2301816" cy="14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r2 = 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 x = 2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73618" y="3732675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2, r2 = 1, x = 2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934589" y="154121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66574" y="2350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Rx1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96843" y="317132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594566" y="321122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366574" y="397862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9" idx="0"/>
          </p:cNvCxnSpPr>
          <p:nvPr/>
        </p:nvCxnSpPr>
        <p:spPr>
          <a:xfrm flipH="1" flipV="1">
            <a:off x="6910754" y="3540652"/>
            <a:ext cx="911234" cy="43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3996" y="368239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7" idx="0"/>
            <a:endCxn id="3" idx="2"/>
          </p:cNvCxnSpPr>
          <p:nvPr/>
        </p:nvCxnSpPr>
        <p:spPr>
          <a:xfrm flipV="1">
            <a:off x="6717792" y="2720036"/>
            <a:ext cx="1057709" cy="4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3981" y="26469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7994186" y="2663531"/>
            <a:ext cx="1061404" cy="5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2334" y="26650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cxnSp>
        <p:nvCxnSpPr>
          <p:cNvPr id="30" name="Straight Arrow Connector 29"/>
          <p:cNvCxnSpPr>
            <a:endCxn id="18" idx="2"/>
          </p:cNvCxnSpPr>
          <p:nvPr/>
        </p:nvCxnSpPr>
        <p:spPr>
          <a:xfrm flipV="1">
            <a:off x="8184427" y="3580558"/>
            <a:ext cx="871163" cy="39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83412" y="3728380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18" idx="1"/>
            <a:endCxn id="17" idx="3"/>
          </p:cNvCxnSpPr>
          <p:nvPr/>
        </p:nvCxnSpPr>
        <p:spPr>
          <a:xfrm flipH="1" flipV="1">
            <a:off x="7138740" y="3355986"/>
            <a:ext cx="1455826" cy="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5500" y="3350398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43"/>
            <a:ext cx="10515600" cy="1325563"/>
          </a:xfrm>
        </p:spPr>
        <p:txBody>
          <a:bodyPr/>
          <a:lstStyle/>
          <a:p>
            <a:r>
              <a:rPr lang="en-US" dirty="0" smtClean="0"/>
              <a:t>Thin Air 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74" y="4019934"/>
            <a:ext cx="10515600" cy="28380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 us add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kind of edge: </a:t>
            </a:r>
            <a:r>
              <a:rPr lang="en-US" dirty="0" err="1" smtClean="0">
                <a:solidFill>
                  <a:srgbClr val="00B050"/>
                </a:solidFill>
              </a:rPr>
              <a:t>dp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data </a:t>
            </a:r>
            <a:r>
              <a:rPr lang="en-US" dirty="0" smtClean="0"/>
              <a:t>dependence)</a:t>
            </a:r>
          </a:p>
          <a:p>
            <a:r>
              <a:rPr lang="en-US" dirty="0" smtClean="0"/>
              <a:t>One thing is for </a:t>
            </a:r>
            <a:r>
              <a:rPr lang="en-US" dirty="0" smtClean="0">
                <a:solidFill>
                  <a:srgbClr val="00B0F0"/>
                </a:solidFill>
              </a:rPr>
              <a:t>certain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write to </a:t>
            </a:r>
            <a:r>
              <a:rPr lang="en-US" i="1" dirty="0" smtClean="0"/>
              <a:t>y </a:t>
            </a:r>
            <a:r>
              <a:rPr lang="en-US" dirty="0" smtClean="0"/>
              <a:t>before reading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AND you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write to </a:t>
            </a:r>
            <a:r>
              <a:rPr lang="en-US" i="1" dirty="0" smtClean="0"/>
              <a:t>x </a:t>
            </a:r>
            <a:r>
              <a:rPr lang="en-US" dirty="0" smtClean="0"/>
              <a:t>before reading </a:t>
            </a:r>
            <a:r>
              <a:rPr lang="en-US" i="1" dirty="0" smtClean="0"/>
              <a:t>y</a:t>
            </a:r>
          </a:p>
          <a:p>
            <a:r>
              <a:rPr lang="en-US" dirty="0" smtClean="0"/>
              <a:t>This should be </a:t>
            </a:r>
            <a:r>
              <a:rPr lang="en-US" b="1" dirty="0" smtClean="0">
                <a:solidFill>
                  <a:srgbClr val="FF0000"/>
                </a:solidFill>
              </a:rPr>
              <a:t>forbidden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r1 and r4 actually seen either 0, or a junk value</a:t>
            </a:r>
          </a:p>
          <a:p>
            <a:r>
              <a:rPr lang="en-US" dirty="0" smtClean="0"/>
              <a:t>How can this happen?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If you </a:t>
            </a:r>
            <a:r>
              <a:rPr lang="en-US" dirty="0" smtClean="0">
                <a:solidFill>
                  <a:srgbClr val="00B050"/>
                </a:solidFill>
              </a:rPr>
              <a:t>predict</a:t>
            </a:r>
            <a:r>
              <a:rPr lang="en-US" dirty="0" smtClean="0"/>
              <a:t> the load values for </a:t>
            </a:r>
            <a:r>
              <a:rPr lang="en-US" i="1" dirty="0" smtClean="0"/>
              <a:t>r1</a:t>
            </a:r>
            <a:r>
              <a:rPr lang="en-US" dirty="0" smtClean="0"/>
              <a:t> and </a:t>
            </a:r>
            <a:r>
              <a:rPr lang="en-US" i="1" dirty="0" smtClean="0"/>
              <a:t>r4 </a:t>
            </a:r>
            <a:r>
              <a:rPr lang="en-US" dirty="0" smtClean="0"/>
              <a:t>(result of aggressive speculation, compiler opts)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628316"/>
              </p:ext>
            </p:extLst>
          </p:nvPr>
        </p:nvGraphicFramePr>
        <p:xfrm>
          <a:off x="1211854" y="1431185"/>
          <a:ext cx="3878810" cy="1463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05"/>
                <a:gridCol w="1939405"/>
              </a:tblGrid>
              <a:tr h="548906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r1 = x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r9 = r1 XOR r1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(b) y = 1 + r9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r>
                        <a:rPr lang="en-US" baseline="0" dirty="0" smtClean="0"/>
                        <a:t> r4 = y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r9 = r4 </a:t>
                      </a:r>
                      <a:r>
                        <a:rPr lang="en-US" baseline="0" dirty="0" err="1" smtClean="0"/>
                        <a:t>xor</a:t>
                      </a:r>
                      <a:r>
                        <a:rPr lang="en-US" baseline="0" dirty="0" smtClean="0"/>
                        <a:t> r4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(d) x = 1</a:t>
                      </a:r>
                      <a:r>
                        <a:rPr lang="en-US" baseline="0" dirty="0" smtClean="0"/>
                        <a:t> + r9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05332" y="2994099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r4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785120" y="952134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17105" y="1761619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47374" y="2582235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45097" y="26221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17105" y="338953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Rx1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761286" y="2951567"/>
            <a:ext cx="871158" cy="43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8543" y="30553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V="1">
            <a:off x="6607821" y="2130951"/>
            <a:ext cx="1018755" cy="4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0802" y="2060410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7844717" y="2074446"/>
            <a:ext cx="1061404" cy="5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02865" y="207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9" idx="2"/>
          </p:cNvCxnSpPr>
          <p:nvPr/>
        </p:nvCxnSpPr>
        <p:spPr>
          <a:xfrm flipH="1">
            <a:off x="7913077" y="2991473"/>
            <a:ext cx="993044" cy="4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6356" y="320486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Thin Air Read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199"/>
            <a:ext cx="10515600" cy="22907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represents data dependences across processors</a:t>
            </a:r>
          </a:p>
          <a:p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dp</a:t>
            </a:r>
            <a:r>
              <a:rPr lang="en-US" dirty="0" smtClean="0">
                <a:sym typeface="Wingdings" panose="05000000000000000000" pitchFamily="2" charset="2"/>
              </a:rPr>
              <a:t>  data dependences in the same core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Data dependences </a:t>
            </a:r>
            <a:r>
              <a:rPr lang="en-US" dirty="0" smtClean="0">
                <a:sym typeface="Wingdings" panose="05000000000000000000" pitchFamily="2" charset="2"/>
              </a:rPr>
              <a:t>cannot form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cycle</a:t>
            </a:r>
            <a:r>
              <a:rPr lang="en-US" dirty="0" smtClean="0">
                <a:sym typeface="Wingdings" panose="05000000000000000000" pitchFamily="2" charset="2"/>
              </a:rPr>
              <a:t>, also means you cannot read junk data as valid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61946" y="2136531"/>
                <a:ext cx="5595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𝑎𝑐𝑦𝑐𝑙𝑖𝑐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46" y="2136531"/>
                <a:ext cx="559505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an execution valid?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292"/>
            <a:ext cx="10515600" cy="33106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is an execution </a:t>
            </a:r>
            <a:r>
              <a:rPr lang="en-US" sz="3200" dirty="0" smtClean="0">
                <a:solidFill>
                  <a:srgbClr val="00B050"/>
                </a:solidFill>
              </a:rPr>
              <a:t>valid</a:t>
            </a:r>
            <a:r>
              <a:rPr lang="en-US" sz="3200" dirty="0" smtClean="0"/>
              <a:t> under a memory model? </a:t>
            </a:r>
          </a:p>
          <a:p>
            <a:pPr lvl="1"/>
            <a:r>
              <a:rPr lang="en-US" sz="2800" i="1" dirty="0" err="1" smtClean="0"/>
              <a:t>rf</a:t>
            </a:r>
            <a:r>
              <a:rPr lang="en-US" sz="2800" i="1" dirty="0" smtClean="0"/>
              <a:t> 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and </a:t>
            </a:r>
            <a:r>
              <a:rPr lang="en-US" sz="2800" i="1" dirty="0" err="1" smtClean="0">
                <a:sym typeface="Wingdings" panose="05000000000000000000" pitchFamily="2" charset="2"/>
              </a:rPr>
              <a:t>ws</a:t>
            </a:r>
            <a:r>
              <a:rPr lang="en-US" sz="2800" i="1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are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well formed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US" sz="2800" dirty="0" smtClean="0">
                <a:sym typeface="Wingdings" panose="05000000000000000000" pitchFamily="2" charset="2"/>
              </a:rPr>
              <a:t> thin air reads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Uniprocessor</a:t>
            </a:r>
            <a:r>
              <a:rPr lang="en-US" sz="2800" dirty="0" smtClean="0">
                <a:sym typeface="Wingdings" panose="05000000000000000000" pitchFamily="2" charset="2"/>
              </a:rPr>
              <a:t> constraints need to be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met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cycles </a:t>
            </a:r>
            <a:r>
              <a:rPr lang="en-US" sz="2800" dirty="0" smtClean="0">
                <a:sym typeface="Wingdings" panose="05000000000000000000" pitchFamily="2" charset="2"/>
              </a:rPr>
              <a:t>in the global happens before relationship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-1108724" y="1675406"/>
                <a:ext cx="1304639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𝑤𝑓𝑟𝑓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𝑤𝑓𝑤𝑠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𝑤𝑠</m:t>
                          </m:r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𝑢𝑛𝑖𝑝𝑟𝑜𝑐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𝑎𝑐𝑦𝑐𝑙𝑖𝑐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𝑔h𝑏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 smtClean="0"/>
                  <a:t>   </a:t>
                </a:r>
                <a:endParaRPr lang="en-IN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8724" y="1675406"/>
                <a:ext cx="13046392" cy="8617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23" y="1690688"/>
            <a:ext cx="5922753" cy="3405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Lamport’s</a:t>
            </a:r>
            <a:r>
              <a:rPr lang="en-US" dirty="0" smtClean="0"/>
              <a:t> definition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IN" i="1" dirty="0" smtClean="0">
                <a:solidFill>
                  <a:srgbClr val="00B050"/>
                </a:solidFill>
              </a:rPr>
              <a:t>he </a:t>
            </a:r>
            <a:r>
              <a:rPr lang="en-IN" i="1" dirty="0">
                <a:solidFill>
                  <a:srgbClr val="00B050"/>
                </a:solidFill>
              </a:rPr>
              <a:t>result of any execution is the same as if the operations of all the </a:t>
            </a:r>
            <a:r>
              <a:rPr lang="en-IN" i="1" dirty="0" smtClean="0">
                <a:solidFill>
                  <a:srgbClr val="00B050"/>
                </a:solidFill>
              </a:rPr>
              <a:t>processors were </a:t>
            </a:r>
            <a:r>
              <a:rPr lang="en-IN" i="1" dirty="0">
                <a:solidFill>
                  <a:srgbClr val="00B050"/>
                </a:solidFill>
              </a:rPr>
              <a:t>executed in some sequential order, and the operations of each </a:t>
            </a:r>
            <a:r>
              <a:rPr lang="en-IN" i="1" dirty="0" smtClean="0">
                <a:solidFill>
                  <a:srgbClr val="00B050"/>
                </a:solidFill>
              </a:rPr>
              <a:t>individual processor </a:t>
            </a:r>
            <a:r>
              <a:rPr lang="en-IN" i="1" dirty="0">
                <a:solidFill>
                  <a:srgbClr val="00B050"/>
                </a:solidFill>
              </a:rPr>
              <a:t>appear in this sequence in the order </a:t>
            </a:r>
            <a:r>
              <a:rPr lang="en-IN" i="1" dirty="0" smtClean="0">
                <a:solidFill>
                  <a:srgbClr val="00B050"/>
                </a:solidFill>
              </a:rPr>
              <a:t>specified </a:t>
            </a:r>
            <a:r>
              <a:rPr lang="en-IN" i="1" dirty="0">
                <a:solidFill>
                  <a:srgbClr val="00B050"/>
                </a:solidFill>
              </a:rPr>
              <a:t>by its </a:t>
            </a:r>
            <a:r>
              <a:rPr lang="en-IN" i="1" dirty="0" smtClean="0">
                <a:solidFill>
                  <a:srgbClr val="00B050"/>
                </a:solidFill>
              </a:rPr>
              <a:t>program.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0060" y="4442604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is intuitive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139796" y="4442604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is slow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130059" y="5380007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models enable many processor optimizations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39795" y="5348827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memory models can reorder </a:t>
            </a:r>
            <a:r>
              <a:rPr lang="en-US" dirty="0" err="1" smtClean="0"/>
              <a:t>insructions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vs. Axiomatic Models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4672" y="1690688"/>
            <a:ext cx="3873260" cy="61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Model of SC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362755" y="1923690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837872" y="1940943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613366" y="1996970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453887" y="2225615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230264" y="2225615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0006641" y="2225614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6970143" y="3588589"/>
            <a:ext cx="3398807" cy="4485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5945038" y="2493034"/>
            <a:ext cx="0" cy="5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0091" y="2493033"/>
            <a:ext cx="10064" cy="26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95649" y="2566314"/>
            <a:ext cx="5751" cy="4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5590634" y="2725947"/>
            <a:ext cx="5881778" cy="1095555"/>
          </a:xfrm>
          <a:prstGeom prst="arc">
            <a:avLst>
              <a:gd name="adj1" fmla="val 107472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7410091" y="2756139"/>
            <a:ext cx="1259456" cy="83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60898" y="2958859"/>
            <a:ext cx="241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299385" y="2943315"/>
            <a:ext cx="241539" cy="1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37869" y="5198764"/>
            <a:ext cx="3873260" cy="61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Axiomatic Model of SC</a:t>
            </a:r>
            <a:endParaRPr lang="en-IN" dirty="0"/>
          </a:p>
        </p:txBody>
      </p:sp>
      <p:sp>
        <p:nvSpPr>
          <p:cNvPr id="29" name="Oval Callout 28"/>
          <p:cNvSpPr/>
          <p:nvPr/>
        </p:nvSpPr>
        <p:spPr>
          <a:xfrm>
            <a:off x="3163019" y="3063007"/>
            <a:ext cx="2096219" cy="763438"/>
          </a:xfrm>
          <a:prstGeom prst="wedgeEllipseCallout">
            <a:avLst>
              <a:gd name="adj1" fmla="val 56945"/>
              <a:gd name="adj2" fmla="val -6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one processor at a time</a:t>
            </a:r>
            <a:endParaRPr lang="en-IN" dirty="0"/>
          </a:p>
        </p:txBody>
      </p:sp>
      <p:sp>
        <p:nvSpPr>
          <p:cNvPr id="30" name="Vertical Scroll 29"/>
          <p:cNvSpPr/>
          <p:nvPr/>
        </p:nvSpPr>
        <p:spPr>
          <a:xfrm>
            <a:off x="5629455" y="5198764"/>
            <a:ext cx="1780635" cy="1486708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Allowed Behaviors</a:t>
            </a:r>
            <a:endParaRPr lang="en-IN" dirty="0"/>
          </a:p>
        </p:txBody>
      </p:sp>
      <p:sp>
        <p:nvSpPr>
          <p:cNvPr id="31" name="Vertical Scroll 30"/>
          <p:cNvSpPr/>
          <p:nvPr/>
        </p:nvSpPr>
        <p:spPr>
          <a:xfrm>
            <a:off x="8013939" y="5198764"/>
            <a:ext cx="1923692" cy="14867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Disallowed behaviors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4672" y="4485736"/>
            <a:ext cx="11757803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Global view</a:t>
            </a:r>
          </a:p>
          <a:p>
            <a:pPr lvl="1"/>
            <a:r>
              <a:rPr lang="en-US" dirty="0" smtClean="0"/>
              <a:t>A set of memory events that are totally ordered. All processors agree with the same total order.  (recapitulate </a:t>
            </a:r>
            <a:r>
              <a:rPr lang="en-US" dirty="0" smtClean="0">
                <a:solidFill>
                  <a:srgbClr val="FF0000"/>
                </a:solidFill>
              </a:rPr>
              <a:t>total ordering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Local view</a:t>
            </a:r>
          </a:p>
          <a:p>
            <a:pPr lvl="1"/>
            <a:r>
              <a:rPr lang="en-US" dirty="0" smtClean="0"/>
              <a:t>Order of memory events from the point of view of one processor only. Other processors might not agree with this view.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memory</a:t>
            </a:r>
            <a:r>
              <a:rPr lang="en-US" dirty="0" smtClean="0"/>
              <a:t> request, </a:t>
            </a:r>
            <a:r>
              <a:rPr lang="en-US" i="1" dirty="0" smtClean="0"/>
              <a:t>m</a:t>
            </a:r>
            <a:r>
              <a:rPr lang="en-US" dirty="0" smtClean="0"/>
              <a:t>, has the following properties</a:t>
            </a:r>
          </a:p>
          <a:p>
            <a:pPr lvl="1"/>
            <a:r>
              <a:rPr lang="en-US" dirty="0" err="1" smtClean="0"/>
              <a:t>loc</a:t>
            </a:r>
            <a:r>
              <a:rPr lang="en-US" dirty="0" smtClean="0"/>
              <a:t>(m) </a:t>
            </a:r>
            <a:r>
              <a:rPr lang="en-US" dirty="0" smtClean="0">
                <a:sym typeface="Wingdings" panose="05000000000000000000" pitchFamily="2" charset="2"/>
              </a:rPr>
              <a:t> its location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val</a:t>
            </a:r>
            <a:r>
              <a:rPr lang="en-US" dirty="0" smtClean="0">
                <a:sym typeface="Wingdings" panose="05000000000000000000" pitchFamily="2" charset="2"/>
              </a:rPr>
              <a:t>(m)  its value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proc</a:t>
            </a:r>
            <a:r>
              <a:rPr lang="en-US" dirty="0" smtClean="0">
                <a:sym typeface="Wingdings" panose="05000000000000000000" pitchFamily="2" charset="2"/>
              </a:rPr>
              <a:t>(m)  its processor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</a:t>
            </a:r>
            <a:r>
              <a:rPr lang="en-US" baseline="-25000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memory events to location, l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Reads to l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</a:t>
            </a:r>
            <a:r>
              <a:rPr lang="en-US" baseline="-25000" dirty="0" err="1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Writes to 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terminology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memory events (read/write/fence) 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are in the same thread, we define the program order relationship</a:t>
                </a:r>
              </a:p>
              <a:p>
                <a:pPr lvl="1"/>
                <a:r>
                  <a:rPr lang="en-US" dirty="0" smtClean="0"/>
                  <a:t>p</a:t>
                </a:r>
                <a:r>
                  <a:rPr lang="en-US" baseline="-25000" dirty="0" smtClean="0"/>
                  <a:t>1              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or alternatively 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 po</a:t>
                </a:r>
              </a:p>
              <a:p>
                <a:pPr lvl="1"/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needs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complete</a:t>
                </a:r>
                <a:r>
                  <a:rPr lang="en-US" dirty="0" smtClean="0"/>
                  <a:t> its execution before p</a:t>
                </a:r>
                <a:r>
                  <a:rPr lang="en-US" baseline="-25000" dirty="0" smtClean="0"/>
                  <a:t>2</a:t>
                </a:r>
              </a:p>
              <a:p>
                <a:r>
                  <a:rPr lang="en-US" dirty="0" smtClean="0"/>
                  <a:t>Weak memory models need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respect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program order</a:t>
                </a:r>
              </a:p>
              <a:p>
                <a:r>
                  <a:rPr lang="en-US" dirty="0" smtClean="0"/>
                  <a:t>Let us define the read-from relationship:</a:t>
                </a:r>
              </a:p>
              <a:p>
                <a:pPr lvl="1"/>
                <a:r>
                  <a:rPr lang="en-US" dirty="0" smtClean="0"/>
                  <a:t>w          r, </a:t>
                </a:r>
                <a:r>
                  <a:rPr lang="en-US" dirty="0"/>
                  <a:t>or alternatively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wr</a:t>
                </a:r>
                <a:endParaRPr lang="en-IN" dirty="0"/>
              </a:p>
              <a:p>
                <a:pPr lvl="1"/>
                <a:r>
                  <a:rPr lang="en-US" dirty="0" smtClean="0"/>
                  <a:t>r reads from w</a:t>
                </a:r>
              </a:p>
              <a:p>
                <a:r>
                  <a:rPr lang="en-US" dirty="0" smtClean="0"/>
                  <a:t>Wx2 means: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write</a:t>
                </a:r>
                <a:r>
                  <a:rPr lang="en-US" dirty="0" smtClean="0"/>
                  <a:t> 2 to location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</a:p>
              <a:p>
                <a:r>
                  <a:rPr lang="en-US" dirty="0" smtClean="0"/>
                  <a:t>Rx1 means: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read</a:t>
                </a:r>
                <a:r>
                  <a:rPr lang="en-US" dirty="0" smtClean="0"/>
                  <a:t> 1 from location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1975449" y="2665560"/>
            <a:ext cx="534838" cy="439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877684" y="4201286"/>
            <a:ext cx="534838" cy="439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</a:t>
            </a:r>
            <a:r>
              <a:rPr lang="en-US" dirty="0" err="1" smtClean="0"/>
              <a:t>formedness</a:t>
            </a:r>
            <a:r>
              <a:rPr lang="en-US" dirty="0" smtClean="0"/>
              <a:t>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In the </a:t>
            </a:r>
            <a:r>
              <a:rPr lang="en-US" i="1" dirty="0" err="1" smtClean="0"/>
              <a:t>rf</a:t>
            </a:r>
            <a:r>
              <a:rPr lang="en-US" i="1" dirty="0" smtClean="0"/>
              <a:t>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A read reads its data from only one </a:t>
            </a:r>
            <a:r>
              <a:rPr lang="en-US" dirty="0" smtClean="0">
                <a:solidFill>
                  <a:schemeClr val="accent5"/>
                </a:solidFill>
              </a:rPr>
              <a:t>write</a:t>
            </a:r>
          </a:p>
          <a:p>
            <a:pPr lvl="1"/>
            <a:r>
              <a:rPr lang="en-US" dirty="0" smtClean="0"/>
              <a:t>Let us define a function: </a:t>
            </a:r>
            <a:r>
              <a:rPr lang="en-US" dirty="0" err="1" smtClean="0"/>
              <a:t>wf-rf</a:t>
            </a:r>
            <a:r>
              <a:rPr lang="en-US" dirty="0" smtClean="0"/>
              <a:t> (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is true if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relationship</a:t>
            </a:r>
            <a:r>
              <a:rPr lang="en-US" dirty="0" smtClean="0"/>
              <a:t>, </a:t>
            </a:r>
            <a:r>
              <a:rPr lang="en-US" dirty="0" err="1" smtClean="0"/>
              <a:t>rf</a:t>
            </a:r>
            <a:r>
              <a:rPr lang="en-US" dirty="0" smtClean="0"/>
              <a:t>, is well </a:t>
            </a:r>
            <a:r>
              <a:rPr lang="en-US" dirty="0" smtClean="0">
                <a:solidFill>
                  <a:srgbClr val="00B050"/>
                </a:solidFill>
              </a:rPr>
              <a:t>formed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Meaning:</a:t>
            </a:r>
            <a:r>
              <a:rPr lang="en-US" dirty="0" smtClean="0"/>
              <a:t> A read gets its data from only one write</a:t>
            </a:r>
          </a:p>
          <a:p>
            <a:r>
              <a:rPr lang="en-US" dirty="0" smtClean="0"/>
              <a:t>Let us now add some </a:t>
            </a:r>
            <a:r>
              <a:rPr lang="en-US" dirty="0" smtClean="0">
                <a:solidFill>
                  <a:srgbClr val="C00000"/>
                </a:solidFill>
              </a:rPr>
              <a:t>coherence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conditions</a:t>
            </a:r>
          </a:p>
          <a:p>
            <a:pPr lvl="1"/>
            <a:r>
              <a:rPr lang="en-US" dirty="0" smtClean="0"/>
              <a:t>Every location has a </a:t>
            </a:r>
            <a:r>
              <a:rPr lang="en-US" dirty="0" smtClean="0">
                <a:solidFill>
                  <a:srgbClr val="0070C0"/>
                </a:solidFill>
              </a:rPr>
              <a:t>globally visible </a:t>
            </a:r>
            <a:r>
              <a:rPr lang="en-US" dirty="0" smtClean="0"/>
              <a:t>order of writes</a:t>
            </a:r>
          </a:p>
          <a:p>
            <a:pPr lvl="1"/>
            <a:r>
              <a:rPr lang="en-US" dirty="0" smtClean="0"/>
              <a:t>Let us call this the </a:t>
            </a:r>
            <a:r>
              <a:rPr lang="en-US" dirty="0" smtClean="0">
                <a:solidFill>
                  <a:srgbClr val="7030A0"/>
                </a:solidFill>
              </a:rPr>
              <a:t>coherence order</a:t>
            </a:r>
          </a:p>
          <a:p>
            <a:pPr lvl="1"/>
            <a:r>
              <a:rPr lang="en-US" dirty="0" err="1" smtClean="0"/>
              <a:t>ws</a:t>
            </a:r>
            <a:r>
              <a:rPr lang="en-US" dirty="0" smtClean="0"/>
              <a:t> = union of coherence orders for all </a:t>
            </a:r>
            <a:r>
              <a:rPr lang="en-US" dirty="0" smtClean="0">
                <a:solidFill>
                  <a:srgbClr val="00B050"/>
                </a:solidFill>
              </a:rPr>
              <a:t>locations</a:t>
            </a:r>
          </a:p>
          <a:p>
            <a:pPr lvl="1"/>
            <a:r>
              <a:rPr lang="en-US" dirty="0" err="1" smtClean="0"/>
              <a:t>ws</a:t>
            </a:r>
            <a:r>
              <a:rPr lang="en-US" dirty="0" smtClean="0"/>
              <a:t> is well formed (</a:t>
            </a:r>
            <a:r>
              <a:rPr lang="en-US" dirty="0" err="1" smtClean="0"/>
              <a:t>wf-ws</a:t>
            </a:r>
            <a:r>
              <a:rPr lang="en-US" dirty="0" smtClean="0"/>
              <a:t>(</a:t>
            </a:r>
            <a:r>
              <a:rPr lang="en-US" dirty="0" err="1" smtClean="0"/>
              <a:t>ws</a:t>
            </a:r>
            <a:r>
              <a:rPr lang="en-US" dirty="0" smtClean="0"/>
              <a:t>) = true)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: The coherence order is </a:t>
            </a:r>
            <a:r>
              <a:rPr lang="en-US" dirty="0" smtClean="0">
                <a:solidFill>
                  <a:srgbClr val="C00000"/>
                </a:solidFill>
              </a:rPr>
              <a:t>well defined </a:t>
            </a:r>
            <a:r>
              <a:rPr lang="en-US" dirty="0" smtClean="0"/>
              <a:t>for all memory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From-read map (</a:t>
            </a:r>
            <a:r>
              <a:rPr lang="en-US" dirty="0" err="1" smtClean="0"/>
              <a:t>fr</a:t>
            </a:r>
            <a:r>
              <a:rPr lang="en-US" dirty="0" smtClean="0"/>
              <a:t>) 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64140"/>
              </p:ext>
            </p:extLst>
          </p:nvPr>
        </p:nvGraphicFramePr>
        <p:xfrm>
          <a:off x="1485181" y="1777042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(a) x =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 x = 2</a:t>
                      </a:r>
                    </a:p>
                    <a:p>
                      <a:r>
                        <a:rPr lang="en-US" dirty="0" smtClean="0"/>
                        <a:t>(c) r1 = 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95887" y="3191774"/>
            <a:ext cx="2130724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r1=2, x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388472" y="124215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41743" y="18872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Wx2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238890" y="282244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21893" y="353683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x1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8644871" y="2256565"/>
            <a:ext cx="857072" cy="56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30448" y="2291115"/>
            <a:ext cx="6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</a:t>
            </a:r>
            <a:r>
              <a:rPr lang="en-US" dirty="0" smtClean="0"/>
              <a:t>, </a:t>
            </a:r>
            <a:r>
              <a:rPr lang="en-US" dirty="0" err="1" smtClean="0"/>
              <a:t>po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8820457" y="3191774"/>
            <a:ext cx="681486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38890" y="32623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fr</a:t>
            </a:r>
            <a:r>
              <a:rPr lang="en-US" dirty="0" smtClean="0"/>
              <a:t>	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566031" y="2199735"/>
            <a:ext cx="0" cy="143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548" y="2893057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838200" y="3864331"/>
                <a:ext cx="10515600" cy="2803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fr </a:t>
                </a:r>
              </a:p>
              <a:p>
                <a:pPr lvl="1"/>
                <a:r>
                  <a:rPr lang="en-US" dirty="0" smtClean="0"/>
                  <a:t>Consider 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  <a:r>
                  <a:rPr lang="en-US" dirty="0" smtClean="0"/>
                  <a:t> Rx2 needs to execute before Wx1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it will read 1, instead of 2</a:t>
                </a:r>
              </a:p>
              <a:p>
                <a:pPr lvl="1"/>
                <a:r>
                  <a:rPr lang="en-US" dirty="0" smtClean="0"/>
                  <a:t>There is clearly an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order</a:t>
                </a:r>
                <a:r>
                  <a:rPr lang="en-US" dirty="0" smtClean="0"/>
                  <a:t> between Rx2 and Wx1</a:t>
                </a:r>
              </a:p>
              <a:p>
                <a:pPr lvl="1"/>
                <a:r>
                  <a:rPr lang="en-US" dirty="0" smtClean="0"/>
                  <a:t>It is called the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fr</a:t>
                </a:r>
                <a:r>
                  <a:rPr lang="en-US" dirty="0" smtClean="0"/>
                  <a:t>(from-read) order</a:t>
                </a:r>
              </a:p>
              <a:p>
                <a:r>
                  <a:rPr lang="en-US" dirty="0" smtClean="0"/>
                  <a:t>Formal definition of </a:t>
                </a:r>
                <a:r>
                  <a:rPr lang="en-US" i="1" dirty="0" err="1" smtClean="0"/>
                  <a:t>fr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rf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w,w</a:t>
                </a:r>
                <a:r>
                  <a:rPr lang="en-US" dirty="0" smtClean="0"/>
                  <a:t>’)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fr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r,w</a:t>
                </a:r>
                <a:r>
                  <a:rPr lang="en-US" dirty="0" smtClean="0"/>
                  <a:t>’)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4331"/>
                <a:ext cx="10515600" cy="2803888"/>
              </a:xfrm>
              <a:prstGeom prst="rect">
                <a:avLst/>
              </a:prstGeom>
              <a:blipFill rotWithShape="0">
                <a:blip r:embed="rId2"/>
                <a:stretch>
                  <a:fillRect l="-1043" t="-5000" b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memory accesses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013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1975</Words>
  <Application>Microsoft Office PowerPoint</Application>
  <PresentationFormat>Widescreen</PresentationFormat>
  <Paragraphs>397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Fundamentals of Memory Consistency</vt:lpstr>
      <vt:lpstr>Contents</vt:lpstr>
      <vt:lpstr>Sequential Consistency</vt:lpstr>
      <vt:lpstr>Operational vs. Axiomatic Models</vt:lpstr>
      <vt:lpstr>Terminology</vt:lpstr>
      <vt:lpstr>Some more terminology</vt:lpstr>
      <vt:lpstr>Well formedness conditions</vt:lpstr>
      <vt:lpstr>From-read map (fr)  </vt:lpstr>
      <vt:lpstr>Relationships between memory accesses</vt:lpstr>
      <vt:lpstr>Global happens before (ghb)</vt:lpstr>
      <vt:lpstr>Let us divide rf into two parts</vt:lpstr>
      <vt:lpstr>Local vs Global Order</vt:lpstr>
      <vt:lpstr>Contents</vt:lpstr>
      <vt:lpstr>Program Order</vt:lpstr>
      <vt:lpstr>Summary of Memory Models</vt:lpstr>
      <vt:lpstr>Putting it All Together</vt:lpstr>
      <vt:lpstr>Deeper look at the global order </vt:lpstr>
      <vt:lpstr>Examples: Load-load or Store-store reordering</vt:lpstr>
      <vt:lpstr>Example: Load  Store reordering</vt:lpstr>
      <vt:lpstr>Example: Store atomicity relaxation (rfe)</vt:lpstr>
      <vt:lpstr>Contents</vt:lpstr>
      <vt:lpstr>Healthiness Conditions</vt:lpstr>
      <vt:lpstr>What does the uniproc Condition Mean? </vt:lpstr>
      <vt:lpstr>Example: Invalid executions as per uniproc</vt:lpstr>
      <vt:lpstr>Example 2: Invalid executions as per uniproc</vt:lpstr>
      <vt:lpstr>Thin Air Reads</vt:lpstr>
      <vt:lpstr>Formalizing the Thin Air Read Constraint</vt:lpstr>
      <vt:lpstr>When is an execution valid?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Memory Consistency</dc:title>
  <dc:creator>Smruti Sarangi</dc:creator>
  <cp:lastModifiedBy>Dell</cp:lastModifiedBy>
  <cp:revision>75</cp:revision>
  <dcterms:created xsi:type="dcterms:W3CDTF">2016-04-26T09:30:41Z</dcterms:created>
  <dcterms:modified xsi:type="dcterms:W3CDTF">2016-04-29T10:33:10Z</dcterms:modified>
</cp:coreProperties>
</file>