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76" r:id="rId7"/>
    <p:sldId id="260" r:id="rId8"/>
    <p:sldId id="262" r:id="rId9"/>
    <p:sldId id="266" r:id="rId10"/>
    <p:sldId id="267" r:id="rId11"/>
    <p:sldId id="268" r:id="rId12"/>
    <p:sldId id="269" r:id="rId13"/>
    <p:sldId id="277" r:id="rId14"/>
    <p:sldId id="264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1" r:id="rId23"/>
    <p:sldId id="280" r:id="rId24"/>
    <p:sldId id="270" r:id="rId25"/>
    <p:sldId id="282" r:id="rId26"/>
    <p:sldId id="283" r:id="rId27"/>
    <p:sldId id="287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8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53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2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F90BA-1FBC-4F54-A896-4C0A111F88B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E198-F921-4A5A-8909-426C988E2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Power and Temperature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</a:t>
            </a:r>
            <a:r>
              <a:rPr lang="en-US" dirty="0" smtClean="0"/>
              <a:t>Sarangi</a:t>
            </a:r>
          </a:p>
          <a:p>
            <a:r>
              <a:rPr lang="en-US" dirty="0" smtClean="0"/>
              <a:t>IIT Delhi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8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</a:t>
            </a:r>
            <a:r>
              <a:rPr lang="en-US" dirty="0" err="1" smtClean="0"/>
              <a:t>vs</a:t>
            </a:r>
            <a:r>
              <a:rPr lang="en-US" dirty="0" smtClean="0"/>
              <a:t>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= Energy per unit time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72353" y="2474259"/>
            <a:ext cx="5486400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For a given clock cycle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54306" y="3675528"/>
                <a:ext cx="9251576" cy="846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𝐸𝑛𝑒𝑟𝑔𝑦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𝐶𝑦𝑐𝑙𝑒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06" y="3675528"/>
                <a:ext cx="9251576" cy="8468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15553" y="4952444"/>
                <a:ext cx="563070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Let C refer to a lumped capacitance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is the activity factor (varies from 0 to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V is the supply voltage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f is the frequency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3" y="4952444"/>
                <a:ext cx="5630709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407" t="-3101" r="-649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64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V and f related?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Let us look at some textbook results.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5458" y="2465295"/>
            <a:ext cx="4150659" cy="55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Alpha Power Law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47129" y="3281083"/>
                <a:ext cx="2491323" cy="803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129" y="3281083"/>
                <a:ext cx="2491323" cy="80342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20787" y="4338918"/>
                <a:ext cx="8654357" cy="99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For older processes (late nineties) (V &gt;&gt; </a:t>
                </a:r>
                <a:r>
                  <a:rPr lang="en-US" sz="2800" dirty="0" err="1" smtClean="0"/>
                  <a:t>V</a:t>
                </a:r>
                <a:r>
                  <a:rPr lang="en-US" sz="2800" baseline="-25000" dirty="0" err="1" smtClean="0"/>
                  <a:t>th</a:t>
                </a:r>
                <a:r>
                  <a:rPr lang="en-US" sz="2800" dirty="0" smtClean="0"/>
                  <a:t>) and (</a:t>
                </a:r>
                <a:r>
                  <a:rPr lang="el-GR" sz="2800" dirty="0" smtClean="0"/>
                  <a:t>α</a:t>
                </a:r>
                <a:r>
                  <a:rPr lang="en-US" sz="2800" dirty="0" smtClean="0"/>
                  <a:t> = 2)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Thus, we could say: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 smtClean="0"/>
                  <a:t>, this will make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787" y="4338918"/>
                <a:ext cx="8654357" cy="990977"/>
              </a:xfrm>
              <a:prstGeom prst="rect">
                <a:avLst/>
              </a:prstGeom>
              <a:blipFill rotWithShape="0">
                <a:blip r:embed="rId3"/>
                <a:stretch>
                  <a:fillRect l="-1268" t="-6173" r="-493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645458" y="4446988"/>
            <a:ext cx="1721224" cy="644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Olden Days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45458" y="5649472"/>
            <a:ext cx="1721224" cy="644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Nowadays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99443" y="5612150"/>
                <a:ext cx="8402941" cy="9909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V is 2-3 times </a:t>
                </a:r>
                <a:r>
                  <a:rPr lang="en-US" sz="2800" dirty="0" err="1" smtClean="0"/>
                  <a:t>V</a:t>
                </a:r>
                <a:r>
                  <a:rPr lang="en-US" sz="2800" baseline="-25000" dirty="0" err="1" smtClean="0"/>
                  <a:t>th</a:t>
                </a:r>
                <a:r>
                  <a:rPr lang="en-US" sz="2800" dirty="0" smtClean="0"/>
                  <a:t> , and </a:t>
                </a:r>
                <a:r>
                  <a:rPr lang="el-GR" sz="2800" dirty="0" smtClean="0"/>
                  <a:t>α</a:t>
                </a:r>
                <a:r>
                  <a:rPr lang="en-US" sz="2800" dirty="0" smtClean="0"/>
                  <a:t> is between 1.1 and 1.3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Thus, this statement would be more correct: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443" y="5612150"/>
                <a:ext cx="8402941" cy="990977"/>
              </a:xfrm>
              <a:prstGeom prst="rect">
                <a:avLst/>
              </a:prstGeom>
              <a:blipFill rotWithShape="0">
                <a:blip r:embed="rId4"/>
                <a:stretch>
                  <a:fillRect l="-1306" t="-6173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38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Voltage-Frequency Scaling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increase the voltage</a:t>
            </a:r>
          </a:p>
          <a:p>
            <a:pPr lvl="1"/>
            <a:r>
              <a:rPr lang="en-US" dirty="0" smtClean="0"/>
              <a:t>We can also increase the frequency</a:t>
            </a:r>
          </a:p>
          <a:p>
            <a:pPr lvl="1"/>
            <a:r>
              <a:rPr lang="en-US" dirty="0" smtClean="0"/>
              <a:t>The power will also increase significantly</a:t>
            </a:r>
          </a:p>
          <a:p>
            <a:pPr lvl="1"/>
            <a:r>
              <a:rPr lang="en-US" dirty="0" smtClean="0"/>
              <a:t>We already know the relation between </a:t>
            </a:r>
            <a:r>
              <a:rPr lang="en-US" i="1" dirty="0" smtClean="0"/>
              <a:t>V</a:t>
            </a:r>
            <a:r>
              <a:rPr lang="en-US" dirty="0" smtClean="0"/>
              <a:t> and </a:t>
            </a:r>
            <a:r>
              <a:rPr lang="en-US" i="1" dirty="0" smtClean="0"/>
              <a:t>f</a:t>
            </a:r>
          </a:p>
          <a:p>
            <a:r>
              <a:rPr lang="en-US" dirty="0" smtClean="0"/>
              <a:t>Quad-core AMD Opteron scaling levels: 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396"/>
              </p:ext>
            </p:extLst>
          </p:nvPr>
        </p:nvGraphicFramePr>
        <p:xfrm>
          <a:off x="3789082" y="4159623"/>
          <a:ext cx="411778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8894"/>
                <a:gridCol w="2058894"/>
              </a:tblGrid>
              <a:tr h="348843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48843">
                <a:tc>
                  <a:txBody>
                    <a:bodyPr/>
                    <a:lstStyle/>
                    <a:p>
                      <a:r>
                        <a:rPr lang="en-US" dirty="0" smtClean="0"/>
                        <a:t>1.25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 GHz</a:t>
                      </a:r>
                      <a:endParaRPr lang="en-US" dirty="0"/>
                    </a:p>
                  </a:txBody>
                  <a:tcPr/>
                </a:tc>
              </a:tr>
              <a:tr h="348843">
                <a:tc>
                  <a:txBody>
                    <a:bodyPr/>
                    <a:lstStyle/>
                    <a:p>
                      <a:r>
                        <a:rPr lang="en-US" dirty="0" smtClean="0"/>
                        <a:t>1.15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 GHz </a:t>
                      </a:r>
                      <a:endParaRPr lang="en-US" dirty="0"/>
                    </a:p>
                  </a:txBody>
                  <a:tcPr/>
                </a:tc>
              </a:tr>
              <a:tr h="348843">
                <a:tc>
                  <a:txBody>
                    <a:bodyPr/>
                    <a:lstStyle/>
                    <a:p>
                      <a:r>
                        <a:rPr lang="en-US" dirty="0" smtClean="0"/>
                        <a:t>1.05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 GHz</a:t>
                      </a:r>
                      <a:endParaRPr lang="en-US" dirty="0"/>
                    </a:p>
                  </a:txBody>
                  <a:tcPr/>
                </a:tc>
              </a:tr>
              <a:tr h="348843">
                <a:tc>
                  <a:txBody>
                    <a:bodyPr/>
                    <a:lstStyle/>
                    <a:p>
                      <a:r>
                        <a:rPr lang="en-US" dirty="0" smtClean="0"/>
                        <a:t>0.9 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 GHz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3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61882" y="2510118"/>
            <a:ext cx="8256494" cy="248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Leakage Power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570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147148" y="3031400"/>
            <a:ext cx="5244353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 smtClean="0"/>
              <a:t>Leakage Power: Sources of Leakage Current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909149" y="3039034"/>
            <a:ext cx="127298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562702" y="3039034"/>
            <a:ext cx="127298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84913" y="2868705"/>
            <a:ext cx="2115670" cy="17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469007" y="2725270"/>
            <a:ext cx="1093695" cy="152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17242" y="2652339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H="1" flipV="1">
            <a:off x="6042748" y="1913358"/>
            <a:ext cx="8965" cy="73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42748" y="1906331"/>
            <a:ext cx="1658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09547" y="2967435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0"/>
          </p:cNvCxnSpPr>
          <p:nvPr/>
        </p:nvCxnSpPr>
        <p:spPr>
          <a:xfrm flipV="1">
            <a:off x="7244018" y="2652339"/>
            <a:ext cx="0" cy="31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244018" y="2641555"/>
            <a:ext cx="735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39453" y="2978219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0"/>
          </p:cNvCxnSpPr>
          <p:nvPr/>
        </p:nvCxnSpPr>
        <p:spPr>
          <a:xfrm flipV="1">
            <a:off x="4473924" y="2663123"/>
            <a:ext cx="0" cy="31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38817" y="2663123"/>
            <a:ext cx="735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86183" y="1565830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46041" y="2608887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drain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3632" y="259810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648301" y="4087415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5769860" y="4151381"/>
            <a:ext cx="0" cy="31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324" y="4466477"/>
            <a:ext cx="735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15854" y="448804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bulk</a:t>
            </a:r>
            <a:endParaRPr lang="en-US" dirty="0"/>
          </a:p>
        </p:txBody>
      </p:sp>
      <p:sp>
        <p:nvSpPr>
          <p:cNvPr id="60" name="Right Arrow 59"/>
          <p:cNvSpPr/>
          <p:nvPr/>
        </p:nvSpPr>
        <p:spPr>
          <a:xfrm rot="10800000">
            <a:off x="5036460" y="3201729"/>
            <a:ext cx="1761564" cy="1241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14315" y="3397867"/>
            <a:ext cx="2456866" cy="3195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 </a:t>
            </a:r>
            <a:r>
              <a:rPr lang="en-US" dirty="0" err="1" smtClean="0"/>
              <a:t>subthreshold</a:t>
            </a:r>
            <a:r>
              <a:rPr lang="en-US" dirty="0" smtClean="0"/>
              <a:t> current</a:t>
            </a:r>
            <a:endParaRPr lang="en-US" dirty="0"/>
          </a:p>
        </p:txBody>
      </p:sp>
      <p:sp>
        <p:nvSpPr>
          <p:cNvPr id="62" name="Right Arrow 61"/>
          <p:cNvSpPr/>
          <p:nvPr/>
        </p:nvSpPr>
        <p:spPr>
          <a:xfrm rot="10800000">
            <a:off x="5036460" y="3190877"/>
            <a:ext cx="1761564" cy="12417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78458" y="3385929"/>
            <a:ext cx="2456866" cy="5430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dirty="0" smtClean="0"/>
              <a:t>. Drain induced barrier lowering</a:t>
            </a:r>
            <a:endParaRPr lang="en-US" dirty="0"/>
          </a:p>
        </p:txBody>
      </p:sp>
      <p:sp>
        <p:nvSpPr>
          <p:cNvPr id="64" name="Down Arrow 63"/>
          <p:cNvSpPr/>
          <p:nvPr/>
        </p:nvSpPr>
        <p:spPr>
          <a:xfrm>
            <a:off x="5769324" y="2809887"/>
            <a:ext cx="147918" cy="126487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06891" y="3294528"/>
            <a:ext cx="2406384" cy="63448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 Gate oxide tunneling</a:t>
            </a:r>
            <a:endParaRPr lang="en-US" dirty="0"/>
          </a:p>
        </p:txBody>
      </p:sp>
      <p:sp>
        <p:nvSpPr>
          <p:cNvPr id="70" name="Down Arrow 69"/>
          <p:cNvSpPr/>
          <p:nvPr/>
        </p:nvSpPr>
        <p:spPr>
          <a:xfrm rot="2498738">
            <a:off x="6089520" y="3033168"/>
            <a:ext cx="153002" cy="1365986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6406623" y="3526205"/>
            <a:ext cx="1613112" cy="28626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 GIDL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70" grpId="0" animBg="1"/>
      <p:bldP spid="70" grpId="1" animBg="1"/>
      <p:bldP spid="71" grpId="0" animBg="1"/>
      <p:bldP spid="7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3147148" y="3031400"/>
            <a:ext cx="5244353" cy="1066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06" y="0"/>
            <a:ext cx="10515600" cy="1325563"/>
          </a:xfrm>
        </p:spPr>
        <p:txBody>
          <a:bodyPr/>
          <a:lstStyle/>
          <a:p>
            <a:r>
              <a:rPr lang="en-US" dirty="0" smtClean="0"/>
              <a:t>Leakage Power: Sources of Leakage Current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909149" y="3039034"/>
            <a:ext cx="127298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6562702" y="3039034"/>
            <a:ext cx="127298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984913" y="2868705"/>
            <a:ext cx="2115670" cy="17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5469007" y="2725270"/>
            <a:ext cx="1093695" cy="1524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917242" y="2652339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H="1" flipV="1">
            <a:off x="6042748" y="1913358"/>
            <a:ext cx="8965" cy="738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042748" y="1906331"/>
            <a:ext cx="16584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7109547" y="2967435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0"/>
          </p:cNvCxnSpPr>
          <p:nvPr/>
        </p:nvCxnSpPr>
        <p:spPr>
          <a:xfrm flipV="1">
            <a:off x="7244018" y="2652339"/>
            <a:ext cx="0" cy="31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244018" y="2641555"/>
            <a:ext cx="735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4339453" y="2978219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9" idx="0"/>
          </p:cNvCxnSpPr>
          <p:nvPr/>
        </p:nvCxnSpPr>
        <p:spPr>
          <a:xfrm flipV="1">
            <a:off x="4473924" y="2663123"/>
            <a:ext cx="0" cy="31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38817" y="2663123"/>
            <a:ext cx="735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86183" y="1565830"/>
            <a:ext cx="5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746041" y="2608887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drain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313632" y="259810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648301" y="4087415"/>
            <a:ext cx="268941" cy="63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5769860" y="4151381"/>
            <a:ext cx="0" cy="315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9324" y="4466477"/>
            <a:ext cx="7351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015854" y="448804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bulk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6639974" y="3390709"/>
            <a:ext cx="267868" cy="62171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608395" y="3513252"/>
            <a:ext cx="1954308" cy="45932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5. p-n junction current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648301" y="2487100"/>
            <a:ext cx="233082" cy="92021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348417" y="2104161"/>
            <a:ext cx="2291557" cy="48421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6. hot carrier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the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Sub-threshold leakage</a:t>
            </a:r>
          </a:p>
          <a:p>
            <a:pPr lvl="1"/>
            <a:r>
              <a:rPr lang="en-US" dirty="0" smtClean="0"/>
              <a:t>When a transistor is turned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, there should be no current flowing between the </a:t>
            </a:r>
            <a:r>
              <a:rPr lang="en-US" b="1" dirty="0" smtClean="0">
                <a:solidFill>
                  <a:srgbClr val="002060"/>
                </a:solidFill>
              </a:rPr>
              <a:t>source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drain </a:t>
            </a:r>
          </a:p>
          <a:p>
            <a:pPr lvl="1"/>
            <a:r>
              <a:rPr lang="en-US" dirty="0" smtClean="0"/>
              <a:t>This is the ideal case, and life is never </a:t>
            </a:r>
            <a:r>
              <a:rPr lang="en-US" dirty="0" smtClean="0">
                <a:solidFill>
                  <a:srgbClr val="FF0000"/>
                </a:solidFill>
              </a:rPr>
              <a:t>ideal</a:t>
            </a:r>
          </a:p>
          <a:p>
            <a:pPr lvl="1"/>
            <a:r>
              <a:rPr lang="en-US" dirty="0" smtClean="0"/>
              <a:t>Little bit of leakage is there even in the </a:t>
            </a:r>
            <a:r>
              <a:rPr lang="en-US" dirty="0" smtClean="0">
                <a:solidFill>
                  <a:srgbClr val="00B050"/>
                </a:solidFill>
              </a:rPr>
              <a:t>off state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94612" y="5091953"/>
            <a:ext cx="412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06988" y="4769223"/>
            <a:ext cx="0" cy="779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06988" y="4778188"/>
            <a:ext cx="215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822141" y="4728882"/>
            <a:ext cx="125506" cy="98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6947647" y="4634753"/>
            <a:ext cx="0" cy="28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37294" y="4572000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37294" y="4634753"/>
            <a:ext cx="340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46258" y="4921624"/>
            <a:ext cx="340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47647" y="5396753"/>
            <a:ext cx="0" cy="286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37294" y="5334000"/>
            <a:ext cx="0" cy="430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037294" y="5396753"/>
            <a:ext cx="340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046258" y="5683624"/>
            <a:ext cx="340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06988" y="5549153"/>
            <a:ext cx="340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86917" y="4921624"/>
            <a:ext cx="0" cy="475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386917" y="5159188"/>
            <a:ext cx="259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386917" y="4446494"/>
            <a:ext cx="0" cy="188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37294" y="4446494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7386917" y="4320988"/>
            <a:ext cx="0" cy="125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342094" y="4204446"/>
            <a:ext cx="125506" cy="1255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7386917" y="5683623"/>
            <a:ext cx="0" cy="23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073153" y="5921188"/>
            <a:ext cx="5378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153833" y="5997388"/>
            <a:ext cx="385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279339" y="6104965"/>
            <a:ext cx="1972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244352" y="4939553"/>
            <a:ext cx="878542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7727577" y="4939553"/>
            <a:ext cx="878542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476560" y="5235388"/>
            <a:ext cx="0" cy="567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76027" y="5379290"/>
            <a:ext cx="3478306" cy="63677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 amount of current flow even if the transistor is off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9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DIBL and Gate Tunneling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DIBL (drain induced barrier lower)</a:t>
            </a:r>
          </a:p>
          <a:p>
            <a:pPr lvl="1"/>
            <a:r>
              <a:rPr lang="en-US" dirty="0" smtClean="0"/>
              <a:t>As the drain voltage </a:t>
            </a:r>
            <a:r>
              <a:rPr lang="en-US" dirty="0" smtClean="0">
                <a:solidFill>
                  <a:srgbClr val="FF0000"/>
                </a:solidFill>
              </a:rPr>
              <a:t>increases</a:t>
            </a:r>
            <a:r>
              <a:rPr lang="en-US" dirty="0" smtClean="0"/>
              <a:t>, the threshold voltage </a:t>
            </a:r>
            <a:r>
              <a:rPr lang="en-US" dirty="0" smtClean="0">
                <a:solidFill>
                  <a:srgbClr val="00B0F0"/>
                </a:solidFill>
              </a:rPr>
              <a:t>decreases</a:t>
            </a:r>
            <a:r>
              <a:rPr lang="en-US" dirty="0" smtClean="0"/>
              <a:t> (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Lower the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is the leakage</a:t>
            </a:r>
          </a:p>
          <a:p>
            <a:pPr lvl="1"/>
            <a:r>
              <a:rPr lang="en-US" dirty="0" smtClean="0"/>
              <a:t>The current </a:t>
            </a:r>
            <a:r>
              <a:rPr lang="en-US" dirty="0" smtClean="0">
                <a:solidFill>
                  <a:srgbClr val="0070C0"/>
                </a:solidFill>
              </a:rPr>
              <a:t>flows</a:t>
            </a:r>
            <a:r>
              <a:rPr lang="en-US" dirty="0" smtClean="0"/>
              <a:t> between the drain-to-source terminals</a:t>
            </a:r>
          </a:p>
          <a:p>
            <a:r>
              <a:rPr lang="en-US" dirty="0" smtClean="0"/>
              <a:t>Thin-oxide Gate </a:t>
            </a:r>
            <a:r>
              <a:rPr lang="en-US" dirty="0" err="1" smtClean="0"/>
              <a:t>Tuneling</a:t>
            </a:r>
            <a:endParaRPr lang="en-US" dirty="0" smtClean="0"/>
          </a:p>
          <a:p>
            <a:pPr lvl="1"/>
            <a:r>
              <a:rPr lang="en-US" dirty="0" smtClean="0"/>
              <a:t>The gate oxide is very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thin</a:t>
            </a:r>
            <a:r>
              <a:rPr lang="en-US" dirty="0" smtClean="0"/>
              <a:t> (&lt;2 nm)</a:t>
            </a:r>
          </a:p>
          <a:p>
            <a:pPr lvl="1"/>
            <a:r>
              <a:rPr lang="en-US" dirty="0" smtClean="0"/>
              <a:t>Since the oxide layer is so thin, current </a:t>
            </a:r>
            <a:r>
              <a:rPr lang="en-US" b="1" dirty="0" smtClean="0">
                <a:solidFill>
                  <a:srgbClr val="FF0000"/>
                </a:solidFill>
              </a:rPr>
              <a:t>tunnels</a:t>
            </a:r>
            <a:r>
              <a:rPr lang="en-US" dirty="0" smtClean="0"/>
              <a:t> from the gate to the body of the transistor</a:t>
            </a:r>
          </a:p>
          <a:p>
            <a:pPr lvl="1"/>
            <a:r>
              <a:rPr lang="en-US" dirty="0" smtClean="0"/>
              <a:t>NMOS leakage is much more than PMOS leakage (3-10X more)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Mechanisms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328"/>
          </a:xfrm>
        </p:spPr>
        <p:txBody>
          <a:bodyPr>
            <a:normAutofit/>
          </a:bodyPr>
          <a:lstStyle/>
          <a:p>
            <a:r>
              <a:rPr lang="en-US" dirty="0" smtClean="0"/>
              <a:t>Gate-Induced Drain Leakage (GIDL)</a:t>
            </a:r>
          </a:p>
          <a:p>
            <a:pPr lvl="1"/>
            <a:r>
              <a:rPr lang="en-US" dirty="0" smtClean="0"/>
              <a:t>Current flows from the drain terminal into the body of the transistor</a:t>
            </a:r>
          </a:p>
          <a:p>
            <a:pPr lvl="1"/>
            <a:r>
              <a:rPr lang="en-US" dirty="0" smtClean="0"/>
              <a:t>Can happen when the gate voltage is high (in NMOS)</a:t>
            </a:r>
          </a:p>
          <a:p>
            <a:pPr lvl="1"/>
            <a:r>
              <a:rPr lang="en-US" dirty="0" smtClean="0"/>
              <a:t>A high gate voltage increases the charge concentration in the areas near the gate.</a:t>
            </a:r>
          </a:p>
          <a:p>
            <a:r>
              <a:rPr lang="en-US" dirty="0" smtClean="0"/>
              <a:t>P-N Junction Leakage</a:t>
            </a:r>
          </a:p>
          <a:p>
            <a:pPr lvl="1"/>
            <a:r>
              <a:rPr lang="en-US" dirty="0" smtClean="0"/>
              <a:t>Current </a:t>
            </a:r>
            <a:r>
              <a:rPr lang="en-US" dirty="0" smtClean="0">
                <a:solidFill>
                  <a:srgbClr val="00B050"/>
                </a:solidFill>
              </a:rPr>
              <a:t>flowing</a:t>
            </a:r>
            <a:r>
              <a:rPr lang="en-US" dirty="0" smtClean="0"/>
              <a:t> between the source-and-body and drain-and-body</a:t>
            </a:r>
          </a:p>
          <a:p>
            <a:r>
              <a:rPr lang="en-US" dirty="0" smtClean="0"/>
              <a:t>Hot Carrier Injection</a:t>
            </a:r>
          </a:p>
          <a:p>
            <a:pPr lvl="1"/>
            <a:r>
              <a:rPr lang="en-US" dirty="0" smtClean="0"/>
              <a:t>Hot carriers are fast electrons that get trapped in the gate oxide</a:t>
            </a:r>
          </a:p>
          <a:p>
            <a:pPr lvl="1"/>
            <a:r>
              <a:rPr lang="en-US" dirty="0" smtClean="0"/>
              <a:t>This causes a </a:t>
            </a:r>
            <a:r>
              <a:rPr lang="en-US" dirty="0" smtClean="0">
                <a:solidFill>
                  <a:srgbClr val="FF0000"/>
                </a:solidFill>
              </a:rPr>
              <a:t>shift</a:t>
            </a:r>
            <a:r>
              <a:rPr lang="en-US" dirty="0" smtClean="0"/>
              <a:t> in the threshold voltage,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th</a:t>
            </a:r>
            <a:endParaRPr lang="en-US" baseline="-25000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Affects</a:t>
            </a:r>
            <a:r>
              <a:rPr lang="en-US" dirty="0" smtClean="0"/>
              <a:t> leakage current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1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949387"/>
            <a:ext cx="10887635" cy="3227575"/>
          </a:xfrm>
        </p:spPr>
        <p:txBody>
          <a:bodyPr>
            <a:normAutofit/>
          </a:bodyPr>
          <a:lstStyle/>
          <a:p>
            <a:r>
              <a:rPr lang="en-US" dirty="0" smtClean="0"/>
              <a:t>Most commonly used </a:t>
            </a:r>
            <a:r>
              <a:rPr lang="en-US" dirty="0" smtClean="0">
                <a:solidFill>
                  <a:srgbClr val="C00000"/>
                </a:solidFill>
              </a:rPr>
              <a:t>equation</a:t>
            </a:r>
            <a:r>
              <a:rPr lang="en-US" dirty="0" smtClean="0"/>
              <a:t> for leakage current (mainly sub-threshold leakage)</a:t>
            </a:r>
          </a:p>
          <a:p>
            <a:pPr lvl="1"/>
            <a:r>
              <a:rPr lang="en-US" dirty="0" err="1" smtClean="0"/>
              <a:t>v</a:t>
            </a:r>
            <a:r>
              <a:rPr lang="en-US" baseline="-25000" dirty="0" err="1" smtClean="0"/>
              <a:t>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kT</a:t>
            </a:r>
            <a:r>
              <a:rPr lang="en-US" dirty="0" smtClean="0">
                <a:sym typeface="Wingdings" panose="05000000000000000000" pitchFamily="2" charset="2"/>
              </a:rPr>
              <a:t>/q (k  Boltzmann’s constant, q  Coulomb’s constant, T  Temperature)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V</a:t>
            </a:r>
            <a:r>
              <a:rPr lang="en-US" baseline="-25000" dirty="0" err="1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has a temperature dependence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Typically reduces by 2.5 mV for every degree C rise in temperature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Conclusion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: Leakage power </a:t>
            </a:r>
            <a:r>
              <a:rPr lang="en-US" dirty="0" smtClean="0">
                <a:sym typeface="Wingdings" panose="05000000000000000000" pitchFamily="2" charset="2"/>
              </a:rPr>
              <a:t>is </a:t>
            </a:r>
            <a:r>
              <a:rPr lang="en-US" dirty="0" err="1" smtClean="0">
                <a:sym typeface="Wingdings" panose="05000000000000000000" pitchFamily="2" charset="2"/>
              </a:rPr>
              <a:t>superlinearly</a:t>
            </a:r>
            <a:r>
              <a:rPr lang="en-US" dirty="0" smtClean="0">
                <a:sym typeface="Wingdings" panose="05000000000000000000" pitchFamily="2" charset="2"/>
              </a:rPr>
              <a:t> dependent 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temperature</a:t>
            </a:r>
          </a:p>
          <a:p>
            <a:pPr lvl="1"/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466850"/>
            <a:ext cx="73247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powe</a:t>
            </a:r>
            <a:r>
              <a:rPr lang="en-US" dirty="0" smtClean="0"/>
              <a:t>r consumption important? </a:t>
            </a:r>
            <a:endParaRPr lang="en-US" dirty="0"/>
          </a:p>
        </p:txBody>
      </p:sp>
      <p:pic>
        <p:nvPicPr>
          <p:cNvPr id="1026" name="Picture 2" descr="Image result for processor boiling an eg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392" y="1690688"/>
            <a:ext cx="53287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5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61882" y="2510118"/>
            <a:ext cx="8256494" cy="248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Short Circuit Power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402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a CMOS 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81659"/>
            <a:ext cx="10515600" cy="14745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input is 0: T1 is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  <a:r>
              <a:rPr lang="en-US" dirty="0" smtClean="0"/>
              <a:t>, and T1 is </a:t>
            </a:r>
            <a:r>
              <a:rPr lang="en-US" dirty="0" smtClean="0">
                <a:solidFill>
                  <a:srgbClr val="00B050"/>
                </a:solidFill>
              </a:rPr>
              <a:t>on</a:t>
            </a:r>
          </a:p>
          <a:p>
            <a:r>
              <a:rPr lang="en-US" dirty="0" smtClean="0"/>
              <a:t>When the input is 1: T1 is </a:t>
            </a:r>
            <a:r>
              <a:rPr lang="en-US" dirty="0" smtClean="0">
                <a:solidFill>
                  <a:srgbClr val="00B050"/>
                </a:solidFill>
              </a:rPr>
              <a:t>on</a:t>
            </a:r>
            <a:r>
              <a:rPr lang="en-US" dirty="0" smtClean="0"/>
              <a:t>, and T2 is </a:t>
            </a:r>
            <a:r>
              <a:rPr lang="en-US" dirty="0" smtClean="0">
                <a:solidFill>
                  <a:srgbClr val="FF0000"/>
                </a:solidFill>
              </a:rPr>
              <a:t>off</a:t>
            </a:r>
          </a:p>
          <a:p>
            <a:r>
              <a:rPr lang="en-US" dirty="0" smtClean="0"/>
              <a:t>During the transition: For a brief period, both are 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572375" y="3207121"/>
            <a:ext cx="698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70665" y="2704758"/>
            <a:ext cx="0" cy="1214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70665" y="2718713"/>
            <a:ext cx="3643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634990" y="2641963"/>
            <a:ext cx="212523" cy="153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847514" y="2495442"/>
            <a:ext cx="0" cy="4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99316" y="2397761"/>
            <a:ext cx="0" cy="66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99316" y="2495442"/>
            <a:ext cx="57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14495" y="2941986"/>
            <a:ext cx="57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47514" y="3681573"/>
            <a:ext cx="0" cy="446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999316" y="3583892"/>
            <a:ext cx="0" cy="669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99316" y="3681573"/>
            <a:ext cx="57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014495" y="4128117"/>
            <a:ext cx="57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270665" y="3918800"/>
            <a:ext cx="5768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91344" y="2941986"/>
            <a:ext cx="0" cy="739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91344" y="3311779"/>
            <a:ext cx="440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91344" y="2202398"/>
            <a:ext cx="0" cy="293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99316" y="2202398"/>
            <a:ext cx="10322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591344" y="2007035"/>
            <a:ext cx="0" cy="195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15444" y="1825625"/>
            <a:ext cx="212523" cy="1953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591344" y="4128116"/>
            <a:ext cx="0" cy="36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60037" y="4497910"/>
            <a:ext cx="9108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96655" y="4616523"/>
            <a:ext cx="652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09178" y="4783978"/>
            <a:ext cx="333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535699" y="3374023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992899" y="3033364"/>
            <a:ext cx="215152" cy="340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08051" y="3033364"/>
            <a:ext cx="430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6031571" y="3045622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75323" y="3045622"/>
            <a:ext cx="210437" cy="340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6685760" y="3386281"/>
            <a:ext cx="4303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196655" y="2580285"/>
            <a:ext cx="440226" cy="29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6" name="Rounded Rectangle 45"/>
          <p:cNvSpPr/>
          <p:nvPr/>
        </p:nvSpPr>
        <p:spPr>
          <a:xfrm>
            <a:off x="5153381" y="3746738"/>
            <a:ext cx="440226" cy="296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Ballpark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59623"/>
            <a:ext cx="10515600" cy="20173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31576" y="1690688"/>
            <a:ext cx="2716306" cy="49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Power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21624" y="1690688"/>
            <a:ext cx="1389529" cy="49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40-60%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631576" y="2365703"/>
            <a:ext cx="2716306" cy="49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Short Circuit Power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921624" y="2400720"/>
            <a:ext cx="1389529" cy="49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5-10 %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31576" y="3040718"/>
            <a:ext cx="2716306" cy="49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Leakage Power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21623" y="3040718"/>
            <a:ext cx="1389529" cy="49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20-40 %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7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61882" y="2510118"/>
            <a:ext cx="8256494" cy="248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Temperature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426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Temperature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743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of heat transfer</a:t>
            </a:r>
          </a:p>
          <a:p>
            <a:pPr lvl="1"/>
            <a:r>
              <a:rPr lang="en-US" dirty="0" smtClean="0"/>
              <a:t>Conduction</a:t>
            </a:r>
          </a:p>
          <a:p>
            <a:pPr lvl="2"/>
            <a:r>
              <a:rPr lang="en-US" dirty="0" smtClean="0"/>
              <a:t>Heat transferred between two objects when they are in contact</a:t>
            </a:r>
          </a:p>
          <a:p>
            <a:pPr lvl="1"/>
            <a:r>
              <a:rPr lang="en-US" dirty="0" smtClean="0"/>
              <a:t>Convection</a:t>
            </a:r>
          </a:p>
          <a:p>
            <a:pPr lvl="2"/>
            <a:r>
              <a:rPr lang="en-US" dirty="0" smtClean="0"/>
              <a:t>Heat transferred between an object and a flowing fluid</a:t>
            </a:r>
          </a:p>
          <a:p>
            <a:pPr lvl="1"/>
            <a:r>
              <a:rPr lang="en-US" dirty="0" smtClean="0"/>
              <a:t>Radiation (</a:t>
            </a:r>
            <a:r>
              <a:rPr lang="en-US" dirty="0" smtClean="0">
                <a:solidFill>
                  <a:srgbClr val="FF0000"/>
                </a:solidFill>
              </a:rPr>
              <a:t>Not relevant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900" y="4812085"/>
            <a:ext cx="6735670" cy="134713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720758" y="4142394"/>
            <a:ext cx="6695795" cy="5912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Rate of change of temperature (u)  is proportional to the second derivative of temperature over space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9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76272" y="-807008"/>
            <a:ext cx="10515600" cy="1325563"/>
          </a:xfrm>
        </p:spPr>
        <p:txBody>
          <a:bodyPr/>
          <a:lstStyle/>
          <a:p>
            <a:r>
              <a:rPr lang="en-US" dirty="0" smtClean="0"/>
              <a:t>Chip’s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5787"/>
            <a:ext cx="10515600" cy="1551175"/>
          </a:xfrm>
        </p:spPr>
        <p:txBody>
          <a:bodyPr/>
          <a:lstStyle/>
          <a:p>
            <a:r>
              <a:rPr lang="en-US" dirty="0" smtClean="0"/>
              <a:t>The spreader helps to avoid temperature hot spots</a:t>
            </a:r>
          </a:p>
          <a:p>
            <a:r>
              <a:rPr lang="en-US" dirty="0" smtClean="0"/>
              <a:t>The fan blows air over the heat sink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54071" y="3128682"/>
            <a:ext cx="1048870" cy="152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54071" y="3030071"/>
            <a:ext cx="1048870" cy="98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052047" y="2922494"/>
            <a:ext cx="2079812" cy="1075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87271" y="1798623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675530" y="1807588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63789" y="1814731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052048" y="1798623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40307" y="1807588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28566" y="1816553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16825" y="1823696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05084" y="1807588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79894" y="1814731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68153" y="1823696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56412" y="1830839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44671" y="1814731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732930" y="1823696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921189" y="1832661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109448" y="1821516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297707" y="1814552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74759" y="1807580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63018" y="1814731"/>
            <a:ext cx="98611" cy="675994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611266" y="3279619"/>
            <a:ext cx="109728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763666" y="3285715"/>
            <a:ext cx="109728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926105" y="3285741"/>
            <a:ext cx="109728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096793" y="3282693"/>
            <a:ext cx="109728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4574" y="3282910"/>
            <a:ext cx="109728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17013" y="3282936"/>
            <a:ext cx="109728" cy="762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889504" y="3355819"/>
            <a:ext cx="4407408" cy="13718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87271" y="2400604"/>
            <a:ext cx="3274358" cy="448235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053659" y="2834794"/>
            <a:ext cx="2078199" cy="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8119872" y="3493008"/>
            <a:ext cx="1097280" cy="365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PCB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1"/>
            <a:endCxn id="47" idx="3"/>
          </p:cNvCxnSpPr>
          <p:nvPr/>
        </p:nvCxnSpPr>
        <p:spPr>
          <a:xfrm flipH="1" flipV="1">
            <a:off x="7296912" y="3424414"/>
            <a:ext cx="822960" cy="25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7708392" y="2848839"/>
            <a:ext cx="1188720" cy="27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Silicon die</a:t>
            </a:r>
            <a:endParaRPr lang="en-US" dirty="0"/>
          </a:p>
        </p:txBody>
      </p:sp>
      <p:cxnSp>
        <p:nvCxnSpPr>
          <p:cNvPr id="54" name="Straight Arrow Connector 53"/>
          <p:cNvCxnSpPr>
            <a:stCxn id="52" idx="1"/>
            <a:endCxn id="4" idx="3"/>
          </p:cNvCxnSpPr>
          <p:nvPr/>
        </p:nvCxnSpPr>
        <p:spPr>
          <a:xfrm flipH="1">
            <a:off x="5602941" y="2988761"/>
            <a:ext cx="2105451" cy="21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859358" y="2094046"/>
            <a:ext cx="1188720" cy="2798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sink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1"/>
          </p:cNvCxnSpPr>
          <p:nvPr/>
        </p:nvCxnSpPr>
        <p:spPr>
          <a:xfrm flipH="1">
            <a:off x="6761629" y="2233968"/>
            <a:ext cx="1097729" cy="24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76789" y="2834794"/>
            <a:ext cx="2022215" cy="293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Heat spreader</a:t>
            </a:r>
            <a:endParaRPr lang="en-US" dirty="0"/>
          </a:p>
        </p:txBody>
      </p:sp>
      <p:cxnSp>
        <p:nvCxnSpPr>
          <p:cNvPr id="60" name="Straight Arrow Connector 59"/>
          <p:cNvCxnSpPr>
            <a:endCxn id="10" idx="1"/>
          </p:cNvCxnSpPr>
          <p:nvPr/>
        </p:nvCxnSpPr>
        <p:spPr>
          <a:xfrm flipV="1">
            <a:off x="2688336" y="2976283"/>
            <a:ext cx="1363711" cy="1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539497" y="2079163"/>
            <a:ext cx="2350008" cy="427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Thermal interface material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2" idx="3"/>
          </p:cNvCxnSpPr>
          <p:nvPr/>
        </p:nvCxnSpPr>
        <p:spPr>
          <a:xfrm>
            <a:off x="2889505" y="2292998"/>
            <a:ext cx="1785253" cy="53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62" idx="3"/>
            <a:endCxn id="7" idx="1"/>
          </p:cNvCxnSpPr>
          <p:nvPr/>
        </p:nvCxnSpPr>
        <p:spPr>
          <a:xfrm>
            <a:off x="2889505" y="2292998"/>
            <a:ext cx="1664566" cy="7863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081528" y="1170432"/>
            <a:ext cx="4215384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chip with fa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23" y="534708"/>
            <a:ext cx="7708711" cy="566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87270" y="6488668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www.alamy.com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0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Image result for server fa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494" y="777943"/>
            <a:ext cx="7362224" cy="5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7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Maths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54" y="365125"/>
            <a:ext cx="1440205" cy="1775292"/>
          </a:xfrm>
        </p:spPr>
      </p:pic>
      <p:sp>
        <p:nvSpPr>
          <p:cNvPr id="5" name="TextBox 4"/>
          <p:cNvSpPr txBox="1"/>
          <p:nvPr/>
        </p:nvSpPr>
        <p:spPr>
          <a:xfrm>
            <a:off x="3854824" y="1873624"/>
            <a:ext cx="14879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T= AP</a:t>
            </a:r>
            <a:endParaRPr lang="en-US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826001"/>
            <a:ext cx="10515600" cy="299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Let us divide the surface of the die into a M * M grid</a:t>
            </a:r>
          </a:p>
          <a:p>
            <a:r>
              <a:rPr lang="en-US" dirty="0" smtClean="0"/>
              <a:t>Let N = M</a:t>
            </a:r>
            <a:r>
              <a:rPr lang="en-US" baseline="30000" dirty="0" smtClean="0"/>
              <a:t>2 </a:t>
            </a:r>
            <a:endParaRPr lang="en-US" dirty="0"/>
          </a:p>
          <a:p>
            <a:r>
              <a:rPr lang="en-US" dirty="0" smtClean="0"/>
              <a:t>Let the vector P be a N*1 vector.</a:t>
            </a:r>
          </a:p>
          <a:p>
            <a:pPr lvl="1"/>
            <a:r>
              <a:rPr lang="en-US" dirty="0" smtClean="0"/>
              <a:t>P[</a:t>
            </a:r>
            <a:r>
              <a:rPr lang="en-US" dirty="0" err="1" smtClean="0"/>
              <a:t>i</a:t>
            </a:r>
            <a:r>
              <a:rPr lang="en-US" dirty="0" smtClean="0"/>
              <a:t>] is the power dissipated at the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grid point</a:t>
            </a:r>
          </a:p>
          <a:p>
            <a:r>
              <a:rPr lang="en-US" dirty="0" smtClean="0"/>
              <a:t>Similarly, let T be a N*1 vector for temperature</a:t>
            </a:r>
          </a:p>
          <a:p>
            <a:r>
              <a:rPr lang="en-US" dirty="0" smtClean="0"/>
              <a:t>Let A be a N*N matrix that linearly relates power and temperature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40424" y="6293224"/>
            <a:ext cx="5504329" cy="4392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simple as that 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23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Leakage Temperature Feedback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Needs several iterations to converge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07459" y="2581835"/>
            <a:ext cx="2250141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+ Short Circuit Power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80565" y="3621741"/>
            <a:ext cx="2277035" cy="5737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Leakage Power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10635" y="3083859"/>
            <a:ext cx="2124636" cy="56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Power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144870" y="3083859"/>
            <a:ext cx="2124636" cy="564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433032">
            <a:off x="3635189" y="3033535"/>
            <a:ext cx="797859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9566510">
            <a:off x="3645532" y="3587691"/>
            <a:ext cx="797859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535271" y="3232009"/>
            <a:ext cx="626015" cy="2684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2337491" y="4189692"/>
            <a:ext cx="363179" cy="471955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29435" y="4621564"/>
            <a:ext cx="5844988" cy="16136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126505" y="3617616"/>
            <a:ext cx="138953" cy="10286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Scientific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1341" y="2985247"/>
            <a:ext cx="2832847" cy="87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Power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141694" y="2985247"/>
            <a:ext cx="2832847" cy="87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Temperature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54188" y="3263153"/>
            <a:ext cx="887506" cy="4213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189257" y="2985244"/>
            <a:ext cx="2832847" cy="87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Reliability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974541" y="3213845"/>
            <a:ext cx="1214716" cy="42134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13" y="2300657"/>
            <a:ext cx="5343674" cy="2985778"/>
          </a:xfrm>
        </p:spPr>
      </p:pic>
    </p:spTree>
    <p:extLst>
      <p:ext uri="{BB962C8B-B14F-4D97-AF65-F5344CB8AC3E}">
        <p14:creationId xmlns:p14="http://schemas.microsoft.com/office/powerpoint/2010/main" val="413774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364" y="4461939"/>
            <a:ext cx="10515600" cy="1325563"/>
          </a:xfrm>
        </p:spPr>
        <p:txBody>
          <a:bodyPr/>
          <a:lstStyle/>
          <a:p>
            <a:r>
              <a:rPr lang="en-US" dirty="0" smtClean="0"/>
              <a:t>Sources of Power Consumption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848" y="224116"/>
            <a:ext cx="3213134" cy="42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3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Power Dissipation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</a:p>
          <a:p>
            <a:pPr lvl="1"/>
            <a:r>
              <a:rPr lang="en-US" dirty="0" smtClean="0"/>
              <a:t>Power lost due to current flowing across </a:t>
            </a:r>
            <a:r>
              <a:rPr lang="en-US" dirty="0" smtClean="0">
                <a:solidFill>
                  <a:srgbClr val="FF0000"/>
                </a:solidFill>
              </a:rPr>
              <a:t>resistors</a:t>
            </a:r>
            <a:r>
              <a:rPr lang="en-US" dirty="0" smtClean="0"/>
              <a:t> in the chip’s circuit</a:t>
            </a:r>
          </a:p>
          <a:p>
            <a:r>
              <a:rPr lang="en-US" dirty="0" smtClean="0"/>
              <a:t>Leakage power</a:t>
            </a:r>
          </a:p>
          <a:p>
            <a:pPr lvl="1"/>
            <a:r>
              <a:rPr lang="en-US" dirty="0" smtClean="0"/>
              <a:t>Power that is lost in transistors when they are in the </a:t>
            </a:r>
            <a:r>
              <a:rPr lang="en-US" dirty="0" smtClean="0">
                <a:solidFill>
                  <a:srgbClr val="00B050"/>
                </a:solidFill>
              </a:rPr>
              <a:t>off</a:t>
            </a:r>
            <a:r>
              <a:rPr lang="en-US" dirty="0" smtClean="0"/>
              <a:t> state</a:t>
            </a:r>
          </a:p>
          <a:p>
            <a:r>
              <a:rPr lang="en-US" dirty="0" smtClean="0"/>
              <a:t>Short circuit power</a:t>
            </a:r>
          </a:p>
          <a:p>
            <a:pPr lvl="1"/>
            <a:r>
              <a:rPr lang="en-US" dirty="0" smtClean="0"/>
              <a:t>Power lost when both the PMOS and NMOS transistors are on (during a </a:t>
            </a:r>
            <a:r>
              <a:rPr lang="en-US" dirty="0" smtClean="0">
                <a:solidFill>
                  <a:srgbClr val="FF0000"/>
                </a:solidFill>
              </a:rPr>
              <a:t>logic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transition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12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61882" y="2510118"/>
            <a:ext cx="8256494" cy="2483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Dynamic Power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3271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30" y="1422213"/>
            <a:ext cx="10515600" cy="4351338"/>
          </a:xfrm>
        </p:spPr>
        <p:txBody>
          <a:bodyPr/>
          <a:lstStyle/>
          <a:p>
            <a:r>
              <a:rPr lang="en-US" dirty="0" smtClean="0"/>
              <a:t>Any electronic circuit can be decomposed (at any point in time), to an equivalent circuit with resistances, capacitances, current and voltage sources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50024" y="2545976"/>
            <a:ext cx="4643717" cy="39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 Circuit of an NMOS transistor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78424" y="3603812"/>
            <a:ext cx="2420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8894" y="3375212"/>
            <a:ext cx="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724400" y="3375212"/>
            <a:ext cx="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24400" y="3603812"/>
            <a:ext cx="5316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5400000">
            <a:off x="8471645" y="4140612"/>
            <a:ext cx="654424" cy="261727"/>
            <a:chOff x="8991600" y="1807231"/>
            <a:chExt cx="654424" cy="261727"/>
          </a:xfrm>
        </p:grpSpPr>
        <p:cxnSp>
          <p:nvCxnSpPr>
            <p:cNvPr id="36" name="Straight Connector 35"/>
            <p:cNvCxnSpPr/>
            <p:nvPr/>
          </p:nvCxnSpPr>
          <p:spPr>
            <a:xfrm flipV="1">
              <a:off x="8991600" y="1825160"/>
              <a:ext cx="80682" cy="9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9072282" y="1807231"/>
              <a:ext cx="89647" cy="251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9161929" y="1825160"/>
              <a:ext cx="80682" cy="233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9242611" y="1835874"/>
              <a:ext cx="89647" cy="222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9332258" y="1825160"/>
              <a:ext cx="80682" cy="233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412940" y="1846588"/>
              <a:ext cx="89647" cy="222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9502587" y="1835874"/>
              <a:ext cx="80682" cy="233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583269" y="1846588"/>
              <a:ext cx="62755" cy="77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8" name="Straight Connector 2047"/>
          <p:cNvCxnSpPr/>
          <p:nvPr/>
        </p:nvCxnSpPr>
        <p:spPr>
          <a:xfrm>
            <a:off x="8813179" y="3597882"/>
            <a:ext cx="0" cy="346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/>
          <p:cNvCxnSpPr/>
          <p:nvPr/>
        </p:nvCxnSpPr>
        <p:spPr>
          <a:xfrm>
            <a:off x="8813179" y="4598688"/>
            <a:ext cx="0" cy="43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/>
          <p:cNvCxnSpPr/>
          <p:nvPr/>
        </p:nvCxnSpPr>
        <p:spPr>
          <a:xfrm>
            <a:off x="2303929" y="5038165"/>
            <a:ext cx="6509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/>
          <p:cNvCxnSpPr/>
          <p:nvPr/>
        </p:nvCxnSpPr>
        <p:spPr>
          <a:xfrm>
            <a:off x="9448800" y="3597882"/>
            <a:ext cx="0" cy="2614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/>
          <p:cNvCxnSpPr/>
          <p:nvPr/>
        </p:nvCxnSpPr>
        <p:spPr>
          <a:xfrm flipH="1">
            <a:off x="8265459" y="6212541"/>
            <a:ext cx="11654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148918" y="5983941"/>
            <a:ext cx="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274424" y="5983941"/>
            <a:ext cx="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/>
          <p:cNvCxnSpPr/>
          <p:nvPr/>
        </p:nvCxnSpPr>
        <p:spPr>
          <a:xfrm flipH="1">
            <a:off x="2303929" y="6212541"/>
            <a:ext cx="58449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3263153" y="3597882"/>
            <a:ext cx="0" cy="59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Straight Connector 2066"/>
          <p:cNvCxnSpPr/>
          <p:nvPr/>
        </p:nvCxnSpPr>
        <p:spPr>
          <a:xfrm>
            <a:off x="3039035" y="4195275"/>
            <a:ext cx="448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039034" y="4325263"/>
            <a:ext cx="448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63151" y="4325263"/>
            <a:ext cx="0" cy="712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Connector 2069"/>
          <p:cNvCxnSpPr/>
          <p:nvPr/>
        </p:nvCxnSpPr>
        <p:spPr>
          <a:xfrm>
            <a:off x="3926541" y="3597882"/>
            <a:ext cx="0" cy="516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702424" y="4114385"/>
            <a:ext cx="448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702423" y="4244373"/>
            <a:ext cx="448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26540" y="4240098"/>
            <a:ext cx="0" cy="665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2074" idx="3"/>
          </p:cNvCxnSpPr>
          <p:nvPr/>
        </p:nvCxnSpPr>
        <p:spPr>
          <a:xfrm flipH="1">
            <a:off x="3926540" y="5172635"/>
            <a:ext cx="1" cy="1039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4" name="Freeform 2073"/>
          <p:cNvSpPr/>
          <p:nvPr/>
        </p:nvSpPr>
        <p:spPr>
          <a:xfrm>
            <a:off x="3917576" y="4903694"/>
            <a:ext cx="126315" cy="268941"/>
          </a:xfrm>
          <a:custGeom>
            <a:avLst/>
            <a:gdLst>
              <a:gd name="connsiteX0" fmla="*/ 0 w 126315"/>
              <a:gd name="connsiteY0" fmla="*/ 0 h 268941"/>
              <a:gd name="connsiteX1" fmla="*/ 116542 w 126315"/>
              <a:gd name="connsiteY1" fmla="*/ 71718 h 268941"/>
              <a:gd name="connsiteX2" fmla="*/ 107577 w 126315"/>
              <a:gd name="connsiteY2" fmla="*/ 215153 h 268941"/>
              <a:gd name="connsiteX3" fmla="*/ 8965 w 126315"/>
              <a:gd name="connsiteY3" fmla="*/ 268941 h 26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315" h="268941">
                <a:moveTo>
                  <a:pt x="0" y="0"/>
                </a:moveTo>
                <a:cubicBezTo>
                  <a:pt x="49306" y="17929"/>
                  <a:pt x="98613" y="35859"/>
                  <a:pt x="116542" y="71718"/>
                </a:cubicBezTo>
                <a:cubicBezTo>
                  <a:pt x="134472" y="107577"/>
                  <a:pt x="125506" y="182283"/>
                  <a:pt x="107577" y="215153"/>
                </a:cubicBezTo>
                <a:cubicBezTo>
                  <a:pt x="89648" y="248023"/>
                  <a:pt x="49306" y="258482"/>
                  <a:pt x="8965" y="2689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Oval 2075"/>
          <p:cNvSpPr/>
          <p:nvPr/>
        </p:nvSpPr>
        <p:spPr>
          <a:xfrm>
            <a:off x="6104965" y="4114385"/>
            <a:ext cx="439270" cy="48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239437" y="4132417"/>
            <a:ext cx="439270" cy="4843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8" name="Straight Connector 2077"/>
          <p:cNvCxnSpPr>
            <a:endCxn id="2076" idx="0"/>
          </p:cNvCxnSpPr>
          <p:nvPr/>
        </p:nvCxnSpPr>
        <p:spPr>
          <a:xfrm>
            <a:off x="6324600" y="3597882"/>
            <a:ext cx="0" cy="51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9" name="Rounded Rectangle 2078"/>
          <p:cNvSpPr/>
          <p:nvPr/>
        </p:nvSpPr>
        <p:spPr>
          <a:xfrm>
            <a:off x="1201271" y="3442447"/>
            <a:ext cx="977153" cy="29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gate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1163170" y="4876800"/>
            <a:ext cx="977153" cy="29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1147483" y="6046974"/>
            <a:ext cx="977153" cy="29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324600" y="4186309"/>
            <a:ext cx="0" cy="3585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454153" y="4208513"/>
            <a:ext cx="0" cy="35859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454153" y="3615914"/>
            <a:ext cx="0" cy="51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076" idx="4"/>
          </p:cNvCxnSpPr>
          <p:nvPr/>
        </p:nvCxnSpPr>
        <p:spPr>
          <a:xfrm>
            <a:off x="6324600" y="4598688"/>
            <a:ext cx="0" cy="43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454153" y="4598688"/>
            <a:ext cx="0" cy="43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585012" y="5038165"/>
            <a:ext cx="0" cy="479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360894" y="5517569"/>
            <a:ext cx="448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5360893" y="5647557"/>
            <a:ext cx="448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85010" y="5647557"/>
            <a:ext cx="0" cy="564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10192870" y="3436284"/>
            <a:ext cx="977153" cy="2958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drain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2548517" y="4069769"/>
                <a:ext cx="55739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517" y="4069769"/>
                <a:ext cx="557397" cy="391902"/>
              </a:xfrm>
              <a:prstGeom prst="rect">
                <a:avLst/>
              </a:prstGeom>
              <a:blipFill rotWithShape="0"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/>
              <p:cNvSpPr txBox="1"/>
              <p:nvPr/>
            </p:nvSpPr>
            <p:spPr>
              <a:xfrm>
                <a:off x="4146174" y="4042803"/>
                <a:ext cx="577659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174" y="4042803"/>
                <a:ext cx="577659" cy="391902"/>
              </a:xfrm>
              <a:prstGeom prst="rect">
                <a:avLst/>
              </a:prstGeom>
              <a:blipFill rotWithShape="0">
                <a:blip r:embed="rId3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4693588" y="3074029"/>
                <a:ext cx="58490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588" y="3074029"/>
                <a:ext cx="584904" cy="391902"/>
              </a:xfrm>
              <a:prstGeom prst="rect">
                <a:avLst/>
              </a:prstGeom>
              <a:blipFill rotWithShape="0"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5477070" y="4195275"/>
                <a:ext cx="641266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070" y="4195275"/>
                <a:ext cx="641266" cy="299569"/>
              </a:xfrm>
              <a:prstGeom prst="rect">
                <a:avLst/>
              </a:prstGeom>
              <a:blipFill rotWithShape="0">
                <a:blip r:embed="rId5"/>
                <a:stretch>
                  <a:fillRect l="-8491" r="-3774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7732914" y="4247819"/>
                <a:ext cx="767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914" y="4247819"/>
                <a:ext cx="76758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7200" r="-4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/>
              <p:cNvSpPr txBox="1"/>
              <p:nvPr/>
            </p:nvSpPr>
            <p:spPr>
              <a:xfrm>
                <a:off x="4803560" y="5344447"/>
                <a:ext cx="5586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560" y="5344447"/>
                <a:ext cx="55867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8281954" y="5703185"/>
                <a:ext cx="584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954" y="5703185"/>
                <a:ext cx="58432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 flipH="1">
            <a:off x="9448800" y="3465931"/>
            <a:ext cx="591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9579205" y="3055866"/>
                <a:ext cx="3308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205" y="3055866"/>
                <a:ext cx="330860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0000" r="-7273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925725" y="36152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71965" y="503816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886057" y="58524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871965" y="464310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en-US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1586753" y="3732119"/>
            <a:ext cx="0" cy="51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586753" y="4392498"/>
            <a:ext cx="0" cy="51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1076140" y="4128915"/>
                <a:ext cx="451470" cy="39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40" y="4128915"/>
                <a:ext cx="451470" cy="399405"/>
              </a:xfrm>
              <a:prstGeom prst="rect">
                <a:avLst/>
              </a:prstGeom>
              <a:blipFill rotWithShape="0">
                <a:blip r:embed="rId10"/>
                <a:stretch>
                  <a:fillRect l="-16216" r="-540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/>
              <p:cNvSpPr txBox="1"/>
              <p:nvPr/>
            </p:nvSpPr>
            <p:spPr>
              <a:xfrm>
                <a:off x="1192687" y="5355787"/>
                <a:ext cx="4814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87" y="5355787"/>
                <a:ext cx="4814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5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V="1">
            <a:off x="1759623" y="5172635"/>
            <a:ext cx="0" cy="379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59623" y="5575851"/>
            <a:ext cx="0" cy="49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2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29" y="7147"/>
            <a:ext cx="10515600" cy="1325563"/>
          </a:xfrm>
        </p:spPr>
        <p:txBody>
          <a:bodyPr/>
          <a:lstStyle/>
          <a:p>
            <a:r>
              <a:rPr lang="en-US" dirty="0" smtClean="0"/>
              <a:t>Consider a simple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34752"/>
                <a:ext cx="10515600" cy="197223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While charging</a:t>
                </a:r>
              </a:p>
              <a:p>
                <a:pPr lvl="1"/>
                <a:r>
                  <a:rPr lang="en-US" dirty="0" smtClean="0"/>
                  <a:t>Energy dissipated in the resistance: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Energy stored in the capacitor: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While discharging</a:t>
                </a:r>
              </a:p>
              <a:p>
                <a:pPr lvl="1"/>
                <a:r>
                  <a:rPr lang="en-US" dirty="0" smtClean="0"/>
                  <a:t>Energy dissipated by the resistance: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34752"/>
                <a:ext cx="10515600" cy="1972235"/>
              </a:xfrm>
              <a:blipFill rotWithShape="0">
                <a:blip r:embed="rId2"/>
                <a:stretch>
                  <a:fillRect l="-928" t="-7716" b="-4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393576" y="1981200"/>
            <a:ext cx="0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088776" y="2554941"/>
            <a:ext cx="609600" cy="699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33114" y="2671482"/>
            <a:ext cx="46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909482" y="2456329"/>
            <a:ext cx="3236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088776" y="2286000"/>
            <a:ext cx="0" cy="340658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93576" y="3254188"/>
            <a:ext cx="0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926960" y="3370729"/>
            <a:ext cx="323632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10753" y="1981200"/>
            <a:ext cx="331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42447" y="1882588"/>
            <a:ext cx="80682" cy="98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523129" y="1864659"/>
            <a:ext cx="89647" cy="25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612776" y="1882588"/>
            <a:ext cx="80682" cy="23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693458" y="1893302"/>
            <a:ext cx="89647" cy="22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3783105" y="1882588"/>
            <a:ext cx="80682" cy="23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63787" y="1904016"/>
            <a:ext cx="89647" cy="222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3953434" y="1893302"/>
            <a:ext cx="80682" cy="233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034116" y="1904016"/>
            <a:ext cx="62755" cy="77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96871" y="1981200"/>
            <a:ext cx="78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93576" y="3827929"/>
            <a:ext cx="25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85765" y="1981200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670612" y="2761129"/>
            <a:ext cx="4661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79577" y="2949388"/>
            <a:ext cx="4661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912659" y="2949388"/>
            <a:ext cx="0" cy="87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603810" y="21514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145741" y="26445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2393576" y="1990165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698375" y="1783976"/>
            <a:ext cx="412378" cy="21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092823" y="1748116"/>
            <a:ext cx="98612" cy="80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71485" y="1945341"/>
            <a:ext cx="98612" cy="80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7942729" y="1923772"/>
            <a:ext cx="0" cy="133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7942729" y="3196760"/>
            <a:ext cx="0" cy="57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659906" y="1923772"/>
            <a:ext cx="3316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8991600" y="1807231"/>
            <a:ext cx="654424" cy="261727"/>
            <a:chOff x="8991600" y="1807231"/>
            <a:chExt cx="654424" cy="261727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8991600" y="1825160"/>
              <a:ext cx="80682" cy="986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072282" y="1807231"/>
              <a:ext cx="89647" cy="251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9161929" y="1825160"/>
              <a:ext cx="80682" cy="233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242611" y="1835874"/>
              <a:ext cx="89647" cy="222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9332258" y="1825160"/>
              <a:ext cx="80682" cy="233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412940" y="1846588"/>
              <a:ext cx="89647" cy="222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9502587" y="1835874"/>
              <a:ext cx="80682" cy="233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9583269" y="1846588"/>
              <a:ext cx="62755" cy="771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9646024" y="1923772"/>
            <a:ext cx="7888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942729" y="3770501"/>
            <a:ext cx="25190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0434918" y="1923772"/>
            <a:ext cx="0" cy="779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0219765" y="2703701"/>
            <a:ext cx="4661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0228730" y="2891960"/>
            <a:ext cx="4661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0461812" y="2891960"/>
            <a:ext cx="0" cy="878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152963" y="20940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694894" y="25871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7942729" y="1932737"/>
            <a:ext cx="304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8247528" y="1726548"/>
            <a:ext cx="412378" cy="215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641976" y="1690688"/>
            <a:ext cx="98612" cy="80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220638" y="1887913"/>
            <a:ext cx="98612" cy="806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>
            <a:off x="3612776" y="3827929"/>
            <a:ext cx="0" cy="2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3325906" y="4052047"/>
            <a:ext cx="58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442447" y="4213412"/>
            <a:ext cx="340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603810" y="4365812"/>
            <a:ext cx="8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9296398" y="3765176"/>
            <a:ext cx="0" cy="2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9009528" y="3989294"/>
            <a:ext cx="58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9126069" y="4150659"/>
            <a:ext cx="340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9287432" y="4303059"/>
            <a:ext cx="89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2250592" y="1207240"/>
            <a:ext cx="2895149" cy="3938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Charging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7799745" y="1072109"/>
            <a:ext cx="2895149" cy="39380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Discharging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ounded Rectangle 100"/>
              <p:cNvSpPr/>
              <p:nvPr/>
            </p:nvSpPr>
            <p:spPr>
              <a:xfrm>
                <a:off x="8247528" y="4778188"/>
                <a:ext cx="3523131" cy="16315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Total energy dissipated in one charge-discharge cycle: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1" name="Rounded 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28" y="4778188"/>
                <a:ext cx="3523131" cy="1631577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56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Power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What do we know up till now:</a:t>
                </a:r>
              </a:p>
              <a:p>
                <a:pPr lvl="1"/>
                <a:r>
                  <a:rPr lang="en-US" dirty="0" smtClean="0"/>
                  <a:t>For a simple circuit with a R and a C, the dynamic energy dissipation for a single charge-discharge cycle is: 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CV</a:t>
                </a:r>
                <a:r>
                  <a:rPr lang="en-US" baseline="30000" dirty="0" smtClean="0">
                    <a:solidFill>
                      <a:srgbClr val="FF0000"/>
                    </a:solidFill>
                  </a:rPr>
                  <a:t>2</a:t>
                </a:r>
              </a:p>
              <a:p>
                <a:pPr lvl="1"/>
                <a:r>
                  <a:rPr lang="en-US" dirty="0" smtClean="0"/>
                  <a:t>What about for a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larger </a:t>
                </a:r>
                <a:r>
                  <a:rPr lang="en-US" dirty="0" smtClean="0"/>
                  <a:t>circuit: </a:t>
                </a:r>
              </a:p>
              <a:p>
                <a:pPr lvl="2"/>
                <a:r>
                  <a:rPr lang="en-US" sz="2400" dirty="0" smtClean="0"/>
                  <a:t>Let us assume that in a given charge-discharge cycle: units 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1 ... n </a:t>
                </a:r>
                <a:r>
                  <a:rPr lang="en-US" sz="2400" dirty="0" smtClean="0"/>
                  <a:t>are active</a:t>
                </a:r>
              </a:p>
              <a:p>
                <a:r>
                  <a:rPr lang="en-US" sz="3200" dirty="0" smtClean="0"/>
                  <a:t>Energy dissipated: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dirty="0" smtClean="0"/>
                  <a:t>In general for a unit, if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fraction</a:t>
                </a:r>
                <a:r>
                  <a:rPr lang="en-US" dirty="0" smtClean="0"/>
                  <a:t>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(in terms of energy)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active</a:t>
                </a:r>
                <a:r>
                  <a:rPr lang="en-US" dirty="0" smtClean="0"/>
                  <a:t> at a given point of time, we can say that the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energy</a:t>
                </a:r>
                <a:r>
                  <a:rPr lang="en-US" dirty="0" smtClean="0"/>
                  <a:t> dissipated is: </a:t>
                </a:r>
              </a:p>
              <a:p>
                <a:pPr lvl="1"/>
                <a:r>
                  <a:rPr lang="el-GR" dirty="0"/>
                  <a:t>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sz="3200" dirty="0" smtClean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2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8434</TotalTime>
  <Words>973</Words>
  <Application>Microsoft Office PowerPoint</Application>
  <PresentationFormat>Widescreen</PresentationFormat>
  <Paragraphs>197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Power and Temperature</vt:lpstr>
      <vt:lpstr>Why is power consumption important? </vt:lpstr>
      <vt:lpstr>Scientific Reasons</vt:lpstr>
      <vt:lpstr>Sources of Power Consumption</vt:lpstr>
      <vt:lpstr>Types of Power Dissipation</vt:lpstr>
      <vt:lpstr>PowerPoint Presentation</vt:lpstr>
      <vt:lpstr>Dynamic Power</vt:lpstr>
      <vt:lpstr>Consider a simple case</vt:lpstr>
      <vt:lpstr>Dynamic Power Analysis</vt:lpstr>
      <vt:lpstr>Energy vs Power</vt:lpstr>
      <vt:lpstr>Are V and f related?</vt:lpstr>
      <vt:lpstr>Voltage-Frequency Scaling</vt:lpstr>
      <vt:lpstr>PowerPoint Presentation</vt:lpstr>
      <vt:lpstr>Leakage Power: Sources of Leakage Current</vt:lpstr>
      <vt:lpstr>Leakage Power: Sources of Leakage Current</vt:lpstr>
      <vt:lpstr>Description of the Mechanisms</vt:lpstr>
      <vt:lpstr>DIBL and Gate Tunneling</vt:lpstr>
      <vt:lpstr>Other Mechanisms </vt:lpstr>
      <vt:lpstr>Some Equations</vt:lpstr>
      <vt:lpstr>PowerPoint Presentation</vt:lpstr>
      <vt:lpstr>Consider a CMOS Inverter</vt:lpstr>
      <vt:lpstr>Ballpark Figures</vt:lpstr>
      <vt:lpstr>PowerPoint Presentation</vt:lpstr>
      <vt:lpstr>Power and Temperature</vt:lpstr>
      <vt:lpstr>Chip’s Package</vt:lpstr>
      <vt:lpstr>PowerPoint Presentation</vt:lpstr>
      <vt:lpstr>PowerPoint Presentation</vt:lpstr>
      <vt:lpstr>Some Maths</vt:lpstr>
      <vt:lpstr>Leakage Temperature Feedback Loop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and Temperature</dc:title>
  <dc:creator>Smruti Sarangi</dc:creator>
  <cp:lastModifiedBy>Smruti Sarangi</cp:lastModifiedBy>
  <cp:revision>59</cp:revision>
  <dcterms:created xsi:type="dcterms:W3CDTF">2016-10-26T11:38:00Z</dcterms:created>
  <dcterms:modified xsi:type="dcterms:W3CDTF">2016-11-01T09:29:50Z</dcterms:modified>
</cp:coreProperties>
</file>