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75" r:id="rId6"/>
    <p:sldId id="270" r:id="rId7"/>
    <p:sldId id="271" r:id="rId8"/>
    <p:sldId id="272" r:id="rId9"/>
    <p:sldId id="274" r:id="rId10"/>
    <p:sldId id="277" r:id="rId11"/>
    <p:sldId id="278" r:id="rId12"/>
    <p:sldId id="276" r:id="rId13"/>
    <p:sldId id="279" r:id="rId14"/>
    <p:sldId id="280" r:id="rId15"/>
    <p:sldId id="273" r:id="rId16"/>
    <p:sldId id="281" r:id="rId17"/>
    <p:sldId id="282" r:id="rId18"/>
    <p:sldId id="283" r:id="rId19"/>
    <p:sldId id="287" r:id="rId20"/>
    <p:sldId id="288" r:id="rId21"/>
    <p:sldId id="289" r:id="rId22"/>
    <p:sldId id="290" r:id="rId23"/>
    <p:sldId id="286" r:id="rId24"/>
    <p:sldId id="284" r:id="rId25"/>
    <p:sldId id="285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298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.%20R%20Sarangi\Desktop\cacti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.%20R%20Sarangi\Desktop\cacti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.%20R%20Sarangi\Desktop\cacti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Access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0.42</c:v>
                </c:pt>
                <c:pt idx="1">
                  <c:v>0.43</c:v>
                </c:pt>
                <c:pt idx="2">
                  <c:v>0.44</c:v>
                </c:pt>
                <c:pt idx="3">
                  <c:v>0.46</c:v>
                </c:pt>
                <c:pt idx="4">
                  <c:v>0.5</c:v>
                </c:pt>
                <c:pt idx="5">
                  <c:v>0.55000000000000004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031248"/>
        <c:axId val="578031808"/>
      </c:scatterChart>
      <c:valAx>
        <c:axId val="578031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Cache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31808"/>
        <c:crosses val="autoZero"/>
        <c:crossBetween val="midCat"/>
      </c:valAx>
      <c:valAx>
        <c:axId val="57803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Access Time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31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81414400152788E-2"/>
          <c:y val="9.1142809986685669E-2"/>
          <c:w val="0.87061395361845784"/>
          <c:h val="0.775535539347781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Area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0.14000000000000001</c:v>
                </c:pt>
                <c:pt idx="1">
                  <c:v>0.17</c:v>
                </c:pt>
                <c:pt idx="2">
                  <c:v>0.187</c:v>
                </c:pt>
                <c:pt idx="3">
                  <c:v>0.22</c:v>
                </c:pt>
                <c:pt idx="4">
                  <c:v>0.28000000000000003</c:v>
                </c:pt>
                <c:pt idx="5">
                  <c:v>0.56000000000000005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034048"/>
        <c:axId val="578034608"/>
      </c:scatterChart>
      <c:valAx>
        <c:axId val="57803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Cache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34608"/>
        <c:crosses val="autoZero"/>
        <c:crossBetween val="midCat"/>
      </c:valAx>
      <c:valAx>
        <c:axId val="57803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Area</a:t>
                </a:r>
                <a:r>
                  <a:rPr lang="en-IN" baseline="0"/>
                  <a:t> (mm</a:t>
                </a:r>
                <a:r>
                  <a:rPr lang="en-IN" baseline="30000"/>
                  <a:t>2</a:t>
                </a:r>
                <a:r>
                  <a:rPr lang="en-IN" baseline="0"/>
                  <a:t>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34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0.14899999999999999</c:v>
                </c:pt>
                <c:pt idx="1">
                  <c:v>0.15</c:v>
                </c:pt>
                <c:pt idx="2">
                  <c:v>0.155</c:v>
                </c:pt>
                <c:pt idx="3">
                  <c:v>0.17</c:v>
                </c:pt>
                <c:pt idx="4">
                  <c:v>0.19</c:v>
                </c:pt>
                <c:pt idx="5">
                  <c:v>0.25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036848"/>
        <c:axId val="578037408"/>
      </c:scatterChart>
      <c:valAx>
        <c:axId val="57803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Cache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37408"/>
        <c:crosses val="autoZero"/>
        <c:crossBetween val="midCat"/>
      </c:valAx>
      <c:valAx>
        <c:axId val="57803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Power (W), Max.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36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DFCF-FCEE-43A0-9C43-21554CF35819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1AC1-03D1-488E-974B-AB6045A73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0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2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0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4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1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6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1E2E-AB33-4AFD-8B93-3C4E1F1A0C0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quid.hpl.hp.com:9081/cact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Caches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0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Banks and Sub-arrays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large cache can be split into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banks</a:t>
            </a:r>
          </a:p>
          <a:p>
            <a:pPr lvl="1"/>
            <a:r>
              <a:rPr lang="en-US" dirty="0" smtClean="0"/>
              <a:t>A bank is a cache in its own right. It has its own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array.</a:t>
            </a:r>
          </a:p>
          <a:p>
            <a:pPr lvl="1"/>
            <a:r>
              <a:rPr lang="en-US" dirty="0" smtClean="0"/>
              <a:t>Different banks can be accessed </a:t>
            </a:r>
            <a:r>
              <a:rPr lang="en-US" dirty="0" smtClean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 smtClean="0"/>
              <a:t>Given an </a:t>
            </a:r>
            <a:r>
              <a:rPr lang="en-US" dirty="0" smtClean="0">
                <a:solidFill>
                  <a:srgbClr val="00B050"/>
                </a:solidFill>
              </a:rPr>
              <a:t>address</a:t>
            </a:r>
            <a:r>
              <a:rPr lang="en-US" dirty="0" smtClean="0"/>
              <a:t>, we first need to map it to a bank, and then access that specific bank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Advantage</a:t>
            </a:r>
            <a:r>
              <a:rPr lang="en-US" dirty="0" smtClean="0"/>
              <a:t> of banking </a:t>
            </a:r>
            <a:r>
              <a:rPr lang="en-US" dirty="0" smtClean="0">
                <a:sym typeface="Wingdings" panose="05000000000000000000" pitchFamily="2" charset="2"/>
              </a:rPr>
              <a:t>  faster banks and more parallel access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Disadvantage</a:t>
            </a:r>
            <a:r>
              <a:rPr lang="en-US" dirty="0" smtClean="0">
                <a:sym typeface="Wingdings" panose="05000000000000000000" pitchFamily="2" charset="2"/>
              </a:rPr>
              <a:t> of banking  Higher area, and additional delay in deciding the bank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bank</a:t>
            </a:r>
            <a:r>
              <a:rPr lang="en-US" dirty="0" smtClean="0">
                <a:sym typeface="Wingdings" panose="05000000000000000000" pitchFamily="2" charset="2"/>
              </a:rPr>
              <a:t> can then be split into sub-arrays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Subarrays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do not allow parallel(concurrent)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access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Multilevel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hierarchical</a:t>
            </a:r>
            <a:r>
              <a:rPr lang="en-US" dirty="0" smtClean="0">
                <a:sym typeface="Wingdings" panose="05000000000000000000" pitchFamily="2" charset="2"/>
              </a:rPr>
              <a:t> organizations are also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possible</a:t>
            </a:r>
            <a:r>
              <a:rPr lang="en-US" dirty="0" smtClean="0">
                <a:sym typeface="Wingdings" panose="05000000000000000000" pitchFamily="2" charset="2"/>
              </a:rPr>
              <a:t> (Cacti 5.0 +)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Bank  sub-banks Mats  4 sub-arrays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Wire routing </a:t>
            </a:r>
            <a:r>
              <a:rPr lang="en-US" dirty="0" smtClean="0">
                <a:sym typeface="Wingdings" panose="05000000000000000000" pitchFamily="2" charset="2"/>
              </a:rPr>
              <a:t>delay and SRAM array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access</a:t>
            </a:r>
            <a:r>
              <a:rPr lang="en-US" dirty="0" smtClean="0">
                <a:sym typeface="Wingdings" panose="05000000000000000000" pitchFamily="2" charset="2"/>
              </a:rPr>
              <a:t> delay determine the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degree</a:t>
            </a:r>
            <a:r>
              <a:rPr lang="en-US" dirty="0" smtClean="0">
                <a:sym typeface="Wingdings" panose="05000000000000000000" pitchFamily="2" charset="2"/>
              </a:rPr>
              <a:t> of hierarchy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3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Multi-Ported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266"/>
          </a:xfrm>
        </p:spPr>
        <p:txBody>
          <a:bodyPr/>
          <a:lstStyle/>
          <a:p>
            <a:r>
              <a:rPr lang="en-US" dirty="0" smtClean="0"/>
              <a:t>Approach 1: Change the SRAM Cell </a:t>
            </a:r>
            <a:r>
              <a:rPr lang="en-US" dirty="0" smtClean="0">
                <a:sym typeface="Wingdings" panose="05000000000000000000" pitchFamily="2" charset="2"/>
              </a:rPr>
              <a:t> Area intensive &amp; slow</a:t>
            </a:r>
            <a:endParaRPr lang="en-IN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4830792" y="2984739"/>
            <a:ext cx="664234" cy="448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387196" y="3114135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/>
          <p:cNvSpPr/>
          <p:nvPr/>
        </p:nvSpPr>
        <p:spPr>
          <a:xfrm rot="16049446">
            <a:off x="4845117" y="3708482"/>
            <a:ext cx="664234" cy="448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rot="10649446">
            <a:off x="4788157" y="3866068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Elbow Connector 9"/>
          <p:cNvCxnSpPr>
            <a:stCxn id="8" idx="6"/>
            <a:endCxn id="5" idx="3"/>
          </p:cNvCxnSpPr>
          <p:nvPr/>
        </p:nvCxnSpPr>
        <p:spPr>
          <a:xfrm rot="10800000" flipH="1">
            <a:off x="4788248" y="3209026"/>
            <a:ext cx="150374" cy="756086"/>
          </a:xfrm>
          <a:prstGeom prst="bentConnector3">
            <a:avLst>
              <a:gd name="adj1" fmla="val -1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6"/>
            <a:endCxn id="7" idx="3"/>
          </p:cNvCxnSpPr>
          <p:nvPr/>
        </p:nvCxnSpPr>
        <p:spPr>
          <a:xfrm flipH="1">
            <a:off x="5401306" y="3209026"/>
            <a:ext cx="175671" cy="713924"/>
          </a:xfrm>
          <a:prstGeom prst="bentConnector3">
            <a:avLst>
              <a:gd name="adj1" fmla="val -130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07102" y="3587069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62709" y="3303916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20705" y="3587068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20705" y="3303915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62709" y="3303915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57676" y="3214774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36674" y="2876909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2702" y="3587069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58309" y="3303916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16305" y="3587068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16305" y="3303915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58309" y="3303915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3276" y="3214774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32274" y="2876909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78966" y="2876909"/>
            <a:ext cx="45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07102" y="2615199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63286" y="2620949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89533" y="5271782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345140" y="4988629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03136" y="5271781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03136" y="4988628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45140" y="4988628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40107" y="4899487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19105" y="4561622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85133" y="5271782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240740" y="4988629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98736" y="5271781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598736" y="4988628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40740" y="4988628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235707" y="4899487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14705" y="4561622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1397" y="4561622"/>
            <a:ext cx="45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355150" y="3587068"/>
            <a:ext cx="17280" cy="168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3638" y="4059913"/>
            <a:ext cx="22079" cy="121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03910" y="4893738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85133" y="4893737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264106" y="3772863"/>
            <a:ext cx="3260785" cy="19717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Approach 2: Use banking</a:t>
            </a:r>
          </a:p>
          <a:p>
            <a:r>
              <a:rPr lang="en-US" dirty="0"/>
              <a:t>	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faster, and does not need more area. 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232114" y="4059913"/>
            <a:ext cx="1013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32114" y="3587068"/>
            <a:ext cx="8626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(2-way </a:t>
            </a:r>
            <a:r>
              <a:rPr lang="en-US" dirty="0" err="1" smtClean="0"/>
              <a:t>assoc</a:t>
            </a:r>
            <a:r>
              <a:rPr lang="en-US" dirty="0" smtClean="0"/>
              <a:t>,  64B line size, 1 array, 32 nm) Access Time vs Cache Size 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042549"/>
              </p:ext>
            </p:extLst>
          </p:nvPr>
        </p:nvGraphicFramePr>
        <p:xfrm>
          <a:off x="2096219" y="2057400"/>
          <a:ext cx="6285781" cy="384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61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</a:t>
            </a:r>
            <a:r>
              <a:rPr lang="en-US" dirty="0" err="1" smtClean="0"/>
              <a:t>vs</a:t>
            </a:r>
            <a:r>
              <a:rPr lang="en-US" dirty="0" smtClean="0"/>
              <a:t> Cache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413069"/>
              </p:ext>
            </p:extLst>
          </p:nvPr>
        </p:nvGraphicFramePr>
        <p:xfrm>
          <a:off x="2294626" y="2048773"/>
          <a:ext cx="7079411" cy="461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 </a:t>
            </a:r>
            <a:r>
              <a:rPr lang="en-US" dirty="0" err="1" smtClean="0"/>
              <a:t>vs</a:t>
            </a:r>
            <a:r>
              <a:rPr lang="en-US" dirty="0" smtClean="0"/>
              <a:t> Power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2691"/>
              </p:ext>
            </p:extLst>
          </p:nvPr>
        </p:nvGraphicFramePr>
        <p:xfrm>
          <a:off x="2656937" y="1928004"/>
          <a:ext cx="6786113" cy="455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62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</a:p>
          <a:p>
            <a:r>
              <a:rPr lang="en-US" dirty="0"/>
              <a:t>Structure of a </a:t>
            </a:r>
            <a:r>
              <a:rPr lang="en-US" dirty="0" smtClean="0"/>
              <a:t>large L2 cache</a:t>
            </a:r>
            <a:endParaRPr lang="en-US" dirty="0"/>
          </a:p>
          <a:p>
            <a:r>
              <a:rPr lang="en-US" dirty="0"/>
              <a:t>Non-uniform Caches</a:t>
            </a:r>
          </a:p>
          <a:p>
            <a:pPr lvl="1"/>
            <a:r>
              <a:rPr lang="en-US" dirty="0"/>
              <a:t>S-NUCA</a:t>
            </a:r>
            <a:endParaRPr lang="en-IN" dirty="0"/>
          </a:p>
          <a:p>
            <a:pPr lvl="1"/>
            <a:r>
              <a:rPr lang="en-US" dirty="0"/>
              <a:t>D-NUCA</a:t>
            </a:r>
          </a:p>
          <a:p>
            <a:pPr lvl="1"/>
            <a:r>
              <a:rPr lang="en-US" dirty="0"/>
              <a:t>R-NUCA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30007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Modern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5658"/>
          </a:xfrm>
        </p:spPr>
        <p:txBody>
          <a:bodyPr/>
          <a:lstStyle/>
          <a:p>
            <a:r>
              <a:rPr lang="en-US" dirty="0" smtClean="0"/>
              <a:t>Typical L2 caches in a chip are fairly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: order of MBs</a:t>
            </a:r>
          </a:p>
          <a:p>
            <a:pPr lvl="1"/>
            <a:r>
              <a:rPr lang="en-US" dirty="0" smtClean="0"/>
              <a:t>It is thus </a:t>
            </a:r>
            <a:r>
              <a:rPr lang="en-US" dirty="0" smtClean="0">
                <a:solidFill>
                  <a:srgbClr val="00B050"/>
                </a:solidFill>
              </a:rPr>
              <a:t>necessary</a:t>
            </a:r>
            <a:r>
              <a:rPr lang="en-US" dirty="0" smtClean="0"/>
              <a:t> to divide them into many banks</a:t>
            </a:r>
          </a:p>
          <a:p>
            <a:pPr lvl="1"/>
            <a:r>
              <a:rPr lang="en-US" dirty="0" smtClean="0"/>
              <a:t>We thus have an array of </a:t>
            </a:r>
            <a:r>
              <a:rPr lang="en-US" dirty="0" smtClean="0">
                <a:solidFill>
                  <a:schemeClr val="accent1"/>
                </a:solidFill>
              </a:rPr>
              <a:t>banks</a:t>
            </a:r>
          </a:p>
          <a:p>
            <a:pPr lvl="1"/>
            <a:r>
              <a:rPr lang="en-US" dirty="0" smtClean="0"/>
              <a:t>A lot of modern chips have many </a:t>
            </a:r>
            <a:r>
              <a:rPr lang="en-US" dirty="0" smtClean="0">
                <a:solidFill>
                  <a:srgbClr val="FF0000"/>
                </a:solidFill>
              </a:rPr>
              <a:t>cores</a:t>
            </a:r>
            <a:r>
              <a:rPr lang="en-US" dirty="0" smtClean="0"/>
              <a:t> (OOO pipelines) also  (more later)</a:t>
            </a:r>
          </a:p>
          <a:p>
            <a:pPr lvl="1"/>
            <a:r>
              <a:rPr lang="en-US" dirty="0" smtClean="0"/>
              <a:t>There are many ways to organize </a:t>
            </a:r>
            <a:r>
              <a:rPr lang="en-US" dirty="0" smtClean="0">
                <a:solidFill>
                  <a:srgbClr val="FF0000"/>
                </a:solidFill>
              </a:rPr>
              <a:t>cores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/>
                </a:solidFill>
              </a:rPr>
              <a:t>cache banks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6781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096883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36985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77087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78371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018473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258575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498677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498677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856781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096883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336985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538269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778371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018473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258575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856781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096883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336985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577087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778371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018473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258575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4498677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498677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856781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3096883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336985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538269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778371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018473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4258575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856781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3096883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3336985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577087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778371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4018473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4258575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4498677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4498677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856781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096883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336985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538269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778371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018473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4258575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856781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096883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3336985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3577087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3778371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4018473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4258575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4498677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4498677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2856781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3096883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3336985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3538269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3778371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4018473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4258575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ounded Rectangle 67"/>
          <p:cNvSpPr/>
          <p:nvPr/>
        </p:nvSpPr>
        <p:spPr>
          <a:xfrm>
            <a:off x="2769079" y="4011283"/>
            <a:ext cx="2251494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Checkerboard Layout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6436745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676847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6916949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7157051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7397153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7637255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6436745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6676847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6916949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7157051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7397153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7637255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076592" y="5173691"/>
            <a:ext cx="960408" cy="240102"/>
            <a:chOff x="8580409" y="5063703"/>
            <a:chExt cx="960408" cy="258792"/>
          </a:xfrm>
        </p:grpSpPr>
        <p:sp>
          <p:nvSpPr>
            <p:cNvPr id="81" name="Rectangle 80"/>
            <p:cNvSpPr/>
            <p:nvPr/>
          </p:nvSpPr>
          <p:spPr>
            <a:xfrm>
              <a:off x="8580409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820511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060613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300715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6" name="Group 85"/>
          <p:cNvGrpSpPr/>
          <p:nvPr/>
        </p:nvGrpSpPr>
        <p:grpSpPr>
          <a:xfrm rot="5400000">
            <a:off x="7277102" y="5173691"/>
            <a:ext cx="960408" cy="240102"/>
            <a:chOff x="8580409" y="5063703"/>
            <a:chExt cx="960408" cy="258792"/>
          </a:xfrm>
        </p:grpSpPr>
        <p:sp>
          <p:nvSpPr>
            <p:cNvPr id="87" name="Rectangle 86"/>
            <p:cNvSpPr/>
            <p:nvPr/>
          </p:nvSpPr>
          <p:spPr>
            <a:xfrm>
              <a:off x="8580409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820511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060613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300715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676847" y="479484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6916949" y="479484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7164964" y="479484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7412979" y="4790534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6676847" y="506226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6916949" y="506226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7164964" y="506226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7412979" y="505795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6676847" y="532536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6916949" y="532536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7164964" y="532536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/>
          <p:cNvSpPr/>
          <p:nvPr/>
        </p:nvSpPr>
        <p:spPr>
          <a:xfrm>
            <a:off x="7412979" y="5321054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/>
          <p:cNvSpPr/>
          <p:nvPr/>
        </p:nvSpPr>
        <p:spPr>
          <a:xfrm>
            <a:off x="6676847" y="559278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/>
          <p:cNvSpPr/>
          <p:nvPr/>
        </p:nvSpPr>
        <p:spPr>
          <a:xfrm>
            <a:off x="6916949" y="559278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7164964" y="559278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/>
          <p:cNvSpPr/>
          <p:nvPr/>
        </p:nvSpPr>
        <p:spPr>
          <a:xfrm>
            <a:off x="7412979" y="558847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ounded Rectangle 111"/>
          <p:cNvSpPr/>
          <p:nvPr/>
        </p:nvSpPr>
        <p:spPr>
          <a:xfrm>
            <a:off x="6096000" y="4001217"/>
            <a:ext cx="2251494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Rim Layout</a:t>
            </a:r>
            <a:endParaRPr lang="en-IN" dirty="0"/>
          </a:p>
        </p:txBody>
      </p:sp>
      <p:sp>
        <p:nvSpPr>
          <p:cNvPr id="113" name="Rectangle 112"/>
          <p:cNvSpPr/>
          <p:nvPr/>
        </p:nvSpPr>
        <p:spPr>
          <a:xfrm>
            <a:off x="438510" y="465251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/>
          <p:cNvSpPr/>
          <p:nvPr/>
        </p:nvSpPr>
        <p:spPr>
          <a:xfrm>
            <a:off x="438510" y="5111950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TextBox 114"/>
          <p:cNvSpPr txBox="1"/>
          <p:nvPr/>
        </p:nvSpPr>
        <p:spPr>
          <a:xfrm>
            <a:off x="733337" y="460586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686525" y="504932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bank</a:t>
            </a:r>
            <a:endParaRPr lang="en-IN" dirty="0"/>
          </a:p>
        </p:txBody>
      </p:sp>
      <p:sp>
        <p:nvSpPr>
          <p:cNvPr id="117" name="Rectangle 116"/>
          <p:cNvSpPr/>
          <p:nvPr/>
        </p:nvSpPr>
        <p:spPr>
          <a:xfrm>
            <a:off x="301925" y="4554746"/>
            <a:ext cx="1785667" cy="97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pass messages in such a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</a:t>
            </a:r>
            <a:r>
              <a:rPr lang="en-US" dirty="0" smtClean="0">
                <a:solidFill>
                  <a:schemeClr val="accent1"/>
                </a:solidFill>
              </a:rPr>
              <a:t>on-chip network</a:t>
            </a:r>
          </a:p>
          <a:p>
            <a:pPr lvl="1"/>
            <a:r>
              <a:rPr lang="en-US" dirty="0" smtClean="0"/>
              <a:t>Also called Network-on-chip (</a:t>
            </a:r>
            <a:r>
              <a:rPr lang="en-US" dirty="0" err="1" smtClean="0"/>
              <a:t>NoC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create </a:t>
            </a:r>
            <a:r>
              <a:rPr lang="en-US" dirty="0" smtClean="0">
                <a:solidFill>
                  <a:srgbClr val="FF0000"/>
                </a:solidFill>
              </a:rPr>
              <a:t>groups</a:t>
            </a:r>
            <a:r>
              <a:rPr lang="en-US" dirty="0" smtClean="0"/>
              <a:t> of co-located cores and cache banks</a:t>
            </a:r>
          </a:p>
          <a:p>
            <a:pPr lvl="1"/>
            <a:r>
              <a:rPr lang="en-US" dirty="0" smtClean="0"/>
              <a:t>Called a </a:t>
            </a:r>
            <a:r>
              <a:rPr lang="en-US" dirty="0" smtClean="0">
                <a:solidFill>
                  <a:srgbClr val="0070C0"/>
                </a:solidFill>
              </a:rPr>
              <a:t>tile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Associate a network element (</a:t>
            </a:r>
            <a:r>
              <a:rPr lang="en-US" dirty="0" smtClean="0">
                <a:solidFill>
                  <a:srgbClr val="FF0000"/>
                </a:solidFill>
              </a:rPr>
              <a:t>router</a:t>
            </a:r>
            <a:r>
              <a:rPr lang="en-US" dirty="0" smtClean="0"/>
              <a:t>) with each tile. Elements in each tile are connected to each other using regular electrical links. All of them are also connected to the router (one per each </a:t>
            </a:r>
            <a:r>
              <a:rPr lang="en-US" dirty="0" smtClean="0">
                <a:solidFill>
                  <a:srgbClr val="FF0000"/>
                </a:solidFill>
              </a:rPr>
              <a:t>tile</a:t>
            </a:r>
            <a:r>
              <a:rPr lang="en-US" dirty="0" smtClean="0"/>
              <a:t>).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8486" y="344193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8588" y="344193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8486" y="370072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88588" y="370072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5079519" y="5518026"/>
            <a:ext cx="1131499" cy="1124313"/>
            <a:chOff x="4708584" y="5578412"/>
            <a:chExt cx="480204" cy="517584"/>
          </a:xfrm>
        </p:grpSpPr>
        <p:sp>
          <p:nvSpPr>
            <p:cNvPr id="11" name="Rectangle 10"/>
            <p:cNvSpPr/>
            <p:nvPr/>
          </p:nvSpPr>
          <p:spPr>
            <a:xfrm>
              <a:off x="4708584" y="557841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8686" y="557841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8584" y="583720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48686" y="583720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Oval 15"/>
          <p:cNvSpPr/>
          <p:nvPr/>
        </p:nvSpPr>
        <p:spPr>
          <a:xfrm>
            <a:off x="5280444" y="5725779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5280444" y="6283726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874049" y="6283725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873510" y="5721568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endCxn id="19" idx="2"/>
          </p:cNvCxnSpPr>
          <p:nvPr/>
        </p:nvCxnSpPr>
        <p:spPr>
          <a:xfrm>
            <a:off x="5444345" y="5794892"/>
            <a:ext cx="42916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41468" y="6357048"/>
            <a:ext cx="42916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4"/>
            <a:endCxn id="18" idx="0"/>
          </p:cNvCxnSpPr>
          <p:nvPr/>
        </p:nvCxnSpPr>
        <p:spPr>
          <a:xfrm>
            <a:off x="5955461" y="5868217"/>
            <a:ext cx="539" cy="415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56193" y="5878644"/>
            <a:ext cx="539" cy="415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38158" y="5952226"/>
            <a:ext cx="215661" cy="22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>
            <a:stCxn id="17" idx="7"/>
            <a:endCxn id="28" idx="2"/>
          </p:cNvCxnSpPr>
          <p:nvPr/>
        </p:nvCxnSpPr>
        <p:spPr>
          <a:xfrm flipV="1">
            <a:off x="5420342" y="6176963"/>
            <a:ext cx="225647" cy="128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728014" y="5837535"/>
            <a:ext cx="225647" cy="128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8" idx="1"/>
          </p:cNvCxnSpPr>
          <p:nvPr/>
        </p:nvCxnSpPr>
        <p:spPr>
          <a:xfrm>
            <a:off x="5740917" y="6194592"/>
            <a:ext cx="157135" cy="110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19564" y="5856042"/>
            <a:ext cx="157135" cy="110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94817" y="5585438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668938" y="5912172"/>
            <a:ext cx="215661" cy="22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6884599" y="582526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880177" y="5486710"/>
            <a:ext cx="250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 Element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6521209" y="5446795"/>
            <a:ext cx="3149002" cy="80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 -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all the routers with an on-chip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 smtClean="0"/>
              <a:t>Routers are connected by </a:t>
            </a:r>
            <a:r>
              <a:rPr lang="en-US" dirty="0" smtClean="0">
                <a:solidFill>
                  <a:srgbClr val="0070C0"/>
                </a:solidFill>
              </a:rPr>
              <a:t>electrical</a:t>
            </a:r>
            <a:r>
              <a:rPr lang="en-US" dirty="0" smtClean="0"/>
              <a:t> links (or </a:t>
            </a:r>
            <a:r>
              <a:rPr lang="en-US" dirty="0" smtClean="0">
                <a:solidFill>
                  <a:srgbClr val="00B050"/>
                </a:solidFill>
              </a:rPr>
              <a:t>hops</a:t>
            </a:r>
            <a:r>
              <a:rPr lang="en-US" dirty="0" smtClean="0"/>
              <a:t>)</a:t>
            </a:r>
            <a:endParaRPr lang="en-IN" dirty="0"/>
          </a:p>
        </p:txBody>
      </p:sp>
      <p:grpSp>
        <p:nvGrpSpPr>
          <p:cNvPr id="68" name="Group 67"/>
          <p:cNvGrpSpPr/>
          <p:nvPr/>
        </p:nvGrpSpPr>
        <p:grpSpPr>
          <a:xfrm>
            <a:off x="3382992" y="3114137"/>
            <a:ext cx="3173083" cy="2878586"/>
            <a:chOff x="3331234" y="3433314"/>
            <a:chExt cx="1881998" cy="2070336"/>
          </a:xfrm>
        </p:grpSpPr>
        <p:sp>
          <p:nvSpPr>
            <p:cNvPr id="4" name="Rectangle 3"/>
            <p:cNvSpPr/>
            <p:nvPr/>
          </p:nvSpPr>
          <p:spPr>
            <a:xfrm>
              <a:off x="333123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7133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43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154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282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292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3302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7313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73130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123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7133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143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2722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5282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292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302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3123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7133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143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154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5282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9292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3302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7313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3130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3123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7133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1143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12722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5282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9292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302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3123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7133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143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5154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5282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9292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3302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313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3130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123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7133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143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12722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5282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9292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3302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123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7133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143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5154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5282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9292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3302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313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73130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3123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7133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143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12722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5282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292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3302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3787808" y="3473960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658410" y="3349176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4439069" y="334565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5239704" y="334565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6021861" y="333848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8" name="Straight Connector 87"/>
          <p:cNvCxnSpPr/>
          <p:nvPr/>
        </p:nvCxnSpPr>
        <p:spPr>
          <a:xfrm>
            <a:off x="3787808" y="4913253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87808" y="4193607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20532" y="5686606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685100" y="552896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4465759" y="5525446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5266394" y="5525446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6048551" y="5518271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Connector 91"/>
          <p:cNvCxnSpPr>
            <a:stCxn id="69" idx="4"/>
            <a:endCxn id="81" idx="0"/>
          </p:cNvCxnSpPr>
          <p:nvPr/>
        </p:nvCxnSpPr>
        <p:spPr>
          <a:xfrm>
            <a:off x="3787807" y="3598742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658410" y="4070651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3658410" y="47902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5" name="Straight Connector 94"/>
          <p:cNvCxnSpPr/>
          <p:nvPr/>
        </p:nvCxnSpPr>
        <p:spPr>
          <a:xfrm>
            <a:off x="5341305" y="3595224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159793" y="3588049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551211" y="3595224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021861" y="405995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6021861" y="477960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5239704" y="406713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5239704" y="478677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4439069" y="406713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439069" y="478677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ounded Rectangle 96"/>
          <p:cNvSpPr/>
          <p:nvPr/>
        </p:nvSpPr>
        <p:spPr>
          <a:xfrm>
            <a:off x="7962181" y="3595224"/>
            <a:ext cx="3278038" cy="471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Sending a message</a:t>
            </a:r>
            <a:endParaRPr lang="en-IN" dirty="0"/>
          </a:p>
        </p:txBody>
      </p:sp>
      <p:sp>
        <p:nvSpPr>
          <p:cNvPr id="98" name="Oval Callout 97"/>
          <p:cNvSpPr/>
          <p:nvPr/>
        </p:nvSpPr>
        <p:spPr>
          <a:xfrm>
            <a:off x="1544128" y="4786779"/>
            <a:ext cx="1224951" cy="731492"/>
          </a:xfrm>
          <a:prstGeom prst="wedgeEllipseCallout">
            <a:avLst>
              <a:gd name="adj1" fmla="val 122829"/>
              <a:gd name="adj2" fmla="val 6367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IN" dirty="0"/>
          </a:p>
        </p:txBody>
      </p:sp>
      <p:sp>
        <p:nvSpPr>
          <p:cNvPr id="99" name="Oval Callout 98"/>
          <p:cNvSpPr/>
          <p:nvPr/>
        </p:nvSpPr>
        <p:spPr>
          <a:xfrm>
            <a:off x="7063918" y="2841641"/>
            <a:ext cx="2149093" cy="731492"/>
          </a:xfrm>
          <a:prstGeom prst="wedgeEllipseCallout">
            <a:avLst>
              <a:gd name="adj1" fmla="val -89630"/>
              <a:gd name="adj2" fmla="val 2948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</a:t>
            </a:r>
            <a:endParaRPr lang="en-IN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24" y="5414443"/>
            <a:ext cx="476590" cy="4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4167E-6 -4.44444E-6 L 6.04167E-6 -4.44444E-6 C 0.00313 0.00023 0.0181 0.0007 0.02396 0.00255 C 0.02592 0.00301 0.02774 0.0044 0.02969 0.0051 C 0.04037 0.0088 0.02709 0.00394 0.03607 0.00764 C 0.03725 0.0081 0.03842 0.00834 0.03959 0.0088 C 0.04024 0.00926 0.04089 0.00996 0.04167 0.01019 C 0.04376 0.01065 0.04597 0.01088 0.04805 0.01135 C 0.04949 0.01181 0.05092 0.01227 0.05235 0.01273 L 0.0629 0.01135 C 0.06498 0.01111 0.06719 0.01135 0.06928 0.01019 C 0.07032 0.00949 0.0711 0.00417 0.07136 0.00255 C 0.07162 -0.00046 0.07214 -0.00324 0.07214 -0.00625 C 0.07214 -0.01319 0.07175 -0.02963 0.07071 -0.03889 C 0.07032 -0.04236 0.06993 -0.04583 0.06928 -0.04907 C 0.06902 -0.05023 0.06876 -0.05162 0.0685 -0.05278 C 0.06824 -0.05486 0.0681 -0.05694 0.06784 -0.05903 C 0.06745 -0.06157 0.0668 -0.06412 0.06641 -0.06666 C 0.06615 -0.06828 0.06589 -0.0699 0.06576 -0.07176 C 0.0655 -0.07384 0.06537 -0.07592 0.06498 -0.07801 C 0.06459 -0.08055 0.06355 -0.08541 0.06355 -0.08541 C 0.06381 -0.09398 0.06264 -0.10278 0.06433 -0.11065 C 0.06485 -0.11342 0.06758 -0.11203 0.06928 -0.11203 C 0.07683 -0.11203 0.08438 -0.11111 0.09193 -0.11065 C 0.0948 -0.10995 0.09909 -0.10856 0.10183 -0.1081 C 0.10795 -0.10764 0.11407 -0.1074 0.12019 -0.10694 C 0.13047 -0.10903 0.13191 -0.10278 0.13438 -0.11435 C 0.13464 -0.11597 0.13477 -0.11782 0.13503 -0.11944 C 0.13529 -0.125 0.13581 -0.13032 0.13581 -0.13588 C 0.13581 -0.14699 0.13542 -0.14791 0.13438 -0.15602 C 0.13412 -0.17893 0.13399 -0.20208 0.1336 -0.22523 C 0.13347 -0.23194 0.13308 -0.23865 0.13295 -0.24537 C 0.13256 -0.26203 0.13243 -0.27893 0.13217 -0.2956 C 0.13269 -0.30393 0.13074 -0.31412 0.1336 -0.32083 C 0.13568 -0.32546 0.14024 -0.32199 0.1435 -0.32199 C 0.14571 -0.32199 0.15079 -0.3206 0.15339 -0.31944 C 0.15417 -0.31921 0.15482 -0.31852 0.1556 -0.31828 C 0.15886 -0.31759 0.16212 -0.31736 0.1655 -0.31713 C 0.18529 -0.31898 0.17396 -0.31828 0.19949 -0.31828 L 0.19949 -0.31828 " pathEditMode="relative" ptsTypes="AAAAAAAAAAAAAAAAAAAAAAAAAAAAAAAAAAAAAAAA">
                                      <p:cBhvr>
                                        <p:cTn id="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Router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27276" y="3131389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3118" y="3109818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741434" y="3109820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35902" y="1381661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727276" y="5027759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7157049" y="3506634"/>
            <a:ext cx="1561381" cy="43994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-Right Arrow 11"/>
          <p:cNvSpPr/>
          <p:nvPr/>
        </p:nvSpPr>
        <p:spPr>
          <a:xfrm>
            <a:off x="3119888" y="3506634"/>
            <a:ext cx="1561381" cy="43994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-Right Arrow 12"/>
          <p:cNvSpPr/>
          <p:nvPr/>
        </p:nvSpPr>
        <p:spPr>
          <a:xfrm rot="5400000">
            <a:off x="5602134" y="4460573"/>
            <a:ext cx="717436" cy="4830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-Right Arrow 13"/>
          <p:cNvSpPr/>
          <p:nvPr/>
        </p:nvSpPr>
        <p:spPr>
          <a:xfrm rot="5400000">
            <a:off x="5653178" y="2681373"/>
            <a:ext cx="494580" cy="3623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Right Arrow 14"/>
          <p:cNvSpPr/>
          <p:nvPr/>
        </p:nvSpPr>
        <p:spPr>
          <a:xfrm rot="18865229">
            <a:off x="6849374" y="2434088"/>
            <a:ext cx="1466491" cy="405441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117457" y="1487375"/>
            <a:ext cx="1966822" cy="7095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Tile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go deeper into the memory system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2326" y="2191020"/>
            <a:ext cx="4494362" cy="109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0162" y="3881887"/>
            <a:ext cx="1293962" cy="5175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048664" y="4960367"/>
            <a:ext cx="3582837" cy="5175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IN" dirty="0"/>
          </a:p>
        </p:txBody>
      </p:sp>
      <p:sp>
        <p:nvSpPr>
          <p:cNvPr id="3" name="Up-Down Arrow 2"/>
          <p:cNvSpPr/>
          <p:nvPr/>
        </p:nvSpPr>
        <p:spPr>
          <a:xfrm>
            <a:off x="5684808" y="3286664"/>
            <a:ext cx="310550" cy="59522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-Down Arrow 8"/>
          <p:cNvSpPr/>
          <p:nvPr/>
        </p:nvSpPr>
        <p:spPr>
          <a:xfrm>
            <a:off x="5684808" y="4382308"/>
            <a:ext cx="310550" cy="59522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-Down Arrow 9"/>
          <p:cNvSpPr/>
          <p:nvPr/>
        </p:nvSpPr>
        <p:spPr>
          <a:xfrm>
            <a:off x="5684808" y="5477952"/>
            <a:ext cx="310550" cy="59522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98476" y="6073175"/>
            <a:ext cx="5572664" cy="5175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IN" dirty="0"/>
          </a:p>
        </p:txBody>
      </p:sp>
      <p:sp>
        <p:nvSpPr>
          <p:cNvPr id="7" name="Oval Callout 6"/>
          <p:cNvSpPr/>
          <p:nvPr/>
        </p:nvSpPr>
        <p:spPr>
          <a:xfrm>
            <a:off x="9100868" y="3519577"/>
            <a:ext cx="2329132" cy="1362974"/>
          </a:xfrm>
          <a:prstGeom prst="wedgeEllipseCallout">
            <a:avLst>
              <a:gd name="adj1" fmla="val -134166"/>
              <a:gd name="adj2" fmla="val 738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us mainly focus on the L2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1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>
                <a:solidFill>
                  <a:srgbClr val="FF0000"/>
                </a:solidFill>
              </a:rPr>
              <a:t>routers</a:t>
            </a:r>
            <a:r>
              <a:rPr lang="en-US" dirty="0" smtClean="0"/>
              <a:t> are connected with a set of wires</a:t>
            </a:r>
          </a:p>
          <a:p>
            <a:pPr lvl="1"/>
            <a:r>
              <a:rPr lang="en-US" dirty="0" smtClean="0"/>
              <a:t>We cannot have many wires in </a:t>
            </a:r>
            <a:r>
              <a:rPr lang="en-US" dirty="0" smtClean="0">
                <a:solidFill>
                  <a:srgbClr val="00B050"/>
                </a:solidFill>
              </a:rPr>
              <a:t>parallel</a:t>
            </a:r>
          </a:p>
          <a:p>
            <a:pPr lvl="1"/>
            <a:r>
              <a:rPr lang="en-US" dirty="0" smtClean="0"/>
              <a:t>We typically cannot have more than 64-128 wires in </a:t>
            </a:r>
            <a:r>
              <a:rPr lang="en-US" dirty="0" smtClean="0">
                <a:solidFill>
                  <a:srgbClr val="00B050"/>
                </a:solidFill>
              </a:rPr>
              <a:t>parallel</a:t>
            </a:r>
          </a:p>
          <a:p>
            <a:pPr lvl="1"/>
            <a:r>
              <a:rPr lang="en-US" dirty="0" smtClean="0"/>
              <a:t>Means, we cannot </a:t>
            </a:r>
            <a:r>
              <a:rPr lang="en-US" dirty="0" smtClean="0">
                <a:solidFill>
                  <a:srgbClr val="00B050"/>
                </a:solidFill>
              </a:rPr>
              <a:t>send</a:t>
            </a:r>
            <a:r>
              <a:rPr lang="en-US" dirty="0" smtClean="0"/>
              <a:t> more than 64-128 bits at a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en-US" dirty="0" smtClean="0"/>
              <a:t>64-128 bits </a:t>
            </a:r>
            <a:r>
              <a:rPr lang="en-US" dirty="0" smtClean="0">
                <a:sym typeface="Wingdings" panose="05000000000000000000" pitchFamily="2" charset="2"/>
              </a:rPr>
              <a:t> 8-16 bytes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such packet is also called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flit</a:t>
            </a:r>
            <a:r>
              <a:rPr lang="en-US" dirty="0" smtClean="0">
                <a:sym typeface="Wingdings" panose="05000000000000000000" pitchFamily="2" charset="2"/>
              </a:rPr>
              <a:t> in an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we are reading a 64 byte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cache line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need to break it into 4-8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flits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Send one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flit</a:t>
            </a:r>
            <a:r>
              <a:rPr lang="en-US" dirty="0" smtClean="0">
                <a:sym typeface="Wingdings" panose="05000000000000000000" pitchFamily="2" charset="2"/>
              </a:rPr>
              <a:t> after the other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lot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networks</a:t>
            </a:r>
            <a:r>
              <a:rPr lang="en-US" dirty="0" smtClean="0">
                <a:sym typeface="Wingdings" panose="05000000000000000000" pitchFamily="2" charset="2"/>
              </a:rPr>
              <a:t> typically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head</a:t>
            </a:r>
            <a:r>
              <a:rPr lang="en-US" dirty="0" smtClean="0">
                <a:sym typeface="Wingdings" panose="05000000000000000000" pitchFamily="2" charset="2"/>
              </a:rPr>
              <a:t> flit and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tail</a:t>
            </a:r>
            <a:r>
              <a:rPr lang="en-US" dirty="0" smtClean="0">
                <a:sym typeface="Wingdings" panose="05000000000000000000" pitchFamily="2" charset="2"/>
              </a:rPr>
              <a:t> flit also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56604" y="6100552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flit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956650" y="6100551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flit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3561272" y="6206224"/>
            <a:ext cx="396816" cy="2113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758133" y="6119480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flit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5362755" y="6225153"/>
            <a:ext cx="396816" cy="2113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556741" y="6127495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 flit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7161363" y="6233168"/>
            <a:ext cx="396816" cy="2113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Flits typically 1 cycle to traverse a hop</a:t>
            </a:r>
          </a:p>
          <a:p>
            <a:pPr lvl="1"/>
            <a:r>
              <a:rPr lang="en-US" dirty="0" smtClean="0"/>
              <a:t>Sending delay by the transmitter</a:t>
            </a:r>
          </a:p>
          <a:p>
            <a:pPr lvl="1"/>
            <a:r>
              <a:rPr lang="en-US" dirty="0" smtClean="0"/>
              <a:t>Signal propagation time</a:t>
            </a:r>
          </a:p>
          <a:p>
            <a:pPr lvl="1"/>
            <a:r>
              <a:rPr lang="en-US" dirty="0" smtClean="0"/>
              <a:t>Receiving delay</a:t>
            </a:r>
          </a:p>
          <a:p>
            <a:r>
              <a:rPr lang="en-US" dirty="0" smtClean="0"/>
              <a:t>What does the router do?</a:t>
            </a:r>
          </a:p>
          <a:p>
            <a:pPr lvl="1"/>
            <a:r>
              <a:rPr lang="en-US" dirty="0" smtClean="0"/>
              <a:t>If the flit belongs to the local time </a:t>
            </a:r>
            <a:r>
              <a:rPr lang="en-US" dirty="0" smtClean="0">
                <a:sym typeface="Wingdings" panose="05000000000000000000" pitchFamily="2" charset="2"/>
              </a:rPr>
              <a:t> send it to the local tile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Figure out the next router to send the packet 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Take congestion and deadlocks into account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Router has a delay of 2-3 cycles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Total delay: at least 3-4 cycles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4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will it take to go from one end to the other in this network?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866071" y="2665563"/>
            <a:ext cx="3173083" cy="2878586"/>
            <a:chOff x="3331234" y="3433314"/>
            <a:chExt cx="1881998" cy="2070336"/>
          </a:xfrm>
        </p:grpSpPr>
        <p:sp>
          <p:nvSpPr>
            <p:cNvPr id="5" name="Rectangle 4"/>
            <p:cNvSpPr/>
            <p:nvPr/>
          </p:nvSpPr>
          <p:spPr>
            <a:xfrm>
              <a:off x="333123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133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143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154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282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292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302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7313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73130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3123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7133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143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722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5282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292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302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123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7133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143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154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5282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292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302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313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3130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123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7133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143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12722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5282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9292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3302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3123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7133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143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154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5282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292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3302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313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73130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123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7133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143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2722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5282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9292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3302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3123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7133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143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5154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282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292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3302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7313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3130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3123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7133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143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12722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5282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9292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3302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4270887" y="3025386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41489" y="290060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4922148" y="2897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5722783" y="2897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6504940" y="28899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/>
          <p:cNvCxnSpPr/>
          <p:nvPr/>
        </p:nvCxnSpPr>
        <p:spPr>
          <a:xfrm>
            <a:off x="4270887" y="4464679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70887" y="3745033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03611" y="5238032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168179" y="508039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48838" y="507687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5749473" y="507687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6531630" y="50696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/>
          <p:cNvCxnSpPr>
            <a:stCxn id="70" idx="4"/>
            <a:endCxn id="77" idx="0"/>
          </p:cNvCxnSpPr>
          <p:nvPr/>
        </p:nvCxnSpPr>
        <p:spPr>
          <a:xfrm>
            <a:off x="4270886" y="3150168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41489" y="362207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4141489" y="434172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5824384" y="3146650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42872" y="3139475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034290" y="3146650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504940" y="36113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6504940" y="433103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5722783" y="361855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5722783" y="433820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4922148" y="361855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4922148" y="433820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1708030" y="5762445"/>
            <a:ext cx="8522898" cy="69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 hops, assume 4 cycles per hop </a:t>
            </a:r>
            <a:r>
              <a:rPr lang="en-US" sz="2800" dirty="0" smtClean="0">
                <a:sym typeface="Wingdings" panose="05000000000000000000" pitchFamily="2" charset="2"/>
              </a:rPr>
              <a:t> 24 cycles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771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Uniform Caches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L2/L3 caches are </a:t>
            </a:r>
            <a:r>
              <a:rPr lang="en-US" dirty="0" smtClean="0">
                <a:solidFill>
                  <a:srgbClr val="00B050"/>
                </a:solidFill>
              </a:rPr>
              <a:t>large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you find data in a </a:t>
            </a:r>
            <a:r>
              <a:rPr lang="en-US" dirty="0" smtClean="0">
                <a:solidFill>
                  <a:srgbClr val="0070C0"/>
                </a:solidFill>
              </a:rPr>
              <a:t>nearby</a:t>
            </a:r>
            <a:r>
              <a:rPr lang="en-US" dirty="0" smtClean="0"/>
              <a:t> bank </a:t>
            </a:r>
            <a:r>
              <a:rPr lang="en-US" dirty="0" smtClean="0">
                <a:sym typeface="Wingdings" panose="05000000000000000000" pitchFamily="2" charset="2"/>
              </a:rPr>
              <a:t>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couple</a:t>
            </a:r>
            <a:r>
              <a:rPr lang="en-US" dirty="0" smtClean="0">
                <a:sym typeface="Wingdings" panose="05000000000000000000" pitchFamily="2" charset="2"/>
              </a:rPr>
              <a:t> of cycles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it is a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remote </a:t>
            </a:r>
            <a:r>
              <a:rPr lang="en-US" dirty="0" smtClean="0">
                <a:sym typeface="Wingdings" panose="05000000000000000000" pitchFamily="2" charset="2"/>
              </a:rPr>
              <a:t>bank  20-50 cycles (depending on the size of the network and the degree of congestion)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Cache access times can be very variable depending on where the data is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This is called a non-uniform cache (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NUCA</a:t>
            </a:r>
            <a:r>
              <a:rPr lang="en-US" dirty="0" smtClean="0">
                <a:sym typeface="Wingdings" panose="05000000000000000000" pitchFamily="2" charset="2"/>
              </a:rPr>
              <a:t> cache)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 we take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advantage</a:t>
            </a:r>
            <a:r>
              <a:rPr lang="en-US" dirty="0" smtClean="0">
                <a:sym typeface="Wingdings" panose="05000000000000000000" pitchFamily="2" charset="2"/>
              </a:rPr>
              <a:t> of this non-uniformity?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ANSWER: </a:t>
            </a:r>
            <a:r>
              <a:rPr lang="en-US" dirty="0" smtClean="0">
                <a:sym typeface="Wingdings" panose="05000000000000000000" pitchFamily="2" charset="2"/>
              </a:rPr>
              <a:t>Place frequently used data closer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0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</a:p>
          <a:p>
            <a:r>
              <a:rPr lang="en-US" dirty="0"/>
              <a:t>Structure of a </a:t>
            </a:r>
            <a:r>
              <a:rPr lang="en-US" dirty="0" smtClean="0"/>
              <a:t>large L2 cache</a:t>
            </a:r>
            <a:endParaRPr lang="en-US" dirty="0"/>
          </a:p>
          <a:p>
            <a:r>
              <a:rPr lang="en-US" dirty="0"/>
              <a:t>Non-uniform Caches</a:t>
            </a:r>
          </a:p>
          <a:p>
            <a:pPr lvl="1"/>
            <a:r>
              <a:rPr lang="en-US" dirty="0"/>
              <a:t>S-NUCA</a:t>
            </a:r>
            <a:endParaRPr lang="en-IN" dirty="0"/>
          </a:p>
          <a:p>
            <a:pPr lvl="1"/>
            <a:r>
              <a:rPr lang="en-US" dirty="0"/>
              <a:t>D-NUCA</a:t>
            </a:r>
          </a:p>
          <a:p>
            <a:pPr lvl="1"/>
            <a:r>
              <a:rPr lang="en-US" dirty="0"/>
              <a:t>R-NUCA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1" y="3205852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S-NUCA (static NUCA)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 smtClean="0"/>
              <a:t>Simplest scheme: </a:t>
            </a:r>
          </a:p>
          <a:p>
            <a:pPr lvl="1"/>
            <a:r>
              <a:rPr lang="en-IN" dirty="0" smtClean="0"/>
              <a:t>Map cache lines to cache banks</a:t>
            </a:r>
          </a:p>
          <a:p>
            <a:pPr lvl="1"/>
            <a:r>
              <a:rPr lang="en-IN" dirty="0" smtClean="0"/>
              <a:t>Give a cache line </a:t>
            </a:r>
            <a:r>
              <a:rPr lang="en-IN" dirty="0" smtClean="0">
                <a:sym typeface="Wingdings" panose="05000000000000000000" pitchFamily="2" charset="2"/>
              </a:rPr>
              <a:t> we know which cache bank it maps to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How to do the mapping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Solution 1: 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Solution 2: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Tradeoffs</a:t>
            </a:r>
            <a:r>
              <a:rPr lang="en-IN" dirty="0" smtClean="0">
                <a:sym typeface="Wingdings" panose="05000000000000000000" pitchFamily="2" charset="2"/>
              </a:rPr>
              <a:t>: Bank locality </a:t>
            </a:r>
            <a:r>
              <a:rPr lang="en-IN" dirty="0" err="1" smtClean="0">
                <a:sym typeface="Wingdings" panose="05000000000000000000" pitchFamily="2" charset="2"/>
              </a:rPr>
              <a:t>vs</a:t>
            </a:r>
            <a:r>
              <a:rPr lang="en-IN" dirty="0" smtClean="0">
                <a:sym typeface="Wingdings" panose="05000000000000000000" pitchFamily="2" charset="2"/>
              </a:rPr>
              <a:t> homogenizing bank accesses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84192" y="4244454"/>
            <a:ext cx="1665027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within a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1" y="4244454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7410" y="4244454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4019" y="4244453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84192" y="5644701"/>
            <a:ext cx="1665027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within a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1" y="5644701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17410" y="5644701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id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4019" y="5644700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D-NUCA (Dynamic NUCA)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now look at a method of bringing frequently used data closer</a:t>
            </a:r>
          </a:p>
          <a:p>
            <a:r>
              <a:rPr lang="en-US" dirty="0" smtClean="0"/>
              <a:t>Bank set </a:t>
            </a:r>
            <a:r>
              <a:rPr lang="en-US" dirty="0" smtClean="0">
                <a:sym typeface="Wingdings" panose="05000000000000000000" pitchFamily="2" charset="2"/>
              </a:rPr>
              <a:t> sets of banks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25128" y="3730088"/>
            <a:ext cx="3173083" cy="2878586"/>
            <a:chOff x="3331234" y="3433314"/>
            <a:chExt cx="1881998" cy="2070336"/>
          </a:xfrm>
        </p:grpSpPr>
        <p:sp>
          <p:nvSpPr>
            <p:cNvPr id="5" name="Rectangle 4"/>
            <p:cNvSpPr/>
            <p:nvPr/>
          </p:nvSpPr>
          <p:spPr>
            <a:xfrm>
              <a:off x="333123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133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143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154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282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292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302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7313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73130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3123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7133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143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722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5282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292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302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123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7133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143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154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5282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292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302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313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3130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123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7133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143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12722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5282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9292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3302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3123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7133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143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154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5282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292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3302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313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73130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123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7133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143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2722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5282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9292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3302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3123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7133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143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5154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282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292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3302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7313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3130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3123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7133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143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12722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5282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9292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3302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4229944" y="4089911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00546" y="396512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4881205" y="39616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5681840" y="39616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6463997" y="395443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/>
          <p:cNvCxnSpPr/>
          <p:nvPr/>
        </p:nvCxnSpPr>
        <p:spPr>
          <a:xfrm>
            <a:off x="4229944" y="5529204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29944" y="4809558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62668" y="6302557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127236" y="614491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07895" y="61413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5708530" y="61413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6490687" y="613422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/>
          <p:cNvCxnSpPr>
            <a:stCxn id="70" idx="4"/>
            <a:endCxn id="77" idx="0"/>
          </p:cNvCxnSpPr>
          <p:nvPr/>
        </p:nvCxnSpPr>
        <p:spPr>
          <a:xfrm>
            <a:off x="4229943" y="4214693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00546" y="468660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4100546" y="540624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83441" y="4211175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01929" y="4204000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93347" y="4211175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463997" y="46759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6463997" y="539555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5681840" y="4683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5681840" y="540273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4881205" y="4683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4881205" y="540273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3534770" y="3411940"/>
            <a:ext cx="851259" cy="3446060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385370" y="3072821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set 1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312629" y="3406651"/>
            <a:ext cx="851259" cy="3446060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163230" y="3088731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set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an address </a:t>
            </a:r>
            <a:r>
              <a:rPr lang="en-US" dirty="0" smtClean="0">
                <a:sym typeface="Wingdings" panose="05000000000000000000" pitchFamily="2" charset="2"/>
              </a:rPr>
              <a:t> Map it to a bank set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Search the bank set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you find the line,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declare</a:t>
            </a:r>
            <a:r>
              <a:rPr lang="en-US" dirty="0" smtClean="0">
                <a:sym typeface="Wingdings" panose="05000000000000000000" pitchFamily="2" charset="2"/>
              </a:rPr>
              <a:t> a cache hit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Otherwise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declare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r>
              <a:rPr lang="en-US" dirty="0" smtClean="0">
                <a:sym typeface="Wingdings" panose="05000000000000000000" pitchFamily="2" charset="2"/>
              </a:rPr>
              <a:t> and fetch it from the lower level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Three search strategies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Sequential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Two-way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06270" y="2511188"/>
            <a:ext cx="1665027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within a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2879" y="2511188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9488" y="2511188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set 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6097" y="2511187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Strategies: Start from the home bank (closest to the core in the bank set)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558" y="1690688"/>
            <a:ext cx="3603009" cy="6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Sequential Search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400800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8749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7364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95313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4594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32543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20134" y="2524836"/>
            <a:ext cx="3131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9557" y="3016251"/>
            <a:ext cx="3603009" cy="6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Two-way Search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381466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19415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8030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75979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5260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13209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24633" y="3700273"/>
            <a:ext cx="182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0800" y="3807725"/>
            <a:ext cx="1378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9557" y="4478836"/>
            <a:ext cx="3603009" cy="6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 Search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6420134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58083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76698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14647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513928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51877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6564573" y="5527343"/>
            <a:ext cx="2967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9551158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830102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341057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779224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249236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569122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Callout 2"/>
          <p:cNvSpPr/>
          <p:nvPr/>
        </p:nvSpPr>
        <p:spPr>
          <a:xfrm>
            <a:off x="4437089" y="2892509"/>
            <a:ext cx="1464430" cy="1079884"/>
          </a:xfrm>
          <a:prstGeom prst="wedgeEllipseCallout">
            <a:avLst>
              <a:gd name="adj1" fmla="val -90650"/>
              <a:gd name="adj2" fmla="val -2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from home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 Hit/Miss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Hit</a:t>
            </a:r>
            <a:r>
              <a:rPr lang="en-US" dirty="0" smtClean="0"/>
              <a:t> decision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Send</a:t>
            </a:r>
            <a:r>
              <a:rPr lang="en-US" dirty="0" smtClean="0"/>
              <a:t> the block to the requesting core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Promote</a:t>
            </a:r>
            <a:r>
              <a:rPr lang="en-US" dirty="0" smtClean="0"/>
              <a:t> the block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Move</a:t>
            </a:r>
            <a:r>
              <a:rPr lang="en-US" dirty="0" smtClean="0">
                <a:sym typeface="Wingdings" panose="05000000000000000000" pitchFamily="2" charset="2"/>
              </a:rPr>
              <a:t> it closer to the home bank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Migration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Bring it to a nearer bank (closer to the home bank)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there is an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empty</a:t>
            </a:r>
            <a:r>
              <a:rPr lang="en-US" dirty="0" smtClean="0">
                <a:sym typeface="Wingdings" panose="05000000000000000000" pitchFamily="2" charset="2"/>
              </a:rPr>
              <a:t> block in the set in the new bank  no problem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Otherwise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swap</a:t>
            </a:r>
            <a:r>
              <a:rPr lang="en-US" dirty="0" smtClean="0">
                <a:sym typeface="Wingdings" panose="05000000000000000000" pitchFamily="2" charset="2"/>
              </a:rPr>
              <a:t> the blocks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Bringing blocks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closer</a:t>
            </a:r>
            <a:r>
              <a:rPr lang="en-US" dirty="0" smtClean="0">
                <a:sym typeface="Wingdings" panose="05000000000000000000" pitchFamily="2" charset="2"/>
              </a:rPr>
              <a:t> to the home bank (consistent with temporal locality)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r>
              <a:rPr lang="en-US" dirty="0" smtClean="0">
                <a:sym typeface="Wingdings" panose="05000000000000000000" pitchFamily="2" charset="2"/>
              </a:rPr>
              <a:t> decision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Fetch</a:t>
            </a:r>
            <a:r>
              <a:rPr lang="en-US" dirty="0" smtClean="0">
                <a:sym typeface="Wingdings" panose="05000000000000000000" pitchFamily="2" charset="2"/>
              </a:rPr>
              <a:t> the block from the lower level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insert </a:t>
            </a:r>
            <a:r>
              <a:rPr lang="en-US" dirty="0" smtClean="0">
                <a:sym typeface="Wingdings" panose="05000000000000000000" pitchFamily="2" charset="2"/>
              </a:rPr>
              <a:t>it into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nearest</a:t>
            </a:r>
            <a:r>
              <a:rPr lang="en-US" dirty="0" smtClean="0">
                <a:sym typeface="Wingdings" panose="05000000000000000000" pitchFamily="2" charset="2"/>
              </a:rPr>
              <a:t> bank or the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farthest</a:t>
            </a:r>
            <a:r>
              <a:rPr lang="en-US" dirty="0" smtClean="0">
                <a:sym typeface="Wingdings" panose="05000000000000000000" pitchFamily="2" charset="2"/>
              </a:rPr>
              <a:t> bank (depends on the strategy)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</a:p>
          <a:p>
            <a:r>
              <a:rPr lang="en-US" dirty="0" smtClean="0"/>
              <a:t>Structure of a large L2 Cache</a:t>
            </a:r>
          </a:p>
          <a:p>
            <a:r>
              <a:rPr lang="en-US" dirty="0" smtClean="0"/>
              <a:t>Non-uniform Caches</a:t>
            </a:r>
          </a:p>
          <a:p>
            <a:pPr lvl="1"/>
            <a:r>
              <a:rPr lang="en-US" dirty="0" smtClean="0"/>
              <a:t>S-NUCA</a:t>
            </a:r>
            <a:endParaRPr lang="en-IN" dirty="0"/>
          </a:p>
          <a:p>
            <a:pPr lvl="1"/>
            <a:r>
              <a:rPr lang="en-US" dirty="0" smtClean="0"/>
              <a:t>D-NUCA</a:t>
            </a:r>
          </a:p>
          <a:p>
            <a:pPr lvl="1"/>
            <a:r>
              <a:rPr lang="en-US" dirty="0" smtClean="0"/>
              <a:t>R-NUCA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and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that a block needs to be evicted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Solution 1</a:t>
            </a:r>
            <a:r>
              <a:rPr lang="en-US" dirty="0" smtClean="0"/>
              <a:t>: Move it to the lower level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Solution 2</a:t>
            </a:r>
            <a:r>
              <a:rPr lang="en-US" dirty="0" smtClean="0"/>
              <a:t>: Move it away from the home bank. Need to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each line with the id of the requesting core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Advantages</a:t>
            </a:r>
          </a:p>
          <a:p>
            <a:pPr lvl="1"/>
            <a:r>
              <a:rPr lang="en-US" dirty="0" smtClean="0"/>
              <a:t>Keeps data </a:t>
            </a:r>
            <a:r>
              <a:rPr lang="en-US" dirty="0" smtClean="0">
                <a:solidFill>
                  <a:schemeClr val="accent1"/>
                </a:solidFill>
              </a:rPr>
              <a:t>close</a:t>
            </a:r>
            <a:r>
              <a:rPr lang="en-US" dirty="0" smtClean="0"/>
              <a:t> to requesting cores</a:t>
            </a:r>
          </a:p>
          <a:p>
            <a:pPr lvl="1"/>
            <a:r>
              <a:rPr lang="en-US" dirty="0" smtClean="0"/>
              <a:t>Brings data </a:t>
            </a:r>
            <a:r>
              <a:rPr lang="en-US" dirty="0" smtClean="0">
                <a:solidFill>
                  <a:srgbClr val="00B050"/>
                </a:solidFill>
              </a:rPr>
              <a:t>closer</a:t>
            </a:r>
            <a:r>
              <a:rPr lang="en-US" dirty="0" smtClean="0"/>
              <a:t> depending upon usage</a:t>
            </a:r>
          </a:p>
          <a:p>
            <a:pPr lvl="1"/>
            <a:r>
              <a:rPr lang="en-US" dirty="0" smtClean="0"/>
              <a:t>Gives a block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chances </a:t>
            </a:r>
            <a:r>
              <a:rPr lang="en-US" dirty="0" smtClean="0">
                <a:sym typeface="Wingdings" panose="05000000000000000000" pitchFamily="2" charset="2"/>
              </a:rPr>
              <a:t> Upon an eviction move it to block slightly further away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 policy, location, migration and eviction are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important</a:t>
            </a:r>
            <a:r>
              <a:rPr lang="en-US" dirty="0" smtClean="0">
                <a:sym typeface="Wingdings" panose="05000000000000000000" pitchFamily="2" charset="2"/>
              </a:rPr>
              <a:t> design decisions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R-NUCA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Break down </a:t>
            </a:r>
            <a:r>
              <a:rPr lang="en-US" dirty="0" smtClean="0">
                <a:solidFill>
                  <a:schemeClr val="accent1"/>
                </a:solidFill>
              </a:rPr>
              <a:t>accesses</a:t>
            </a:r>
            <a:r>
              <a:rPr lang="en-US" dirty="0" smtClean="0"/>
              <a:t> into three types</a:t>
            </a:r>
          </a:p>
          <a:p>
            <a:pPr lvl="1"/>
            <a:r>
              <a:rPr lang="en-US" dirty="0" smtClean="0"/>
              <a:t>Instructions (read only)</a:t>
            </a:r>
          </a:p>
          <a:p>
            <a:pPr lvl="1"/>
            <a:r>
              <a:rPr lang="en-US" dirty="0" smtClean="0"/>
              <a:t>Data-private</a:t>
            </a:r>
          </a:p>
          <a:p>
            <a:pPr lvl="1"/>
            <a:r>
              <a:rPr lang="en-US" dirty="0" smtClean="0"/>
              <a:t>Data-shared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solidFill>
                  <a:schemeClr val="accent1"/>
                </a:solidFill>
              </a:rPr>
              <a:t>instructions</a:t>
            </a:r>
            <a:r>
              <a:rPr lang="en-US" dirty="0" smtClean="0"/>
              <a:t> are read-only, thus they can be replicated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cannot be replicated (very complex)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OS</a:t>
            </a:r>
            <a:r>
              <a:rPr lang="en-US" dirty="0" smtClean="0"/>
              <a:t> mechanisms to map pages as: instruction, data-private, and data-shared</a:t>
            </a:r>
          </a:p>
          <a:p>
            <a:pPr lvl="1"/>
            <a:r>
              <a:rPr lang="en-US" dirty="0" smtClean="0"/>
              <a:t>Save this information in the </a:t>
            </a:r>
            <a:r>
              <a:rPr lang="en-US" dirty="0" smtClean="0">
                <a:solidFill>
                  <a:srgbClr val="FF0000"/>
                </a:solidFill>
              </a:rPr>
              <a:t>TLBs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Create</a:t>
            </a:r>
            <a:r>
              <a:rPr lang="en-US" dirty="0" smtClean="0"/>
              <a:t> small clusters of 4 tiles</a:t>
            </a:r>
          </a:p>
          <a:p>
            <a:pPr lvl="1"/>
            <a:r>
              <a:rPr lang="en-US" dirty="0" smtClean="0"/>
              <a:t>Can be overlapping or non-overlapping</a:t>
            </a:r>
          </a:p>
          <a:p>
            <a:r>
              <a:rPr lang="en-US" dirty="0" smtClean="0"/>
              <a:t>If they are </a:t>
            </a:r>
            <a:r>
              <a:rPr lang="en-US" dirty="0" smtClean="0">
                <a:solidFill>
                  <a:schemeClr val="accent1"/>
                </a:solidFill>
              </a:rPr>
              <a:t>overlapping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tile can be a part of multiple clusters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Search protocol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Consider</a:t>
            </a:r>
            <a:r>
              <a:rPr lang="en-US" dirty="0" smtClean="0"/>
              <a:t> the 2 bits in the block address above the set index bits</a:t>
            </a:r>
          </a:p>
          <a:p>
            <a:pPr lvl="1"/>
            <a:r>
              <a:rPr lang="en-US" dirty="0" smtClean="0"/>
              <a:t>2 bits </a:t>
            </a:r>
            <a:r>
              <a:rPr lang="en-US" dirty="0" smtClean="0">
                <a:sym typeface="Wingdings" panose="05000000000000000000" pitchFamily="2" charset="2"/>
              </a:rPr>
              <a:t> 4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combinations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each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combination</a:t>
            </a:r>
            <a:r>
              <a:rPr lang="en-US" dirty="0" smtClean="0">
                <a:sym typeface="Wingdings" panose="05000000000000000000" pitchFamily="2" charset="2"/>
              </a:rPr>
              <a:t> store the id of the </a:t>
            </a:r>
            <a:r>
              <a:rPr lang="en-US" dirty="0" smtClean="0">
                <a:sym typeface="Wingdings" panose="05000000000000000000" pitchFamily="2" charset="2"/>
              </a:rPr>
              <a:t>tile </a:t>
            </a:r>
            <a:r>
              <a:rPr lang="en-US" dirty="0" smtClean="0">
                <a:sym typeface="Wingdings" panose="05000000000000000000" pitchFamily="2" charset="2"/>
              </a:rPr>
              <a:t>that we need to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search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Note that a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tile</a:t>
            </a:r>
            <a:r>
              <a:rPr lang="en-US" dirty="0" smtClean="0">
                <a:sym typeface="Wingdings" panose="05000000000000000000" pitchFamily="2" charset="2"/>
              </a:rPr>
              <a:t> can be a part of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multiple</a:t>
            </a:r>
            <a:r>
              <a:rPr lang="en-US" dirty="0" smtClean="0">
                <a:sym typeface="Wingdings" panose="05000000000000000000" pitchFamily="2" charset="2"/>
              </a:rPr>
              <a:t> clusters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Ensure that for all the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tiles</a:t>
            </a:r>
            <a:r>
              <a:rPr lang="en-US" dirty="0" smtClean="0">
                <a:sym typeface="Wingdings" panose="05000000000000000000" pitchFamily="2" charset="2"/>
              </a:rPr>
              <a:t> in the cluster that we search  all the blocks with the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same value </a:t>
            </a:r>
            <a:r>
              <a:rPr lang="en-US" dirty="0" smtClean="0">
                <a:sym typeface="Wingdings" panose="05000000000000000000" pitchFamily="2" charset="2"/>
              </a:rPr>
              <a:t>of the 2 bits map to the same cluster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there is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r>
              <a:rPr lang="en-US" dirty="0" smtClean="0">
                <a:sym typeface="Wingdings" panose="05000000000000000000" pitchFamily="2" charset="2"/>
              </a:rPr>
              <a:t> in the cluster search in a designated remote bank (SNUCA)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46961" y="713579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0167" y="713579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93373" y="711945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0167" y="233456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93373" y="710311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579" y="710311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39785" y="708677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6579" y="230188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78973" y="1227389"/>
            <a:ext cx="272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Overlapping clusters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5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Clusters in R-NUCA – Rotational Interleaving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143"/>
            <a:ext cx="10515600" cy="22829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RIDs are </a:t>
            </a:r>
            <a:r>
              <a:rPr lang="en-US" dirty="0" smtClean="0">
                <a:solidFill>
                  <a:srgbClr val="0070C0"/>
                </a:solidFill>
              </a:rPr>
              <a:t>contiguous</a:t>
            </a:r>
            <a:r>
              <a:rPr lang="en-US" dirty="0" smtClean="0"/>
              <a:t> along each row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Differ </a:t>
            </a:r>
            <a:r>
              <a:rPr lang="en-US" dirty="0" smtClean="0"/>
              <a:t>by n/2 (for n = 4) across a column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= (a1, a2) be 2 bits in the block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to the left (more significant) of the set index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Compute</a:t>
            </a:r>
            <a:r>
              <a:rPr lang="en-US" dirty="0" smtClean="0"/>
              <a:t> </a:t>
            </a:r>
            <a:r>
              <a:rPr lang="en-US" i="1" dirty="0" smtClean="0"/>
              <a:t>( RID - A )</a:t>
            </a:r>
          </a:p>
          <a:p>
            <a:r>
              <a:rPr lang="en-US" i="1" dirty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Result</a:t>
            </a:r>
            <a:r>
              <a:rPr lang="en-US" i="1" dirty="0" smtClean="0"/>
              <a:t>: </a:t>
            </a:r>
            <a:r>
              <a:rPr lang="en-US" dirty="0" smtClean="0"/>
              <a:t> 0 </a:t>
            </a:r>
            <a:r>
              <a:rPr lang="en-US" dirty="0" smtClean="0"/>
              <a:t>(current), </a:t>
            </a:r>
            <a:r>
              <a:rPr lang="en-US" dirty="0" smtClean="0"/>
              <a:t>-1 (right), 1 (left), 2 or -2 (down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Access the bank. This is where the instruction line should </a:t>
            </a:r>
            <a:r>
              <a:rPr lang="en-US" i="1" smtClean="0"/>
              <a:t>be kept. </a:t>
            </a:r>
            <a:endParaRPr lang="en-IN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52823" y="1690688"/>
            <a:ext cx="3562708" cy="2510287"/>
            <a:chOff x="3717985" y="2156604"/>
            <a:chExt cx="2104844" cy="1863304"/>
          </a:xfrm>
        </p:grpSpPr>
        <p:sp>
          <p:nvSpPr>
            <p:cNvPr id="4" name="Rectangle 3"/>
            <p:cNvSpPr/>
            <p:nvPr/>
          </p:nvSpPr>
          <p:spPr>
            <a:xfrm>
              <a:off x="3717985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44196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0407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6618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7985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44196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0407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96618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17985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44196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0407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96618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17985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44196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70407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96618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5296619" y="2945832"/>
            <a:ext cx="621102" cy="6275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96934" y="3330830"/>
            <a:ext cx="1781353" cy="6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515015" y="3629239"/>
            <a:ext cx="2122098" cy="658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Randomly assign a RID of 00 to a tile</a:t>
            </a:r>
            <a:endParaRPr lang="en-IN" dirty="0"/>
          </a:p>
        </p:txBody>
      </p:sp>
      <p:grpSp>
        <p:nvGrpSpPr>
          <p:cNvPr id="50" name="Group 49"/>
          <p:cNvGrpSpPr/>
          <p:nvPr/>
        </p:nvGrpSpPr>
        <p:grpSpPr>
          <a:xfrm>
            <a:off x="5143499" y="2354401"/>
            <a:ext cx="2672031" cy="1244368"/>
            <a:chOff x="8326317" y="2512370"/>
            <a:chExt cx="2672031" cy="124436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326317" y="3756737"/>
              <a:ext cx="267203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335109" y="3073330"/>
              <a:ext cx="0" cy="68340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998348" y="3073330"/>
              <a:ext cx="0" cy="68340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335109" y="3067130"/>
              <a:ext cx="881885" cy="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093570" y="3078434"/>
              <a:ext cx="904778" cy="702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9223131" y="2512370"/>
              <a:ext cx="0" cy="556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0093570" y="2512370"/>
              <a:ext cx="0" cy="556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223131" y="2512370"/>
              <a:ext cx="8704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8220808" y="2699238"/>
            <a:ext cx="206619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IN" dirty="0"/>
          </a:p>
        </p:txBody>
      </p:sp>
      <p:cxnSp>
        <p:nvCxnSpPr>
          <p:cNvPr id="53" name="Straight Arrow Connector 52"/>
          <p:cNvCxnSpPr>
            <a:endCxn id="15" idx="3"/>
          </p:cNvCxnSpPr>
          <p:nvPr/>
        </p:nvCxnSpPr>
        <p:spPr>
          <a:xfrm flipH="1">
            <a:off x="7815531" y="3042138"/>
            <a:ext cx="387692" cy="21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data </a:t>
            </a:r>
            <a:r>
              <a:rPr lang="en-US" dirty="0" smtClean="0">
                <a:sym typeface="Wingdings" panose="05000000000000000000" pitchFamily="2" charset="2"/>
              </a:rPr>
              <a:t> Store it only within the bank in the tile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Shared data  Use SNUCA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Advantages: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Limited replication ensures good instruction hit rates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Does not add the complexity of maintaining replicas for read-write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Should</a:t>
            </a:r>
            <a:r>
              <a:rPr lang="en-US" dirty="0" smtClean="0"/>
              <a:t> I use a 4KB, 2-way </a:t>
            </a:r>
            <a:r>
              <a:rPr lang="en-US" dirty="0" err="1" smtClean="0"/>
              <a:t>assoc</a:t>
            </a:r>
            <a:r>
              <a:rPr lang="en-US" dirty="0" smtClean="0"/>
              <a:t> cache or 8KB, 1-way </a:t>
            </a:r>
            <a:r>
              <a:rPr lang="en-US" dirty="0" err="1" smtClean="0"/>
              <a:t>assoc</a:t>
            </a:r>
            <a:r>
              <a:rPr lang="en-US" dirty="0" smtClean="0"/>
              <a:t> cache?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First</a:t>
            </a:r>
            <a:r>
              <a:rPr lang="en-US" dirty="0" smtClean="0"/>
              <a:t>, we need to find the access times of both caches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Convert</a:t>
            </a:r>
            <a:r>
              <a:rPr lang="en-US" dirty="0" smtClean="0"/>
              <a:t> access time into clock cycles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Simulate</a:t>
            </a:r>
            <a:r>
              <a:rPr lang="en-US" dirty="0" smtClean="0"/>
              <a:t> both the configurations: find the faster one</a:t>
            </a:r>
          </a:p>
          <a:p>
            <a:r>
              <a:rPr lang="en-US" dirty="0" smtClean="0"/>
              <a:t>To find the time it takes to access a cache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>
                <a:solidFill>
                  <a:srgbClr val="92D050"/>
                </a:solidFill>
              </a:rPr>
              <a:t>need</a:t>
            </a:r>
            <a:r>
              <a:rPr lang="en-US" dirty="0" smtClean="0"/>
              <a:t> to use a simulation tool</a:t>
            </a:r>
          </a:p>
          <a:p>
            <a:pPr lvl="1"/>
            <a:r>
              <a:rPr lang="en-US" dirty="0" smtClean="0"/>
              <a:t>Most </a:t>
            </a:r>
            <a:r>
              <a:rPr lang="en-US" dirty="0" smtClean="0">
                <a:solidFill>
                  <a:schemeClr val="accent5"/>
                </a:solidFill>
              </a:rPr>
              <a:t>popular</a:t>
            </a:r>
            <a:r>
              <a:rPr lang="en-US" dirty="0" smtClean="0"/>
              <a:t> simulation tool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Cacti</a:t>
            </a:r>
            <a:r>
              <a:rPr lang="en-US" dirty="0" smtClean="0">
                <a:sym typeface="Wingdings" panose="05000000000000000000" pitchFamily="2" charset="2"/>
              </a:rPr>
              <a:t> (designed by HP labs)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Along with that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need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power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area</a:t>
            </a:r>
            <a:r>
              <a:rPr lang="en-US" dirty="0" smtClean="0">
                <a:sym typeface="Wingdings" panose="05000000000000000000" pitchFamily="2" charset="2"/>
              </a:rPr>
              <a:t> data as well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Cacti 6.0 provides all of these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has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web</a:t>
            </a:r>
            <a:r>
              <a:rPr lang="en-US" dirty="0" smtClean="0">
                <a:sym typeface="Wingdings" panose="05000000000000000000" pitchFamily="2" charset="2"/>
              </a:rPr>
              <a:t> interface also:    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http</a:t>
            </a:r>
            <a:r>
              <a:rPr lang="en-US" dirty="0">
                <a:sym typeface="Wingdings" panose="05000000000000000000" pitchFamily="2" charset="2"/>
                <a:hlinkClick r:id="rId2"/>
              </a:rPr>
              <a:t>://quid.hpl.hp.com:9081/cacti/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4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1785064" y="5714746"/>
            <a:ext cx="252627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Rectangle 123"/>
          <p:cNvSpPr/>
          <p:nvPr/>
        </p:nvSpPr>
        <p:spPr>
          <a:xfrm>
            <a:off x="1721727" y="5616340"/>
            <a:ext cx="252627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7" y="-233209"/>
            <a:ext cx="10515600" cy="1325563"/>
          </a:xfrm>
        </p:spPr>
        <p:txBody>
          <a:bodyPr/>
          <a:lstStyle/>
          <a:p>
            <a:r>
              <a:rPr lang="en-US" dirty="0" smtClean="0"/>
              <a:t>Structure of a Cache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29517" y="1675652"/>
            <a:ext cx="1065323" cy="268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46555" y="954332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5548052" y="1373008"/>
            <a:ext cx="310551" cy="28959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14409" y="1690213"/>
            <a:ext cx="2208363" cy="25108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88379" y="1675653"/>
            <a:ext cx="3462068" cy="25080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307964" y="110201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Array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518933" y="1320197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Array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5720" y="2001533"/>
            <a:ext cx="486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5719" y="2188439"/>
            <a:ext cx="486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5718" y="2401223"/>
            <a:ext cx="486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80019" y="1975654"/>
            <a:ext cx="592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080018" y="2162561"/>
            <a:ext cx="5911968" cy="2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80017" y="2375344"/>
            <a:ext cx="592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51434" y="1675653"/>
            <a:ext cx="1121433" cy="300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wordlines</a:t>
            </a:r>
            <a:endParaRPr lang="en-IN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033754" y="1501708"/>
            <a:ext cx="86226" cy="2954262"/>
            <a:chOff x="2019339" y="738999"/>
            <a:chExt cx="100641" cy="371697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019339" y="73899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19980" y="73899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630941" y="1501708"/>
            <a:ext cx="97362" cy="2962675"/>
            <a:chOff x="2412008" y="1498122"/>
            <a:chExt cx="100641" cy="37169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626729" y="1501708"/>
            <a:ext cx="93514" cy="2991551"/>
            <a:chOff x="2412008" y="1498122"/>
            <a:chExt cx="100641" cy="371697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592261" y="1501708"/>
            <a:ext cx="99677" cy="2916972"/>
            <a:chOff x="8592261" y="701709"/>
            <a:chExt cx="100641" cy="371697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592261" y="70170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692902" y="70170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9123252" y="1501708"/>
            <a:ext cx="107197" cy="2906258"/>
            <a:chOff x="2412008" y="1498122"/>
            <a:chExt cx="100641" cy="3716971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0199651" y="1501708"/>
            <a:ext cx="99308" cy="2954261"/>
            <a:chOff x="2412008" y="1498122"/>
            <a:chExt cx="100641" cy="371697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rapezoid 44"/>
          <p:cNvSpPr/>
          <p:nvPr/>
        </p:nvSpPr>
        <p:spPr>
          <a:xfrm rot="10800000">
            <a:off x="1721727" y="4464383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rapezoid 45"/>
          <p:cNvSpPr/>
          <p:nvPr/>
        </p:nvSpPr>
        <p:spPr>
          <a:xfrm rot="10800000">
            <a:off x="2356695" y="4481292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rapezoid 46"/>
          <p:cNvSpPr/>
          <p:nvPr/>
        </p:nvSpPr>
        <p:spPr>
          <a:xfrm rot="10800000">
            <a:off x="3336147" y="4498948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rapezoid 47"/>
          <p:cNvSpPr/>
          <p:nvPr/>
        </p:nvSpPr>
        <p:spPr>
          <a:xfrm rot="10800000">
            <a:off x="8287618" y="4416380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rapezoid 48"/>
          <p:cNvSpPr/>
          <p:nvPr/>
        </p:nvSpPr>
        <p:spPr>
          <a:xfrm rot="10800000">
            <a:off x="8942506" y="4407966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rapezoid 49"/>
          <p:cNvSpPr/>
          <p:nvPr/>
        </p:nvSpPr>
        <p:spPr>
          <a:xfrm rot="10800000">
            <a:off x="9902038" y="4450945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50"/>
          <p:cNvSpPr/>
          <p:nvPr/>
        </p:nvSpPr>
        <p:spPr>
          <a:xfrm>
            <a:off x="120550" y="4183722"/>
            <a:ext cx="1121433" cy="470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</a:t>
            </a:r>
            <a:r>
              <a:rPr lang="en-US" dirty="0" err="1" smtClean="0"/>
              <a:t>muxes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1899080" y="1915268"/>
            <a:ext cx="336430" cy="18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Callout 52"/>
          <p:cNvSpPr/>
          <p:nvPr/>
        </p:nvSpPr>
        <p:spPr>
          <a:xfrm>
            <a:off x="175388" y="913505"/>
            <a:ext cx="1412341" cy="440781"/>
          </a:xfrm>
          <a:prstGeom prst="wedgeEllipseCallout">
            <a:avLst>
              <a:gd name="adj1" fmla="val 74685"/>
              <a:gd name="adj2" fmla="val 182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 cell</a:t>
            </a:r>
            <a:endParaRPr lang="en-IN" dirty="0"/>
          </a:p>
        </p:txBody>
      </p:sp>
      <p:grpSp>
        <p:nvGrpSpPr>
          <p:cNvPr id="54" name="Group 53"/>
          <p:cNvGrpSpPr/>
          <p:nvPr/>
        </p:nvGrpSpPr>
        <p:grpSpPr>
          <a:xfrm>
            <a:off x="1766555" y="1501708"/>
            <a:ext cx="96996" cy="2949237"/>
            <a:chOff x="2412008" y="1498122"/>
            <a:chExt cx="100641" cy="371697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376411" y="1501708"/>
            <a:ext cx="86559" cy="2962675"/>
            <a:chOff x="2412008" y="1498122"/>
            <a:chExt cx="100641" cy="3716971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399267" y="1501708"/>
            <a:ext cx="93477" cy="3026875"/>
            <a:chOff x="2412008" y="1498122"/>
            <a:chExt cx="100641" cy="37169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8348529" y="1501708"/>
            <a:ext cx="93805" cy="2916972"/>
            <a:chOff x="2412008" y="1498122"/>
            <a:chExt cx="100641" cy="37169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364434" y="1501708"/>
            <a:ext cx="99454" cy="2906257"/>
            <a:chOff x="2412008" y="1498122"/>
            <a:chExt cx="100641" cy="371697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9949081" y="1501708"/>
            <a:ext cx="100642" cy="2949236"/>
            <a:chOff x="2412008" y="1498122"/>
            <a:chExt cx="100641" cy="3716971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1614409" y="4822167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2380310" y="4822167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3290478" y="4809772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Connector 75"/>
          <p:cNvCxnSpPr/>
          <p:nvPr/>
        </p:nvCxnSpPr>
        <p:spPr>
          <a:xfrm>
            <a:off x="1899081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971430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08298" y="4624173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680647" y="4624173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06218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78567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247261" y="4770365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9013162" y="4770365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9923330" y="4757970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/>
          <p:cNvCxnSpPr/>
          <p:nvPr/>
        </p:nvCxnSpPr>
        <p:spPr>
          <a:xfrm>
            <a:off x="8531933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604282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241150" y="4572371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313499" y="4572371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39070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311419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9317" y="4779809"/>
            <a:ext cx="1387465" cy="327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 amps</a:t>
            </a:r>
            <a:endParaRPr lang="en-IN" dirty="0"/>
          </a:p>
        </p:txBody>
      </p:sp>
      <p:cxnSp>
        <p:nvCxnSpPr>
          <p:cNvPr id="119" name="Straight Connector 118"/>
          <p:cNvCxnSpPr>
            <a:stCxn id="72" idx="2"/>
          </p:cNvCxnSpPr>
          <p:nvPr/>
        </p:nvCxnSpPr>
        <p:spPr>
          <a:xfrm>
            <a:off x="1965680" y="5106838"/>
            <a:ext cx="5750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678529" y="5094443"/>
            <a:ext cx="5750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670699" y="5106838"/>
            <a:ext cx="5750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614409" y="5520906"/>
            <a:ext cx="252627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Comparators</a:t>
            </a:r>
            <a:endParaRPr lang="en-IN" dirty="0"/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1965679" y="5970023"/>
            <a:ext cx="1" cy="72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812150" y="6436723"/>
            <a:ext cx="1635463" cy="362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output</a:t>
            </a:r>
            <a:endParaRPr lang="en-IN" dirty="0"/>
          </a:p>
        </p:txBody>
      </p:sp>
      <p:sp>
        <p:nvSpPr>
          <p:cNvPr id="128" name="Rectangle 127"/>
          <p:cNvSpPr/>
          <p:nvPr/>
        </p:nvSpPr>
        <p:spPr>
          <a:xfrm>
            <a:off x="4515764" y="5750147"/>
            <a:ext cx="768325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ectangle 128"/>
          <p:cNvSpPr/>
          <p:nvPr/>
        </p:nvSpPr>
        <p:spPr>
          <a:xfrm>
            <a:off x="4618293" y="5616568"/>
            <a:ext cx="768325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 133"/>
          <p:cNvSpPr/>
          <p:nvPr/>
        </p:nvSpPr>
        <p:spPr>
          <a:xfrm>
            <a:off x="8202278" y="5657043"/>
            <a:ext cx="765901" cy="27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Rectangle 134"/>
          <p:cNvSpPr/>
          <p:nvPr/>
        </p:nvSpPr>
        <p:spPr>
          <a:xfrm>
            <a:off x="9080937" y="5657043"/>
            <a:ext cx="765901" cy="27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/>
          <p:cNvCxnSpPr>
            <a:stCxn id="124" idx="3"/>
            <a:endCxn id="134" idx="1"/>
          </p:cNvCxnSpPr>
          <p:nvPr/>
        </p:nvCxnSpPr>
        <p:spPr>
          <a:xfrm flipV="1">
            <a:off x="4247997" y="5793181"/>
            <a:ext cx="3954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247996" y="5891588"/>
            <a:ext cx="3954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82" idx="2"/>
            <a:endCxn id="134" idx="0"/>
          </p:cNvCxnSpPr>
          <p:nvPr/>
        </p:nvCxnSpPr>
        <p:spPr>
          <a:xfrm flipH="1">
            <a:off x="8585229" y="5055036"/>
            <a:ext cx="13303" cy="60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9357780" y="5044012"/>
            <a:ext cx="13303" cy="60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790317" y="5874589"/>
            <a:ext cx="52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16196" y="5779155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949081" y="5646019"/>
            <a:ext cx="765901" cy="27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9779429" y="5845581"/>
            <a:ext cx="52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805308" y="5750147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0312230" y="5048604"/>
            <a:ext cx="13303" cy="60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253437" y="5682078"/>
            <a:ext cx="3954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821636" y="5668052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810748" y="5664922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737418" y="5468796"/>
            <a:ext cx="768325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ounded Rectangle 160"/>
          <p:cNvSpPr/>
          <p:nvPr/>
        </p:nvSpPr>
        <p:spPr>
          <a:xfrm>
            <a:off x="4184723" y="6233146"/>
            <a:ext cx="1635463" cy="362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mux drivers</a:t>
            </a:r>
            <a:endParaRPr lang="en-IN" dirty="0"/>
          </a:p>
        </p:txBody>
      </p:sp>
      <p:sp>
        <p:nvSpPr>
          <p:cNvPr id="162" name="Rectangle 161"/>
          <p:cNvSpPr/>
          <p:nvPr/>
        </p:nvSpPr>
        <p:spPr>
          <a:xfrm>
            <a:off x="1721727" y="6198360"/>
            <a:ext cx="634967" cy="1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4" name="Straight Connector 163"/>
          <p:cNvCxnSpPr>
            <a:stCxn id="150" idx="3"/>
          </p:cNvCxnSpPr>
          <p:nvPr/>
        </p:nvCxnSpPr>
        <p:spPr>
          <a:xfrm>
            <a:off x="10714982" y="5782157"/>
            <a:ext cx="577998" cy="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0714982" y="5863565"/>
            <a:ext cx="577998" cy="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714982" y="5692235"/>
            <a:ext cx="577998" cy="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34" idx="2"/>
          </p:cNvCxnSpPr>
          <p:nvPr/>
        </p:nvCxnSpPr>
        <p:spPr>
          <a:xfrm>
            <a:off x="8585229" y="5929319"/>
            <a:ext cx="13302" cy="30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476823" y="5918295"/>
            <a:ext cx="13302" cy="30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0318882" y="5927119"/>
            <a:ext cx="13302" cy="30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Callout 171"/>
          <p:cNvSpPr/>
          <p:nvPr/>
        </p:nvSpPr>
        <p:spPr>
          <a:xfrm>
            <a:off x="43324" y="5508860"/>
            <a:ext cx="1329807" cy="612648"/>
          </a:xfrm>
          <a:prstGeom prst="wedgeEllipseCallout">
            <a:avLst>
              <a:gd name="adj1" fmla="val 97794"/>
              <a:gd name="adj2" fmla="val 75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driver</a:t>
            </a:r>
            <a:endParaRPr lang="en-IN" dirty="0"/>
          </a:p>
        </p:txBody>
      </p:sp>
      <p:sp>
        <p:nvSpPr>
          <p:cNvPr id="173" name="Rounded Rectangle 172"/>
          <p:cNvSpPr/>
          <p:nvPr/>
        </p:nvSpPr>
        <p:spPr>
          <a:xfrm>
            <a:off x="8639138" y="6239170"/>
            <a:ext cx="1410586" cy="362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output</a:t>
            </a:r>
            <a:endParaRPr lang="en-IN" dirty="0"/>
          </a:p>
        </p:txBody>
      </p:sp>
      <p:sp>
        <p:nvSpPr>
          <p:cNvPr id="174" name="Rounded Rectangle 173"/>
          <p:cNvSpPr/>
          <p:nvPr/>
        </p:nvSpPr>
        <p:spPr>
          <a:xfrm>
            <a:off x="11186765" y="5088212"/>
            <a:ext cx="938727" cy="568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output drivers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3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98" y="77367"/>
            <a:ext cx="10515600" cy="1325563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930"/>
            <a:ext cx="10515600" cy="3203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cacti C B A</a:t>
            </a:r>
          </a:p>
          <a:p>
            <a:pPr lvl="1"/>
            <a:r>
              <a:rPr lang="en-US" dirty="0" smtClean="0"/>
              <a:t>C </a:t>
            </a:r>
            <a:r>
              <a:rPr lang="en-US" dirty="0" smtClean="0">
                <a:sym typeface="Wingdings" panose="05000000000000000000" pitchFamily="2" charset="2"/>
              </a:rPr>
              <a:t> cache size in bytes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  block size in bytes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 associativity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Number of sub-banks (a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bank</a:t>
            </a:r>
            <a:r>
              <a:rPr lang="en-US" dirty="0" smtClean="0">
                <a:sym typeface="Wingdings" panose="05000000000000000000" pitchFamily="2" charset="2"/>
              </a:rPr>
              <a:t> is a sub-cache) (more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later</a:t>
            </a:r>
            <a:r>
              <a:rPr lang="en-US" dirty="0" smtClean="0">
                <a:sym typeface="Wingdings" panose="05000000000000000000" pitchFamily="2" charset="2"/>
              </a:rPr>
              <a:t> ..., assume 1 for now)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Hidden inputs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baseline="-25000" dirty="0" err="1" smtClean="0">
                <a:sym typeface="Wingdings" panose="05000000000000000000" pitchFamily="2" charset="2"/>
              </a:rPr>
              <a:t>o</a:t>
            </a:r>
            <a:r>
              <a:rPr lang="en-US" dirty="0" smtClean="0">
                <a:sym typeface="Wingdings" panose="05000000000000000000" pitchFamily="2" charset="2"/>
              </a:rPr>
              <a:t>  output width (differs for 32/64 bit machines)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baseline="-25000" dirty="0" err="1" smtClean="0">
                <a:sym typeface="Wingdings" panose="05000000000000000000" pitchFamily="2" charset="2"/>
              </a:rPr>
              <a:t>width</a:t>
            </a:r>
            <a:r>
              <a:rPr lang="en-US" dirty="0" smtClean="0">
                <a:sym typeface="Wingdings" panose="05000000000000000000" pitchFamily="2" charset="2"/>
              </a:rPr>
              <a:t>  input address width </a:t>
            </a:r>
            <a:r>
              <a:rPr lang="en-US" dirty="0">
                <a:sym typeface="Wingdings" panose="05000000000000000000" pitchFamily="2" charset="2"/>
              </a:rPr>
              <a:t>(differs for 32/64 bit machines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95955" y="5391509"/>
            <a:ext cx="2717320" cy="11473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Cacti</a:t>
            </a:r>
            <a:endParaRPr lang="en-IN" sz="2800" dirty="0"/>
          </a:p>
        </p:txBody>
      </p:sp>
      <p:sp>
        <p:nvSpPr>
          <p:cNvPr id="5" name="Right Arrow 4"/>
          <p:cNvSpPr/>
          <p:nvPr/>
        </p:nvSpPr>
        <p:spPr>
          <a:xfrm>
            <a:off x="2691442" y="5822830"/>
            <a:ext cx="1604513" cy="28467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7013275" y="5822830"/>
            <a:ext cx="1604513" cy="28467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484408" y="5538158"/>
            <a:ext cx="1293962" cy="28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24468" y="5512279"/>
            <a:ext cx="2133599" cy="28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area,time,power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br>
              <a:rPr lang="en-US" dirty="0" smtClean="0"/>
            </a:br>
            <a:r>
              <a:rPr lang="en-US" dirty="0" smtClean="0"/>
              <a:t>and 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38" y="172528"/>
            <a:ext cx="7027562" cy="64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Cacti work?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</a:t>
            </a:r>
            <a:r>
              <a:rPr lang="en-US" dirty="0" smtClean="0">
                <a:solidFill>
                  <a:srgbClr val="00B050"/>
                </a:solidFill>
              </a:rPr>
              <a:t>inputs</a:t>
            </a:r>
            <a:r>
              <a:rPr lang="en-US" dirty="0" smtClean="0"/>
              <a:t> it tries to create the most optimal (often fastest) cache</a:t>
            </a:r>
          </a:p>
          <a:p>
            <a:r>
              <a:rPr lang="en-US" dirty="0" smtClean="0"/>
              <a:t>What can happen? </a:t>
            </a:r>
          </a:p>
          <a:p>
            <a:r>
              <a:rPr lang="en-US" dirty="0" smtClean="0"/>
              <a:t>Caches can get very asymmetric. rows &gt;&gt; columns, or columns &gt;&gt; rows (&gt;&gt; </a:t>
            </a:r>
            <a:r>
              <a:rPr lang="en-US" dirty="0" smtClean="0">
                <a:sym typeface="Wingdings" panose="05000000000000000000" pitchFamily="2" charset="2"/>
              </a:rPr>
              <a:t> significantly more than)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79962" y="4071669"/>
            <a:ext cx="733245" cy="267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983410" y="5029201"/>
            <a:ext cx="2147978" cy="379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design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231701" y="4641012"/>
            <a:ext cx="1249393" cy="11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626523" y="5029201"/>
            <a:ext cx="2147978" cy="379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fast?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C00000"/>
                </a:solidFill>
              </a:rPr>
              <a:t>sub-arrays</a:t>
            </a:r>
            <a:r>
              <a:rPr lang="en-US" dirty="0" smtClean="0"/>
              <a:t> of SRAM cells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dwl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Number of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vertical</a:t>
            </a:r>
            <a:r>
              <a:rPr lang="en-US" dirty="0" smtClean="0">
                <a:sym typeface="Wingdings" panose="05000000000000000000" pitchFamily="2" charset="2"/>
              </a:rPr>
              <a:t> cut lines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dbl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Number of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horizontal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cut </a:t>
            </a:r>
            <a:r>
              <a:rPr lang="en-US" dirty="0" smtClean="0">
                <a:sym typeface="Wingdings" panose="05000000000000000000" pitchFamily="2" charset="2"/>
              </a:rPr>
              <a:t>lines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Total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number</a:t>
            </a:r>
            <a:r>
              <a:rPr lang="en-US" dirty="0" smtClean="0">
                <a:sym typeface="Wingdings" panose="05000000000000000000" pitchFamily="2" charset="2"/>
              </a:rPr>
              <a:t> of </a:t>
            </a:r>
            <a:r>
              <a:rPr lang="en-US" dirty="0" err="1" smtClean="0">
                <a:sym typeface="Wingdings" panose="05000000000000000000" pitchFamily="2" charset="2"/>
              </a:rPr>
              <a:t>subarrays</a:t>
            </a:r>
            <a:r>
              <a:rPr lang="en-US" dirty="0" smtClean="0">
                <a:sym typeface="Wingdings" panose="05000000000000000000" pitchFamily="2" charset="2"/>
              </a:rPr>
              <a:t> created  </a:t>
            </a:r>
            <a:r>
              <a:rPr lang="en-US" dirty="0" err="1"/>
              <a:t>N</a:t>
            </a:r>
            <a:r>
              <a:rPr lang="en-US" baseline="-25000" dirty="0" err="1"/>
              <a:t>dwl</a:t>
            </a:r>
            <a:r>
              <a:rPr lang="en-US" dirty="0"/>
              <a:t> </a:t>
            </a:r>
            <a:r>
              <a:rPr lang="en-US" dirty="0" smtClean="0"/>
              <a:t> * </a:t>
            </a:r>
            <a:r>
              <a:rPr lang="en-US" dirty="0" err="1"/>
              <a:t>N</a:t>
            </a:r>
            <a:r>
              <a:rPr lang="en-US" baseline="-25000" dirty="0" err="1"/>
              <a:t>dbl</a:t>
            </a:r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Also to improve the aspect ratio, map more sets per </a:t>
            </a:r>
            <a:r>
              <a:rPr lang="en-US" dirty="0" err="1" smtClean="0"/>
              <a:t>wordline</a:t>
            </a:r>
            <a:endParaRPr lang="en-US" dirty="0" smtClean="0"/>
          </a:p>
          <a:p>
            <a:pPr lvl="2"/>
            <a:r>
              <a:rPr lang="en-US" dirty="0" smtClean="0"/>
              <a:t>It will </a:t>
            </a:r>
            <a:r>
              <a:rPr lang="en-US" dirty="0" smtClean="0">
                <a:solidFill>
                  <a:srgbClr val="FF0000"/>
                </a:solidFill>
              </a:rPr>
              <a:t>increase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00B050"/>
                </a:solidFill>
              </a:rPr>
              <a:t>number</a:t>
            </a:r>
            <a:r>
              <a:rPr lang="en-US" dirty="0" smtClean="0"/>
              <a:t> of column multiplexers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slowdown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Will </a:t>
            </a:r>
            <a:r>
              <a:rPr lang="en-US" dirty="0" smtClean="0">
                <a:solidFill>
                  <a:srgbClr val="0070C0"/>
                </a:solidFill>
              </a:rPr>
              <a:t>decrease</a:t>
            </a:r>
            <a:r>
              <a:rPr lang="en-US" dirty="0" smtClean="0"/>
              <a:t> the number of rows, and thus the size of the address decoder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speedup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Number of sets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a </a:t>
            </a:r>
            <a:r>
              <a:rPr lang="en-US" dirty="0" err="1" smtClean="0">
                <a:sym typeface="Wingdings" panose="05000000000000000000" pitchFamily="2" charset="2"/>
              </a:rPr>
              <a:t>wordline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baseline="-25000" dirty="0" err="1" smtClean="0">
                <a:sym typeface="Wingdings" panose="05000000000000000000" pitchFamily="2" charset="2"/>
              </a:rPr>
              <a:t>spd</a:t>
            </a:r>
            <a:endParaRPr lang="en-US" baseline="-250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optimal values of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dwl</a:t>
            </a:r>
            <a:r>
              <a:rPr lang="en-US" dirty="0" smtClean="0"/>
              <a:t> 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dbl</a:t>
            </a:r>
            <a:r>
              <a:rPr lang="en-US" baseline="-25000" dirty="0" smtClean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spd</a:t>
            </a:r>
            <a:r>
              <a:rPr lang="en-US" dirty="0"/>
              <a:t> </a:t>
            </a:r>
            <a:r>
              <a:rPr lang="en-US" dirty="0" smtClean="0"/>
              <a:t>are found out by </a:t>
            </a:r>
            <a:r>
              <a:rPr lang="en-US" dirty="0" smtClean="0">
                <a:solidFill>
                  <a:srgbClr val="FF0000"/>
                </a:solidFill>
              </a:rPr>
              <a:t>Cacti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1787</Words>
  <Application>Microsoft Office PowerPoint</Application>
  <PresentationFormat>Widescreen</PresentationFormat>
  <Paragraphs>306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Advanced Caches</vt:lpstr>
      <vt:lpstr>Time to go deeper into the memory system</vt:lpstr>
      <vt:lpstr>Outline</vt:lpstr>
      <vt:lpstr>Modeling and Simulating Caches</vt:lpstr>
      <vt:lpstr>Structure of a Cache</vt:lpstr>
      <vt:lpstr>Usage</vt:lpstr>
      <vt:lpstr>Sample input and output</vt:lpstr>
      <vt:lpstr>How does Cacti work? </vt:lpstr>
      <vt:lpstr>How to make it fast? </vt:lpstr>
      <vt:lpstr>Banks and Sub-arrays</vt:lpstr>
      <vt:lpstr>Multi-Ported Structures</vt:lpstr>
      <vt:lpstr>Examples: (2-way assoc,  64B line size, 1 array, 32 nm) Access Time vs Cache Size </vt:lpstr>
      <vt:lpstr>Area vs Cache Size</vt:lpstr>
      <vt:lpstr>Cache Size vs Power</vt:lpstr>
      <vt:lpstr>Outline</vt:lpstr>
      <vt:lpstr>Structure of a Modern Processor</vt:lpstr>
      <vt:lpstr>How do you pass messages in such a system?</vt:lpstr>
      <vt:lpstr>Passing Messages - II</vt:lpstr>
      <vt:lpstr>A Network Router</vt:lpstr>
      <vt:lpstr>Network Delays</vt:lpstr>
      <vt:lpstr>Network Delays</vt:lpstr>
      <vt:lpstr>Network Delays</vt:lpstr>
      <vt:lpstr>Non Uniform Caches</vt:lpstr>
      <vt:lpstr>Outline</vt:lpstr>
      <vt:lpstr>S-NUCA (static NUCA)</vt:lpstr>
      <vt:lpstr>D-NUCA (Dynamic NUCA)</vt:lpstr>
      <vt:lpstr>Operation of the Protocol</vt:lpstr>
      <vt:lpstr>Search Strategies: Start from the home bank (closest to the core in the bank set)</vt:lpstr>
      <vt:lpstr>After a Hit/Miss Decision</vt:lpstr>
      <vt:lpstr>Eviction and Migration</vt:lpstr>
      <vt:lpstr>R-NUCA </vt:lpstr>
      <vt:lpstr>Instructions</vt:lpstr>
      <vt:lpstr>Mapping Clusters in R-NUCA – Rotational Interleaving</vt:lpstr>
      <vt:lpstr>Data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Cacti: Area, Power, Latency Modeling of Caches</dc:title>
  <dc:creator>Dr. R Sarangi</dc:creator>
  <cp:lastModifiedBy>Smruti Ranjan Sarangi</cp:lastModifiedBy>
  <cp:revision>79</cp:revision>
  <dcterms:created xsi:type="dcterms:W3CDTF">2016-03-25T06:55:45Z</dcterms:created>
  <dcterms:modified xsi:type="dcterms:W3CDTF">2018-09-24T06:52:04Z</dcterms:modified>
</cp:coreProperties>
</file>