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322" r:id="rId13"/>
    <p:sldId id="267" r:id="rId14"/>
    <p:sldId id="268" r:id="rId15"/>
    <p:sldId id="273" r:id="rId16"/>
    <p:sldId id="271" r:id="rId17"/>
    <p:sldId id="270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323" r:id="rId39"/>
    <p:sldId id="293" r:id="rId40"/>
    <p:sldId id="294" r:id="rId41"/>
    <p:sldId id="317" r:id="rId42"/>
    <p:sldId id="318" r:id="rId43"/>
    <p:sldId id="319" r:id="rId44"/>
    <p:sldId id="320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21" r:id="rId60"/>
    <p:sldId id="309" r:id="rId61"/>
    <p:sldId id="310" r:id="rId62"/>
    <p:sldId id="312" r:id="rId63"/>
    <p:sldId id="311" r:id="rId64"/>
    <p:sldId id="313" r:id="rId65"/>
    <p:sldId id="314" r:id="rId66"/>
    <p:sldId id="315" r:id="rId67"/>
    <p:sldId id="324" r:id="rId68"/>
    <p:sldId id="325" r:id="rId69"/>
    <p:sldId id="316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A450-3ADA-48ED-BB0A-889A98664363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4F4C0-EA13-40FA-BB79-949F2062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7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9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1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9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22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2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33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7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9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2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2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4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9B-7F43-44DF-9DEA-EF22B57F695D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746-80D0-4431-A7F6-547419C124FF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8F1-F27E-45CE-AFCE-9A7218ECF6AB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B9B5-5E83-44ED-A748-7161B9535472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3C9C-4DF3-4B52-A755-8953C6AE1005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9FA0-2183-4BAA-AE1A-23741C7CDE55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8EF6-CE4D-41F2-BEB9-CA0700B34EBA}" type="datetime1">
              <a:rPr lang="en-US" smtClean="0"/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E951-BA6D-467F-AAF5-A4C7ECAD502C}" type="datetime1">
              <a:rPr lang="en-US" smtClean="0"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063A-A11B-4967-9274-BAB640AAAF0A}" type="datetime1">
              <a:rPr lang="en-US" smtClean="0"/>
              <a:t>8/20/2018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C508-60F6-40E5-8064-43E1C738F31E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A080-53BD-4CA3-A455-816E35AEDCAF}" type="datetime1">
              <a:rPr lang="en-US" smtClean="0"/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4E24-AC71-4438-9BE4-5B800D0E64FE}" type="datetime1">
              <a:rPr lang="en-US" smtClean="0"/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OOO Pipelines - 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</a:t>
            </a:r>
            <a:r>
              <a:rPr lang="en-US" dirty="0" err="1" smtClean="0"/>
              <a:t>Sarangi</a:t>
            </a:r>
            <a:endParaRPr lang="en-US" dirty="0" smtClean="0"/>
          </a:p>
          <a:p>
            <a:r>
              <a:rPr lang="en-US" dirty="0" smtClean="0"/>
              <a:t>IIT Delhi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Alias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4704" y="2156346"/>
            <a:ext cx="2320120" cy="324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 table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2715904" y="3671248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9427" y="2906973"/>
            <a:ext cx="1794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Architectural</a:t>
            </a:r>
            <a:br>
              <a:rPr lang="en-US" sz="2400" dirty="0" smtClean="0"/>
            </a:br>
            <a:r>
              <a:rPr lang="en-US" sz="2400" dirty="0" smtClean="0"/>
              <a:t>register ids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35699" y="2840251"/>
            <a:ext cx="1555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</a:t>
            </a:r>
            <a:br>
              <a:rPr lang="en-US" sz="2400" dirty="0" smtClean="0"/>
            </a:br>
            <a:r>
              <a:rPr lang="en-US" sz="2400" dirty="0" smtClean="0"/>
              <a:t>register ids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715904" y="4052366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26639" y="4790992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732464" y="4437169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875559" y="3700190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875559" y="4081308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886294" y="4819934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92119" y="4466111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queue of unmapped physical register file ids</a:t>
            </a:r>
          </a:p>
          <a:p>
            <a:r>
              <a:rPr lang="en-US" dirty="0" smtClean="0"/>
              <a:t>An entry is removed from it when we need to assign it to an architectural register id</a:t>
            </a:r>
          </a:p>
          <a:p>
            <a:r>
              <a:rPr lang="en-US" dirty="0" smtClean="0"/>
              <a:t>When is an entry added to it? </a:t>
            </a:r>
            <a:r>
              <a:rPr lang="en-US" b="1" dirty="0" smtClean="0">
                <a:solidFill>
                  <a:srgbClr val="FF0000"/>
                </a:solidFill>
              </a:rPr>
              <a:t>LATER</a:t>
            </a:r>
          </a:p>
          <a:p>
            <a:r>
              <a:rPr lang="en-US" b="1" dirty="0" smtClean="0"/>
              <a:t>Update the RAT with the new mapping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85648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8036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0424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32812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97588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678073" y="4920018"/>
            <a:ext cx="832513" cy="3411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65" y="2925857"/>
            <a:ext cx="1683711" cy="1644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3812" y="5261213"/>
            <a:ext cx="249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 register id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8798258" y="4920018"/>
            <a:ext cx="832513" cy="3411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RAT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45741"/>
            <a:ext cx="10515600" cy="1031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6494" y="2232212"/>
            <a:ext cx="2967318" cy="519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r1, r2, r3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06353" y="2384612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06353" y="2716306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4523" y="2716306"/>
            <a:ext cx="681318" cy="340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06353" y="3056965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06353" y="3397624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06353" y="3734640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06353" y="4075299"/>
            <a:ext cx="1344706" cy="331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64523" y="3077555"/>
            <a:ext cx="681318" cy="340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64523" y="3388659"/>
            <a:ext cx="681318" cy="3406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36494" y="3558988"/>
            <a:ext cx="2967318" cy="5073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p32, p29, p34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38047" y="1690688"/>
            <a:ext cx="4213412" cy="439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list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38047" y="1699653"/>
            <a:ext cx="537882" cy="4363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1909482" y="2881313"/>
            <a:ext cx="421341" cy="67767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183340" y="4470727"/>
            <a:ext cx="1873623" cy="4661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r3, r1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76146" y="1699653"/>
            <a:ext cx="461683" cy="41626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42682" y="5857151"/>
            <a:ext cx="2761130" cy="40950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mov</a:t>
            </a:r>
            <a:r>
              <a:rPr lang="en-US" dirty="0" smtClean="0"/>
              <a:t> p28, p32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1909482" y="5011575"/>
            <a:ext cx="493059" cy="80682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7 L 0.00599 0.140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0.00677 0.240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Check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3133"/>
            <a:ext cx="10515600" cy="2423829"/>
          </a:xfrm>
        </p:spPr>
        <p:txBody>
          <a:bodyPr/>
          <a:lstStyle/>
          <a:p>
            <a:r>
              <a:rPr lang="en-US" dirty="0" smtClean="0"/>
              <a:t>Let us say </a:t>
            </a:r>
            <a:r>
              <a:rPr lang="en-US" i="1" dirty="0" smtClean="0"/>
              <a:t>r1</a:t>
            </a:r>
            <a:r>
              <a:rPr lang="en-US" dirty="0" smtClean="0"/>
              <a:t> is mapped to </a:t>
            </a:r>
            <a:r>
              <a:rPr lang="en-US" i="1" dirty="0" smtClean="0"/>
              <a:t>p11</a:t>
            </a:r>
          </a:p>
          <a:p>
            <a:r>
              <a:rPr lang="en-US" dirty="0" smtClean="0"/>
              <a:t>The second instruction needs to read the mapping of </a:t>
            </a:r>
            <a:r>
              <a:rPr lang="en-US" i="1" dirty="0" smtClean="0"/>
              <a:t>r1</a:t>
            </a:r>
            <a:r>
              <a:rPr lang="en-US" dirty="0" smtClean="0"/>
              <a:t> as </a:t>
            </a:r>
            <a:r>
              <a:rPr lang="en-US" i="1" dirty="0" smtClean="0"/>
              <a:t>p11</a:t>
            </a:r>
            <a:endParaRPr lang="en-US" dirty="0" smtClean="0"/>
          </a:p>
          <a:p>
            <a:r>
              <a:rPr lang="en-US" dirty="0" smtClean="0"/>
              <a:t>What if both instructions are sent to the RAT together?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75713" y="1801504"/>
            <a:ext cx="4067033" cy="10645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83" y="476984"/>
            <a:ext cx="10515600" cy="1325563"/>
          </a:xfrm>
        </p:spPr>
        <p:txBody>
          <a:bodyPr/>
          <a:lstStyle/>
          <a:p>
            <a:r>
              <a:rPr lang="en-US" dirty="0" smtClean="0"/>
              <a:t>Dependency Check Logic - II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634629" y="1625889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56037" y="1762367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1223" y="1745449"/>
            <a:ext cx="132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RAT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56037" y="2804046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94207" y="2772556"/>
            <a:ext cx="4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px</a:t>
            </a:r>
            <a:endParaRPr lang="en-US" sz="2400" dirty="0"/>
          </a:p>
        </p:txBody>
      </p:sp>
      <p:sp>
        <p:nvSpPr>
          <p:cNvPr id="19" name="Freeform 18"/>
          <p:cNvSpPr/>
          <p:nvPr/>
        </p:nvSpPr>
        <p:spPr>
          <a:xfrm>
            <a:off x="7612234" y="4050517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760920" y="4746553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453494" y="4746553"/>
            <a:ext cx="277504" cy="1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579785" y="5442589"/>
            <a:ext cx="864358" cy="1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33642" y="4248991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28828" y="4305360"/>
            <a:ext cx="132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RAT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466180" y="2343270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52406" y="5942786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80343" y="5925868"/>
            <a:ext cx="4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px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168762" y="4703807"/>
            <a:ext cx="4073264" cy="1716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1) add  r1, r2, r3</a:t>
            </a:r>
          </a:p>
          <a:p>
            <a:r>
              <a:rPr lang="en-US" sz="2800" dirty="0" smtClean="0"/>
              <a:t>2) add  r4, r1, 1</a:t>
            </a:r>
          </a:p>
          <a:p>
            <a:r>
              <a:rPr lang="en-US" sz="2800" dirty="0" smtClean="0"/>
              <a:t>3) add  r3, r4, r6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999207" y="5179851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27144" y="5162933"/>
            <a:ext cx="48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py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64084" y="3563438"/>
            <a:ext cx="2482620" cy="628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ll mappings from the RAT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215136" y="3465054"/>
            <a:ext cx="3913692" cy="198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128828" y="3234221"/>
            <a:ext cx="2024108" cy="4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inst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033516" y="4305360"/>
            <a:ext cx="27296" cy="62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140352" y="6354619"/>
            <a:ext cx="2024108" cy="4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inst</a:t>
            </a:r>
            <a:r>
              <a:rPr lang="en-US" sz="2800" dirty="0" smtClean="0"/>
              <a:t> 3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endCxn id="42" idx="1"/>
          </p:cNvCxnSpPr>
          <p:nvPr/>
        </p:nvCxnSpPr>
        <p:spPr>
          <a:xfrm>
            <a:off x="2047164" y="6156700"/>
            <a:ext cx="4093188" cy="43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50085" y="1813971"/>
            <a:ext cx="3291941" cy="1507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r1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px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r4  </a:t>
            </a:r>
            <a:r>
              <a:rPr lang="en-US" sz="2800" dirty="0" err="1" smtClean="0">
                <a:sym typeface="Wingdings" panose="05000000000000000000" pitchFamily="2" charset="2"/>
              </a:rPr>
              <a:t>py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r3 </a:t>
            </a:r>
            <a:r>
              <a:rPr lang="en-US" sz="2800" dirty="0" err="1" smtClean="0">
                <a:sym typeface="Wingdings" panose="05000000000000000000" pitchFamily="2" charset="2"/>
              </a:rPr>
              <a:t>pz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  <p:bldP spid="19" grpId="0" animBg="1"/>
      <p:bldP spid="20" grpId="0" animBg="1"/>
      <p:bldP spid="25" grpId="0"/>
      <p:bldP spid="29" grpId="0"/>
      <p:bldP spid="32" grpId="0"/>
      <p:bldP spid="33" grpId="0" animBg="1"/>
      <p:bldP spid="38" grpId="0" animBg="1"/>
      <p:bldP spid="42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Available bit </a:t>
            </a:r>
            <a:r>
              <a:rPr lang="en-US" dirty="0" smtClean="0"/>
              <a:t>in the rename table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9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need some more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r>
              <a:rPr lang="en-US" dirty="0" smtClean="0"/>
              <a:t> in each entry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available </a:t>
            </a:r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It indicates whether the result can be found in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physical register file and the rest of the pipeline </a:t>
            </a:r>
            <a:r>
              <a:rPr lang="en-US" dirty="0" smtClean="0"/>
              <a:t>or not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4770" y="3998794"/>
            <a:ext cx="2579427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 register id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114196" y="3998794"/>
            <a:ext cx="1310185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available bit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73002" y="3391469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rename table entry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93576" y="3853134"/>
            <a:ext cx="4367284" cy="1005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289649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r>
              <a:rPr lang="en-US" dirty="0" smtClean="0"/>
              <a:t>Till the rename stage, instructions proceed </a:t>
            </a:r>
            <a:r>
              <a:rPr lang="en-US" dirty="0" smtClean="0">
                <a:solidFill>
                  <a:srgbClr val="FF0000"/>
                </a:solidFill>
              </a:rPr>
              <a:t>in-order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Dispatch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Send the instruction to the instruction window (IW)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4018" y="3616657"/>
            <a:ext cx="2961564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5745708" y="3821372"/>
            <a:ext cx="1187355" cy="5322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06268" y="3698542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34316" y="3698542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62364" y="3705365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90412" y="3698541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189" y="3228874"/>
            <a:ext cx="265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Window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19666" y="3698541"/>
            <a:ext cx="4626591" cy="6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19666" y="4425283"/>
            <a:ext cx="4626591" cy="6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lang="en-US" dirty="0" smtClean="0"/>
              <a:t>Status of an instruction in the 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opcode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type of operation: add, subtract, multiply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tag  physical register id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ready bit  does the physical register file contain the corresponding value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7856" y="2524836"/>
            <a:ext cx="1473959" cy="79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opcode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261815" y="2524835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src</a:t>
            </a:r>
            <a:r>
              <a:rPr lang="en-US" sz="2800" dirty="0" smtClean="0"/>
              <a:t> tag1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49922" y="2524834"/>
            <a:ext cx="1023581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ready</a:t>
            </a:r>
          </a:p>
          <a:p>
            <a:pPr algn="ctr"/>
            <a:r>
              <a:rPr lang="en-US" sz="2800" dirty="0" smtClean="0"/>
              <a:t>bit 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393975" y="252483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src</a:t>
            </a:r>
            <a:r>
              <a:rPr lang="en-US" sz="2800" dirty="0" smtClean="0"/>
              <a:t> tag2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82082" y="2524833"/>
            <a:ext cx="1023581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ready</a:t>
            </a:r>
          </a:p>
          <a:p>
            <a:pPr algn="ctr"/>
            <a:r>
              <a:rPr lang="en-US" sz="2800" dirty="0" smtClean="0"/>
              <a:t>bit 2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505663" y="2524833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dest</a:t>
            </a:r>
            <a:r>
              <a:rPr lang="en-US" sz="2800" dirty="0" smtClean="0"/>
              <a:t> tag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282287" y="331640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imm1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393975" y="331640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imm2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59558" y="2524833"/>
            <a:ext cx="1228298" cy="79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valid</a:t>
            </a:r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any point in the instruction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0620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668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76716" y="2356835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4764" y="2363656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32812" y="2363656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60860" y="235683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88908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16956" y="235683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22" y="4467336"/>
            <a:ext cx="7039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waiting for an operand to be ready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6910" y="4367280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6909" y="5415560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40922" y="5515615"/>
            <a:ext cx="584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whose operands are ready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 smtClean="0"/>
              <a:t>Wakeup and Bypass</a:t>
            </a:r>
          </a:p>
          <a:p>
            <a:r>
              <a:rPr lang="en-US" dirty="0" smtClean="0"/>
              <a:t>Load Store Queue</a:t>
            </a:r>
          </a:p>
          <a:p>
            <a:r>
              <a:rPr lang="en-US" dirty="0" smtClean="0"/>
              <a:t>Reorder Buffer and Precise Exceptions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Select and Execute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6840" y="147480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4888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936" y="148162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0984" y="14884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2815" y="146956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2756" y="2752499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892756" y="22186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860895" y="2204955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767902" y="217635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74909" y="222014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43048" y="221014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516220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441994" y="218443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331657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9794" y="1496859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674909" y="347269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551352" y="3462183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67902" y="4196028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69232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56963" y="5909410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64006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250339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630038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049103" y="55682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474992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060246" y="5540992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991651" y="500124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84143" y="5304702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642195" y="498732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8792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0744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7041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00023 C -0.00026 0.04236 -0.00039 0.08519 -0.00104 0.12778 C -0.00117 0.13194 -0.00208 0.13565 -0.00221 0.14005 C -0.00234 0.14583 -0.00221 0.15208 -0.00221 0.1581 L 0.15677 0.16019 L 0.1556 0.36944 L 0.103 0.46875 L 0.10182 0.69051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34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0117 0.19306 L -0.14779 0.19097 L -0.14557 0.50694 L -0.07279 0.51667 L -0.06836 0.69444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3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6381"/>
          </a:xfrm>
        </p:spPr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66029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4077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2125" y="253694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0173" y="254376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78221" y="2543764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06269" y="2536940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34317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62365" y="2536941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6758" y="4674356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43952" y="3260271"/>
            <a:ext cx="0" cy="14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 flipV="1">
            <a:off x="3330053" y="3267096"/>
            <a:ext cx="0" cy="140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17409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86149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36777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869607" y="3260271"/>
            <a:ext cx="0" cy="14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555708" y="3267096"/>
            <a:ext cx="0" cy="140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696" y="3740665"/>
            <a:ext cx="83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grant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630302" y="3385459"/>
            <a:ext cx="113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64958"/>
            <a:ext cx="10515600" cy="1325563"/>
          </a:xfrm>
        </p:spPr>
        <p:txBody>
          <a:bodyPr/>
          <a:lstStyle/>
          <a:p>
            <a:r>
              <a:rPr lang="en-US" dirty="0" smtClean="0"/>
              <a:t>Tree Structured Select Unit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2470245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1475" y="2470245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2172" y="2463422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116552" y="1958456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594222" y="1958455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65065" y="1958455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483595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37340" y="196527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715010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185853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604383" y="1972101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800538" y="196527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278208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749051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167581" y="1972101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56143" y="2702256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88238" y="2702256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20333" y="2709080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45141" y="1557024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7493" y="1525264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38709" y="1557023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33554" y="3549969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55808" y="3551152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07859" y="4662823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Root Node</a:t>
            </a:r>
            <a:endParaRPr lang="en-US" b="1" dirty="0"/>
          </a:p>
        </p:txBody>
      </p:sp>
      <p:sp>
        <p:nvSpPr>
          <p:cNvPr id="28" name="Down Arrow 27"/>
          <p:cNvSpPr/>
          <p:nvPr/>
        </p:nvSpPr>
        <p:spPr>
          <a:xfrm>
            <a:off x="3704332" y="3145810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023615" y="310641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955808" y="310641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8670220" y="309158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253248" y="4186144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6896675" y="419569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39631" y="1951632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785760" y="1995394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10" y="4700665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23268" y="4700858"/>
            <a:ext cx="12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457210" y="5345211"/>
            <a:ext cx="470843" cy="444734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268" y="5367523"/>
            <a:ext cx="197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Granted Request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6103726" y="4994559"/>
            <a:ext cx="470843" cy="444734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370096" y="5567578"/>
            <a:ext cx="2908111" cy="437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Request Granted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3.7037E-6 C 0.00143 0.00579 0.00391 0.01134 0.00443 0.01783 C 0.00586 0.03681 0.00547 0.05625 0.00547 0.07546 C 0.00547 0.08357 0.00469 0.09144 0.00443 0.09931 C 0.0043 0.1007 0.00443 0.10209 0.00443 0.10347 L 0.08724 0.10347 L 0.08841 0.25857 L 0.21263 0.2507 L 0.21927 0.42986 L 0.26641 0.42986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532 L -0.02018 0.10347 L -0.02018 0.26064 L -0.16016 0.26273 L -0.16458 0.43981 L -0.2194 0.44189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86 0.00208 0.00586 0.00439 0.00885 0.00602 C 0.01289 0.00787 0.02187 0.01041 0.02682 0.01203 C 0.03463 0.01134 0.04245 0.01157 0.05026 0.00995 C 0.0526 0.00949 0.05469 0.00602 0.05703 0.00602 L 0.06823 0.00602 L 0.06823 -0.18311 L 0.21367 -0.17917 L 0.21484 -0.30047 L 0.22721 -0.30648 L 0.22383 -0.43172 " pathEditMode="relative" ptsTypes="AAAAAAAA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43" grpId="0" animBg="1"/>
      <p:bldP spid="43" grpId="1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Unit for Multiple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942"/>
          </a:xfrm>
        </p:spPr>
        <p:txBody>
          <a:bodyPr/>
          <a:lstStyle/>
          <a:p>
            <a:r>
              <a:rPr lang="en-US" dirty="0" smtClean="0"/>
              <a:t>What if we have 2 adders, 2 multipliers, and 1 divider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Have a </a:t>
            </a:r>
            <a:r>
              <a:rPr lang="en-US" dirty="0" smtClean="0">
                <a:solidFill>
                  <a:srgbClr val="FF0000"/>
                </a:solidFill>
              </a:rPr>
              <a:t>separate</a:t>
            </a:r>
            <a:r>
              <a:rPr lang="en-US" dirty="0" smtClean="0"/>
              <a:t> select unit for each class of instructions</a:t>
            </a:r>
          </a:p>
          <a:p>
            <a:pPr lvl="1"/>
            <a:r>
              <a:rPr lang="en-US" dirty="0" smtClean="0"/>
              <a:t>For a select unit that caters to multiple FUs (functional units)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options: Option 1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Chain select units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3325" y="4572000"/>
            <a:ext cx="1160060" cy="193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</a:t>
            </a:r>
          </a:p>
          <a:p>
            <a:pPr algn="ctr"/>
            <a:r>
              <a:rPr lang="en-US" sz="2400" dirty="0" smtClean="0"/>
              <a:t>Unit 1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65278" y="4844955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65278" y="513383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65278" y="543408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65278" y="572296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65278" y="6050507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65278" y="6339385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53385" y="4833582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3385" y="5122460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53385" y="5422710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53385" y="5711588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53385" y="6039134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53385" y="6328012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39589" y="5370394"/>
            <a:ext cx="1555844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request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80680" y="4196687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48484" y="4778991"/>
            <a:ext cx="155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34585" y="4168254"/>
            <a:ext cx="1555844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request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48484" y="5122460"/>
            <a:ext cx="155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34585" y="5199797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348484" y="6050507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12507" y="6066428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76530" y="6066428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61059" y="4465092"/>
            <a:ext cx="1160060" cy="193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</a:t>
            </a:r>
          </a:p>
          <a:p>
            <a:pPr algn="ctr"/>
            <a:r>
              <a:rPr lang="en-US" sz="2400" dirty="0" smtClean="0"/>
              <a:t>Unit 2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293824" y="463114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293824" y="4920019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293824" y="5220269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3824" y="5509147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93824" y="583669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293824" y="612557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321119" y="3994246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94677" y="4963238"/>
            <a:ext cx="566382" cy="1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02054" y="4642513"/>
            <a:ext cx="692623" cy="57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Multiple request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multiple request signals (up to 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Every level sends at most </a:t>
            </a:r>
            <a:r>
              <a:rPr lang="en-US" i="1" dirty="0" smtClean="0"/>
              <a:t>n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 to the root</a:t>
            </a:r>
          </a:p>
          <a:p>
            <a:r>
              <a:rPr lang="en-US" dirty="0" smtClean="0"/>
              <a:t>The root selects at most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, and issues grant signals</a:t>
            </a:r>
          </a:p>
          <a:p>
            <a:r>
              <a:rPr lang="en-US" dirty="0" smtClean="0"/>
              <a:t>This circuit is more complicated than serial select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Random</a:t>
            </a:r>
          </a:p>
          <a:p>
            <a:r>
              <a:rPr lang="en-US" dirty="0" smtClean="0"/>
              <a:t>Oldest First</a:t>
            </a:r>
          </a:p>
          <a:p>
            <a:r>
              <a:rPr lang="en-US" dirty="0" smtClean="0"/>
              <a:t>Type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opcode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The adder processes adds, subtracts, loads, and stores</a:t>
            </a:r>
          </a:p>
          <a:p>
            <a:pPr lvl="1"/>
            <a:r>
              <a:rPr lang="en-US" dirty="0" smtClean="0"/>
              <a:t>Choose the type of instruction</a:t>
            </a:r>
          </a:p>
          <a:p>
            <a:pPr lvl="2"/>
            <a:r>
              <a:rPr lang="en-US" dirty="0" smtClean="0"/>
              <a:t>For example, reduce the priority of stores</a:t>
            </a:r>
          </a:p>
          <a:p>
            <a:pPr lvl="2"/>
            <a:r>
              <a:rPr lang="en-US" dirty="0" smtClean="0"/>
              <a:t>Or, increase the priority of loads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Read operands from the register file and Issue to the execution units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6840" y="147480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4888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936" y="148162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0984" y="14884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7041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2815" y="146956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2756" y="2752499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892756" y="22186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860895" y="2204955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767902" y="217635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74909" y="222014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43048" y="221014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516220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441994" y="218443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331657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9794" y="1496859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674909" y="347269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551352" y="3462183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67902" y="4196028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69232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56963" y="5909410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64006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250339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630038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049103" y="55682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474992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060246" y="5540992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991651" y="500124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84143" y="5304702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642195" y="498732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8792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0744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962291" y="4351461"/>
            <a:ext cx="2788977" cy="4838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768613" y="2815324"/>
            <a:ext cx="3129746" cy="23361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2k read ports</a:t>
            </a:r>
          </a:p>
          <a:p>
            <a:r>
              <a:rPr lang="en-US" sz="2800" dirty="0" smtClean="0"/>
              <a:t>port </a:t>
            </a:r>
            <a:r>
              <a:rPr lang="en-US" sz="2800" dirty="0" smtClean="0">
                <a:sym typeface="Wingdings" panose="05000000000000000000" pitchFamily="2" charset="2"/>
              </a:rPr>
              <a:t> interface to the external world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k  issue width</a:t>
            </a:r>
            <a:endParaRPr lang="en-US" sz="28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2374" y="1024426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40422" y="103124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8470" y="10312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6518" y="1038071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575" y="103124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48349" y="101918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8290" y="2302123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988290" y="176822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956429" y="175457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863436" y="172598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770443" y="176977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38582" y="1759770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611754" y="17614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537528" y="1734063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427191" y="17614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328" y="104648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770443" y="3022321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46886" y="301180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63436" y="3745652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787856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352497" y="5459034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5596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345873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725572" y="50906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144637" y="511784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570526" y="50906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155780" y="5090616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087185" y="455087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79677" y="4854326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737729" y="4536944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84326" y="1031248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6278" y="1031248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22143" y="5537908"/>
            <a:ext cx="1633383" cy="4838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2359356" y="6163025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778421" y="6190249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7204310" y="6163025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9789564" y="6163025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580419" y="6504219"/>
            <a:ext cx="9375020" cy="2555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5400000">
            <a:off x="9865767" y="2316840"/>
            <a:ext cx="546480" cy="36328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10471866" y="5276205"/>
            <a:ext cx="2720038" cy="2471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of Load and 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360"/>
            <a:ext cx="10515600" cy="3029803"/>
          </a:xfrm>
        </p:spPr>
        <p:txBody>
          <a:bodyPr/>
          <a:lstStyle/>
          <a:p>
            <a:r>
              <a:rPr lang="en-US" dirty="0" smtClean="0"/>
              <a:t>First, the instructions are sent to the adder to compute the effective address. In this case: 4 + (contents of </a:t>
            </a:r>
            <a:r>
              <a:rPr lang="en-US" i="1" dirty="0" smtClean="0"/>
              <a:t>r3</a:t>
            </a:r>
            <a:r>
              <a:rPr lang="en-US" dirty="0"/>
              <a:t>)</a:t>
            </a:r>
            <a:r>
              <a:rPr lang="en-US" dirty="0" smtClean="0"/>
              <a:t>, 10 + (contents of </a:t>
            </a:r>
            <a:r>
              <a:rPr lang="en-US" i="1" dirty="0" smtClean="0"/>
              <a:t>r5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Next, they are sent to a load-store unit</a:t>
            </a:r>
            <a:endParaRPr lang="en-US" dirty="0"/>
          </a:p>
          <a:p>
            <a:pPr lvl="1"/>
            <a:r>
              <a:rPr lang="en-US" dirty="0" smtClean="0"/>
              <a:t>Sends the </a:t>
            </a:r>
            <a:r>
              <a:rPr lang="en-US" dirty="0" smtClean="0">
                <a:solidFill>
                  <a:schemeClr val="accent5"/>
                </a:solidFill>
              </a:rPr>
              <a:t>loads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stores</a:t>
            </a:r>
            <a:r>
              <a:rPr lang="en-US" dirty="0" smtClean="0"/>
              <a:t> to the data cache</a:t>
            </a:r>
          </a:p>
          <a:p>
            <a:pPr lvl="1"/>
            <a:r>
              <a:rPr lang="en-US" dirty="0" smtClean="0"/>
              <a:t>Loads can </a:t>
            </a:r>
            <a:r>
              <a:rPr lang="en-US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immediately</a:t>
            </a:r>
          </a:p>
          <a:p>
            <a:pPr lvl="1"/>
            <a:r>
              <a:rPr lang="en-US" dirty="0" smtClean="0"/>
              <a:t>Stores update the </a:t>
            </a:r>
            <a:r>
              <a:rPr lang="en-US" dirty="0" smtClean="0">
                <a:solidFill>
                  <a:schemeClr val="accent5"/>
                </a:solidFill>
              </a:rPr>
              <a:t>processor’s state </a:t>
            </a:r>
            <a:r>
              <a:rPr lang="en-US" dirty="0" smtClean="0"/>
              <a:t>(remember precise exceptions)</a:t>
            </a:r>
          </a:p>
          <a:p>
            <a:pPr lvl="1"/>
            <a:r>
              <a:rPr lang="en-US" dirty="0" smtClean="0"/>
              <a:t>We cannot afford to write the value of stores on the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 path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35021" y="1690688"/>
            <a:ext cx="4735773" cy="12010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ld</a:t>
            </a:r>
            <a:r>
              <a:rPr lang="en-US" sz="2800" dirty="0" smtClean="0"/>
              <a:t> r1, 4[r3]</a:t>
            </a:r>
          </a:p>
          <a:p>
            <a:pPr algn="ctr"/>
            <a:r>
              <a:rPr lang="en-US" sz="2800" dirty="0" err="1" smtClean="0"/>
              <a:t>st</a:t>
            </a:r>
            <a:r>
              <a:rPr lang="en-US" sz="2800" dirty="0" smtClean="0"/>
              <a:t> r2, 10[r5]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011" y="2197289"/>
            <a:ext cx="1624086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10" y="3193576"/>
            <a:ext cx="1610443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B. </a:t>
            </a:r>
            <a:r>
              <a:rPr lang="en-US" sz="2800" dirty="0" err="1" smtClean="0"/>
              <a:t>Pred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42453" y="2197283"/>
            <a:ext cx="1583136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Decode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5589" y="2197283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243248" y="2197283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036032" y="2197283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605523" y="219728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9976514" y="219728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(architectural registers </a:t>
            </a:r>
            <a:r>
              <a:rPr lang="en-US" dirty="0" smtClean="0">
                <a:sym typeface="Wingdings" panose="05000000000000000000" pitchFamily="2" charset="2"/>
              </a:rPr>
              <a:t> virtual          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4-issue processor</a:t>
            </a:r>
          </a:p>
          <a:p>
            <a:pPr lvl="1"/>
            <a:r>
              <a:rPr lang="en-US" dirty="0" smtClean="0"/>
              <a:t>4 instructions are being renamed each cycle</a:t>
            </a:r>
          </a:p>
          <a:p>
            <a:pPr lvl="1"/>
            <a:r>
              <a:rPr lang="en-US" dirty="0" smtClean="0"/>
              <a:t>4 instructions have </a:t>
            </a:r>
            <a:r>
              <a:rPr lang="en-US" dirty="0" smtClean="0">
                <a:solidFill>
                  <a:srgbClr val="FF0000"/>
                </a:solidFill>
              </a:rPr>
              <a:t>8 read</a:t>
            </a:r>
            <a:r>
              <a:rPr lang="en-US" dirty="0" smtClean="0"/>
              <a:t> operands, and </a:t>
            </a:r>
            <a:r>
              <a:rPr lang="en-US" dirty="0" smtClean="0">
                <a:solidFill>
                  <a:srgbClr val="0070C0"/>
                </a:solidFill>
              </a:rPr>
              <a:t>4 write </a:t>
            </a:r>
            <a:r>
              <a:rPr lang="en-US" dirty="0" smtClean="0"/>
              <a:t>operands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read operand</a:t>
            </a:r>
            <a:r>
              <a:rPr lang="en-US" dirty="0" smtClean="0"/>
              <a:t>, needs to read its value from a virtual register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 operand </a:t>
            </a:r>
            <a:r>
              <a:rPr lang="en-US" dirty="0" smtClean="0"/>
              <a:t>needs to be assigned a new virtual register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Dependences</a:t>
            </a:r>
            <a:r>
              <a:rPr lang="en-US" dirty="0" smtClean="0"/>
              <a:t> between the instructions need to be taken care of</a:t>
            </a:r>
          </a:p>
          <a:p>
            <a:r>
              <a:rPr lang="en-US" dirty="0" smtClean="0"/>
              <a:t>There are two main approaches</a:t>
            </a:r>
          </a:p>
          <a:p>
            <a:pPr lvl="1"/>
            <a:r>
              <a:rPr lang="en-US" dirty="0" smtClean="0"/>
              <a:t>Renaming with a physical register file</a:t>
            </a:r>
          </a:p>
          <a:p>
            <a:pPr lvl="1"/>
            <a:r>
              <a:rPr lang="en-US" dirty="0" smtClean="0"/>
              <a:t>Renaming with reservation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321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an </a:t>
            </a:r>
            <a:r>
              <a:rPr lang="en-US" dirty="0" smtClean="0">
                <a:solidFill>
                  <a:srgbClr val="002060"/>
                </a:solidFill>
              </a:rPr>
              <a:t>instruction</a:t>
            </a:r>
            <a:r>
              <a:rPr lang="en-US" dirty="0" smtClean="0"/>
              <a:t> in the IW know that its operands are ready</a:t>
            </a:r>
          </a:p>
          <a:p>
            <a:r>
              <a:rPr lang="en-US" dirty="0" smtClean="0"/>
              <a:t>The producer </a:t>
            </a:r>
            <a:r>
              <a:rPr lang="en-US" dirty="0" smtClean="0">
                <a:solidFill>
                  <a:srgbClr val="002060"/>
                </a:solidFill>
              </a:rPr>
              <a:t>instructions</a:t>
            </a:r>
            <a:r>
              <a:rPr lang="en-US" dirty="0" smtClean="0"/>
              <a:t> need to let it know</a:t>
            </a:r>
          </a:p>
          <a:p>
            <a:r>
              <a:rPr lang="en-US" dirty="0" smtClean="0"/>
              <a:t>Once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producer </a:t>
            </a:r>
            <a:r>
              <a:rPr lang="en-US" dirty="0" smtClean="0"/>
              <a:t>finishes executing</a:t>
            </a:r>
          </a:p>
          <a:p>
            <a:pPr lvl="1"/>
            <a:r>
              <a:rPr lang="en-US" dirty="0" smtClean="0"/>
              <a:t>Broadcast the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destination physical register id</a:t>
            </a:r>
            <a:r>
              <a:rPr lang="en-US" dirty="0" smtClean="0"/>
              <a:t>) to the entries of the IW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entry</a:t>
            </a:r>
            <a:r>
              <a:rPr lang="en-US" dirty="0" smtClean="0"/>
              <a:t> marks its corresponding operand as ready if the tag matches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00B0F0"/>
                </a:solidFill>
              </a:rPr>
              <a:t>wakeup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86" y="0"/>
            <a:ext cx="10515600" cy="1325563"/>
          </a:xfrm>
        </p:spPr>
        <p:txBody>
          <a:bodyPr/>
          <a:lstStyle/>
          <a:p>
            <a:r>
              <a:rPr lang="en-US" dirty="0" smtClean="0"/>
              <a:t>Instruction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208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5984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60760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5536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0312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55088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19864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2026" y="1710955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08630" y="2034950"/>
            <a:ext cx="887104" cy="1528550"/>
            <a:chOff x="1705971" y="2101755"/>
            <a:chExt cx="887104" cy="1528550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091520" y="2034950"/>
            <a:ext cx="887104" cy="1528550"/>
            <a:chOff x="1705971" y="2101755"/>
            <a:chExt cx="887104" cy="1528550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469942" y="2068253"/>
            <a:ext cx="887104" cy="1528550"/>
            <a:chOff x="1705971" y="2101755"/>
            <a:chExt cx="887104" cy="1528550"/>
          </a:xfrm>
        </p:grpSpPr>
        <p:cxnSp>
          <p:nvCxnSpPr>
            <p:cNvPr id="37" name="Straight Connector 36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8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8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66479" y="2034950"/>
            <a:ext cx="887104" cy="1528550"/>
            <a:chOff x="1705971" y="2101755"/>
            <a:chExt cx="887104" cy="1528550"/>
          </a:xfrm>
        </p:grpSpPr>
        <p:cxnSp>
          <p:nvCxnSpPr>
            <p:cNvPr id="45" name="Straight Connector 44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6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049369" y="2034950"/>
            <a:ext cx="887104" cy="1528550"/>
            <a:chOff x="1705971" y="2101755"/>
            <a:chExt cx="887104" cy="1528550"/>
          </a:xfrm>
        </p:grpSpPr>
        <p:cxnSp>
          <p:nvCxnSpPr>
            <p:cNvPr id="53" name="Straight Connector 52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4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4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427791" y="2068253"/>
            <a:ext cx="887104" cy="1528550"/>
            <a:chOff x="1705971" y="2101755"/>
            <a:chExt cx="887104" cy="1528550"/>
          </a:xfrm>
        </p:grpSpPr>
        <p:cxnSp>
          <p:nvCxnSpPr>
            <p:cNvPr id="61" name="Straight Connector 60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2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8901752" y="2019668"/>
            <a:ext cx="887104" cy="1528550"/>
            <a:chOff x="1705971" y="2101755"/>
            <a:chExt cx="887104" cy="1528550"/>
          </a:xfrm>
        </p:grpSpPr>
        <p:cxnSp>
          <p:nvCxnSpPr>
            <p:cNvPr id="69" name="Straight Connector 6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569792" y="5855728"/>
            <a:ext cx="10256294" cy="288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10800000">
            <a:off x="986050" y="4368718"/>
            <a:ext cx="887104" cy="1528550"/>
            <a:chOff x="1705971" y="2101755"/>
            <a:chExt cx="887104" cy="152855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0800000">
            <a:off x="2350827" y="4348656"/>
            <a:ext cx="887104" cy="1528550"/>
            <a:chOff x="1705971" y="2101755"/>
            <a:chExt cx="887104" cy="1528550"/>
          </a:xfrm>
        </p:grpSpPr>
        <p:cxnSp>
          <p:nvCxnSpPr>
            <p:cNvPr id="86" name="Straight Connector 8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10800000">
            <a:off x="3725837" y="4368718"/>
            <a:ext cx="887104" cy="1528550"/>
            <a:chOff x="1705971" y="2101755"/>
            <a:chExt cx="887104" cy="1528550"/>
          </a:xfrm>
        </p:grpSpPr>
        <p:cxnSp>
          <p:nvCxnSpPr>
            <p:cNvPr id="94" name="Straight Connector 9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5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0800000">
            <a:off x="5136674" y="4390007"/>
            <a:ext cx="887104" cy="1528550"/>
            <a:chOff x="1705971" y="2101755"/>
            <a:chExt cx="887104" cy="1528550"/>
          </a:xfrm>
        </p:grpSpPr>
        <p:cxnSp>
          <p:nvCxnSpPr>
            <p:cNvPr id="102" name="Straight Connector 101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3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rot="10800000">
            <a:off x="6501451" y="4369945"/>
            <a:ext cx="887104" cy="1528550"/>
            <a:chOff x="1705971" y="2101755"/>
            <a:chExt cx="887104" cy="1528550"/>
          </a:xfrm>
        </p:grpSpPr>
        <p:cxnSp>
          <p:nvCxnSpPr>
            <p:cNvPr id="110" name="Straight Connector 109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 rot="10800000">
            <a:off x="7876460" y="4363530"/>
            <a:ext cx="887104" cy="1528550"/>
            <a:chOff x="1705971" y="2101755"/>
            <a:chExt cx="887104" cy="1528550"/>
          </a:xfrm>
        </p:grpSpPr>
        <p:cxnSp>
          <p:nvCxnSpPr>
            <p:cNvPr id="118" name="Straight Connector 11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1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10800000">
            <a:off x="9231002" y="4371174"/>
            <a:ext cx="887104" cy="1528550"/>
            <a:chOff x="1705971" y="2101755"/>
            <a:chExt cx="887104" cy="1528550"/>
          </a:xfrm>
        </p:grpSpPr>
        <p:cxnSp>
          <p:nvCxnSpPr>
            <p:cNvPr id="126" name="Straight Connector 12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12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5641641" y="1325563"/>
            <a:ext cx="1088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 </a:t>
            </a:r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775203" y="6094973"/>
            <a:ext cx="1088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 </a:t>
            </a:r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135" name="Rectangle 134"/>
          <p:cNvSpPr/>
          <p:nvPr/>
        </p:nvSpPr>
        <p:spPr>
          <a:xfrm>
            <a:off x="10580426" y="1713412"/>
            <a:ext cx="245660" cy="4381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826086" y="3712191"/>
            <a:ext cx="1365914" cy="286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 - II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6776" y="4094328"/>
            <a:ext cx="1214651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14573" y="3125337"/>
            <a:ext cx="13648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55015" y="2238233"/>
            <a:ext cx="1146412" cy="887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5999" y="3086754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src</a:t>
            </a:r>
            <a:r>
              <a:rPr lang="en-US" sz="2400" dirty="0" smtClean="0"/>
              <a:t> tag 1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82561" y="2564144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82561" y="2800520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714573" y="1353495"/>
            <a:ext cx="13648" cy="88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6585" y="1795864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19" name="Elbow Connector 18"/>
          <p:cNvCxnSpPr>
            <a:stCxn id="7" idx="6"/>
          </p:cNvCxnSpPr>
          <p:nvPr/>
        </p:nvCxnSpPr>
        <p:spPr>
          <a:xfrm>
            <a:off x="3301427" y="2681785"/>
            <a:ext cx="327546" cy="14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01427" y="4094328"/>
            <a:ext cx="627797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84308" y="4313871"/>
            <a:ext cx="151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ready bit 1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2" idx="1"/>
            <a:endCxn id="21" idx="3"/>
          </p:cNvCxnSpPr>
          <p:nvPr/>
        </p:nvCxnSpPr>
        <p:spPr>
          <a:xfrm flipH="1">
            <a:off x="3929224" y="4544704"/>
            <a:ext cx="455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64680" y="4107976"/>
            <a:ext cx="1214651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492477" y="3138985"/>
            <a:ext cx="13648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32919" y="2251881"/>
            <a:ext cx="1146412" cy="887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53903" y="3100402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src</a:t>
            </a:r>
            <a:r>
              <a:rPr lang="en-US" sz="2400" dirty="0" smtClean="0"/>
              <a:t> tag 2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260465" y="2577792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260465" y="2814168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8492477" y="1367143"/>
            <a:ext cx="13648" cy="88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4489" y="1809512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33" name="Elbow Connector 32"/>
          <p:cNvCxnSpPr>
            <a:stCxn id="27" idx="6"/>
          </p:cNvCxnSpPr>
          <p:nvPr/>
        </p:nvCxnSpPr>
        <p:spPr>
          <a:xfrm>
            <a:off x="9079331" y="2695433"/>
            <a:ext cx="327546" cy="14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079331" y="4107976"/>
            <a:ext cx="627797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162212" y="4327519"/>
            <a:ext cx="151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ready bit 2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stCxn id="35" idx="1"/>
            <a:endCxn id="34" idx="3"/>
          </p:cNvCxnSpPr>
          <p:nvPr/>
        </p:nvCxnSpPr>
        <p:spPr>
          <a:xfrm flipH="1">
            <a:off x="9707128" y="4558352"/>
            <a:ext cx="455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48338" y="1555845"/>
            <a:ext cx="0" cy="4899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multiple tags at once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730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59506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24282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9058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53834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8610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3386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5548" y="3416925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2152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49572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572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4" idx="4"/>
          </p:cNvCxnSpPr>
          <p:nvPr/>
        </p:nvCxnSpPr>
        <p:spPr>
          <a:xfrm flipH="1" flipV="1">
            <a:off x="1047465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>
            <a:off x="1047465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55042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2462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32462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 flipV="1">
            <a:off x="2330355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 flipH="1">
            <a:off x="2330355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33464" y="4401203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510884" y="4660511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10884" y="48311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4"/>
          </p:cNvCxnSpPr>
          <p:nvPr/>
        </p:nvCxnSpPr>
        <p:spPr>
          <a:xfrm flipH="1" flipV="1">
            <a:off x="3708777" y="5029000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>
          <a:xfrm flipH="1">
            <a:off x="3708777" y="3774223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0001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07421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7421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4"/>
          </p:cNvCxnSpPr>
          <p:nvPr/>
        </p:nvCxnSpPr>
        <p:spPr>
          <a:xfrm flipH="1" flipV="1">
            <a:off x="5005314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5005314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12891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6090311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0311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4"/>
          </p:cNvCxnSpPr>
          <p:nvPr/>
        </p:nvCxnSpPr>
        <p:spPr>
          <a:xfrm flipH="1" flipV="1">
            <a:off x="6288204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flipH="1">
            <a:off x="6288204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91313" y="4401203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7468733" y="4660511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68733" y="48311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4" idx="4"/>
          </p:cNvCxnSpPr>
          <p:nvPr/>
        </p:nvCxnSpPr>
        <p:spPr>
          <a:xfrm flipH="1" flipV="1">
            <a:off x="7666626" y="5029000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0"/>
          </p:cNvCxnSpPr>
          <p:nvPr/>
        </p:nvCxnSpPr>
        <p:spPr>
          <a:xfrm flipH="1">
            <a:off x="7666626" y="3774223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765274" y="4352618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942694" y="4611926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942694" y="4782523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2" idx="4"/>
          </p:cNvCxnSpPr>
          <p:nvPr/>
        </p:nvCxnSpPr>
        <p:spPr>
          <a:xfrm flipH="1" flipV="1">
            <a:off x="9140587" y="4980415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2" idx="0"/>
          </p:cNvCxnSpPr>
          <p:nvPr/>
        </p:nvCxnSpPr>
        <p:spPr>
          <a:xfrm flipH="1">
            <a:off x="9140587" y="3725638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80529" y="3014730"/>
            <a:ext cx="750626" cy="2288043"/>
            <a:chOff x="1180529" y="3014730"/>
            <a:chExt cx="750626" cy="2288043"/>
          </a:xfrm>
        </p:grpSpPr>
        <p:sp>
          <p:nvSpPr>
            <p:cNvPr id="70" name="Oval 69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0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466828" y="2981427"/>
            <a:ext cx="750626" cy="2288043"/>
            <a:chOff x="1180529" y="3014730"/>
            <a:chExt cx="750626" cy="2288043"/>
          </a:xfrm>
        </p:grpSpPr>
        <p:sp>
          <p:nvSpPr>
            <p:cNvPr id="79" name="Oval 78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821369" y="2981427"/>
            <a:ext cx="750626" cy="2288043"/>
            <a:chOff x="1180529" y="3014730"/>
            <a:chExt cx="750626" cy="2288043"/>
          </a:xfrm>
        </p:grpSpPr>
        <p:sp>
          <p:nvSpPr>
            <p:cNvPr id="85" name="Oval 84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5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134965" y="2981427"/>
            <a:ext cx="750626" cy="2288043"/>
            <a:chOff x="1180529" y="3014730"/>
            <a:chExt cx="750626" cy="2288043"/>
          </a:xfrm>
        </p:grpSpPr>
        <p:sp>
          <p:nvSpPr>
            <p:cNvPr id="91" name="Oval 90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91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1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809931" y="3003063"/>
            <a:ext cx="750626" cy="2288043"/>
            <a:chOff x="1180529" y="3014730"/>
            <a:chExt cx="750626" cy="2288043"/>
          </a:xfrm>
        </p:grpSpPr>
        <p:sp>
          <p:nvSpPr>
            <p:cNvPr id="97" name="Oval 96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97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618020" y="3133827"/>
            <a:ext cx="750626" cy="2288043"/>
            <a:chOff x="1180529" y="3014730"/>
            <a:chExt cx="750626" cy="2288043"/>
          </a:xfrm>
        </p:grpSpPr>
        <p:sp>
          <p:nvSpPr>
            <p:cNvPr id="103" name="Oval 102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3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9270238" y="2991396"/>
            <a:ext cx="750626" cy="2288043"/>
            <a:chOff x="1180529" y="3014730"/>
            <a:chExt cx="750626" cy="2288043"/>
          </a:xfrm>
        </p:grpSpPr>
        <p:sp>
          <p:nvSpPr>
            <p:cNvPr id="109" name="Oval 108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9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760861" y="2777678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515600" cy="1325563"/>
          </a:xfrm>
        </p:spPr>
        <p:txBody>
          <a:bodyPr/>
          <a:lstStyle/>
          <a:p>
            <a:r>
              <a:rPr lang="en-US" dirty="0" smtClean="0"/>
              <a:t>When should we broadcast the tag?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24586" y="3029791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042245" y="3029791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835029" y="3029791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404520" y="3029791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775511" y="3029791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3835028" y="1235105"/>
            <a:ext cx="4285397" cy="15149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arenR"/>
            </a:pPr>
            <a:r>
              <a:rPr lang="en-US" sz="2800" dirty="0" smtClean="0"/>
              <a:t>add r1, r2, r3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add r4, r1, r5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122830" y="4135271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684295" y="4210333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0290413" y="4148916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0290413" y="3029790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122830" y="5106537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684295" y="5106537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993875" y="5081516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150126" y="5982268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3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684294" y="595497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7369790" y="595497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1332 -0.002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10573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3" y="44212"/>
            <a:ext cx="10515600" cy="1325563"/>
          </a:xfrm>
        </p:spPr>
        <p:txBody>
          <a:bodyPr/>
          <a:lstStyle/>
          <a:p>
            <a:r>
              <a:rPr lang="en-US" dirty="0" smtClean="0"/>
              <a:t>Let us consider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4" y="1221943"/>
            <a:ext cx="10515600" cy="4351338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 smtClean="0">
                <a:solidFill>
                  <a:srgbClr val="FF0000"/>
                </a:solidFill>
              </a:rPr>
              <a:t>back-to-back</a:t>
            </a:r>
            <a:r>
              <a:rPr lang="en-US" dirty="0" smtClean="0"/>
              <a:t> (in consecutive cycles) execution</a:t>
            </a:r>
          </a:p>
          <a:p>
            <a:r>
              <a:rPr lang="en-US" dirty="0" smtClean="0"/>
              <a:t>What needs to be done:</a:t>
            </a:r>
          </a:p>
          <a:p>
            <a:pPr lvl="1"/>
            <a:r>
              <a:rPr lang="en-US" dirty="0" smtClean="0"/>
              <a:t>When (1) is in the Reg. read stage, (2) needs to be in the select stage</a:t>
            </a:r>
          </a:p>
          <a:p>
            <a:pPr lvl="1"/>
            <a:r>
              <a:rPr lang="en-US" dirty="0" smtClean="0"/>
              <a:t>This is possible if we broadcast the tag for (1) when it is in the </a:t>
            </a:r>
            <a:r>
              <a:rPr lang="en-US" dirty="0" err="1" smtClean="0"/>
              <a:t>reg</a:t>
            </a:r>
            <a:r>
              <a:rPr lang="en-US" dirty="0" smtClean="0"/>
              <a:t>-read stage</a:t>
            </a:r>
          </a:p>
          <a:p>
            <a:pPr lvl="1"/>
            <a:r>
              <a:rPr lang="en-US" dirty="0" smtClean="0"/>
              <a:t>(2) picks up the tag, wakes up, and gets selected for the next cycle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1-cycle latency for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55834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655859" y="1555834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448643" y="1555834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18134" y="1555834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389125" y="1555834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904027" y="155583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655858" y="256577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Broadcast</a:t>
            </a:r>
          </a:p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48642" y="4056733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266301" y="4056733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059085" y="4056733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628576" y="405673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8999567" y="405673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0514469" y="4056732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5628575" y="506667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Wakeup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2521" y="431604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-1130" y="1815143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6147190" y="3459529"/>
            <a:ext cx="818863" cy="84951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075612" y="3068590"/>
            <a:ext cx="2089385" cy="4853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20305" y="2920037"/>
            <a:ext cx="1394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Forward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2-cycle latency for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1555834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655859" y="1555834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448643" y="1555834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18134" y="1555834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389125" y="1555834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0413139" y="1569170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7395626" y="2565773"/>
            <a:ext cx="1486910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Broadcast</a:t>
            </a:r>
          </a:p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48642" y="4056733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870242" y="4056733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059085" y="4056733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7232517" y="405673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0603508" y="405673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7232516" y="506667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Wakeup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2521" y="431604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-1130" y="1815143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7751131" y="3459529"/>
            <a:ext cx="818863" cy="84951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9604609" y="3068590"/>
            <a:ext cx="2089385" cy="4853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649302" y="2920037"/>
            <a:ext cx="1394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Forward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38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889487" y="1572394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628578" y="4056732"/>
            <a:ext cx="1616234" cy="1020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20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456" y="2251869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72115" y="2251869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64899" y="2251869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4390" y="2251869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805381" y="2251869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320283" y="225186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434389" y="3261809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Wakeup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072114" y="326180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Broadcast</a:t>
            </a:r>
          </a:p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with a physical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ISA</a:t>
            </a:r>
            <a:r>
              <a:rPr lang="en-US" dirty="0" smtClean="0"/>
              <a:t> has a set of registers that are visible to software</a:t>
            </a:r>
          </a:p>
          <a:p>
            <a:pPr lvl="1"/>
            <a:r>
              <a:rPr lang="en-US" dirty="0" smtClean="0"/>
              <a:t>These are called </a:t>
            </a:r>
            <a:r>
              <a:rPr lang="en-US" dirty="0" smtClean="0">
                <a:solidFill>
                  <a:srgbClr val="FF0000"/>
                </a:solidFill>
              </a:rPr>
              <a:t>architectural registers</a:t>
            </a:r>
          </a:p>
          <a:p>
            <a:pPr lvl="1"/>
            <a:r>
              <a:rPr lang="en-US" dirty="0" smtClean="0"/>
              <a:t>x86 has 8</a:t>
            </a:r>
          </a:p>
          <a:p>
            <a:pPr lvl="1"/>
            <a:r>
              <a:rPr lang="en-US" dirty="0" smtClean="0"/>
              <a:t>x86-16 has 16</a:t>
            </a:r>
          </a:p>
          <a:p>
            <a:pPr lvl="1"/>
            <a:r>
              <a:rPr lang="en-US" dirty="0" smtClean="0"/>
              <a:t>ARM has 16</a:t>
            </a:r>
          </a:p>
          <a:p>
            <a:pPr lvl="1"/>
            <a:r>
              <a:rPr lang="en-US" dirty="0" smtClean="0"/>
              <a:t>MIPS has 32</a:t>
            </a:r>
          </a:p>
          <a:p>
            <a:r>
              <a:rPr lang="en-US" dirty="0" smtClean="0"/>
              <a:t>To ensure precise exceptions, the architecture registers should appear to be updated </a:t>
            </a:r>
            <a:r>
              <a:rPr lang="en-US" b="1" dirty="0" smtClean="0"/>
              <a:t>in-order</a:t>
            </a:r>
          </a:p>
          <a:p>
            <a:r>
              <a:rPr lang="en-US" dirty="0" smtClean="0"/>
              <a:t>However, inside the </a:t>
            </a:r>
            <a:r>
              <a:rPr lang="en-US" dirty="0" smtClean="0">
                <a:solidFill>
                  <a:srgbClr val="00B050"/>
                </a:solidFill>
              </a:rPr>
              <a:t>processor</a:t>
            </a:r>
            <a:r>
              <a:rPr lang="en-US" dirty="0" smtClean="0"/>
              <a:t> we need to do renaming to eliminate output and anti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dependences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Logic in the Execution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0154"/>
          </a:xfrm>
        </p:spPr>
        <p:txBody>
          <a:bodyPr/>
          <a:lstStyle/>
          <a:p>
            <a:r>
              <a:rPr lang="en-US" dirty="0" smtClean="0"/>
              <a:t>Also called </a:t>
            </a:r>
            <a:r>
              <a:rPr lang="en-US" dirty="0" smtClean="0">
                <a:solidFill>
                  <a:srgbClr val="FF0000"/>
                </a:solidFill>
              </a:rPr>
              <a:t>bypass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3003" y="3357349"/>
            <a:ext cx="3507475" cy="148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Functional Unit</a:t>
            </a:r>
            <a:endParaRPr lang="en-US" sz="2800" dirty="0"/>
          </a:p>
        </p:txBody>
      </p:sp>
      <p:sp>
        <p:nvSpPr>
          <p:cNvPr id="8" name="Freeform 7"/>
          <p:cNvSpPr/>
          <p:nvPr/>
        </p:nvSpPr>
        <p:spPr>
          <a:xfrm>
            <a:off x="4080681" y="2768862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963840" y="3985146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99546" y="3603010"/>
            <a:ext cx="87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82705" y="4640241"/>
            <a:ext cx="1990298" cy="4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80478" y="3985146"/>
            <a:ext cx="225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406418" y="2565779"/>
            <a:ext cx="0" cy="141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101755" y="2565779"/>
            <a:ext cx="830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1755" y="2565779"/>
            <a:ext cx="54591" cy="153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18815" y="3166281"/>
            <a:ext cx="1961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18814" y="4101152"/>
            <a:ext cx="83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3"/>
          </p:cNvCxnSpPr>
          <p:nvPr/>
        </p:nvCxnSpPr>
        <p:spPr>
          <a:xfrm>
            <a:off x="1060545" y="3765149"/>
            <a:ext cx="302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060545" y="5158854"/>
            <a:ext cx="190329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11960" y="3238572"/>
            <a:ext cx="346881" cy="2349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471" y="5587620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from the Register File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we mark the available bit?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72" y="1501637"/>
            <a:ext cx="10515600" cy="781097"/>
          </a:xfrm>
        </p:spPr>
        <p:txBody>
          <a:bodyPr/>
          <a:lstStyle/>
          <a:p>
            <a:r>
              <a:rPr lang="en-US" dirty="0" smtClean="0"/>
              <a:t>Option 1: Along with the register write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3513" y="3111678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31172" y="3111678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Reg. Read/</a:t>
            </a:r>
            <a:r>
              <a:rPr lang="en-US" sz="2400" dirty="0" err="1" smtClean="0"/>
              <a:t>BCast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23956" y="3111678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393447" y="311167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Select/ Wakeup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764438" y="311167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279340" y="3111677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9770660" y="4121618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88860" y="4435522"/>
            <a:ext cx="3107140" cy="15149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Some instructions that have</a:t>
            </a:r>
          </a:p>
          <a:p>
            <a:pPr algn="ctr"/>
            <a:r>
              <a:rPr lang="en-US" sz="2000" dirty="0" smtClean="0"/>
              <a:t>arrived after the broadcast might wait forever</a:t>
            </a:r>
            <a:endParaRPr lang="en-US" sz="2000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1719618" y="4246722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021" y="-96540"/>
            <a:ext cx="448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Difficult - Begin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791" y="144307"/>
            <a:ext cx="1998391" cy="157814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mark the available bit?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2: </a:t>
            </a:r>
            <a:r>
              <a:rPr lang="en-US" dirty="0"/>
              <a:t>Along with the </a:t>
            </a:r>
            <a:r>
              <a:rPr lang="en-US" dirty="0" smtClean="0"/>
              <a:t>broadcast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3513" y="3111678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31172" y="3111678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Reg. Read/</a:t>
            </a:r>
            <a:r>
              <a:rPr lang="en-US" sz="2400" dirty="0" err="1" smtClean="0"/>
              <a:t>BCast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23956" y="3111678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393447" y="311167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Select/ Wakeup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764438" y="311167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279340" y="3111677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6631673" y="4256556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88860" y="4435522"/>
            <a:ext cx="3107140" cy="15149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instructions being written to the IW, will miss the broadcast and the update of the available bit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719618" y="4246722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</a:t>
            </a:r>
            <a:r>
              <a:rPr lang="en-US" dirty="0" smtClean="0">
                <a:solidFill>
                  <a:schemeClr val="tx2"/>
                </a:solidFill>
              </a:rPr>
              <a:t>fix</a:t>
            </a:r>
            <a:r>
              <a:rPr lang="en-US" dirty="0" smtClean="0"/>
              <a:t> solutions 1 and 2</a:t>
            </a:r>
          </a:p>
          <a:p>
            <a:r>
              <a:rPr lang="en-US" dirty="0" smtClean="0"/>
              <a:t>Basic </a:t>
            </a:r>
            <a:r>
              <a:rPr lang="en-US" dirty="0" smtClean="0">
                <a:solidFill>
                  <a:srgbClr val="FF0000"/>
                </a:solidFill>
              </a:rPr>
              <a:t>features</a:t>
            </a:r>
            <a:r>
              <a:rPr lang="en-US" dirty="0" smtClean="0"/>
              <a:t> of a new solution:</a:t>
            </a:r>
          </a:p>
          <a:p>
            <a:pPr lvl="1"/>
            <a:r>
              <a:rPr lang="en-US" dirty="0" smtClean="0"/>
              <a:t>Realization: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  <a:r>
              <a:rPr lang="en-US" dirty="0" smtClean="0"/>
              <a:t> being written to the IW will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the broadcast </a:t>
            </a:r>
          </a:p>
          <a:p>
            <a:pPr lvl="1"/>
            <a:r>
              <a:rPr lang="en-US" dirty="0" smtClean="0"/>
              <a:t>These </a:t>
            </a:r>
            <a:r>
              <a:rPr lang="en-US" dirty="0" smtClean="0">
                <a:solidFill>
                  <a:schemeClr val="tx2"/>
                </a:solidFill>
              </a:rPr>
              <a:t>instructions</a:t>
            </a:r>
            <a:r>
              <a:rPr lang="en-US" dirty="0" smtClean="0"/>
              <a:t> would have also read the </a:t>
            </a:r>
            <a:r>
              <a:rPr lang="en-US" dirty="0" smtClean="0">
                <a:solidFill>
                  <a:srgbClr val="00B050"/>
                </a:solidFill>
              </a:rPr>
              <a:t>available</a:t>
            </a:r>
            <a:r>
              <a:rPr lang="en-US" dirty="0" smtClean="0"/>
              <a:t> bit to be 0</a:t>
            </a:r>
          </a:p>
          <a:p>
            <a:pPr lvl="1"/>
            <a:r>
              <a:rPr lang="en-US" dirty="0" smtClean="0"/>
              <a:t>As a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: they will </a:t>
            </a:r>
            <a:r>
              <a:rPr lang="en-US" dirty="0" smtClean="0">
                <a:solidFill>
                  <a:srgbClr val="FF0000"/>
                </a:solidFill>
              </a:rPr>
              <a:t>wait</a:t>
            </a:r>
            <a:r>
              <a:rPr lang="en-US" dirty="0" smtClean="0"/>
              <a:t> forever</a:t>
            </a:r>
          </a:p>
          <a:p>
            <a:r>
              <a:rPr lang="en-US" dirty="0" smtClean="0"/>
              <a:t>What does the teacher do if some students in the class are sleeping?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: Take one more class</a:t>
            </a:r>
          </a:p>
          <a:p>
            <a:r>
              <a:rPr lang="en-US" dirty="0" smtClean="0"/>
              <a:t>What is the solution here: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Double broadcast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422" y="212751"/>
            <a:ext cx="2307823" cy="2326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1" y="663426"/>
            <a:ext cx="10515600" cy="1325563"/>
          </a:xfrm>
        </p:spPr>
        <p:txBody>
          <a:bodyPr/>
          <a:lstStyle/>
          <a:p>
            <a:r>
              <a:rPr lang="en-US" dirty="0" smtClean="0"/>
              <a:t>Double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8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</a:t>
            </a:r>
            <a:r>
              <a:rPr lang="en-US" dirty="0" smtClean="0">
                <a:solidFill>
                  <a:schemeClr val="accent1"/>
                </a:solidFill>
              </a:rPr>
              <a:t>solutions</a:t>
            </a:r>
            <a:r>
              <a:rPr lang="en-US" dirty="0" smtClean="0"/>
              <a:t> 1 and 2 can be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, if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broadcast messages are sent</a:t>
            </a:r>
          </a:p>
          <a:p>
            <a:r>
              <a:rPr lang="en-US" dirty="0" smtClean="0"/>
              <a:t>Let us look at one </a:t>
            </a:r>
            <a:r>
              <a:rPr lang="en-US" dirty="0" smtClean="0">
                <a:solidFill>
                  <a:schemeClr val="tx2"/>
                </a:solidFill>
              </a:rPr>
              <a:t>solution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solidFill>
                  <a:srgbClr val="FF0000"/>
                </a:solidFill>
              </a:rPr>
              <a:t>available</a:t>
            </a:r>
            <a:r>
              <a:rPr lang="en-US" dirty="0" smtClean="0"/>
              <a:t> bit to 1 along with sending the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/>
              <a:t>There might be some </a:t>
            </a:r>
            <a:r>
              <a:rPr lang="en-US" dirty="0" smtClean="0">
                <a:solidFill>
                  <a:schemeClr val="accent1"/>
                </a:solidFill>
              </a:rPr>
              <a:t>instructions</a:t>
            </a:r>
            <a:r>
              <a:rPr lang="en-US" dirty="0" smtClean="0"/>
              <a:t> that miss the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Log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Broadcasted</a:t>
            </a:r>
            <a:r>
              <a:rPr lang="en-US" dirty="0" smtClean="0"/>
              <a:t> tags in a temporary structure </a:t>
            </a:r>
          </a:p>
          <a:p>
            <a:pPr lvl="1"/>
            <a:r>
              <a:rPr lang="en-US" dirty="0" smtClean="0"/>
              <a:t>Also </a:t>
            </a:r>
            <a:r>
              <a:rPr lang="en-US" dirty="0" smtClean="0">
                <a:solidFill>
                  <a:srgbClr val="FF0000"/>
                </a:solidFill>
              </a:rPr>
              <a:t>record</a:t>
            </a:r>
            <a:r>
              <a:rPr lang="en-US" dirty="0" smtClean="0"/>
              <a:t> all the instructions that are being dispatched in a separate structure called the </a:t>
            </a:r>
            <a:r>
              <a:rPr lang="en-US" i="1" dirty="0" smtClean="0"/>
              <a:t>dispatch buffer</a:t>
            </a:r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6"/>
                </a:solidFill>
              </a:rPr>
              <a:t>next</a:t>
            </a:r>
            <a:r>
              <a:rPr lang="en-US" dirty="0" smtClean="0"/>
              <a:t> cycle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Match</a:t>
            </a:r>
            <a:r>
              <a:rPr lang="en-US" dirty="0" smtClean="0"/>
              <a:t> the tags with entries in the dispatch buffer.</a:t>
            </a:r>
          </a:p>
          <a:p>
            <a:pPr lvl="1"/>
            <a:r>
              <a:rPr lang="en-US" dirty="0" smtClean="0"/>
              <a:t>If there is a match, update the corresponding IW entry</a:t>
            </a:r>
          </a:p>
          <a:p>
            <a:pPr lvl="1"/>
            <a:r>
              <a:rPr lang="en-US" dirty="0" smtClean="0"/>
              <a:t>Clear the entries for the last cycle in the </a:t>
            </a:r>
            <a:r>
              <a:rPr lang="en-US" i="1" dirty="0" smtClean="0">
                <a:solidFill>
                  <a:schemeClr val="tx2"/>
                </a:solidFill>
              </a:rPr>
              <a:t>dispatch buffer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40470"/>
            <a:ext cx="3985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Difficult - End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3232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Queue (LSQ): Actually maintain two queues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queue </a:t>
            </a:r>
            <a:r>
              <a:rPr lang="en-US" dirty="0" smtClean="0">
                <a:sym typeface="Wingdings" panose="05000000000000000000" pitchFamily="2" charset="2"/>
              </a:rPr>
              <a:t> Queue of all load instructions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Store queue  Queue of all store instructions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Allocate an entry at decode time (allocated in order)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Don’t ask when to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deallocate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 entry (ask later)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the effective address is computed,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n-US" dirty="0" smtClean="0">
                <a:sym typeface="Wingdings" panose="05000000000000000000" pitchFamily="2" charset="2"/>
              </a:rPr>
              <a:t> the entry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And follow these steps: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3" y="-38368"/>
            <a:ext cx="11603421" cy="1325563"/>
          </a:xfrm>
        </p:spPr>
        <p:txBody>
          <a:bodyPr/>
          <a:lstStyle/>
          <a:p>
            <a:r>
              <a:rPr lang="en-US" dirty="0" smtClean="0"/>
              <a:t>Updating the Address of 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63" y="3904681"/>
            <a:ext cx="10515600" cy="2796369"/>
          </a:xfrm>
        </p:spPr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 smtClean="0">
                <a:solidFill>
                  <a:schemeClr val="tx2"/>
                </a:solidFill>
              </a:rPr>
              <a:t>earlier</a:t>
            </a:r>
            <a:r>
              <a:rPr lang="en-US" dirty="0" smtClean="0"/>
              <a:t> entries in both queues</a:t>
            </a:r>
          </a:p>
          <a:p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latest</a:t>
            </a:r>
            <a:r>
              <a:rPr lang="en-US" dirty="0" smtClean="0"/>
              <a:t> entry (among all earlier entries), which matches the following criteria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I. Unresolved</a:t>
            </a:r>
            <a:r>
              <a:rPr lang="en-US" dirty="0" smtClean="0"/>
              <a:t> (address not known) store</a:t>
            </a:r>
          </a:p>
          <a:p>
            <a:pPr lvl="1"/>
            <a:r>
              <a:rPr lang="en-US" dirty="0" smtClean="0"/>
              <a:t>II. Store to the same address (if address is known </a:t>
            </a:r>
            <a:r>
              <a:rPr lang="en-US" dirty="0" smtClean="0">
                <a:sym typeface="Wingdings" panose="05000000000000000000" pitchFamily="2" charset="2"/>
              </a:rPr>
              <a:t> store value is known)</a:t>
            </a:r>
            <a:endParaRPr lang="en-US" dirty="0" smtClean="0"/>
          </a:p>
          <a:p>
            <a:pPr lvl="1"/>
            <a:r>
              <a:rPr lang="en-US" dirty="0" smtClean="0"/>
              <a:t>III. Load to the same address, value fetched from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37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011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932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806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680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554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7544" y="1608273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Queue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2137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011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932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4806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1680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554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7544" y="2946465"/>
            <a:ext cx="178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 Queue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8413842" y="711415"/>
            <a:ext cx="3057099" cy="477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40534" y="3420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b="1" dirty="0"/>
          </a:p>
        </p:txBody>
      </p:sp>
      <p:sp>
        <p:nvSpPr>
          <p:cNvPr id="20" name="Right Arrow 19"/>
          <p:cNvSpPr/>
          <p:nvPr/>
        </p:nvSpPr>
        <p:spPr>
          <a:xfrm>
            <a:off x="5554639" y="225188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554639" y="264731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4884" y="2251881"/>
            <a:ext cx="102175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address of a Load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I: </a:t>
            </a:r>
            <a:r>
              <a:rPr lang="en-US" dirty="0" smtClean="0">
                <a:solidFill>
                  <a:srgbClr val="FF0000"/>
                </a:solidFill>
              </a:rPr>
              <a:t>Unresolved</a:t>
            </a:r>
            <a:r>
              <a:rPr lang="en-US" dirty="0" smtClean="0"/>
              <a:t> store</a:t>
            </a:r>
          </a:p>
          <a:p>
            <a:pPr lvl="1"/>
            <a:r>
              <a:rPr lang="en-US" dirty="0" smtClean="0"/>
              <a:t>Option 1: Wait</a:t>
            </a:r>
          </a:p>
          <a:p>
            <a:pPr lvl="1"/>
            <a:r>
              <a:rPr lang="en-US" dirty="0" smtClean="0"/>
              <a:t>Option 2: </a:t>
            </a:r>
            <a:r>
              <a:rPr lang="en-US" dirty="0" smtClean="0">
                <a:solidFill>
                  <a:schemeClr val="tx2"/>
                </a:solidFill>
              </a:rPr>
              <a:t>Speculate</a:t>
            </a:r>
            <a:r>
              <a:rPr lang="en-US" dirty="0" smtClean="0"/>
              <a:t> and move ahead to cases II and III</a:t>
            </a:r>
          </a:p>
          <a:p>
            <a:r>
              <a:rPr lang="en-US" dirty="0" smtClean="0"/>
              <a:t>Case II:  </a:t>
            </a:r>
            <a:r>
              <a:rPr lang="en-US" dirty="0" smtClean="0">
                <a:solidFill>
                  <a:schemeClr val="accent6"/>
                </a:solidFill>
              </a:rPr>
              <a:t>Store</a:t>
            </a:r>
            <a:r>
              <a:rPr lang="en-US" dirty="0" smtClean="0"/>
              <a:t> to the same address</a:t>
            </a:r>
          </a:p>
          <a:p>
            <a:pPr lvl="1"/>
            <a:r>
              <a:rPr lang="en-US" dirty="0" smtClean="0"/>
              <a:t>Store </a:t>
            </a:r>
            <a:r>
              <a:rPr lang="en-US" dirty="0" smtClean="0">
                <a:sym typeface="Wingdings" panose="05000000000000000000" pitchFamily="2" charset="2"/>
              </a:rPr>
              <a:t> load forwarding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Case III: Load to the same address, value known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Load  load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forwarding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None</a:t>
            </a:r>
            <a:r>
              <a:rPr lang="en-US" dirty="0" smtClean="0">
                <a:sym typeface="Wingdings" panose="05000000000000000000" pitchFamily="2" charset="2"/>
              </a:rPr>
              <a:t> of these cases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Send the load instruction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memory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Load: Obtain data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data to the corresponding </a:t>
            </a:r>
            <a:r>
              <a:rPr lang="en-US" dirty="0" smtClean="0">
                <a:solidFill>
                  <a:schemeClr val="accent6"/>
                </a:solidFill>
              </a:rPr>
              <a:t>register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Broadcast</a:t>
            </a:r>
            <a:r>
              <a:rPr lang="en-US" dirty="0" smtClean="0"/>
              <a:t> a tag for wakeup (if required)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Save</a:t>
            </a:r>
            <a:r>
              <a:rPr lang="en-US" dirty="0" smtClean="0"/>
              <a:t> the data in the LSQ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2" y="172421"/>
            <a:ext cx="10515600" cy="1325563"/>
          </a:xfrm>
        </p:spPr>
        <p:txBody>
          <a:bodyPr/>
          <a:lstStyle/>
          <a:p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52681" y="169068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2681" y="2224584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2681" y="272464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52681" y="324489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8132" y="374659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7230" y="424502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2681" y="474672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366078" y="5704765"/>
            <a:ext cx="2784144" cy="5595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76216" y="2051538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76216" y="2606723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89862" y="4006722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R16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5" y="1717272"/>
            <a:ext cx="3248025" cy="40957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199797" y="3244898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99797" y="3480755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06619" y="3871240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76216" y="4917853"/>
            <a:ext cx="2784144" cy="5595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register file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478" y="1744005"/>
            <a:ext cx="7055892" cy="45203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3"/>
            <a:endCxn id="6" idx="1"/>
          </p:cNvCxnSpPr>
          <p:nvPr/>
        </p:nvCxnSpPr>
        <p:spPr>
          <a:xfrm>
            <a:off x="6496335" y="2329131"/>
            <a:ext cx="2156346" cy="65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4" idx="1"/>
          </p:cNvCxnSpPr>
          <p:nvPr/>
        </p:nvCxnSpPr>
        <p:spPr>
          <a:xfrm flipV="1">
            <a:off x="6496335" y="1950813"/>
            <a:ext cx="2156346" cy="93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8" idx="1"/>
          </p:cNvCxnSpPr>
          <p:nvPr/>
        </p:nvCxnSpPr>
        <p:spPr>
          <a:xfrm flipV="1">
            <a:off x="6509981" y="4006723"/>
            <a:ext cx="2138151" cy="27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0" y="-42675"/>
            <a:ext cx="10515600" cy="1325563"/>
          </a:xfrm>
        </p:spPr>
        <p:txBody>
          <a:bodyPr/>
          <a:lstStyle/>
          <a:p>
            <a:r>
              <a:rPr lang="en-US" dirty="0" smtClean="0"/>
              <a:t>Updating the address/data of 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9564"/>
            <a:ext cx="10515600" cy="2688781"/>
          </a:xfrm>
        </p:spPr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 smtClean="0">
                <a:solidFill>
                  <a:schemeClr val="tx2"/>
                </a:solidFill>
              </a:rPr>
              <a:t>backwards</a:t>
            </a:r>
            <a:r>
              <a:rPr lang="en-US" dirty="0" smtClean="0"/>
              <a:t> (towards </a:t>
            </a:r>
            <a:r>
              <a:rPr lang="en-US" dirty="0" smtClean="0">
                <a:solidFill>
                  <a:srgbClr val="FF0000"/>
                </a:solidFill>
              </a:rPr>
              <a:t>later</a:t>
            </a:r>
            <a:r>
              <a:rPr lang="en-US" dirty="0" smtClean="0"/>
              <a:t> entries) till we find a store that is either </a:t>
            </a:r>
            <a:r>
              <a:rPr lang="en-US" dirty="0" smtClean="0">
                <a:solidFill>
                  <a:srgbClr val="FF0000"/>
                </a:solidFill>
              </a:rPr>
              <a:t>unresolved</a:t>
            </a:r>
            <a:r>
              <a:rPr lang="en-US" dirty="0" smtClean="0"/>
              <a:t> or has the </a:t>
            </a:r>
            <a:r>
              <a:rPr lang="en-US" dirty="0" smtClean="0">
                <a:solidFill>
                  <a:schemeClr val="accent5"/>
                </a:solidFill>
              </a:rPr>
              <a:t>same</a:t>
            </a:r>
            <a:r>
              <a:rPr lang="en-US" dirty="0" smtClean="0"/>
              <a:t> address. Let such an entry have index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(-1 if none found).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Find</a:t>
            </a:r>
            <a:r>
              <a:rPr lang="en-US" dirty="0" smtClean="0"/>
              <a:t> all loads between current store and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, with the same address. Store </a:t>
            </a:r>
            <a:r>
              <a:rPr lang="en-US" dirty="0" smtClean="0">
                <a:sym typeface="Wingdings" panose="05000000000000000000" pitchFamily="2" charset="2"/>
              </a:rPr>
              <a:t> load forward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there are loads with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different</a:t>
            </a:r>
            <a:r>
              <a:rPr lang="en-US" dirty="0" smtClean="0">
                <a:sym typeface="Wingdings" panose="05000000000000000000" pitchFamily="2" charset="2"/>
              </a:rPr>
              <a:t> address, mark them as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ready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2137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011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932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806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680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554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7544" y="1608273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Queue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2137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011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932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4806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1680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554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7544" y="2946465"/>
            <a:ext cx="178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 Queue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8911984" y="1330656"/>
            <a:ext cx="3057099" cy="477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944873" y="88710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3043448" y="2605713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85122" y="2238818"/>
            <a:ext cx="102175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3043448" y="219729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241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85647"/>
            <a:ext cx="10515600" cy="1591315"/>
          </a:xfrm>
        </p:spPr>
        <p:txBody>
          <a:bodyPr/>
          <a:lstStyle/>
          <a:p>
            <a:r>
              <a:rPr lang="en-US" dirty="0" smtClean="0"/>
              <a:t>For an external observer </a:t>
            </a:r>
          </a:p>
          <a:p>
            <a:pPr lvl="1"/>
            <a:r>
              <a:rPr lang="en-US" dirty="0" smtClean="0"/>
              <a:t>Instructions need to appear to </a:t>
            </a:r>
            <a:r>
              <a:rPr lang="en-US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in order</a:t>
            </a:r>
          </a:p>
          <a:p>
            <a:pPr lvl="1"/>
            <a:r>
              <a:rPr lang="en-US" dirty="0" smtClean="0"/>
              <a:t>At any point of time the instruction flow can be </a:t>
            </a:r>
            <a:r>
              <a:rPr lang="en-US" dirty="0" smtClean="0">
                <a:solidFill>
                  <a:srgbClr val="FF0000"/>
                </a:solidFill>
              </a:rPr>
              <a:t>stopped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9170" y="2347415"/>
            <a:ext cx="2402006" cy="155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838201" y="2859205"/>
            <a:ext cx="3610970" cy="5322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5469" y="2497541"/>
            <a:ext cx="314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in order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6851176" y="2806918"/>
            <a:ext cx="3610970" cy="5322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1176" y="2411133"/>
            <a:ext cx="3144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Instructions in order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Structure: Reorder Buffer (ROB)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Reorder Buffer (entry)</a:t>
            </a:r>
          </a:p>
          <a:p>
            <a:pPr lvl="1"/>
            <a:r>
              <a:rPr lang="en-US" dirty="0" smtClean="0"/>
              <a:t>Contains 1 entry for every </a:t>
            </a:r>
            <a:r>
              <a:rPr lang="en-US" dirty="0" smtClean="0">
                <a:solidFill>
                  <a:schemeClr val="tx2"/>
                </a:solidFill>
              </a:rPr>
              <a:t>instruction</a:t>
            </a:r>
            <a:r>
              <a:rPr lang="en-US" dirty="0" smtClean="0"/>
              <a:t> that has been fetched</a:t>
            </a:r>
          </a:p>
          <a:p>
            <a:pPr lvl="1"/>
            <a:r>
              <a:rPr lang="en-US" dirty="0" smtClean="0"/>
              <a:t>After decoding an instruction, we </a:t>
            </a:r>
            <a:r>
              <a:rPr lang="en-US" dirty="0" smtClean="0">
                <a:solidFill>
                  <a:srgbClr val="00B0F0"/>
                </a:solidFill>
              </a:rPr>
              <a:t>enter</a:t>
            </a:r>
            <a:r>
              <a:rPr lang="en-US" dirty="0" smtClean="0"/>
              <a:t> it in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 smtClean="0"/>
              <a:t>If there are no free entries, the </a:t>
            </a:r>
            <a:r>
              <a:rPr lang="en-US" b="1" dirty="0" smtClean="0">
                <a:solidFill>
                  <a:schemeClr val="accent6"/>
                </a:solidFill>
              </a:rPr>
              <a:t>PIPELINE </a:t>
            </a:r>
            <a:r>
              <a:rPr lang="en-US" dirty="0" smtClean="0">
                <a:solidFill>
                  <a:schemeClr val="tx2"/>
                </a:solidFill>
              </a:rPr>
              <a:t>stalls </a:t>
            </a:r>
          </a:p>
          <a:p>
            <a:pPr lvl="1"/>
            <a:r>
              <a:rPr lang="en-US" dirty="0" smtClean="0"/>
              <a:t>Instructions are entered into the ROB in order</a:t>
            </a:r>
          </a:p>
          <a:p>
            <a:pPr lvl="1"/>
            <a:r>
              <a:rPr lang="en-US" dirty="0" smtClean="0"/>
              <a:t>The ROB is essentially an in order queue</a:t>
            </a:r>
          </a:p>
          <a:p>
            <a:r>
              <a:rPr lang="en-US" dirty="0" smtClean="0"/>
              <a:t>Updating an entry</a:t>
            </a:r>
          </a:p>
          <a:p>
            <a:pPr lvl="1"/>
            <a:r>
              <a:rPr lang="en-US" dirty="0" smtClean="0"/>
              <a:t>Whenever 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instruction</a:t>
            </a:r>
            <a:r>
              <a:rPr lang="en-US" dirty="0" smtClean="0"/>
              <a:t> finishes its execution, we 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the entry of the ROB</a:t>
            </a:r>
          </a:p>
          <a:p>
            <a:pPr lvl="1"/>
            <a:r>
              <a:rPr lang="en-US" dirty="0" smtClean="0"/>
              <a:t>Mark it </a:t>
            </a:r>
            <a:r>
              <a:rPr lang="en-US" b="1" dirty="0" smtClean="0">
                <a:solidFill>
                  <a:srgbClr val="C00000"/>
                </a:solidFill>
              </a:rPr>
              <a:t>ready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Entries from the ROB (Commit/Retire)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7818" cy="4351338"/>
          </a:xfrm>
        </p:spPr>
        <p:txBody>
          <a:bodyPr/>
          <a:lstStyle/>
          <a:p>
            <a:r>
              <a:rPr lang="en-US" dirty="0" smtClean="0"/>
              <a:t>Every processor has a commit width</a:t>
            </a:r>
          </a:p>
          <a:p>
            <a:pPr lvl="1"/>
            <a:r>
              <a:rPr lang="en-US" dirty="0" smtClean="0"/>
              <a:t>Number of instructions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n-US" dirty="0" smtClean="0"/>
              <a:t> per cycle</a:t>
            </a:r>
          </a:p>
          <a:p>
            <a:pPr lvl="1"/>
            <a:r>
              <a:rPr lang="en-US" dirty="0" smtClean="0"/>
              <a:t>Let the commit width be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2, 4, or 6 (typical </a:t>
            </a:r>
            <a:r>
              <a:rPr lang="en-US" dirty="0" smtClean="0">
                <a:solidFill>
                  <a:schemeClr val="accent6"/>
                </a:solidFill>
              </a:rPr>
              <a:t>values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Start from the top of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and access the next </a:t>
            </a:r>
            <a:r>
              <a:rPr lang="en-US" dirty="0" smtClean="0">
                <a:solidFill>
                  <a:schemeClr val="tx2"/>
                </a:solidFill>
              </a:rPr>
              <a:t>W</a:t>
            </a:r>
            <a:r>
              <a:rPr lang="en-US" dirty="0" smtClean="0"/>
              <a:t> entries</a:t>
            </a:r>
          </a:p>
          <a:p>
            <a:pPr lvl="1"/>
            <a:r>
              <a:rPr lang="en-US" dirty="0" smtClean="0"/>
              <a:t>Stop at the first entry, which is not ready or continue till we reach the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Commit</a:t>
            </a:r>
            <a:r>
              <a:rPr lang="en-US" dirty="0" smtClean="0"/>
              <a:t> all the </a:t>
            </a:r>
            <a:r>
              <a:rPr lang="en-US" dirty="0" smtClean="0">
                <a:solidFill>
                  <a:schemeClr val="accent6"/>
                </a:solidFill>
              </a:rPr>
              <a:t>entries</a:t>
            </a:r>
            <a:r>
              <a:rPr lang="en-US" dirty="0" smtClean="0"/>
              <a:t> that we find to be </a:t>
            </a:r>
            <a:r>
              <a:rPr lang="en-US" dirty="0" smtClean="0">
                <a:solidFill>
                  <a:srgbClr val="FF0000"/>
                </a:solidFill>
              </a:rPr>
              <a:t>ready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399594" y="2483893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06018" y="2546659"/>
            <a:ext cx="1705970" cy="36303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</a:p>
          <a:p>
            <a:pPr algn="ctr"/>
            <a:r>
              <a:rPr lang="en-US" sz="3200" dirty="0" smtClean="0"/>
              <a:t>and</a:t>
            </a:r>
          </a:p>
          <a:p>
            <a:pPr algn="ctr"/>
            <a:r>
              <a:rPr lang="en-US" sz="3200" dirty="0" smtClean="0"/>
              <a:t>Execute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8911988" y="2934268"/>
            <a:ext cx="1487606" cy="5459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911988" y="5393140"/>
            <a:ext cx="1487606" cy="5459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1230" y="4701309"/>
            <a:ext cx="106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</a:p>
          <a:p>
            <a:r>
              <a:rPr lang="en-US" sz="2400" dirty="0" smtClean="0"/>
              <a:t>entry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31230" y="2324965"/>
            <a:ext cx="969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</a:t>
            </a:r>
          </a:p>
          <a:p>
            <a:r>
              <a:rPr lang="en-US" sz="2400" dirty="0" smtClean="0"/>
              <a:t>entry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10399594" y="2035578"/>
            <a:ext cx="954206" cy="5787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07951" y="1445480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commit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commit an entry?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Remove it from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Depends on the type of </a:t>
            </a:r>
            <a:r>
              <a:rPr lang="en-US" dirty="0" smtClean="0">
                <a:solidFill>
                  <a:schemeClr val="tx2"/>
                </a:solidFill>
              </a:rPr>
              <a:t>instruction</a:t>
            </a:r>
          </a:p>
          <a:p>
            <a:r>
              <a:rPr lang="en-US" dirty="0" smtClean="0"/>
              <a:t>Consider instructions with a register destination</a:t>
            </a:r>
          </a:p>
          <a:p>
            <a:pPr lvl="1"/>
            <a:r>
              <a:rPr lang="en-US" dirty="0" err="1" smtClean="0"/>
              <a:t>Inst</a:t>
            </a:r>
            <a:r>
              <a:rPr lang="en-US" dirty="0" smtClean="0"/>
              <a:t> J: r1 </a:t>
            </a:r>
            <a:r>
              <a:rPr lang="en-US" dirty="0" smtClean="0">
                <a:sym typeface="Wingdings" panose="05000000000000000000" pitchFamily="2" charset="2"/>
              </a:rPr>
              <a:t> r2 + r3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Assume that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is mapped to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py</a:t>
            </a:r>
            <a:endParaRPr lang="en-US" i="1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Before this instruction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was renamed it was mapped to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endParaRPr lang="en-US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When can we free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 smtClean="0">
                <a:sym typeface="Wingdings" panose="05000000000000000000" pitchFamily="2" charset="2"/>
              </a:rPr>
              <a:t>?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After </a:t>
            </a:r>
            <a:r>
              <a:rPr lang="en-US" i="1" dirty="0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commits</a:t>
            </a:r>
            <a:r>
              <a:rPr lang="en-US" dirty="0" smtClean="0">
                <a:sym typeface="Wingdings" panose="05000000000000000000" pitchFamily="2" charset="2"/>
              </a:rPr>
              <a:t>, there are no instructions earlier than </a:t>
            </a:r>
            <a:r>
              <a:rPr lang="en-US" i="1" dirty="0" smtClean="0">
                <a:sym typeface="Wingdings" panose="05000000000000000000" pitchFamily="2" charset="2"/>
              </a:rPr>
              <a:t>J </a:t>
            </a:r>
            <a:r>
              <a:rPr lang="en-US" dirty="0" smtClean="0">
                <a:sym typeface="Wingdings" panose="05000000000000000000" pitchFamily="2" charset="2"/>
              </a:rPr>
              <a:t>in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pipeline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There is no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instruction</a:t>
            </a:r>
            <a:r>
              <a:rPr lang="en-US" dirty="0" smtClean="0">
                <a:sym typeface="Wingdings" panose="05000000000000000000" pitchFamily="2" charset="2"/>
              </a:rPr>
              <a:t> that requires the value in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can be reclaimed, and added to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free list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we see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instruction</a:t>
            </a:r>
            <a:r>
              <a:rPr lang="en-US" dirty="0" smtClean="0"/>
              <a:t> of the form:</a:t>
            </a:r>
          </a:p>
          <a:p>
            <a:pPr lvl="1"/>
            <a:r>
              <a:rPr lang="en-US" dirty="0" smtClean="0"/>
              <a:t>Instruction J: r1 </a:t>
            </a:r>
            <a:r>
              <a:rPr lang="en-US" dirty="0" smtClean="0">
                <a:sym typeface="Wingdings" panose="05000000000000000000" pitchFamily="2" charset="2"/>
              </a:rPr>
              <a:t> ...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Remember the previous mapping of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by reading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rename table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Assume that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was mapped to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endParaRPr lang="en-US" i="1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Save this mapping 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entry for instruction </a:t>
            </a:r>
            <a:r>
              <a:rPr lang="en-US" i="1" dirty="0" smtClean="0">
                <a:sym typeface="Wingdings" panose="05000000000000000000" pitchFamily="2" charset="2"/>
              </a:rPr>
              <a:t>J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</a:t>
            </a:r>
            <a:r>
              <a:rPr lang="en-US" i="1" dirty="0" smtClean="0">
                <a:sym typeface="Wingdings" panose="05000000000000000000" pitchFamily="2" charset="2"/>
              </a:rPr>
              <a:t>J </a:t>
            </a:r>
            <a:r>
              <a:rPr lang="en-US" dirty="0" smtClean="0">
                <a:sym typeface="Wingdings" panose="05000000000000000000" pitchFamily="2" charset="2"/>
              </a:rPr>
              <a:t>is committed,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unmap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r>
              <a:rPr lang="en-US" i="1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and return it to the 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free list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can be done for all 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 smtClean="0">
                <a:sym typeface="Wingdings" panose="05000000000000000000" pitchFamily="2" charset="2"/>
              </a:rPr>
              <a:t> that have 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destination</a:t>
            </a:r>
            <a:r>
              <a:rPr lang="en-US" dirty="0" smtClean="0">
                <a:sym typeface="Wingdings" panose="05000000000000000000" pitchFamily="2" charset="2"/>
              </a:rPr>
              <a:t> operand as a register: ALU instructions, load instruction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should a store be written to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</a:t>
            </a:r>
            <a:r>
              <a:rPr lang="en-US" dirty="0" smtClean="0"/>
              <a:t>: When we are sure that it is not in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wrong path </a:t>
            </a:r>
            <a:r>
              <a:rPr lang="en-US" dirty="0" smtClean="0"/>
              <a:t>of a branch, or no </a:t>
            </a:r>
            <a:r>
              <a:rPr lang="en-US" dirty="0" smtClean="0">
                <a:solidFill>
                  <a:schemeClr val="accent1"/>
                </a:solidFill>
              </a:rPr>
              <a:t>interrupt</a:t>
            </a:r>
            <a:r>
              <a:rPr lang="en-US" dirty="0" smtClean="0"/>
              <a:t> will come before it</a:t>
            </a:r>
          </a:p>
          <a:p>
            <a:pPr lvl="1"/>
            <a:r>
              <a:rPr lang="en-US" dirty="0" smtClean="0"/>
              <a:t>Only possible at </a:t>
            </a:r>
            <a:r>
              <a:rPr lang="en-US" dirty="0" smtClean="0">
                <a:solidFill>
                  <a:srgbClr val="FF0000"/>
                </a:solidFill>
              </a:rPr>
              <a:t>commit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Solution</a:t>
            </a:r>
            <a:r>
              <a:rPr lang="en-US" dirty="0" smtClean="0"/>
              <a:t>: Send stores to memory at </a:t>
            </a:r>
            <a:r>
              <a:rPr lang="en-US" dirty="0" smtClean="0">
                <a:solidFill>
                  <a:srgbClr val="FF0000"/>
                </a:solidFill>
              </a:rPr>
              <a:t>commit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 the same time remove them from the </a:t>
            </a:r>
            <a:r>
              <a:rPr lang="en-US" dirty="0" smtClean="0">
                <a:solidFill>
                  <a:schemeClr val="tx2"/>
                </a:solidFill>
              </a:rPr>
              <a:t>store queue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in the case of an interrupt?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us treat interrupts, exceptions, and branch </a:t>
            </a:r>
            <a:r>
              <a:rPr lang="en-US" dirty="0" err="1" smtClean="0"/>
              <a:t>mispredictions</a:t>
            </a:r>
            <a:r>
              <a:rPr lang="en-US" dirty="0" smtClean="0"/>
              <a:t> in the same </a:t>
            </a:r>
            <a:r>
              <a:rPr lang="en-US" dirty="0" smtClean="0">
                <a:solidFill>
                  <a:schemeClr val="accent1"/>
                </a:solidFill>
              </a:rPr>
              <a:t>category</a:t>
            </a:r>
          </a:p>
          <a:p>
            <a:r>
              <a:rPr lang="en-US" dirty="0" smtClean="0"/>
              <a:t>We will clearly have some instructions in the </a:t>
            </a:r>
            <a:r>
              <a:rPr lang="en-US" dirty="0" smtClean="0">
                <a:solidFill>
                  <a:schemeClr val="accent6"/>
                </a:solidFill>
              </a:rPr>
              <a:t>pipeline</a:t>
            </a:r>
            <a:r>
              <a:rPr lang="en-US" dirty="0" smtClean="0"/>
              <a:t> that are on the </a:t>
            </a:r>
            <a:r>
              <a:rPr lang="en-US" dirty="0" smtClean="0">
                <a:solidFill>
                  <a:srgbClr val="FF0000"/>
                </a:solidFill>
              </a:rPr>
              <a:t>wrong path</a:t>
            </a:r>
            <a:r>
              <a:rPr lang="en-US" dirty="0" smtClean="0"/>
              <a:t>. They should not be </a:t>
            </a:r>
            <a:r>
              <a:rPr lang="en-US" dirty="0" smtClean="0">
                <a:solidFill>
                  <a:srgbClr val="C00000"/>
                </a:solidFill>
              </a:rPr>
              <a:t>committed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C00000"/>
                </a:solidFill>
              </a:rPr>
              <a:t>ROB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Mark the instruction that has had an exception, or suffered from a </a:t>
            </a:r>
            <a:r>
              <a:rPr lang="en-US" dirty="0" err="1" smtClean="0">
                <a:solidFill>
                  <a:srgbClr val="FF0000"/>
                </a:solidFill>
              </a:rPr>
              <a:t>misprediction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ROB</a:t>
            </a:r>
          </a:p>
          <a:p>
            <a:pPr lvl="1"/>
            <a:r>
              <a:rPr lang="en-US" dirty="0" smtClean="0"/>
              <a:t>In the case of an </a:t>
            </a:r>
            <a:r>
              <a:rPr lang="en-US" dirty="0" smtClean="0">
                <a:solidFill>
                  <a:schemeClr val="tx2"/>
                </a:solidFill>
              </a:rPr>
              <a:t>interrupt</a:t>
            </a:r>
            <a:r>
              <a:rPr lang="en-US" dirty="0" smtClean="0"/>
              <a:t> mark the top most entry in the ROB</a:t>
            </a:r>
          </a:p>
          <a:p>
            <a:pPr lvl="1"/>
            <a:r>
              <a:rPr lang="en-US" dirty="0" smtClean="0"/>
              <a:t>Wait till the marked instruction </a:t>
            </a:r>
            <a:r>
              <a:rPr lang="en-US" dirty="0" smtClean="0">
                <a:solidFill>
                  <a:srgbClr val="FF0000"/>
                </a:solidFill>
              </a:rPr>
              <a:t>retires</a:t>
            </a:r>
          </a:p>
          <a:p>
            <a:pPr lvl="1"/>
            <a:r>
              <a:rPr lang="en-US" dirty="0" smtClean="0"/>
              <a:t>Initiate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recovery sequence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More on the next slide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Flushing the Pipeline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71932" y="3381555"/>
            <a:ext cx="1664898" cy="68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Fetch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321834" y="3014932"/>
            <a:ext cx="3114136" cy="1414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Rest of the Pipeline</a:t>
            </a:r>
            <a:endParaRPr lang="en-IN" sz="2800" dirty="0"/>
          </a:p>
        </p:txBody>
      </p:sp>
      <p:sp>
        <p:nvSpPr>
          <p:cNvPr id="6" name="Right Arrow 5"/>
          <p:cNvSpPr/>
          <p:nvPr/>
        </p:nvSpPr>
        <p:spPr>
          <a:xfrm>
            <a:off x="3588588" y="3545456"/>
            <a:ext cx="681487" cy="35368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539487" y="3579961"/>
            <a:ext cx="681487" cy="35368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31961" y="3520257"/>
            <a:ext cx="396815" cy="422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31961" y="3520257"/>
            <a:ext cx="396815" cy="422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6171" y="3536261"/>
            <a:ext cx="396815" cy="422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36147" y="3520256"/>
            <a:ext cx="396815" cy="4226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6171" y="3512079"/>
            <a:ext cx="405700" cy="4047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617400" y="4692699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617399" y="4257546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8617400" y="3845462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8617399" y="3410309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617399" y="2981385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8220974" y="5336931"/>
            <a:ext cx="1186795" cy="3253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452773" y="3012016"/>
            <a:ext cx="1186795" cy="3253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Insts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9785838" y="4709539"/>
            <a:ext cx="1820008" cy="513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</a:t>
            </a:r>
            <a:r>
              <a:rPr lang="en-US" dirty="0" err="1" smtClean="0"/>
              <a:t>misprediction</a:t>
            </a:r>
            <a:endParaRPr lang="en-IN" dirty="0"/>
          </a:p>
        </p:txBody>
      </p:sp>
      <p:grpSp>
        <p:nvGrpSpPr>
          <p:cNvPr id="96" name="Group 95"/>
          <p:cNvGrpSpPr/>
          <p:nvPr/>
        </p:nvGrpSpPr>
        <p:grpSpPr>
          <a:xfrm>
            <a:off x="8608513" y="3001495"/>
            <a:ext cx="405701" cy="2095574"/>
            <a:chOff x="2148096" y="4763688"/>
            <a:chExt cx="405701" cy="2095574"/>
          </a:xfrm>
        </p:grpSpPr>
        <p:sp>
          <p:nvSpPr>
            <p:cNvPr id="38" name="Rectangle 37"/>
            <p:cNvSpPr/>
            <p:nvPr/>
          </p:nvSpPr>
          <p:spPr>
            <a:xfrm>
              <a:off x="2156981" y="6436567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8096" y="6013872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56982" y="5591177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8097" y="5168482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8097" y="4763688"/>
              <a:ext cx="405700" cy="4047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216608" y="6471303"/>
              <a:ext cx="298939" cy="336169"/>
              <a:chOff x="9539654" y="4768704"/>
              <a:chExt cx="298939" cy="33616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8604069" y="2983594"/>
            <a:ext cx="405701" cy="1690780"/>
            <a:chOff x="3452289" y="4957134"/>
            <a:chExt cx="405701" cy="1690780"/>
          </a:xfrm>
        </p:grpSpPr>
        <p:sp>
          <p:nvSpPr>
            <p:cNvPr id="74" name="Rectangle 73"/>
            <p:cNvSpPr/>
            <p:nvPr/>
          </p:nvSpPr>
          <p:spPr>
            <a:xfrm>
              <a:off x="3461174" y="6225219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2289" y="5802524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61175" y="5379829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2290" y="4957134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520801" y="6259955"/>
              <a:ext cx="298939" cy="336169"/>
              <a:chOff x="9539654" y="4768704"/>
              <a:chExt cx="298939" cy="336169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8599625" y="2990729"/>
            <a:ext cx="405701" cy="1268085"/>
            <a:chOff x="4687957" y="5331213"/>
            <a:chExt cx="405701" cy="1268085"/>
          </a:xfrm>
        </p:grpSpPr>
        <p:sp>
          <p:nvSpPr>
            <p:cNvPr id="81" name="Rectangle 80"/>
            <p:cNvSpPr/>
            <p:nvPr/>
          </p:nvSpPr>
          <p:spPr>
            <a:xfrm>
              <a:off x="4696842" y="6176603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87957" y="5753908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96843" y="5331213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756469" y="6211339"/>
              <a:ext cx="298939" cy="336169"/>
              <a:chOff x="9539654" y="4768704"/>
              <a:chExt cx="298939" cy="33616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8608511" y="3005922"/>
            <a:ext cx="405700" cy="845390"/>
            <a:chOff x="5716331" y="5684467"/>
            <a:chExt cx="405700" cy="845390"/>
          </a:xfrm>
        </p:grpSpPr>
        <p:sp>
          <p:nvSpPr>
            <p:cNvPr id="87" name="Rectangle 86"/>
            <p:cNvSpPr/>
            <p:nvPr/>
          </p:nvSpPr>
          <p:spPr>
            <a:xfrm>
              <a:off x="5725216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716331" y="5684467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784843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8604067" y="2988515"/>
            <a:ext cx="396815" cy="422695"/>
            <a:chOff x="6555182" y="6107162"/>
            <a:chExt cx="396815" cy="422695"/>
          </a:xfrm>
        </p:grpSpPr>
        <p:sp>
          <p:nvSpPr>
            <p:cNvPr id="92" name="Rectangle 91"/>
            <p:cNvSpPr/>
            <p:nvPr/>
          </p:nvSpPr>
          <p:spPr>
            <a:xfrm>
              <a:off x="6555182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14809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Rounded Rectangle 100"/>
          <p:cNvSpPr/>
          <p:nvPr/>
        </p:nvSpPr>
        <p:spPr>
          <a:xfrm>
            <a:off x="9407769" y="2901462"/>
            <a:ext cx="2690446" cy="527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 the ROB, LSQ, IW</a:t>
            </a:r>
          </a:p>
          <a:p>
            <a:pPr algn="ctr"/>
            <a:r>
              <a:rPr lang="en-US" dirty="0" smtClean="0"/>
              <a:t>and all pipeline registers</a:t>
            </a:r>
            <a:endParaRPr lang="en-IN" dirty="0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 0.00092 0.00625 0.00139 0.00925 0.00254 C 0.02747 0.00879 0.00078 0.00139 0.02227 0.00764 C 0.03203 0.01041 0.03438 0.01041 0.04466 0.01273 C 0.04974 0.01389 0.05469 0.01551 0.05977 0.01666 C 0.07474 0.02014 0.10482 0.02731 0.12253 0.0294 C 0.12878 0.03032 0.13503 0.03032 0.14128 0.03078 C 0.19635 0.04583 0.15664 0.0368 0.27175 0.03449 C 0.28529 0.03426 0.2974 0.0331 0.31068 0.03194 L 0.31432 0.03078 C 0.31576 0.03032 0.31719 0.03009 0.31862 0.0294 C 0.3194 0.02916 0.32005 0.02847 0.32083 0.02824 C 0.32227 0.02754 0.3237 0.02731 0.32513 0.02685 C 0.33359 0.01921 0.32969 0.02129 0.33672 0.01921 C 0.33815 0.01828 0.33958 0.01713 0.34102 0.01666 C 0.34271 0.01597 0.3444 0.01597 0.34609 0.01527 C 0.34701 0.01504 0.34792 0.01435 0.34896 0.01412 C 0.35078 0.01342 0.35273 0.01319 0.35469 0.01273 C 0.36185 0.00648 0.3526 0.01412 0.36185 0.00902 C 0.36367 0.0081 0.36523 0.00602 0.36693 0.00509 C 0.36836 0.0044 0.36979 0.0044 0.37122 0.00393 C 0.37227 0.00347 0.37318 0.00301 0.37422 0.00254 C 0.37539 0.00208 0.37656 0.00162 0.37773 0.00115 C 0.38568 0.00162 0.39362 0.00185 0.40156 0.00254 C 0.40234 0.00254 0.403 0.0037 0.40378 0.00393 C 0.40612 0.0044 0.40859 0.00486 0.41094 0.00509 C 0.41693 0.00602 0.42682 0.00694 0.43255 0.00764 L 0.46354 0.00648 C 0.46602 0.00625 0.46836 0.00578 0.47083 0.00509 C 0.47227 0.00463 0.4737 0.00324 0.47513 0.00254 L 0.478 0.00115 C 0.47995 -0.00093 0.4819 -0.00301 0.48372 -0.0051 C 0.48451 -0.00602 0.48516 -0.00718 0.48594 -0.00764 C 0.48711 -0.00857 0.48828 -0.00857 0.48958 -0.00903 C 0.49531 -0.00857 0.50104 -0.00834 0.5069 -0.00764 C 0.51589 -0.00672 0.50638 -0.00695 0.51263 -0.0051 C 0.51497 -0.0044 0.51745 -0.0044 0.51979 -0.00394 C 0.52682 -0.0044 0.53372 -0.0044 0.54076 -0.0051 C 0.54909 -0.00602 0.54297 -0.00579 0.54792 -0.00764 C 0.54935 -0.00834 0.55078 -0.00857 0.55221 -0.00903 C 0.55326 -0.00926 0.55417 -0.00996 0.55521 -0.01019 C 0.55755 -0.01088 0.56003 -0.01111 0.56237 -0.01158 C 0.56445 -0.01227 0.5668 -0.01297 0.56888 -0.01412 C 0.57031 -0.01482 0.57188 -0.01551 0.57318 -0.01667 C 0.57409 -0.0176 0.57513 -0.01852 0.57604 -0.01922 C 0.57747 -0.02014 0.58034 -0.02176 0.58034 -0.02176 C 0.58281 -0.02477 0.58255 -0.02361 0.58398 -0.02824 C 0.58451 -0.02986 0.58464 -0.03195 0.58542 -0.03334 C 0.5862 -0.03473 0.58737 -0.03496 0.58828 -0.03588 C 0.5901 -0.04051 0.59115 -0.04398 0.59414 -0.04746 C 0.59479 -0.04838 0.59557 -0.04908 0.59622 -0.05 C 0.59779 -0.05232 0.5987 -0.0551 0.60065 -0.05648 C 0.60169 -0.05718 0.603 -0.05718 0.60417 -0.05764 C 0.60495 -0.0581 0.6056 -0.05857 0.60638 -0.05903 L 0.61211 -0.06158 C 0.61263 -0.06273 0.61289 -0.06435 0.61354 -0.06528 C 0.61419 -0.06644 0.61523 -0.06667 0.61576 -0.06783 C 0.61875 -0.07454 0.61432 -0.06991 0.61784 -0.07292 L 0.61719 -0.07292 L 0.6194 -0.07292 " pathEditMode="relative" ptsTypes="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1.66667E-6 -1.85185E-6 C 0.00261 0.00047 0.00521 0.00093 0.00782 0.00139 C 0.00938 0.00162 0.01068 0.00278 0.01224 0.00278 C 0.01993 0.00278 0.02761 0.00186 0.03529 0.00139 L 0.05625 -0.00115 L 0.06771 -0.00254 L 0.16433 -0.00115 C 0.16602 -0.00115 0.16771 -1.85185E-6 0.1694 -1.85185E-6 C 0.18607 0.00093 0.20261 0.00093 0.21914 0.00139 L 0.27253 -1.85185E-6 C 0.27448 -1.85185E-6 0.27644 -0.00092 0.27839 -0.00115 C 0.28217 -0.00185 0.28607 -0.00231 0.28985 -0.00254 C 0.3017 -0.00301 0.31342 -0.00324 0.32526 -0.0037 C 0.34102 -0.00648 0.33373 -0.00578 0.36133 -0.0037 C 0.39245 -0.00139 0.33646 -0.00347 0.37422 -0.00115 C 0.38633 -0.00046 0.39831 -0.00023 0.41029 -1.85185E-6 C 0.43438 0.00255 0.4237 0.00209 0.46302 -1.85185E-6 C 0.46654 -1.85185E-6 0.47019 -0.00069 0.47383 -0.00115 L 0.48672 -0.00254 L 0.51276 -0.0037 C 0.52409 -0.00486 0.53256 -0.00602 0.5444 -0.00625 L 0.61654 -0.00764 C 0.61901 -0.01041 0.6181 -0.00902 0.61954 -0.01134 L 0.61954 -0.01134 " pathEditMode="relative" ptsTypes="AAAAAAAAAAAAAAAAAA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2.91667E-6 -1.85185E-6 L 0.10521 -0.00139 C 0.10807 -0.00139 0.11094 -0.00208 0.1138 -0.00255 C 0.11979 -0.0037 0.11758 -0.00463 0.12474 -0.00509 C 0.1362 -0.00579 0.14779 -0.00602 0.15925 -0.00648 L 0.18164 -0.00764 C 0.20612 -0.01111 0.18893 -0.00926 0.23711 -0.00764 L 0.27253 -0.00648 C 0.27552 -0.00556 0.28047 -0.00394 0.28333 -0.00394 L 0.40234 -0.00255 C 0.40742 -0.00023 0.40495 -0.00116 0.41315 -1.85185E-6 C 0.41667 0.00046 0.42031 0.00093 0.42396 0.00116 C 0.44115 0.00625 0.42188 0.00093 0.46576 0.0037 C 0.4668 0.00393 0.46771 0.00486 0.46862 0.00509 C 0.47148 0.00602 0.47734 0.00764 0.47734 0.00764 C 0.48307 0.01273 0.47826 0.00926 0.4888 0.01157 C 0.48997 0.01181 0.49128 0.0125 0.49245 0.01273 C 0.50117 0.01528 0.49375 0.01273 0.50326 0.01528 C 0.50443 0.01574 0.5056 0.01643 0.5069 0.01667 C 0.51172 0.01782 0.51966 0.01852 0.52422 0.01921 L 0.52852 0.02176 L 0.5306 0.02315 C 0.53138 0.02431 0.53203 0.02569 0.53281 0.02685 C 0.53451 0.0294 0.53958 0.03403 0.54076 0.03449 C 0.54141 0.03495 0.54219 0.03542 0.54284 0.03588 C 0.54388 0.03657 0.54479 0.03773 0.54583 0.03843 C 0.54583 0.03843 0.55117 0.04167 0.55221 0.04236 C 0.553 0.04259 0.55365 0.04329 0.55443 0.04352 C 0.5599 0.0456 0.55677 0.04468 0.5638 0.04606 C 0.56797 0.04861 0.56393 0.04653 0.57031 0.04861 C 0.58594 0.05417 0.56302 0.0463 0.57539 0.05116 C 0.57682 0.05185 0.57826 0.05231 0.57969 0.05255 C 0.58685 0.05324 0.59414 0.05347 0.6013 0.05393 C 0.6056 0.05347 0.61003 0.0537 0.61432 0.05255 C 0.6151 0.05231 0.61563 0.05046 0.61641 0.05 C 0.61732 0.04954 0.61836 0.05 0.6194 0.05 L 0.6194 0.05 " pathEditMode="relative" ptsTypes="AAAAAAAAAAAAAAAAAAAAAAAAAAAAAAAAAAAA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34 0.00116 0.00469 0.00325 0.00716 0.00371 C 0.02409 0.00672 0.03841 0.00394 0.05547 0.00371 L 0.16875 0.00255 C 0.18021 0.00278 0.1918 0.00371 0.20338 0.00371 C 0.32487 0.00371 0.26706 -0.00046 0.31875 0.00371 C 0.32643 0.00649 0.3181 0.00371 0.33099 0.00625 C 0.33724 0.00741 0.33424 0.00834 0.3418 0.0088 C 0.35143 0.0095 0.36107 0.00973 0.3707 0.01019 L 0.39661 0.0088 C 0.39805 0.0088 0.39948 0.00788 0.40091 0.00764 C 0.40456 0.00695 0.4082 0.00672 0.41172 0.00625 L 0.42044 0.0051 C 0.43151 0.00533 0.44258 0.00533 0.45365 0.00625 C 0.45586 0.00649 0.45794 0.00811 0.46016 0.0088 C 0.46237 0.00973 0.46588 0.01088 0.4681 0.01135 C 0.47018 0.01204 0.4724 0.01227 0.47448 0.01274 C 0.47604 0.01297 0.47747 0.01343 0.47891 0.01389 C 0.47982 0.01436 0.48073 0.01505 0.48177 0.01528 C 0.48463 0.01598 0.49362 0.01737 0.49622 0.01783 C 0.49961 0.02709 0.49753 0.02408 0.50195 0.02801 C 0.50365 0.03125 0.50482 0.03334 0.50703 0.03565 C 0.50885 0.03774 0.51094 0.03866 0.51276 0.04098 L 0.51706 0.04607 L 0.51927 0.04862 C 0.51979 0.04977 0.52005 0.05139 0.5207 0.05232 C 0.52213 0.05487 0.52331 0.0551 0.525 0.05625 C 0.52578 0.05718 0.52643 0.05811 0.52721 0.0588 C 0.53099 0.06158 0.5293 0.05811 0.53294 0.06274 C 0.53594 0.06644 0.53476 0.06852 0.53867 0.07153 C 0.5401 0.07269 0.54167 0.07246 0.5431 0.07292 C 0.54635 0.07385 0.54974 0.07477 0.55312 0.07547 C 0.55651 0.07616 0.5599 0.07616 0.56328 0.07686 C 0.56562 0.07709 0.5681 0.07778 0.57044 0.07801 C 0.57409 0.07848 0.57773 0.07894 0.58125 0.0794 C 0.58776 0.07894 0.59427 0.07709 0.60078 0.07801 C 0.60156 0.07825 0.6 0.08079 0.59935 0.08195 C 0.59857 0.08288 0.59375 0.08426 0.59349 0.0845 C 0.59375 0.08565 0.59375 0.08727 0.59427 0.0882 C 0.5957 0.09144 0.59687 0.09051 0.59857 0.09213 C 0.59935 0.09283 0.6 0.09375 0.60078 0.09468 C 0.60117 0.09584 0.60182 0.09723 0.60221 0.09862 C 0.60286 0.10093 0.60286 0.10463 0.6043 0.10625 C 0.6056 0.10764 0.60729 0.10788 0.60872 0.1088 C 0.61471 0.11227 0.61016 0.10996 0.62318 0.10996 L 0.62318 0.10996 " pathEditMode="relative" ptsTypes="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46 L -1.45833E-6 -0.00023 C 0.02305 0.00347 -0.00247 -0.00046 0.05156 0.00185 C 0.05456 0.00208 0.05742 0.00301 0.06029 0.00324 L 0.12214 0.00417 C 0.14336 0.00787 0.11927 0.00417 0.1668 0.00417 C 0.17852 0.00417 0.19024 0.00509 0.20195 0.00556 L 0.28985 0.00417 C 0.29323 0.00417 0.30807 0.00232 0.31211 0.00185 C 0.31302 0.00139 0.31393 0.00116 0.31498 0.00093 C 0.3168 0.00023 0.32253 -0.00139 0.32435 -0.00139 C 0.33893 -0.00486 0.33985 -0.00324 0.3625 -0.0037 L 0.38698 -0.00278 C 0.39271 -0.00231 0.39831 -0.00139 0.40417 -0.00139 C 0.41419 -0.00139 0.42448 -0.00231 0.43451 -0.00278 L 0.45534 -0.00139 C 0.45729 -0.00139 0.45912 -0.00092 0.46107 -0.00046 L 0.46745 0.00093 C 0.47722 0.00463 0.4668 0.00093 0.49063 0.00417 C 0.49414 0.00486 0.49388 0.00579 0.49714 0.00648 C 0.50235 0.0081 0.50169 0.00695 0.50573 0.0088 C 0.50716 0.00972 0.5086 0.01065 0.51003 0.01134 L 0.51224 0.0125 C 0.51315 0.01482 0.5138 0.01783 0.51511 0.01968 C 0.5168 0.02246 0.51862 0.02477 0.52005 0.02801 C 0.52083 0.0294 0.52149 0.03148 0.52227 0.03264 C 0.52292 0.0338 0.52383 0.03426 0.52448 0.03496 C 0.52891 0.0419 0.52826 0.04097 0.53086 0.04815 C 0.53229 0.06042 0.53073 0.04931 0.53229 0.05764 C 0.53412 0.06806 0.5319 0.05741 0.53373 0.06597 C 0.53399 0.06968 0.53386 0.07315 0.53438 0.07662 C 0.5349 0.07986 0.53698 0.0838 0.53802 0.08611 C 0.53854 0.08935 0.53802 0.09352 0.53945 0.09583 C 0.54102 0.09838 0.54206 0.09954 0.5431 0.10301 C 0.5444 0.10764 0.5431 0.10602 0.54453 0.11134 C 0.54479 0.1125 0.54544 0.11366 0.54597 0.11458 C 0.54623 0.11597 0.54649 0.1169 0.54662 0.11829 C 0.54688 0.11968 0.54714 0.12153 0.5474 0.12292 C 0.54766 0.12454 0.54779 0.12546 0.54805 0.12685 C 0.54896 0.13009 0.54974 0.13264 0.55169 0.13496 C 0.55235 0.13565 0.55326 0.13565 0.55404 0.13611 C 0.55469 0.13704 0.55534 0.13773 0.55612 0.13843 C 0.5569 0.13912 0.55768 0.13912 0.55833 0.13982 C 0.56563 0.14676 0.55977 0.14283 0.56472 0.1456 C 0.56498 0.14699 0.56485 0.14838 0.56537 0.14931 C 0.56602 0.15023 0.56693 0.15 0.56758 0.15046 C 0.57227 0.1544 0.56667 0.15208 0.57409 0.15533 L 0.57982 0.15764 C 0.58086 0.15833 0.58177 0.15926 0.58268 0.15996 C 0.58789 0.1632 0.58789 0.1625 0.59414 0.16343 C 0.60274 0.16713 0.59792 0.16574 0.61576 0.16343 C 0.62839 0.16204 0.61081 0.16227 0.6194 0.16227 L 0.62175 0.16458 " pathEditMode="relative" rAng="0" ptsTypes="AAAAAAAAAAAAAAAAAAAAAAAAAAAAAAAAAAAAAAAAAAAAAAAAAAA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35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16 </a:t>
            </a:r>
            <a:r>
              <a:rPr lang="en-US" dirty="0" smtClean="0">
                <a:solidFill>
                  <a:srgbClr val="FF0000"/>
                </a:solidFill>
              </a:rPr>
              <a:t>architectural registers</a:t>
            </a:r>
            <a:r>
              <a:rPr lang="en-US" dirty="0" smtClean="0"/>
              <a:t>, we can have 128 </a:t>
            </a:r>
            <a:r>
              <a:rPr lang="en-US" dirty="0" smtClean="0">
                <a:solidFill>
                  <a:srgbClr val="00B050"/>
                </a:solidFill>
              </a:rPr>
              <a:t>physical registers</a:t>
            </a:r>
          </a:p>
          <a:p>
            <a:r>
              <a:rPr lang="en-US" dirty="0" smtClean="0"/>
              <a:t>In this case, architectural registers exist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principle</a:t>
            </a:r>
            <a:r>
              <a:rPr lang="en-US" dirty="0" smtClean="0"/>
              <a:t>. There is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separate architectural register file.</a:t>
            </a:r>
          </a:p>
          <a:p>
            <a:r>
              <a:rPr lang="en-US" dirty="0" smtClean="0"/>
              <a:t>Each architectural register is mapped to one and only one physical register at any point in time.</a:t>
            </a:r>
          </a:p>
          <a:p>
            <a:r>
              <a:rPr lang="en-US" dirty="0" smtClean="0"/>
              <a:t>112 physical registers are </a:t>
            </a:r>
            <a:r>
              <a:rPr lang="en-US" dirty="0" smtClean="0">
                <a:solidFill>
                  <a:srgbClr val="FF0000"/>
                </a:solidFill>
              </a:rPr>
              <a:t>unmapped</a:t>
            </a:r>
            <a:r>
              <a:rPr lang="en-US" dirty="0" smtClean="0"/>
              <a:t>. They either are empty or contain a value that will be overwritten by a later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Flush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pipeline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the entries from the </a:t>
            </a:r>
            <a:r>
              <a:rPr lang="en-US" dirty="0" smtClean="0">
                <a:solidFill>
                  <a:schemeClr val="tx2"/>
                </a:solidFill>
              </a:rPr>
              <a:t>IW</a:t>
            </a:r>
            <a:r>
              <a:rPr lang="en-US" dirty="0" smtClean="0"/>
              <a:t>, LSQ, and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 entries </a:t>
            </a:r>
            <a:r>
              <a:rPr lang="en-US" dirty="0" smtClean="0"/>
              <a:t>from all pipeline registers and other temporary structures (not the rename table or register file though)</a:t>
            </a:r>
          </a:p>
          <a:p>
            <a:r>
              <a:rPr lang="en-US" dirty="0" smtClean="0"/>
              <a:t>Restore the state</a:t>
            </a:r>
          </a:p>
          <a:p>
            <a:pPr lvl="1"/>
            <a:r>
              <a:rPr lang="en-US" dirty="0" smtClean="0"/>
              <a:t>Architectural register state for the last committed instruction</a:t>
            </a:r>
          </a:p>
          <a:p>
            <a:pPr lvl="1"/>
            <a:r>
              <a:rPr lang="en-US" dirty="0" smtClean="0"/>
              <a:t>The contents in the rest of the physical registers does not </a:t>
            </a:r>
            <a:r>
              <a:rPr lang="en-US" dirty="0" smtClean="0">
                <a:solidFill>
                  <a:schemeClr val="accent1"/>
                </a:solidFill>
              </a:rPr>
              <a:t>matter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Retirement Register File (RRF)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/>
          <a:lstStyle/>
          <a:p>
            <a:r>
              <a:rPr lang="en-US" dirty="0" smtClean="0"/>
              <a:t>RRF </a:t>
            </a:r>
            <a:r>
              <a:rPr lang="en-US" dirty="0" smtClean="0">
                <a:sym typeface="Wingdings" panose="05000000000000000000" pitchFamily="2" charset="2"/>
              </a:rPr>
              <a:t> Maintain the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state</a:t>
            </a:r>
            <a:r>
              <a:rPr lang="en-US" dirty="0" smtClean="0">
                <a:sym typeface="Wingdings" panose="05000000000000000000" pitchFamily="2" charset="2"/>
              </a:rPr>
              <a:t> of all architectural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registers</a:t>
            </a:r>
            <a:r>
              <a:rPr lang="en-US" dirty="0" smtClean="0">
                <a:sym typeface="Wingdings" panose="05000000000000000000" pitchFamily="2" charset="2"/>
              </a:rPr>
              <a:t> at commit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time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entry of the ROB gets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augmented</a:t>
            </a:r>
            <a:r>
              <a:rPr lang="en-US" dirty="0" smtClean="0">
                <a:sym typeface="Wingdings" panose="05000000000000000000" pitchFamily="2" charset="2"/>
              </a:rPr>
              <a:t> with the value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Write the value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</a:t>
            </a:r>
            <a:r>
              <a:rPr lang="en-US" dirty="0" smtClean="0">
                <a:sym typeface="Wingdings" panose="05000000000000000000" pitchFamily="2" charset="2"/>
              </a:rPr>
              <a:t> register at commit time.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RRF</a:t>
            </a:r>
            <a:r>
              <a:rPr lang="en-US" dirty="0" smtClean="0">
                <a:sym typeface="Wingdings" panose="05000000000000000000" pitchFamily="2" charset="2"/>
              </a:rPr>
              <a:t> maintains a checkpoint at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commit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66328" y="2186142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620534" y="2429302"/>
            <a:ext cx="955343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77015" y="2186142"/>
            <a:ext cx="914400" cy="10074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RRF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933062" y="2186142"/>
            <a:ext cx="1009934" cy="199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PRF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6413962" y="4934531"/>
            <a:ext cx="2048136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5201" y="5961099"/>
            <a:ext cx="3848668" cy="21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31857" y="3193576"/>
            <a:ext cx="232012" cy="276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Retirement RAT (RRAT)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4039" cy="4351338"/>
          </a:xfrm>
        </p:spPr>
        <p:txBody>
          <a:bodyPr/>
          <a:lstStyle/>
          <a:p>
            <a:r>
              <a:rPr lang="en-US" dirty="0" smtClean="0"/>
              <a:t>Why do we need to write the </a:t>
            </a:r>
            <a:r>
              <a:rPr lang="en-US" dirty="0" smtClean="0">
                <a:solidFill>
                  <a:schemeClr val="accent6"/>
                </a:solidFill>
              </a:rPr>
              <a:t>values</a:t>
            </a:r>
            <a:r>
              <a:rPr lang="en-US" dirty="0" smtClean="0"/>
              <a:t> into</a:t>
            </a:r>
            <a:br>
              <a:rPr lang="en-US" dirty="0" smtClean="0"/>
            </a:br>
            <a:r>
              <a:rPr lang="en-US" dirty="0" smtClean="0"/>
              <a:t>the RRF?</a:t>
            </a:r>
          </a:p>
          <a:p>
            <a:r>
              <a:rPr lang="en-US" dirty="0" smtClean="0"/>
              <a:t>Aren’t just the </a:t>
            </a:r>
            <a:r>
              <a:rPr lang="en-US" dirty="0" smtClean="0">
                <a:solidFill>
                  <a:srgbClr val="FF0000"/>
                </a:solidFill>
              </a:rPr>
              <a:t>mappings</a:t>
            </a:r>
            <a:r>
              <a:rPr lang="en-US" dirty="0" smtClean="0"/>
              <a:t> sufficient.</a:t>
            </a:r>
          </a:p>
          <a:p>
            <a:r>
              <a:rPr lang="en-US" dirty="0" smtClean="0"/>
              <a:t>Maintain a </a:t>
            </a:r>
            <a:r>
              <a:rPr lang="en-US" dirty="0" smtClean="0">
                <a:solidFill>
                  <a:schemeClr val="tx2"/>
                </a:solidFill>
              </a:rPr>
              <a:t>copy</a:t>
            </a:r>
            <a:r>
              <a:rPr lang="en-US" dirty="0" smtClean="0"/>
              <a:t> of the mapping of the</a:t>
            </a:r>
            <a:br>
              <a:rPr lang="en-US" dirty="0" smtClean="0"/>
            </a:br>
            <a:r>
              <a:rPr lang="en-US" dirty="0" smtClean="0"/>
              <a:t>destination register in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entry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r1 </a:t>
            </a:r>
            <a:r>
              <a:rPr lang="en-US" dirty="0" smtClean="0">
                <a:sym typeface="Wingdings" panose="05000000000000000000" pitchFamily="2" charset="2"/>
              </a:rPr>
              <a:t> r2 + r3, </a:t>
            </a:r>
            <a:r>
              <a:rPr lang="en-US" i="1" dirty="0" smtClean="0">
                <a:sym typeface="Wingdings" panose="05000000000000000000" pitchFamily="2" charset="2"/>
              </a:rPr>
              <a:t>r1 </a:t>
            </a:r>
            <a:r>
              <a:rPr lang="en-US" dirty="0" smtClean="0">
                <a:sym typeface="Wingdings" panose="05000000000000000000" pitchFamily="2" charset="2"/>
              </a:rPr>
              <a:t>gets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mapped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i="1" dirty="0" err="1" smtClean="0">
                <a:sym typeface="Wingdings" panose="05000000000000000000" pitchFamily="2" charset="2"/>
              </a:rPr>
              <a:t>py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 </a:t>
            </a:r>
            <a:r>
              <a:rPr lang="en-US" i="1" dirty="0" err="1" smtClean="0">
                <a:sym typeface="Wingdings" panose="05000000000000000000" pitchFamily="2" charset="2"/>
              </a:rPr>
              <a:t>py</a:t>
            </a:r>
            <a:r>
              <a:rPr lang="en-US" dirty="0" smtClean="0">
                <a:sym typeface="Wingdings" panose="05000000000000000000" pitchFamily="2" charset="2"/>
              </a:rPr>
              <a:t> 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entry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Update the RRAT with this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mapping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At the time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recovery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Restore the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mappings</a:t>
            </a:r>
            <a:r>
              <a:rPr lang="en-US" dirty="0" smtClean="0">
                <a:sym typeface="Wingdings" panose="05000000000000000000" pitchFamily="2" charset="2"/>
              </a:rPr>
              <a:t> in the RRAT to the RAT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66579" y="2022369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920785" y="2265529"/>
            <a:ext cx="955343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3313" y="2022369"/>
            <a:ext cx="1009934" cy="199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6714213" y="4770758"/>
            <a:ext cx="2048136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15452" y="5797326"/>
            <a:ext cx="3848668" cy="21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32108" y="3603009"/>
            <a:ext cx="232012" cy="2194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77265" y="2022368"/>
            <a:ext cx="1105469" cy="20992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RRAT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3: RAT </a:t>
            </a:r>
            <a:r>
              <a:rPr lang="en-US" dirty="0" err="1" smtClean="0"/>
              <a:t>Checkpointing</a:t>
            </a:r>
            <a:r>
              <a:rPr lang="en-US" dirty="0" smtClean="0"/>
              <a:t> (SRAM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0761" cy="48617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the following design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At every </a:t>
            </a:r>
            <a:r>
              <a:rPr lang="en-US" dirty="0" smtClean="0">
                <a:solidFill>
                  <a:schemeClr val="tx2"/>
                </a:solidFill>
              </a:rPr>
              <a:t>branch</a:t>
            </a:r>
            <a:r>
              <a:rPr lang="en-US" dirty="0" smtClean="0"/>
              <a:t> let us maintain a </a:t>
            </a:r>
            <a:r>
              <a:rPr lang="en-US" dirty="0" smtClean="0">
                <a:solidFill>
                  <a:srgbClr val="FF0000"/>
                </a:solidFill>
              </a:rPr>
              <a:t>checkpoint</a:t>
            </a:r>
          </a:p>
          <a:p>
            <a:r>
              <a:rPr lang="en-US" dirty="0" smtClean="0"/>
              <a:t>Set of 16, 7-bit ids</a:t>
            </a:r>
          </a:p>
          <a:p>
            <a:r>
              <a:rPr lang="en-US" dirty="0" smtClean="0"/>
              <a:t>In each </a:t>
            </a:r>
            <a:r>
              <a:rPr lang="en-US" dirty="0" smtClean="0">
                <a:solidFill>
                  <a:srgbClr val="0070C0"/>
                </a:solidFill>
              </a:rPr>
              <a:t>entry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chemeClr val="accent5"/>
                </a:solidFill>
              </a:rPr>
              <a:t>shift</a:t>
            </a:r>
            <a:r>
              <a:rPr lang="en-US" dirty="0" smtClean="0"/>
              <a:t> register, where each entry of the shift register is 7 bits wide</a:t>
            </a:r>
          </a:p>
          <a:p>
            <a:r>
              <a:rPr lang="en-US" dirty="0" smtClean="0"/>
              <a:t>To create a </a:t>
            </a:r>
            <a:r>
              <a:rPr lang="en-US" dirty="0" smtClean="0">
                <a:solidFill>
                  <a:srgbClr val="FF0000"/>
                </a:solidFill>
              </a:rPr>
              <a:t>checkpoint, </a:t>
            </a:r>
            <a:r>
              <a:rPr lang="en-US" dirty="0" smtClean="0"/>
              <a:t>shift the entries in each row. </a:t>
            </a:r>
          </a:p>
          <a:p>
            <a:r>
              <a:rPr lang="en-US" dirty="0" smtClean="0"/>
              <a:t>The last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dirty="0" smtClean="0"/>
              <a:t> of each </a:t>
            </a:r>
            <a:r>
              <a:rPr lang="en-US" dirty="0" smtClean="0">
                <a:solidFill>
                  <a:srgbClr val="FF0000"/>
                </a:solidFill>
              </a:rPr>
              <a:t>shift register </a:t>
            </a:r>
            <a:r>
              <a:rPr lang="en-US" dirty="0" smtClean="0"/>
              <a:t>represent the current </a:t>
            </a:r>
            <a:r>
              <a:rPr lang="en-US" b="1" dirty="0" smtClean="0">
                <a:solidFill>
                  <a:schemeClr val="accent6"/>
                </a:solidFill>
              </a:rPr>
              <a:t>architectural state</a:t>
            </a:r>
          </a:p>
          <a:p>
            <a:r>
              <a:rPr lang="en-US" dirty="0" smtClean="0"/>
              <a:t>Remove the last entries once the corresponding instructions 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0555" y="2388358"/>
            <a:ext cx="968991" cy="173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57099" y="2374710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7099" y="4096603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2080" y="3058733"/>
            <a:ext cx="143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entries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32412" y="2366968"/>
            <a:ext cx="0" cy="6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32412" y="3439657"/>
            <a:ext cx="0" cy="68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63319" y="3244006"/>
            <a:ext cx="3983165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4412" y="2782341"/>
            <a:ext cx="382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 bit (1 out of 128 phys. </a:t>
            </a:r>
            <a:r>
              <a:rPr lang="en-US" sz="2400" dirty="0" err="1" smtClean="0"/>
              <a:t>regs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98794" y="234741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3599" y="234741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28112" y="232011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31558" y="247706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01049" y="2456594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304091" y="2449769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87653" y="232011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98794" y="3106483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33599" y="3106482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8112" y="3079182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131558" y="3236135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701049" y="3215662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04091" y="320883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687653" y="3079183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19834" y="3872389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554639" y="3872388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149152" y="3845088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152598" y="4002041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722089" y="3981568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25131" y="3974743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708693" y="3845089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040874" y="461099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75679" y="461099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170192" y="458369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73638" y="474064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743129" y="4720174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346171" y="4713349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729733" y="458369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96719" y="5663821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00398" y="5663821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98306" y="5663820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45910" y="3474970"/>
            <a:ext cx="1924335" cy="65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 reg. id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3"/>
            <a:endCxn id="11" idx="1"/>
          </p:cNvCxnSpPr>
          <p:nvPr/>
        </p:nvCxnSpPr>
        <p:spPr>
          <a:xfrm flipV="1">
            <a:off x="2470245" y="3365791"/>
            <a:ext cx="1528549" cy="43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75964" y="1978925"/>
            <a:ext cx="1509214" cy="43399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94078" y="1437882"/>
            <a:ext cx="1739521" cy="500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Mapping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87284" y="1978925"/>
            <a:ext cx="1509214" cy="43399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494311" y="1413998"/>
            <a:ext cx="1739521" cy="500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4: RAT </a:t>
            </a:r>
            <a:r>
              <a:rPr lang="en-US" dirty="0" err="1" smtClean="0"/>
              <a:t>Checkpointing</a:t>
            </a:r>
            <a:r>
              <a:rPr lang="en-US" dirty="0" smtClean="0"/>
              <a:t> (CAM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12965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CAM</a:t>
            </a:r>
            <a:r>
              <a:rPr lang="en-US" dirty="0" smtClean="0"/>
              <a:t> (content addressable memory) is like a </a:t>
            </a:r>
            <a:r>
              <a:rPr lang="en-US" dirty="0" smtClean="0">
                <a:solidFill>
                  <a:schemeClr val="accent1"/>
                </a:solidFill>
              </a:rPr>
              <a:t>hash table</a:t>
            </a:r>
          </a:p>
          <a:p>
            <a:pPr lvl="1"/>
            <a:r>
              <a:rPr lang="en-US" dirty="0" smtClean="0"/>
              <a:t>You address each element not by an </a:t>
            </a:r>
            <a:r>
              <a:rPr lang="en-US" dirty="0" smtClean="0">
                <a:solidFill>
                  <a:schemeClr val="tx2"/>
                </a:solidFill>
              </a:rPr>
              <a:t>index</a:t>
            </a:r>
            <a:r>
              <a:rPr lang="en-US" dirty="0" smtClean="0"/>
              <a:t>, but by a subset of its </a:t>
            </a:r>
            <a:r>
              <a:rPr lang="en-US" dirty="0" smtClean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slower</a:t>
            </a:r>
            <a:r>
              <a:rPr lang="en-US" dirty="0" smtClean="0"/>
              <a:t> than a structure that is addressed by 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66281" y="3002507"/>
            <a:ext cx="4094328" cy="5186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CAM based RAT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148920" y="3988511"/>
            <a:ext cx="968991" cy="173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75464" y="3974863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5464" y="5696756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1306" y="4631810"/>
            <a:ext cx="158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128 entries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50777" y="3967121"/>
            <a:ext cx="0" cy="6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50777" y="5039810"/>
            <a:ext cx="0" cy="68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937982" y="4276504"/>
            <a:ext cx="2088108" cy="270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78173" y="3967121"/>
            <a:ext cx="1903863" cy="3420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arch.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0" y="4381572"/>
            <a:ext cx="2815988" cy="3420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 bit physical  </a:t>
            </a:r>
            <a:r>
              <a:rPr lang="en-US" sz="2400" dirty="0" err="1" smtClean="0"/>
              <a:t>reg</a:t>
            </a:r>
            <a:r>
              <a:rPr lang="en-US" sz="2400" dirty="0" smtClean="0"/>
              <a:t> id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5213445" y="4749421"/>
            <a:ext cx="4285397" cy="29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48920" y="5093475"/>
            <a:ext cx="966641" cy="29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15561" y="5093475"/>
            <a:ext cx="3032152" cy="65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15561" y="5390866"/>
            <a:ext cx="3032152" cy="122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47713" y="5721777"/>
            <a:ext cx="3521123" cy="9261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bit arch.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id,  valid bit, 7 bit phys.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id, 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65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731623" y="2617695"/>
            <a:ext cx="3352800" cy="1515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SRAM and CAM: Refer to Chapter 6 of the reference: Computer </a:t>
            </a:r>
            <a:r>
              <a:rPr lang="en-US" dirty="0" err="1" smtClean="0"/>
              <a:t>Organisation</a:t>
            </a:r>
            <a:r>
              <a:rPr lang="en-US" dirty="0" smtClean="0"/>
              <a:t> and Architecture</a:t>
            </a:r>
          </a:p>
          <a:p>
            <a:pPr algn="ctr"/>
            <a:r>
              <a:rPr lang="en-US" dirty="0" smtClean="0"/>
              <a:t>[Sarangi, McGrawHill, ’15]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based 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point of time, 16 bits are set to 1. They contain the </a:t>
            </a:r>
            <a:r>
              <a:rPr lang="en-US" dirty="0" smtClean="0">
                <a:solidFill>
                  <a:schemeClr val="tx2"/>
                </a:solidFill>
              </a:rPr>
              <a:t>current mapping</a:t>
            </a:r>
            <a:r>
              <a:rPr lang="en-US" dirty="0"/>
              <a:t> </a:t>
            </a:r>
            <a:r>
              <a:rPr lang="en-US" dirty="0" smtClean="0"/>
              <a:t>(latest state)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architectural state </a:t>
            </a:r>
            <a:r>
              <a:rPr lang="en-US" dirty="0" smtClean="0"/>
              <a:t>is also a set of 16 entries in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table. </a:t>
            </a:r>
          </a:p>
          <a:p>
            <a:r>
              <a:rPr lang="en-US" dirty="0" smtClean="0"/>
              <a:t>We can save a </a:t>
            </a:r>
            <a:r>
              <a:rPr lang="en-US" dirty="0" smtClean="0">
                <a:solidFill>
                  <a:srgbClr val="FF0000"/>
                </a:solidFill>
              </a:rPr>
              <a:t>checkpoint</a:t>
            </a:r>
            <a:r>
              <a:rPr lang="en-US" dirty="0" smtClean="0"/>
              <a:t> by saving the set of valid bits in a 128 bit </a:t>
            </a:r>
            <a:r>
              <a:rPr lang="en-US" dirty="0" smtClean="0">
                <a:solidFill>
                  <a:schemeClr val="accent6"/>
                </a:solidFill>
              </a:rPr>
              <a:t>vector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every </a:t>
            </a:r>
            <a:r>
              <a:rPr lang="en-US" dirty="0" smtClean="0">
                <a:solidFill>
                  <a:schemeClr val="accent1"/>
                </a:solidFill>
              </a:rPr>
              <a:t>branch</a:t>
            </a:r>
            <a:r>
              <a:rPr lang="en-US" dirty="0" smtClean="0"/>
              <a:t>, we can take a </a:t>
            </a:r>
            <a:r>
              <a:rPr lang="en-US" dirty="0" smtClean="0">
                <a:solidFill>
                  <a:srgbClr val="FF0000"/>
                </a:solidFill>
              </a:rPr>
              <a:t>snapshot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6"/>
                </a:solidFill>
              </a:rPr>
              <a:t>valid</a:t>
            </a:r>
            <a:r>
              <a:rPr lang="en-US" dirty="0" smtClean="0"/>
              <a:t> bits. </a:t>
            </a:r>
          </a:p>
          <a:p>
            <a:r>
              <a:rPr lang="en-US" dirty="0" smtClean="0"/>
              <a:t>The best way to achieve this is to have a </a:t>
            </a:r>
            <a:r>
              <a:rPr lang="en-US" dirty="0" smtClean="0">
                <a:solidFill>
                  <a:schemeClr val="tx2"/>
                </a:solidFill>
              </a:rPr>
              <a:t>shift register </a:t>
            </a:r>
            <a:r>
              <a:rPr lang="en-US" dirty="0" smtClean="0"/>
              <a:t>in each row of the RAT table, where each entry is 1 bit wide</a:t>
            </a:r>
          </a:p>
          <a:p>
            <a:r>
              <a:rPr lang="en-US" dirty="0" smtClean="0"/>
              <a:t>Use the same </a:t>
            </a:r>
            <a:r>
              <a:rPr lang="en-US" dirty="0" smtClean="0">
                <a:solidFill>
                  <a:srgbClr val="00B050"/>
                </a:solidFill>
              </a:rPr>
              <a:t>idea</a:t>
            </a:r>
            <a:r>
              <a:rPr lang="en-US" dirty="0" smtClean="0"/>
              <a:t> as the SRAM based RAT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[PROBLEM]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in a CAM based scheme, we should be storing 128 x 5 bits as the checkpoint.</a:t>
            </a:r>
          </a:p>
          <a:p>
            <a:r>
              <a:rPr lang="en-US" b="1" dirty="0" smtClean="0"/>
              <a:t>However</a:t>
            </a:r>
          </a:p>
          <a:p>
            <a:pPr lvl="1"/>
            <a:r>
              <a:rPr lang="en-US" dirty="0" smtClean="0"/>
              <a:t>We are only storing 128 x 1 bits as the checkpoint</a:t>
            </a:r>
          </a:p>
          <a:p>
            <a:pPr lvl="1"/>
            <a:r>
              <a:rPr lang="en-US" dirty="0" smtClean="0"/>
              <a:t>How are we doing this? </a:t>
            </a:r>
          </a:p>
          <a:p>
            <a:pPr lvl="1"/>
            <a:r>
              <a:rPr lang="en-US" dirty="0" smtClean="0"/>
              <a:t>Are there any implications on correctness?</a:t>
            </a:r>
          </a:p>
          <a:p>
            <a:r>
              <a:rPr lang="en-US" dirty="0" smtClean="0"/>
              <a:t>Can you prove this formally.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[Activity]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operation of a circular queue implemented using an array</a:t>
            </a:r>
          </a:p>
          <a:p>
            <a:pPr lvl="1"/>
            <a:r>
              <a:rPr lang="en-US" dirty="0" smtClean="0"/>
              <a:t>Uses a head and tail pointer</a:t>
            </a:r>
          </a:p>
          <a:p>
            <a:r>
              <a:rPr lang="en-US" dirty="0" smtClean="0"/>
              <a:t>How do we implement the following operations?</a:t>
            </a:r>
          </a:p>
          <a:p>
            <a:pPr lvl="1"/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copy the first element, and then shift. This is required in our SRAM and CAM based 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9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56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RRF</a:t>
            </a:r>
          </a:p>
          <a:p>
            <a:pPr lvl="1"/>
            <a:r>
              <a:rPr lang="en-US" dirty="0" smtClean="0"/>
              <a:t>+ point </a:t>
            </a:r>
            <a:r>
              <a:rPr lang="en-US" dirty="0" smtClean="0">
                <a:sym typeface="Wingdings" panose="05000000000000000000" pitchFamily="2" charset="2"/>
              </a:rPr>
              <a:t> Simple to implement. Transferring the checkpoint is easy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Extra register writes every cycle. More power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Need to save the value in the ROB. More space.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RRAT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Requires less space in the ROB than the RRF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Has activity every cycle. More power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SRAM based RAT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Activity only on a branch. Shift.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Each row of the RAT is wider. Shift operations.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CAM based RAT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Shift operations are easy. Shift only 1 bit.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The CAM per se is a slower structure than a SRAM.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4899546"/>
            <a:ext cx="11327642" cy="208810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series </a:t>
            </a:r>
            <a:r>
              <a:rPr lang="en-US" dirty="0" smtClean="0">
                <a:sym typeface="Wingdings" panose="05000000000000000000" pitchFamily="2" charset="2"/>
              </a:rPr>
              <a:t> architecture, </a:t>
            </a:r>
            <a:r>
              <a:rPr lang="en-US" i="1" dirty="0" smtClean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series  physical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At the beginning </a:t>
            </a:r>
            <a:r>
              <a:rPr lang="en-US" i="1" dirty="0" err="1" smtClean="0">
                <a:sym typeface="Wingdings" panose="05000000000000000000" pitchFamily="2" charset="2"/>
              </a:rPr>
              <a:t>ri</a:t>
            </a:r>
            <a:r>
              <a:rPr lang="en-US" dirty="0" smtClean="0">
                <a:sym typeface="Wingdings" panose="05000000000000000000" pitchFamily="2" charset="2"/>
              </a:rPr>
              <a:t>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mapped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i="1" dirty="0" smtClean="0">
                <a:sym typeface="Wingdings" panose="05000000000000000000" pitchFamily="2" charset="2"/>
              </a:rPr>
              <a:t>pi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With time the mapping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changes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p12 </a:t>
            </a:r>
            <a:r>
              <a:rPr lang="en-US" dirty="0" smtClean="0">
                <a:sym typeface="Wingdings" panose="05000000000000000000" pitchFamily="2" charset="2"/>
              </a:rPr>
              <a:t>contains the value of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till the value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overwritten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i="1" dirty="0" smtClean="0">
                <a:sym typeface="Wingdings" panose="05000000000000000000" pitchFamily="2" charset="2"/>
              </a:rPr>
              <a:t>p13 </a:t>
            </a:r>
            <a:r>
              <a:rPr lang="en-US" dirty="0" smtClean="0">
                <a:sym typeface="Wingdings" panose="05000000000000000000" pitchFamily="2" charset="2"/>
              </a:rPr>
              <a:t>contains the new value. At this </a:t>
            </a:r>
            <a:r>
              <a:rPr lang="en-US" i="1" dirty="0" smtClean="0">
                <a:sym typeface="Wingdings" panose="05000000000000000000" pitchFamily="2" charset="2"/>
              </a:rPr>
              <a:t>p12</a:t>
            </a:r>
            <a:r>
              <a:rPr lang="en-US" dirty="0" smtClean="0">
                <a:sym typeface="Wingdings" panose="05000000000000000000" pitchFamily="2" charset="2"/>
              </a:rPr>
              <a:t> contains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interim</a:t>
            </a:r>
            <a:r>
              <a:rPr lang="en-US" dirty="0" smtClean="0">
                <a:sym typeface="Wingdings" panose="05000000000000000000" pitchFamily="2" charset="2"/>
              </a:rPr>
              <a:t> value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187355" y="1325564"/>
            <a:ext cx="3916908" cy="346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r2, 5</a:t>
            </a:r>
          </a:p>
          <a:p>
            <a:r>
              <a:rPr lang="en-US" sz="2800" dirty="0" smtClean="0"/>
              <a:t>add r6, r2, r8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r1, 8</a:t>
            </a:r>
          </a:p>
          <a:p>
            <a:r>
              <a:rPr lang="en-US" sz="2800" dirty="0" smtClean="0"/>
              <a:t>add r9, r1, r2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80244" y="1325563"/>
            <a:ext cx="3916908" cy="3468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p11, 1</a:t>
            </a:r>
          </a:p>
          <a:p>
            <a:r>
              <a:rPr lang="en-US" sz="2800" dirty="0" smtClean="0"/>
              <a:t>add  p12, </a:t>
            </a:r>
            <a:r>
              <a:rPr lang="en-US" sz="2800" dirty="0"/>
              <a:t>p</a:t>
            </a:r>
            <a:r>
              <a:rPr lang="en-US" sz="2800" dirty="0" smtClean="0"/>
              <a:t>2, p3</a:t>
            </a:r>
          </a:p>
          <a:p>
            <a:r>
              <a:rPr lang="en-US" sz="2800" dirty="0" smtClean="0"/>
              <a:t>add  p41, p12,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p21, 5</a:t>
            </a:r>
          </a:p>
          <a:p>
            <a:r>
              <a:rPr lang="en-US" sz="2800" dirty="0" smtClean="0"/>
              <a:t>add p61, p21, </a:t>
            </a:r>
            <a:r>
              <a:rPr lang="en-US" sz="2800" dirty="0"/>
              <a:t>p</a:t>
            </a:r>
            <a:r>
              <a:rPr lang="en-US" sz="2800" dirty="0" smtClean="0"/>
              <a:t>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p13, 8</a:t>
            </a:r>
          </a:p>
          <a:p>
            <a:r>
              <a:rPr lang="en-US" sz="2800" dirty="0" smtClean="0"/>
              <a:t>add p91, p13, p21</a:t>
            </a:r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5322627" y="2934269"/>
            <a:ext cx="813179" cy="72579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319" y="4804012"/>
            <a:ext cx="10304060" cy="5868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16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physical registers </a:t>
            </a:r>
            <a:r>
              <a:rPr lang="en-US" dirty="0" smtClean="0"/>
              <a:t>to contain the </a:t>
            </a:r>
            <a:r>
              <a:rPr lang="en-US" dirty="0" smtClean="0">
                <a:solidFill>
                  <a:srgbClr val="FF0000"/>
                </a:solidFill>
              </a:rPr>
              <a:t>latest</a:t>
            </a:r>
            <a:r>
              <a:rPr lang="en-US" dirty="0" smtClean="0"/>
              <a:t> values of architectural registers</a:t>
            </a:r>
          </a:p>
          <a:p>
            <a:r>
              <a:rPr lang="en-US" dirty="0" smtClean="0"/>
              <a:t>112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physical registers </a:t>
            </a:r>
            <a:r>
              <a:rPr lang="en-US" dirty="0" smtClean="0"/>
              <a:t>can possibly contain interim values that might be required by instructions in the OOO pipeline (also called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in-flight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instructions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are the number of physical registers </a:t>
            </a:r>
            <a:r>
              <a:rPr lang="en-US" dirty="0" smtClean="0">
                <a:sym typeface="Wingdings" panose="05000000000000000000" pitchFamily="2" charset="2"/>
              </a:rPr>
              <a:t> more are the number of instructions that can simultaneously be in flight  more is the ILP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Renaming: convert architectural register id  physical register 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 Address Table (RAT)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Translate architectural register id to physical register id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Dependency Check Logic (DCL) </a:t>
            </a:r>
            <a:r>
              <a:rPr lang="en-US" dirty="0" smtClean="0">
                <a:sym typeface="Wingdings" panose="05000000000000000000" pitchFamily="2" charset="2"/>
              </a:rPr>
              <a:t> Take care of dependences between instructions issued in the same cycle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Free List or Free Queue </a:t>
            </a:r>
            <a:r>
              <a:rPr lang="en-US" dirty="0" smtClean="0">
                <a:sym typeface="Wingdings" panose="05000000000000000000" pitchFamily="2" charset="2"/>
              </a:rPr>
              <a:t> Maintain a list of unmapped physical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12728</TotalTime>
  <Words>3453</Words>
  <Application>Microsoft Office PowerPoint</Application>
  <PresentationFormat>Widescreen</PresentationFormat>
  <Paragraphs>718</Paragraphs>
  <Slides>69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Wingdings</vt:lpstr>
      <vt:lpstr>Office Theme</vt:lpstr>
      <vt:lpstr>OOO Pipelines - II</vt:lpstr>
      <vt:lpstr>Contents</vt:lpstr>
      <vt:lpstr>Renaming (architectural registers  virtual          registers)</vt:lpstr>
      <vt:lpstr>Renaming with a physical register file</vt:lpstr>
      <vt:lpstr>Physical Register File</vt:lpstr>
      <vt:lpstr>Physical Register File</vt:lpstr>
      <vt:lpstr>Example</vt:lpstr>
      <vt:lpstr>Example - II</vt:lpstr>
      <vt:lpstr>Rename Stage</vt:lpstr>
      <vt:lpstr>Register Alias Table</vt:lpstr>
      <vt:lpstr>Free List</vt:lpstr>
      <vt:lpstr>Operation of the RAT Table</vt:lpstr>
      <vt:lpstr>Dependency Check Logic</vt:lpstr>
      <vt:lpstr>Dependency Check Logic - II</vt:lpstr>
      <vt:lpstr>Available bit in the rename table entry</vt:lpstr>
      <vt:lpstr>Contents</vt:lpstr>
      <vt:lpstr>Dispatch </vt:lpstr>
      <vt:lpstr>Instruction Window</vt:lpstr>
      <vt:lpstr>At any point in the instruction window</vt:lpstr>
      <vt:lpstr>Select and Execute </vt:lpstr>
      <vt:lpstr>Select Unit</vt:lpstr>
      <vt:lpstr>Tree Structured Select Unit</vt:lpstr>
      <vt:lpstr>Select Unit for Multiple Resources</vt:lpstr>
      <vt:lpstr>Option 2: Multiple request signals</vt:lpstr>
      <vt:lpstr>Select policies</vt:lpstr>
      <vt:lpstr>Read operands from the register file and Issue to the execution units</vt:lpstr>
      <vt:lpstr>Execute</vt:lpstr>
      <vt:lpstr>Case of Load and Store Instructions</vt:lpstr>
      <vt:lpstr>Pipeline Stages </vt:lpstr>
      <vt:lpstr>Contents</vt:lpstr>
      <vt:lpstr>Wakeup</vt:lpstr>
      <vt:lpstr>Instruction Window</vt:lpstr>
      <vt:lpstr>Instruction Window - II</vt:lpstr>
      <vt:lpstr>Broadcast multiple tags at once</vt:lpstr>
      <vt:lpstr>When should we broadcast the tag?</vt:lpstr>
      <vt:lpstr>Let us consider Option 3</vt:lpstr>
      <vt:lpstr>1-cycle latency for producer</vt:lpstr>
      <vt:lpstr>2-cycle latency for producer</vt:lpstr>
      <vt:lpstr>Structure of the Pipeline</vt:lpstr>
      <vt:lpstr>Forwarding Logic in the Execution Unit</vt:lpstr>
      <vt:lpstr>When should we mark the available bit?  </vt:lpstr>
      <vt:lpstr>When should we mark the available bit? </vt:lpstr>
      <vt:lpstr>What to do? </vt:lpstr>
      <vt:lpstr>Double Broadcast</vt:lpstr>
      <vt:lpstr>Contents</vt:lpstr>
      <vt:lpstr>Load-Store Queue (LSQ): Actually maintain two queues </vt:lpstr>
      <vt:lpstr>Updating the Address of a Load</vt:lpstr>
      <vt:lpstr>Updating the address of a Load - II</vt:lpstr>
      <vt:lpstr>Load: Obtain data from memory</vt:lpstr>
      <vt:lpstr>Updating the address/data of a store</vt:lpstr>
      <vt:lpstr>Contents</vt:lpstr>
      <vt:lpstr>Precise Exceptions</vt:lpstr>
      <vt:lpstr>New Structure: Reorder Buffer (ROB)</vt:lpstr>
      <vt:lpstr>Removing Entries from the ROB (Commit/Retire)</vt:lpstr>
      <vt:lpstr>What does it mean to commit an entry? </vt:lpstr>
      <vt:lpstr>Updates to renaming</vt:lpstr>
      <vt:lpstr>Store Instructions</vt:lpstr>
      <vt:lpstr>What do we in the case of an interrupt? </vt:lpstr>
      <vt:lpstr>Flushing the Pipeline</vt:lpstr>
      <vt:lpstr>Recovery Sequence</vt:lpstr>
      <vt:lpstr>Approach 1: Retirement Register File (RRF)</vt:lpstr>
      <vt:lpstr>Approach 2: Retirement RAT (RRAT) </vt:lpstr>
      <vt:lpstr>Approach 3: RAT Checkpointing (SRAM based)</vt:lpstr>
      <vt:lpstr>RAT</vt:lpstr>
      <vt:lpstr>Approach 4: RAT Checkpointing (CAM based)</vt:lpstr>
      <vt:lpstr>CAM based RAT</vt:lpstr>
      <vt:lpstr>[PROBLEM] </vt:lpstr>
      <vt:lpstr>[Activity] </vt:lpstr>
      <vt:lpstr>Pros and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 - II</dc:title>
  <dc:creator>Dell</dc:creator>
  <cp:lastModifiedBy>Dell</cp:lastModifiedBy>
  <cp:revision>201</cp:revision>
  <dcterms:created xsi:type="dcterms:W3CDTF">2016-01-17T10:49:10Z</dcterms:created>
  <dcterms:modified xsi:type="dcterms:W3CDTF">2018-08-20T05:20:55Z</dcterms:modified>
</cp:coreProperties>
</file>