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70" r:id="rId13"/>
    <p:sldId id="271" r:id="rId14"/>
    <p:sldId id="272" r:id="rId15"/>
    <p:sldId id="268" r:id="rId16"/>
    <p:sldId id="269" r:id="rId17"/>
    <p:sldId id="273" r:id="rId18"/>
    <p:sldId id="274" r:id="rId19"/>
    <p:sldId id="275" r:id="rId20"/>
    <p:sldId id="276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77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289D8A-4CC5-4C64-9C6B-B65B57641F61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A1619A-3C78-4919-A028-68D34BEFFED5}">
      <dgm:prSet phldrT="[Text]"/>
      <dgm:spPr/>
      <dgm:t>
        <a:bodyPr/>
        <a:lstStyle/>
        <a:p>
          <a:r>
            <a:rPr lang="en-US" dirty="0"/>
            <a:t>A1</a:t>
          </a:r>
        </a:p>
      </dgm:t>
    </dgm:pt>
    <dgm:pt modelId="{7FC18A02-7128-4A91-BF11-183413AC2212}" type="parTrans" cxnId="{104E9D42-AED4-46DB-93F1-5A9BEE06412D}">
      <dgm:prSet/>
      <dgm:spPr/>
      <dgm:t>
        <a:bodyPr/>
        <a:lstStyle/>
        <a:p>
          <a:endParaRPr lang="en-US"/>
        </a:p>
      </dgm:t>
    </dgm:pt>
    <dgm:pt modelId="{3B884A88-16E8-4C5E-B063-EC75A40D2EC7}" type="sibTrans" cxnId="{104E9D42-AED4-46DB-93F1-5A9BEE06412D}">
      <dgm:prSet/>
      <dgm:spPr/>
      <dgm:t>
        <a:bodyPr/>
        <a:lstStyle/>
        <a:p>
          <a:endParaRPr lang="en-US"/>
        </a:p>
      </dgm:t>
    </dgm:pt>
    <dgm:pt modelId="{3C67D09B-9F1E-4B44-A4B8-9D4AB571DF03}">
      <dgm:prSet phldrT="[Text]" phldr="1"/>
      <dgm:spPr/>
      <dgm:t>
        <a:bodyPr/>
        <a:lstStyle/>
        <a:p>
          <a:endParaRPr lang="en-US" dirty="0"/>
        </a:p>
      </dgm:t>
    </dgm:pt>
    <dgm:pt modelId="{9AFC0596-B5E8-46DA-8231-7DBEF83787AB}" type="parTrans" cxnId="{70129F17-5F1B-4C73-ADFE-552DE49109D0}">
      <dgm:prSet/>
      <dgm:spPr/>
      <dgm:t>
        <a:bodyPr/>
        <a:lstStyle/>
        <a:p>
          <a:endParaRPr lang="en-US"/>
        </a:p>
      </dgm:t>
    </dgm:pt>
    <dgm:pt modelId="{95A1CD71-E72B-4B98-83FB-16C2B6B15DB5}" type="sibTrans" cxnId="{70129F17-5F1B-4C73-ADFE-552DE49109D0}">
      <dgm:prSet/>
      <dgm:spPr/>
      <dgm:t>
        <a:bodyPr/>
        <a:lstStyle/>
        <a:p>
          <a:endParaRPr lang="en-US"/>
        </a:p>
      </dgm:t>
    </dgm:pt>
    <dgm:pt modelId="{5634B3E8-1DEF-40D4-BDE9-D355ADBAAAF9}">
      <dgm:prSet phldrT="[Text]" custT="1"/>
      <dgm:spPr/>
      <dgm:t>
        <a:bodyPr/>
        <a:lstStyle/>
        <a:p>
          <a:r>
            <a:rPr lang="en-US" sz="2000" dirty="0"/>
            <a:t>Every message is delivered </a:t>
          </a:r>
          <a:r>
            <a:rPr lang="en-US" sz="2000" dirty="0">
              <a:solidFill>
                <a:srgbClr val="00B050"/>
              </a:solidFill>
            </a:rPr>
            <a:t>correctly</a:t>
          </a:r>
          <a:r>
            <a:rPr lang="en-US" sz="2000" dirty="0"/>
            <a:t>. Message integrity is maintained.</a:t>
          </a:r>
        </a:p>
      </dgm:t>
    </dgm:pt>
    <dgm:pt modelId="{EA8D91FE-9A5F-4C60-B523-71AAF25DA0A2}" type="parTrans" cxnId="{E5A60105-F1A0-44C3-B71B-2B72A1154193}">
      <dgm:prSet/>
      <dgm:spPr/>
      <dgm:t>
        <a:bodyPr/>
        <a:lstStyle/>
        <a:p>
          <a:endParaRPr lang="en-US"/>
        </a:p>
      </dgm:t>
    </dgm:pt>
    <dgm:pt modelId="{59C13E3F-8B56-4554-8B35-AA9E8AC97CD7}" type="sibTrans" cxnId="{E5A60105-F1A0-44C3-B71B-2B72A1154193}">
      <dgm:prSet/>
      <dgm:spPr/>
      <dgm:t>
        <a:bodyPr/>
        <a:lstStyle/>
        <a:p>
          <a:endParaRPr lang="en-US"/>
        </a:p>
      </dgm:t>
    </dgm:pt>
    <dgm:pt modelId="{B8459F11-FA90-49A8-ABF5-BDEFEC0B8BEA}">
      <dgm:prSet phldrT="[Text]"/>
      <dgm:spPr/>
      <dgm:t>
        <a:bodyPr/>
        <a:lstStyle/>
        <a:p>
          <a:r>
            <a:rPr lang="en-US" dirty="0"/>
            <a:t>A2</a:t>
          </a:r>
        </a:p>
      </dgm:t>
    </dgm:pt>
    <dgm:pt modelId="{169D0A91-ADAC-4FF3-AD47-39BD900DADCB}" type="parTrans" cxnId="{1995B3B9-7F21-48F4-B5BC-7883227E07C5}">
      <dgm:prSet/>
      <dgm:spPr/>
      <dgm:t>
        <a:bodyPr/>
        <a:lstStyle/>
        <a:p>
          <a:endParaRPr lang="en-US"/>
        </a:p>
      </dgm:t>
    </dgm:pt>
    <dgm:pt modelId="{90BCE4BA-B778-476D-AF37-68D6DB566EE2}" type="sibTrans" cxnId="{1995B3B9-7F21-48F4-B5BC-7883227E07C5}">
      <dgm:prSet/>
      <dgm:spPr/>
      <dgm:t>
        <a:bodyPr/>
        <a:lstStyle/>
        <a:p>
          <a:endParaRPr lang="en-US"/>
        </a:p>
      </dgm:t>
    </dgm:pt>
    <dgm:pt modelId="{5F68FF91-A446-425D-ACA4-5744519E03BE}">
      <dgm:prSet phldrT="[Text]" phldr="1"/>
      <dgm:spPr/>
      <dgm:t>
        <a:bodyPr/>
        <a:lstStyle/>
        <a:p>
          <a:endParaRPr lang="en-US" dirty="0"/>
        </a:p>
      </dgm:t>
    </dgm:pt>
    <dgm:pt modelId="{7242E7B0-DA5E-4E79-B312-20D5A40E27BA}" type="parTrans" cxnId="{3EC6AAE3-79FE-4695-9676-4E3AEF02B9A3}">
      <dgm:prSet/>
      <dgm:spPr/>
      <dgm:t>
        <a:bodyPr/>
        <a:lstStyle/>
        <a:p>
          <a:endParaRPr lang="en-US"/>
        </a:p>
      </dgm:t>
    </dgm:pt>
    <dgm:pt modelId="{703B6F48-5362-4EAA-A3A1-51C60374BAA2}" type="sibTrans" cxnId="{3EC6AAE3-79FE-4695-9676-4E3AEF02B9A3}">
      <dgm:prSet/>
      <dgm:spPr/>
      <dgm:t>
        <a:bodyPr/>
        <a:lstStyle/>
        <a:p>
          <a:endParaRPr lang="en-US"/>
        </a:p>
      </dgm:t>
    </dgm:pt>
    <dgm:pt modelId="{B92729C0-8E78-4F83-B4C2-1D91956791F4}">
      <dgm:prSet phldrT="[Text]" custT="1"/>
      <dgm:spPr/>
      <dgm:t>
        <a:bodyPr/>
        <a:lstStyle/>
        <a:p>
          <a:r>
            <a:rPr lang="en-US" sz="2000" dirty="0"/>
            <a:t>The receiver of a message </a:t>
          </a:r>
          <a:r>
            <a:rPr lang="en-US" sz="2000" dirty="0">
              <a:solidFill>
                <a:srgbClr val="0070C0"/>
              </a:solidFill>
            </a:rPr>
            <a:t>knows</a:t>
          </a:r>
          <a:r>
            <a:rPr lang="en-US" sz="2000" dirty="0"/>
            <a:t> the identity of the sender.</a:t>
          </a:r>
        </a:p>
      </dgm:t>
    </dgm:pt>
    <dgm:pt modelId="{5FB6DBEE-C012-46E7-A301-F8BDAF618EAC}" type="parTrans" cxnId="{8F680FB6-BF1A-4AE0-A398-661A45D5A039}">
      <dgm:prSet/>
      <dgm:spPr/>
      <dgm:t>
        <a:bodyPr/>
        <a:lstStyle/>
        <a:p>
          <a:endParaRPr lang="en-US"/>
        </a:p>
      </dgm:t>
    </dgm:pt>
    <dgm:pt modelId="{669CDBE1-39D1-4FD5-B8F0-7334203813BE}" type="sibTrans" cxnId="{8F680FB6-BF1A-4AE0-A398-661A45D5A039}">
      <dgm:prSet/>
      <dgm:spPr/>
      <dgm:t>
        <a:bodyPr/>
        <a:lstStyle/>
        <a:p>
          <a:endParaRPr lang="en-US"/>
        </a:p>
      </dgm:t>
    </dgm:pt>
    <dgm:pt modelId="{9FFB3E78-ED16-4098-983A-38FF279F2B81}">
      <dgm:prSet phldrT="[Text]"/>
      <dgm:spPr/>
      <dgm:t>
        <a:bodyPr/>
        <a:lstStyle/>
        <a:p>
          <a:r>
            <a:rPr lang="en-US" dirty="0"/>
            <a:t>A3</a:t>
          </a:r>
        </a:p>
      </dgm:t>
    </dgm:pt>
    <dgm:pt modelId="{117ABA87-52FA-42FB-A879-47CFA31F52EA}" type="parTrans" cxnId="{E5B06407-FC55-4EB8-9935-9487EDE4B564}">
      <dgm:prSet/>
      <dgm:spPr/>
      <dgm:t>
        <a:bodyPr/>
        <a:lstStyle/>
        <a:p>
          <a:endParaRPr lang="en-US"/>
        </a:p>
      </dgm:t>
    </dgm:pt>
    <dgm:pt modelId="{0A72C445-0759-4C37-BB70-2C7D73E2831A}" type="sibTrans" cxnId="{E5B06407-FC55-4EB8-9935-9487EDE4B564}">
      <dgm:prSet/>
      <dgm:spPr/>
      <dgm:t>
        <a:bodyPr/>
        <a:lstStyle/>
        <a:p>
          <a:endParaRPr lang="en-US"/>
        </a:p>
      </dgm:t>
    </dgm:pt>
    <dgm:pt modelId="{3C71DF9C-9360-4993-869D-6CAF9278D88F}">
      <dgm:prSet phldrT="[Text]" phldr="1"/>
      <dgm:spPr/>
      <dgm:t>
        <a:bodyPr/>
        <a:lstStyle/>
        <a:p>
          <a:endParaRPr lang="en-US" dirty="0"/>
        </a:p>
      </dgm:t>
    </dgm:pt>
    <dgm:pt modelId="{CDA09B65-C6F9-4935-84A2-E3DD94E9FC0D}" type="parTrans" cxnId="{0BA3FA64-8C4C-4D63-8EE1-6A7781769BBD}">
      <dgm:prSet/>
      <dgm:spPr/>
      <dgm:t>
        <a:bodyPr/>
        <a:lstStyle/>
        <a:p>
          <a:endParaRPr lang="en-US"/>
        </a:p>
      </dgm:t>
    </dgm:pt>
    <dgm:pt modelId="{AA0FCF14-7AC8-460B-A366-D309B419E95F}" type="sibTrans" cxnId="{0BA3FA64-8C4C-4D63-8EE1-6A7781769BBD}">
      <dgm:prSet/>
      <dgm:spPr/>
      <dgm:t>
        <a:bodyPr/>
        <a:lstStyle/>
        <a:p>
          <a:endParaRPr lang="en-US"/>
        </a:p>
      </dgm:t>
    </dgm:pt>
    <dgm:pt modelId="{5B4C44ED-BCF7-4753-B01C-C243A3F281E6}">
      <dgm:prSet phldrT="[Text]" custT="1"/>
      <dgm:spPr/>
      <dgm:t>
        <a:bodyPr/>
        <a:lstStyle/>
        <a:p>
          <a:r>
            <a:rPr lang="en-US" sz="2000" dirty="0"/>
            <a:t>The absence of a message can be </a:t>
          </a:r>
          <a:r>
            <a:rPr lang="en-US" sz="2000" dirty="0">
              <a:solidFill>
                <a:srgbClr val="00B050"/>
              </a:solidFill>
            </a:rPr>
            <a:t>detected</a:t>
          </a:r>
          <a:r>
            <a:rPr lang="en-US" sz="2000" dirty="0"/>
            <a:t>.</a:t>
          </a:r>
        </a:p>
      </dgm:t>
    </dgm:pt>
    <dgm:pt modelId="{3F04B556-81DF-465A-ADA1-088B43C4DF66}" type="parTrans" cxnId="{DC1226F9-EAE0-4821-87B2-AB225E486FF5}">
      <dgm:prSet/>
      <dgm:spPr/>
      <dgm:t>
        <a:bodyPr/>
        <a:lstStyle/>
        <a:p>
          <a:endParaRPr lang="en-US"/>
        </a:p>
      </dgm:t>
    </dgm:pt>
    <dgm:pt modelId="{11C74F48-CFAC-4FB2-A606-19D821D8408A}" type="sibTrans" cxnId="{DC1226F9-EAE0-4821-87B2-AB225E486FF5}">
      <dgm:prSet/>
      <dgm:spPr/>
      <dgm:t>
        <a:bodyPr/>
        <a:lstStyle/>
        <a:p>
          <a:endParaRPr lang="en-US"/>
        </a:p>
      </dgm:t>
    </dgm:pt>
    <dgm:pt modelId="{CBFCE814-6A11-4B7E-8299-385E9C2ED16E}">
      <dgm:prSet phldrT="[Text]"/>
      <dgm:spPr/>
      <dgm:t>
        <a:bodyPr/>
        <a:lstStyle/>
        <a:p>
          <a:r>
            <a:rPr lang="en-US" dirty="0"/>
            <a:t>Majority</a:t>
          </a:r>
        </a:p>
      </dgm:t>
    </dgm:pt>
    <dgm:pt modelId="{C66A06EB-F4C7-4861-B4EF-CBF10D9B8CA8}" type="parTrans" cxnId="{41F4EB72-9836-4E49-B395-02CBDE2CC0EE}">
      <dgm:prSet/>
      <dgm:spPr/>
      <dgm:t>
        <a:bodyPr/>
        <a:lstStyle/>
        <a:p>
          <a:endParaRPr lang="en-US"/>
        </a:p>
      </dgm:t>
    </dgm:pt>
    <dgm:pt modelId="{F0315043-52BE-462A-B125-981E03D69DC1}" type="sibTrans" cxnId="{41F4EB72-9836-4E49-B395-02CBDE2CC0EE}">
      <dgm:prSet/>
      <dgm:spPr/>
      <dgm:t>
        <a:bodyPr/>
        <a:lstStyle/>
        <a:p>
          <a:endParaRPr lang="en-US"/>
        </a:p>
      </dgm:t>
    </dgm:pt>
    <dgm:pt modelId="{35507AA7-CAA3-49A6-B5DC-7981C3D1E231}">
      <dgm:prSet phldrT="[Text]" custT="1"/>
      <dgm:spPr/>
      <dgm:t>
        <a:bodyPr/>
        <a:lstStyle/>
        <a:p>
          <a:r>
            <a:rPr lang="en-US" sz="2000" dirty="0"/>
            <a:t>A majority function (v</a:t>
          </a:r>
          <a:r>
            <a:rPr lang="en-US" sz="2000" baseline="-25000" dirty="0"/>
            <a:t>1</a:t>
          </a:r>
          <a:r>
            <a:rPr lang="en-US" sz="2000" dirty="0"/>
            <a:t> … </a:t>
          </a:r>
          <a:r>
            <a:rPr lang="en-US" sz="2000" dirty="0" err="1"/>
            <a:t>v</a:t>
          </a:r>
          <a:r>
            <a:rPr lang="en-US" sz="2000" baseline="-25000" dirty="0" err="1"/>
            <a:t>n</a:t>
          </a:r>
          <a:r>
            <a:rPr lang="en-US" sz="2000" dirty="0"/>
            <a:t>) that returns the </a:t>
          </a:r>
          <a:r>
            <a:rPr lang="en-US" sz="2000" dirty="0">
              <a:solidFill>
                <a:srgbClr val="FF0000"/>
              </a:solidFill>
            </a:rPr>
            <a:t>majority</a:t>
          </a:r>
          <a:r>
            <a:rPr lang="en-US" sz="2000" dirty="0"/>
            <a:t> value. If the majority does not exist, return RETREAT.</a:t>
          </a:r>
        </a:p>
      </dgm:t>
    </dgm:pt>
    <dgm:pt modelId="{5C976D50-1E70-4FD9-91B1-B0439CB1A410}" type="parTrans" cxnId="{28F825BC-0D98-440B-ADE4-090E6FF605FC}">
      <dgm:prSet/>
      <dgm:spPr/>
      <dgm:t>
        <a:bodyPr/>
        <a:lstStyle/>
        <a:p>
          <a:endParaRPr lang="en-US"/>
        </a:p>
      </dgm:t>
    </dgm:pt>
    <dgm:pt modelId="{238217BA-5890-457B-9537-E19F850376D2}" type="sibTrans" cxnId="{28F825BC-0D98-440B-ADE4-090E6FF605FC}">
      <dgm:prSet/>
      <dgm:spPr/>
      <dgm:t>
        <a:bodyPr/>
        <a:lstStyle/>
        <a:p>
          <a:endParaRPr lang="en-US"/>
        </a:p>
      </dgm:t>
    </dgm:pt>
    <dgm:pt modelId="{91149BF4-B359-49FE-8651-A385C574A23B}">
      <dgm:prSet phldrT="[Text]"/>
      <dgm:spPr/>
      <dgm:t>
        <a:bodyPr/>
        <a:lstStyle/>
        <a:p>
          <a:endParaRPr lang="en-US" dirty="0"/>
        </a:p>
      </dgm:t>
    </dgm:pt>
    <dgm:pt modelId="{90BC481F-1075-4C12-9E9F-F31E18736BE2}" type="parTrans" cxnId="{C7A45CBA-D935-4B56-BA22-AF1F0AEF2871}">
      <dgm:prSet/>
      <dgm:spPr/>
      <dgm:t>
        <a:bodyPr/>
        <a:lstStyle/>
        <a:p>
          <a:endParaRPr lang="en-US"/>
        </a:p>
      </dgm:t>
    </dgm:pt>
    <dgm:pt modelId="{0764D318-1FEE-486C-A3E1-E0A66DC3E5F3}" type="sibTrans" cxnId="{C7A45CBA-D935-4B56-BA22-AF1F0AEF2871}">
      <dgm:prSet/>
      <dgm:spPr/>
      <dgm:t>
        <a:bodyPr/>
        <a:lstStyle/>
        <a:p>
          <a:endParaRPr lang="en-US"/>
        </a:p>
      </dgm:t>
    </dgm:pt>
    <dgm:pt modelId="{1D95BAAD-0431-47A1-AC21-26E7C5C38C4C}" type="pres">
      <dgm:prSet presAssocID="{31289D8A-4CC5-4C64-9C6B-B65B57641F61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41A21CE-0A4A-4CC2-B301-077E8E0A2E7D}" type="pres">
      <dgm:prSet presAssocID="{02A1619A-3C78-4919-A028-68D34BEFFED5}" presName="composite" presStyleCnt="0"/>
      <dgm:spPr/>
    </dgm:pt>
    <dgm:pt modelId="{2D959BBC-A476-47CC-88BC-6F1D866666DD}" type="pres">
      <dgm:prSet presAssocID="{02A1619A-3C78-4919-A028-68D34BEFFED5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C0892E32-77DA-47E3-9A9F-B09FC23AE4C6}" type="pres">
      <dgm:prSet presAssocID="{02A1619A-3C78-4919-A028-68D34BEFFED5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1A03A191-390B-47A7-8A25-F8E3ECFBD649}" type="pres">
      <dgm:prSet presAssocID="{02A1619A-3C78-4919-A028-68D34BEFFED5}" presName="Accent" presStyleLbl="parChTrans1D1" presStyleIdx="0" presStyleCnt="4"/>
      <dgm:spPr/>
    </dgm:pt>
    <dgm:pt modelId="{8FFD9229-115D-410D-8FCC-8F77FF0E3055}" type="pres">
      <dgm:prSet presAssocID="{02A1619A-3C78-4919-A028-68D34BEFFED5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45E7E3B6-30DF-478B-8C61-13FD55D1C025}" type="pres">
      <dgm:prSet presAssocID="{3B884A88-16E8-4C5E-B063-EC75A40D2EC7}" presName="sibTrans" presStyleCnt="0"/>
      <dgm:spPr/>
    </dgm:pt>
    <dgm:pt modelId="{F0CB90E8-7875-49C1-89D2-0EA6FA9145DA}" type="pres">
      <dgm:prSet presAssocID="{B8459F11-FA90-49A8-ABF5-BDEFEC0B8BEA}" presName="composite" presStyleCnt="0"/>
      <dgm:spPr/>
    </dgm:pt>
    <dgm:pt modelId="{A29A9134-A26F-4434-AC9F-B1271685CF36}" type="pres">
      <dgm:prSet presAssocID="{B8459F11-FA90-49A8-ABF5-BDEFEC0B8BEA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36CDAE3F-7BE7-48D3-BB68-31404E6DEACA}" type="pres">
      <dgm:prSet presAssocID="{B8459F11-FA90-49A8-ABF5-BDEFEC0B8BEA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D9F684E8-07B0-46E8-89FA-9AA84B9EAF4E}" type="pres">
      <dgm:prSet presAssocID="{B8459F11-FA90-49A8-ABF5-BDEFEC0B8BEA}" presName="Accent" presStyleLbl="parChTrans1D1" presStyleIdx="1" presStyleCnt="4"/>
      <dgm:spPr/>
    </dgm:pt>
    <dgm:pt modelId="{7A291B0C-386E-4A29-829B-84EBA9809C7F}" type="pres">
      <dgm:prSet presAssocID="{B8459F11-FA90-49A8-ABF5-BDEFEC0B8BEA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D52D3CE1-04FA-4732-B099-777E11213E68}" type="pres">
      <dgm:prSet presAssocID="{90BCE4BA-B778-476D-AF37-68D6DB566EE2}" presName="sibTrans" presStyleCnt="0"/>
      <dgm:spPr/>
    </dgm:pt>
    <dgm:pt modelId="{0CC77745-7615-4B49-BE47-851C88195E4F}" type="pres">
      <dgm:prSet presAssocID="{9FFB3E78-ED16-4098-983A-38FF279F2B81}" presName="composite" presStyleCnt="0"/>
      <dgm:spPr/>
    </dgm:pt>
    <dgm:pt modelId="{E7AFD515-8254-460B-A1EC-BAE1953F1374}" type="pres">
      <dgm:prSet presAssocID="{9FFB3E78-ED16-4098-983A-38FF279F2B81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D21F0696-E086-4684-B393-5DDB1CAC6650}" type="pres">
      <dgm:prSet presAssocID="{9FFB3E78-ED16-4098-983A-38FF279F2B81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37D690CD-9FA7-4798-A668-2D624604F4B2}" type="pres">
      <dgm:prSet presAssocID="{9FFB3E78-ED16-4098-983A-38FF279F2B81}" presName="Accent" presStyleLbl="parChTrans1D1" presStyleIdx="2" presStyleCnt="4"/>
      <dgm:spPr/>
    </dgm:pt>
    <dgm:pt modelId="{D11CB5B1-7D13-4E01-95B4-2315A1C38100}" type="pres">
      <dgm:prSet presAssocID="{9FFB3E78-ED16-4098-983A-38FF279F2B81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1B58179A-2B27-45EC-94C9-14E0BF8A8F14}" type="pres">
      <dgm:prSet presAssocID="{0A72C445-0759-4C37-BB70-2C7D73E2831A}" presName="sibTrans" presStyleCnt="0"/>
      <dgm:spPr/>
    </dgm:pt>
    <dgm:pt modelId="{72FBC310-8E0C-471C-90E5-EC87B3166CAB}" type="pres">
      <dgm:prSet presAssocID="{CBFCE814-6A11-4B7E-8299-385E9C2ED16E}" presName="composite" presStyleCnt="0"/>
      <dgm:spPr/>
    </dgm:pt>
    <dgm:pt modelId="{5B13C95E-3C8D-4DDD-8FEC-050458A6E7DB}" type="pres">
      <dgm:prSet presAssocID="{CBFCE814-6A11-4B7E-8299-385E9C2ED16E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F8FD3F5C-FED3-45F9-92D8-6E8852DFE03F}" type="pres">
      <dgm:prSet presAssocID="{CBFCE814-6A11-4B7E-8299-385E9C2ED16E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CEB5FC34-8792-43BE-A800-2846B73CF1A9}" type="pres">
      <dgm:prSet presAssocID="{CBFCE814-6A11-4B7E-8299-385E9C2ED16E}" presName="Accent" presStyleLbl="parChTrans1D1" presStyleIdx="3" presStyleCnt="4"/>
      <dgm:spPr/>
    </dgm:pt>
    <dgm:pt modelId="{C74B035F-57E3-4399-A115-CFF124E72756}" type="pres">
      <dgm:prSet presAssocID="{CBFCE814-6A11-4B7E-8299-385E9C2ED16E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E5A60105-F1A0-44C3-B71B-2B72A1154193}" srcId="{02A1619A-3C78-4919-A028-68D34BEFFED5}" destId="{5634B3E8-1DEF-40D4-BDE9-D355ADBAAAF9}" srcOrd="1" destOrd="0" parTransId="{EA8D91FE-9A5F-4C60-B523-71AAF25DA0A2}" sibTransId="{59C13E3F-8B56-4554-8B35-AA9E8AC97CD7}"/>
    <dgm:cxn modelId="{E5B06407-FC55-4EB8-9935-9487EDE4B564}" srcId="{31289D8A-4CC5-4C64-9C6B-B65B57641F61}" destId="{9FFB3E78-ED16-4098-983A-38FF279F2B81}" srcOrd="2" destOrd="0" parTransId="{117ABA87-52FA-42FB-A879-47CFA31F52EA}" sibTransId="{0A72C445-0759-4C37-BB70-2C7D73E2831A}"/>
    <dgm:cxn modelId="{29594409-A0BE-441F-801D-AEB7F345A722}" type="presOf" srcId="{5634B3E8-1DEF-40D4-BDE9-D355ADBAAAF9}" destId="{8FFD9229-115D-410D-8FCC-8F77FF0E3055}" srcOrd="0" destOrd="0" presId="urn:microsoft.com/office/officeart/2011/layout/TabList"/>
    <dgm:cxn modelId="{EC4F8D0A-9CD8-479D-8A0B-61902AF8F0BF}" type="presOf" srcId="{91149BF4-B359-49FE-8651-A385C574A23B}" destId="{5B13C95E-3C8D-4DDD-8FEC-050458A6E7DB}" srcOrd="0" destOrd="0" presId="urn:microsoft.com/office/officeart/2011/layout/TabList"/>
    <dgm:cxn modelId="{70129F17-5F1B-4C73-ADFE-552DE49109D0}" srcId="{02A1619A-3C78-4919-A028-68D34BEFFED5}" destId="{3C67D09B-9F1E-4B44-A4B8-9D4AB571DF03}" srcOrd="0" destOrd="0" parTransId="{9AFC0596-B5E8-46DA-8231-7DBEF83787AB}" sibTransId="{95A1CD71-E72B-4B98-83FB-16C2B6B15DB5}"/>
    <dgm:cxn modelId="{104E9D42-AED4-46DB-93F1-5A9BEE06412D}" srcId="{31289D8A-4CC5-4C64-9C6B-B65B57641F61}" destId="{02A1619A-3C78-4919-A028-68D34BEFFED5}" srcOrd="0" destOrd="0" parTransId="{7FC18A02-7128-4A91-BF11-183413AC2212}" sibTransId="{3B884A88-16E8-4C5E-B063-EC75A40D2EC7}"/>
    <dgm:cxn modelId="{DFA2D443-8A08-46CA-A0AC-717C6E3E7EC7}" type="presOf" srcId="{35507AA7-CAA3-49A6-B5DC-7981C3D1E231}" destId="{C74B035F-57E3-4399-A115-CFF124E72756}" srcOrd="0" destOrd="0" presId="urn:microsoft.com/office/officeart/2011/layout/TabList"/>
    <dgm:cxn modelId="{0BA3FA64-8C4C-4D63-8EE1-6A7781769BBD}" srcId="{9FFB3E78-ED16-4098-983A-38FF279F2B81}" destId="{3C71DF9C-9360-4993-869D-6CAF9278D88F}" srcOrd="0" destOrd="0" parTransId="{CDA09B65-C6F9-4935-84A2-E3DD94E9FC0D}" sibTransId="{AA0FCF14-7AC8-460B-A366-D309B419E95F}"/>
    <dgm:cxn modelId="{983BB046-5691-44B1-BB6E-931756BCD706}" type="presOf" srcId="{CBFCE814-6A11-4B7E-8299-385E9C2ED16E}" destId="{F8FD3F5C-FED3-45F9-92D8-6E8852DFE03F}" srcOrd="0" destOrd="0" presId="urn:microsoft.com/office/officeart/2011/layout/TabList"/>
    <dgm:cxn modelId="{41F4EB72-9836-4E49-B395-02CBDE2CC0EE}" srcId="{31289D8A-4CC5-4C64-9C6B-B65B57641F61}" destId="{CBFCE814-6A11-4B7E-8299-385E9C2ED16E}" srcOrd="3" destOrd="0" parTransId="{C66A06EB-F4C7-4861-B4EF-CBF10D9B8CA8}" sibTransId="{F0315043-52BE-462A-B125-981E03D69DC1}"/>
    <dgm:cxn modelId="{F4A82C80-A08A-405D-9338-3CF247A20E56}" type="presOf" srcId="{02A1619A-3C78-4919-A028-68D34BEFFED5}" destId="{C0892E32-77DA-47E3-9A9F-B09FC23AE4C6}" srcOrd="0" destOrd="0" presId="urn:microsoft.com/office/officeart/2011/layout/TabList"/>
    <dgm:cxn modelId="{F110F98A-95AE-4A11-8E1A-B333E2D3A898}" type="presOf" srcId="{5B4C44ED-BCF7-4753-B01C-C243A3F281E6}" destId="{D11CB5B1-7D13-4E01-95B4-2315A1C38100}" srcOrd="0" destOrd="0" presId="urn:microsoft.com/office/officeart/2011/layout/TabList"/>
    <dgm:cxn modelId="{1BD58C8B-8E5A-47C6-BDBB-081C9349B0D2}" type="presOf" srcId="{5F68FF91-A446-425D-ACA4-5744519E03BE}" destId="{A29A9134-A26F-4434-AC9F-B1271685CF36}" srcOrd="0" destOrd="0" presId="urn:microsoft.com/office/officeart/2011/layout/TabList"/>
    <dgm:cxn modelId="{7B202BA1-2E6F-4400-950B-A5613D6D6BF4}" type="presOf" srcId="{3C67D09B-9F1E-4B44-A4B8-9D4AB571DF03}" destId="{2D959BBC-A476-47CC-88BC-6F1D866666DD}" srcOrd="0" destOrd="0" presId="urn:microsoft.com/office/officeart/2011/layout/TabList"/>
    <dgm:cxn modelId="{7EECC7B3-9CE4-46FE-9D24-68F870BC068F}" type="presOf" srcId="{31289D8A-4CC5-4C64-9C6B-B65B57641F61}" destId="{1D95BAAD-0431-47A1-AC21-26E7C5C38C4C}" srcOrd="0" destOrd="0" presId="urn:microsoft.com/office/officeart/2011/layout/TabList"/>
    <dgm:cxn modelId="{8F680FB6-BF1A-4AE0-A398-661A45D5A039}" srcId="{B8459F11-FA90-49A8-ABF5-BDEFEC0B8BEA}" destId="{B92729C0-8E78-4F83-B4C2-1D91956791F4}" srcOrd="1" destOrd="0" parTransId="{5FB6DBEE-C012-46E7-A301-F8BDAF618EAC}" sibTransId="{669CDBE1-39D1-4FD5-B8F0-7334203813BE}"/>
    <dgm:cxn modelId="{1995B3B9-7F21-48F4-B5BC-7883227E07C5}" srcId="{31289D8A-4CC5-4C64-9C6B-B65B57641F61}" destId="{B8459F11-FA90-49A8-ABF5-BDEFEC0B8BEA}" srcOrd="1" destOrd="0" parTransId="{169D0A91-ADAC-4FF3-AD47-39BD900DADCB}" sibTransId="{90BCE4BA-B778-476D-AF37-68D6DB566EE2}"/>
    <dgm:cxn modelId="{C7A45CBA-D935-4B56-BA22-AF1F0AEF2871}" srcId="{CBFCE814-6A11-4B7E-8299-385E9C2ED16E}" destId="{91149BF4-B359-49FE-8651-A385C574A23B}" srcOrd="0" destOrd="0" parTransId="{90BC481F-1075-4C12-9E9F-F31E18736BE2}" sibTransId="{0764D318-1FEE-486C-A3E1-E0A66DC3E5F3}"/>
    <dgm:cxn modelId="{28F825BC-0D98-440B-ADE4-090E6FF605FC}" srcId="{CBFCE814-6A11-4B7E-8299-385E9C2ED16E}" destId="{35507AA7-CAA3-49A6-B5DC-7981C3D1E231}" srcOrd="1" destOrd="0" parTransId="{5C976D50-1E70-4FD9-91B1-B0439CB1A410}" sibTransId="{238217BA-5890-457B-9537-E19F850376D2}"/>
    <dgm:cxn modelId="{ED8A79C5-186C-44B0-8977-D816CD685461}" type="presOf" srcId="{9FFB3E78-ED16-4098-983A-38FF279F2B81}" destId="{D21F0696-E086-4684-B393-5DDB1CAC6650}" srcOrd="0" destOrd="0" presId="urn:microsoft.com/office/officeart/2011/layout/TabList"/>
    <dgm:cxn modelId="{9BFEB5D2-2C16-4CCB-8DEB-24E6CA2A2C7A}" type="presOf" srcId="{B92729C0-8E78-4F83-B4C2-1D91956791F4}" destId="{7A291B0C-386E-4A29-829B-84EBA9809C7F}" srcOrd="0" destOrd="0" presId="urn:microsoft.com/office/officeart/2011/layout/TabList"/>
    <dgm:cxn modelId="{28E688D8-40C3-428D-B41A-8863966E4078}" type="presOf" srcId="{B8459F11-FA90-49A8-ABF5-BDEFEC0B8BEA}" destId="{36CDAE3F-7BE7-48D3-BB68-31404E6DEACA}" srcOrd="0" destOrd="0" presId="urn:microsoft.com/office/officeart/2011/layout/TabList"/>
    <dgm:cxn modelId="{3EC6AAE3-79FE-4695-9676-4E3AEF02B9A3}" srcId="{B8459F11-FA90-49A8-ABF5-BDEFEC0B8BEA}" destId="{5F68FF91-A446-425D-ACA4-5744519E03BE}" srcOrd="0" destOrd="0" parTransId="{7242E7B0-DA5E-4E79-B312-20D5A40E27BA}" sibTransId="{703B6F48-5362-4EAA-A3A1-51C60374BAA2}"/>
    <dgm:cxn modelId="{DC1226F9-EAE0-4821-87B2-AB225E486FF5}" srcId="{9FFB3E78-ED16-4098-983A-38FF279F2B81}" destId="{5B4C44ED-BCF7-4753-B01C-C243A3F281E6}" srcOrd="1" destOrd="0" parTransId="{3F04B556-81DF-465A-ADA1-088B43C4DF66}" sibTransId="{11C74F48-CFAC-4FB2-A606-19D821D8408A}"/>
    <dgm:cxn modelId="{D006E4FB-E921-4487-BFC9-ED26F07553FE}" type="presOf" srcId="{3C71DF9C-9360-4993-869D-6CAF9278D88F}" destId="{E7AFD515-8254-460B-A1EC-BAE1953F1374}" srcOrd="0" destOrd="0" presId="urn:microsoft.com/office/officeart/2011/layout/TabList"/>
    <dgm:cxn modelId="{D25BF048-1879-490B-BE95-D4A6B7204832}" type="presParOf" srcId="{1D95BAAD-0431-47A1-AC21-26E7C5C38C4C}" destId="{C41A21CE-0A4A-4CC2-B301-077E8E0A2E7D}" srcOrd="0" destOrd="0" presId="urn:microsoft.com/office/officeart/2011/layout/TabList"/>
    <dgm:cxn modelId="{D58B8BCE-8F30-4F14-B626-28D0481BA3C1}" type="presParOf" srcId="{C41A21CE-0A4A-4CC2-B301-077E8E0A2E7D}" destId="{2D959BBC-A476-47CC-88BC-6F1D866666DD}" srcOrd="0" destOrd="0" presId="urn:microsoft.com/office/officeart/2011/layout/TabList"/>
    <dgm:cxn modelId="{2A172E79-5D0A-4193-BC3F-141F781183CC}" type="presParOf" srcId="{C41A21CE-0A4A-4CC2-B301-077E8E0A2E7D}" destId="{C0892E32-77DA-47E3-9A9F-B09FC23AE4C6}" srcOrd="1" destOrd="0" presId="urn:microsoft.com/office/officeart/2011/layout/TabList"/>
    <dgm:cxn modelId="{67A748FB-B58A-4262-85AD-C66B95EFE525}" type="presParOf" srcId="{C41A21CE-0A4A-4CC2-B301-077E8E0A2E7D}" destId="{1A03A191-390B-47A7-8A25-F8E3ECFBD649}" srcOrd="2" destOrd="0" presId="urn:microsoft.com/office/officeart/2011/layout/TabList"/>
    <dgm:cxn modelId="{C2762371-B530-4A6D-B5B4-AF8C24206DB9}" type="presParOf" srcId="{1D95BAAD-0431-47A1-AC21-26E7C5C38C4C}" destId="{8FFD9229-115D-410D-8FCC-8F77FF0E3055}" srcOrd="1" destOrd="0" presId="urn:microsoft.com/office/officeart/2011/layout/TabList"/>
    <dgm:cxn modelId="{7A5CC7D0-D97E-456F-984B-4FA448435016}" type="presParOf" srcId="{1D95BAAD-0431-47A1-AC21-26E7C5C38C4C}" destId="{45E7E3B6-30DF-478B-8C61-13FD55D1C025}" srcOrd="2" destOrd="0" presId="urn:microsoft.com/office/officeart/2011/layout/TabList"/>
    <dgm:cxn modelId="{F052D42F-870F-426E-831C-2706B457E7D3}" type="presParOf" srcId="{1D95BAAD-0431-47A1-AC21-26E7C5C38C4C}" destId="{F0CB90E8-7875-49C1-89D2-0EA6FA9145DA}" srcOrd="3" destOrd="0" presId="urn:microsoft.com/office/officeart/2011/layout/TabList"/>
    <dgm:cxn modelId="{BE461D90-6BE0-4AD4-8A16-E4E037EEF39D}" type="presParOf" srcId="{F0CB90E8-7875-49C1-89D2-0EA6FA9145DA}" destId="{A29A9134-A26F-4434-AC9F-B1271685CF36}" srcOrd="0" destOrd="0" presId="urn:microsoft.com/office/officeart/2011/layout/TabList"/>
    <dgm:cxn modelId="{96B8DC7D-8277-4BD0-A429-B7B1FC17679E}" type="presParOf" srcId="{F0CB90E8-7875-49C1-89D2-0EA6FA9145DA}" destId="{36CDAE3F-7BE7-48D3-BB68-31404E6DEACA}" srcOrd="1" destOrd="0" presId="urn:microsoft.com/office/officeart/2011/layout/TabList"/>
    <dgm:cxn modelId="{E9C6A09E-9759-4A6D-B0E8-34B15FFD0560}" type="presParOf" srcId="{F0CB90E8-7875-49C1-89D2-0EA6FA9145DA}" destId="{D9F684E8-07B0-46E8-89FA-9AA84B9EAF4E}" srcOrd="2" destOrd="0" presId="urn:microsoft.com/office/officeart/2011/layout/TabList"/>
    <dgm:cxn modelId="{F78529CE-63E1-43A9-95BB-EF19CE9D856F}" type="presParOf" srcId="{1D95BAAD-0431-47A1-AC21-26E7C5C38C4C}" destId="{7A291B0C-386E-4A29-829B-84EBA9809C7F}" srcOrd="4" destOrd="0" presId="urn:microsoft.com/office/officeart/2011/layout/TabList"/>
    <dgm:cxn modelId="{4064EC21-2C01-44A9-830B-EF2185487078}" type="presParOf" srcId="{1D95BAAD-0431-47A1-AC21-26E7C5C38C4C}" destId="{D52D3CE1-04FA-4732-B099-777E11213E68}" srcOrd="5" destOrd="0" presId="urn:microsoft.com/office/officeart/2011/layout/TabList"/>
    <dgm:cxn modelId="{6FE750C3-1605-452C-8B38-27B878D64D3E}" type="presParOf" srcId="{1D95BAAD-0431-47A1-AC21-26E7C5C38C4C}" destId="{0CC77745-7615-4B49-BE47-851C88195E4F}" srcOrd="6" destOrd="0" presId="urn:microsoft.com/office/officeart/2011/layout/TabList"/>
    <dgm:cxn modelId="{4B8C13FD-9343-44DA-BE5F-12621583B57C}" type="presParOf" srcId="{0CC77745-7615-4B49-BE47-851C88195E4F}" destId="{E7AFD515-8254-460B-A1EC-BAE1953F1374}" srcOrd="0" destOrd="0" presId="urn:microsoft.com/office/officeart/2011/layout/TabList"/>
    <dgm:cxn modelId="{50DA4E1F-843D-481B-AEB9-3EBFD68B163C}" type="presParOf" srcId="{0CC77745-7615-4B49-BE47-851C88195E4F}" destId="{D21F0696-E086-4684-B393-5DDB1CAC6650}" srcOrd="1" destOrd="0" presId="urn:microsoft.com/office/officeart/2011/layout/TabList"/>
    <dgm:cxn modelId="{B91D5A4E-4CEE-48DF-A8C1-9F67509C170B}" type="presParOf" srcId="{0CC77745-7615-4B49-BE47-851C88195E4F}" destId="{37D690CD-9FA7-4798-A668-2D624604F4B2}" srcOrd="2" destOrd="0" presId="urn:microsoft.com/office/officeart/2011/layout/TabList"/>
    <dgm:cxn modelId="{F6B8FAE5-957B-434D-892B-8B9011F2775E}" type="presParOf" srcId="{1D95BAAD-0431-47A1-AC21-26E7C5C38C4C}" destId="{D11CB5B1-7D13-4E01-95B4-2315A1C38100}" srcOrd="7" destOrd="0" presId="urn:microsoft.com/office/officeart/2011/layout/TabList"/>
    <dgm:cxn modelId="{AD7456C3-7274-4972-AA23-F23C93C95CB7}" type="presParOf" srcId="{1D95BAAD-0431-47A1-AC21-26E7C5C38C4C}" destId="{1B58179A-2B27-45EC-94C9-14E0BF8A8F14}" srcOrd="8" destOrd="0" presId="urn:microsoft.com/office/officeart/2011/layout/TabList"/>
    <dgm:cxn modelId="{BDE790A4-FD77-4823-8997-B77B4F509713}" type="presParOf" srcId="{1D95BAAD-0431-47A1-AC21-26E7C5C38C4C}" destId="{72FBC310-8E0C-471C-90E5-EC87B3166CAB}" srcOrd="9" destOrd="0" presId="urn:microsoft.com/office/officeart/2011/layout/TabList"/>
    <dgm:cxn modelId="{C2928B69-7AAE-473E-A429-FB3D92F97FAF}" type="presParOf" srcId="{72FBC310-8E0C-471C-90E5-EC87B3166CAB}" destId="{5B13C95E-3C8D-4DDD-8FEC-050458A6E7DB}" srcOrd="0" destOrd="0" presId="urn:microsoft.com/office/officeart/2011/layout/TabList"/>
    <dgm:cxn modelId="{C6C9D41B-C630-4E99-A97F-A9C2F08DE276}" type="presParOf" srcId="{72FBC310-8E0C-471C-90E5-EC87B3166CAB}" destId="{F8FD3F5C-FED3-45F9-92D8-6E8852DFE03F}" srcOrd="1" destOrd="0" presId="urn:microsoft.com/office/officeart/2011/layout/TabList"/>
    <dgm:cxn modelId="{831513AF-4DAF-48A6-B21E-A9B3D69F23C2}" type="presParOf" srcId="{72FBC310-8E0C-471C-90E5-EC87B3166CAB}" destId="{CEB5FC34-8792-43BE-A800-2846B73CF1A9}" srcOrd="2" destOrd="0" presId="urn:microsoft.com/office/officeart/2011/layout/TabList"/>
    <dgm:cxn modelId="{AEA4BA98-9525-4ECC-BE29-A705C6C9D3D0}" type="presParOf" srcId="{1D95BAAD-0431-47A1-AC21-26E7C5C38C4C}" destId="{C74B035F-57E3-4399-A115-CFF124E72756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5FC34-8792-43BE-A800-2846B73CF1A9}">
      <dsp:nvSpPr>
        <dsp:cNvPr id="0" name=""/>
        <dsp:cNvSpPr/>
      </dsp:nvSpPr>
      <dsp:spPr>
        <a:xfrm>
          <a:off x="0" y="3634513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D690CD-9FA7-4798-A668-2D624604F4B2}">
      <dsp:nvSpPr>
        <dsp:cNvPr id="0" name=""/>
        <dsp:cNvSpPr/>
      </dsp:nvSpPr>
      <dsp:spPr>
        <a:xfrm>
          <a:off x="0" y="2542590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684E8-07B0-46E8-89FA-9AA84B9EAF4E}">
      <dsp:nvSpPr>
        <dsp:cNvPr id="0" name=""/>
        <dsp:cNvSpPr/>
      </dsp:nvSpPr>
      <dsp:spPr>
        <a:xfrm>
          <a:off x="0" y="1450667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3A191-390B-47A7-8A25-F8E3ECFBD649}">
      <dsp:nvSpPr>
        <dsp:cNvPr id="0" name=""/>
        <dsp:cNvSpPr/>
      </dsp:nvSpPr>
      <dsp:spPr>
        <a:xfrm>
          <a:off x="0" y="358745"/>
          <a:ext cx="10515600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59BBC-A476-47CC-88BC-6F1D866666DD}">
      <dsp:nvSpPr>
        <dsp:cNvPr id="0" name=""/>
        <dsp:cNvSpPr/>
      </dsp:nvSpPr>
      <dsp:spPr>
        <a:xfrm>
          <a:off x="2734055" y="772"/>
          <a:ext cx="7781544" cy="357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734055" y="772"/>
        <a:ext cx="7781544" cy="357972"/>
      </dsp:txXfrm>
    </dsp:sp>
    <dsp:sp modelId="{C0892E32-77DA-47E3-9A9F-B09FC23AE4C6}">
      <dsp:nvSpPr>
        <dsp:cNvPr id="0" name=""/>
        <dsp:cNvSpPr/>
      </dsp:nvSpPr>
      <dsp:spPr>
        <a:xfrm>
          <a:off x="0" y="772"/>
          <a:ext cx="2734056" cy="3579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A1</a:t>
          </a:r>
        </a:p>
      </dsp:txBody>
      <dsp:txXfrm>
        <a:off x="17478" y="18250"/>
        <a:ext cx="2699100" cy="340494"/>
      </dsp:txXfrm>
    </dsp:sp>
    <dsp:sp modelId="{8FFD9229-115D-410D-8FCC-8F77FF0E3055}">
      <dsp:nvSpPr>
        <dsp:cNvPr id="0" name=""/>
        <dsp:cNvSpPr/>
      </dsp:nvSpPr>
      <dsp:spPr>
        <a:xfrm>
          <a:off x="0" y="358745"/>
          <a:ext cx="10515600" cy="71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Every message is delivered </a:t>
          </a:r>
          <a:r>
            <a:rPr lang="en-US" sz="2000" kern="1200" dirty="0">
              <a:solidFill>
                <a:srgbClr val="00B050"/>
              </a:solidFill>
            </a:rPr>
            <a:t>correctly</a:t>
          </a:r>
          <a:r>
            <a:rPr lang="en-US" sz="2000" kern="1200" dirty="0"/>
            <a:t>. Message integrity is maintained.</a:t>
          </a:r>
        </a:p>
      </dsp:txBody>
      <dsp:txXfrm>
        <a:off x="0" y="358745"/>
        <a:ext cx="10515600" cy="716051"/>
      </dsp:txXfrm>
    </dsp:sp>
    <dsp:sp modelId="{A29A9134-A26F-4434-AC9F-B1271685CF36}">
      <dsp:nvSpPr>
        <dsp:cNvPr id="0" name=""/>
        <dsp:cNvSpPr/>
      </dsp:nvSpPr>
      <dsp:spPr>
        <a:xfrm>
          <a:off x="2734055" y="1092695"/>
          <a:ext cx="7781544" cy="357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734055" y="1092695"/>
        <a:ext cx="7781544" cy="357972"/>
      </dsp:txXfrm>
    </dsp:sp>
    <dsp:sp modelId="{36CDAE3F-7BE7-48D3-BB68-31404E6DEACA}">
      <dsp:nvSpPr>
        <dsp:cNvPr id="0" name=""/>
        <dsp:cNvSpPr/>
      </dsp:nvSpPr>
      <dsp:spPr>
        <a:xfrm>
          <a:off x="0" y="1092695"/>
          <a:ext cx="2734056" cy="3579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A2</a:t>
          </a:r>
        </a:p>
      </dsp:txBody>
      <dsp:txXfrm>
        <a:off x="17478" y="1110173"/>
        <a:ext cx="2699100" cy="340494"/>
      </dsp:txXfrm>
    </dsp:sp>
    <dsp:sp modelId="{7A291B0C-386E-4A29-829B-84EBA9809C7F}">
      <dsp:nvSpPr>
        <dsp:cNvPr id="0" name=""/>
        <dsp:cNvSpPr/>
      </dsp:nvSpPr>
      <dsp:spPr>
        <a:xfrm>
          <a:off x="0" y="1450667"/>
          <a:ext cx="10515600" cy="71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receiver of a message </a:t>
          </a:r>
          <a:r>
            <a:rPr lang="en-US" sz="2000" kern="1200" dirty="0">
              <a:solidFill>
                <a:srgbClr val="0070C0"/>
              </a:solidFill>
            </a:rPr>
            <a:t>knows</a:t>
          </a:r>
          <a:r>
            <a:rPr lang="en-US" sz="2000" kern="1200" dirty="0"/>
            <a:t> the identity of the sender.</a:t>
          </a:r>
        </a:p>
      </dsp:txBody>
      <dsp:txXfrm>
        <a:off x="0" y="1450667"/>
        <a:ext cx="10515600" cy="716051"/>
      </dsp:txXfrm>
    </dsp:sp>
    <dsp:sp modelId="{E7AFD515-8254-460B-A1EC-BAE1953F1374}">
      <dsp:nvSpPr>
        <dsp:cNvPr id="0" name=""/>
        <dsp:cNvSpPr/>
      </dsp:nvSpPr>
      <dsp:spPr>
        <a:xfrm>
          <a:off x="2734055" y="2184618"/>
          <a:ext cx="7781544" cy="357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734055" y="2184618"/>
        <a:ext cx="7781544" cy="357972"/>
      </dsp:txXfrm>
    </dsp:sp>
    <dsp:sp modelId="{D21F0696-E086-4684-B393-5DDB1CAC6650}">
      <dsp:nvSpPr>
        <dsp:cNvPr id="0" name=""/>
        <dsp:cNvSpPr/>
      </dsp:nvSpPr>
      <dsp:spPr>
        <a:xfrm>
          <a:off x="0" y="2184618"/>
          <a:ext cx="2734056" cy="3579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A3</a:t>
          </a:r>
        </a:p>
      </dsp:txBody>
      <dsp:txXfrm>
        <a:off x="17478" y="2202096"/>
        <a:ext cx="2699100" cy="340494"/>
      </dsp:txXfrm>
    </dsp:sp>
    <dsp:sp modelId="{D11CB5B1-7D13-4E01-95B4-2315A1C38100}">
      <dsp:nvSpPr>
        <dsp:cNvPr id="0" name=""/>
        <dsp:cNvSpPr/>
      </dsp:nvSpPr>
      <dsp:spPr>
        <a:xfrm>
          <a:off x="0" y="2542590"/>
          <a:ext cx="10515600" cy="71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The absence of a message can be </a:t>
          </a:r>
          <a:r>
            <a:rPr lang="en-US" sz="2000" kern="1200" dirty="0">
              <a:solidFill>
                <a:srgbClr val="00B050"/>
              </a:solidFill>
            </a:rPr>
            <a:t>detected</a:t>
          </a:r>
          <a:r>
            <a:rPr lang="en-US" sz="2000" kern="1200" dirty="0"/>
            <a:t>.</a:t>
          </a:r>
        </a:p>
      </dsp:txBody>
      <dsp:txXfrm>
        <a:off x="0" y="2542590"/>
        <a:ext cx="10515600" cy="716051"/>
      </dsp:txXfrm>
    </dsp:sp>
    <dsp:sp modelId="{5B13C95E-3C8D-4DDD-8FEC-050458A6E7DB}">
      <dsp:nvSpPr>
        <dsp:cNvPr id="0" name=""/>
        <dsp:cNvSpPr/>
      </dsp:nvSpPr>
      <dsp:spPr>
        <a:xfrm>
          <a:off x="2734055" y="3276541"/>
          <a:ext cx="7781544" cy="357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734055" y="3276541"/>
        <a:ext cx="7781544" cy="357972"/>
      </dsp:txXfrm>
    </dsp:sp>
    <dsp:sp modelId="{F8FD3F5C-FED3-45F9-92D8-6E8852DFE03F}">
      <dsp:nvSpPr>
        <dsp:cNvPr id="0" name=""/>
        <dsp:cNvSpPr/>
      </dsp:nvSpPr>
      <dsp:spPr>
        <a:xfrm>
          <a:off x="0" y="3276541"/>
          <a:ext cx="2734056" cy="3579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Majority</a:t>
          </a:r>
        </a:p>
      </dsp:txBody>
      <dsp:txXfrm>
        <a:off x="17478" y="3294019"/>
        <a:ext cx="2699100" cy="340494"/>
      </dsp:txXfrm>
    </dsp:sp>
    <dsp:sp modelId="{C74B035F-57E3-4399-A115-CFF124E72756}">
      <dsp:nvSpPr>
        <dsp:cNvPr id="0" name=""/>
        <dsp:cNvSpPr/>
      </dsp:nvSpPr>
      <dsp:spPr>
        <a:xfrm>
          <a:off x="0" y="3634513"/>
          <a:ext cx="10515600" cy="71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 majority function (v</a:t>
          </a:r>
          <a:r>
            <a:rPr lang="en-US" sz="2000" kern="1200" baseline="-25000" dirty="0"/>
            <a:t>1</a:t>
          </a:r>
          <a:r>
            <a:rPr lang="en-US" sz="2000" kern="1200" dirty="0"/>
            <a:t> … </a:t>
          </a:r>
          <a:r>
            <a:rPr lang="en-US" sz="2000" kern="1200" dirty="0" err="1"/>
            <a:t>v</a:t>
          </a:r>
          <a:r>
            <a:rPr lang="en-US" sz="2000" kern="1200" baseline="-25000" dirty="0" err="1"/>
            <a:t>n</a:t>
          </a:r>
          <a:r>
            <a:rPr lang="en-US" sz="2000" kern="1200" dirty="0"/>
            <a:t>) that returns the </a:t>
          </a:r>
          <a:r>
            <a:rPr lang="en-US" sz="2000" kern="1200" dirty="0">
              <a:solidFill>
                <a:srgbClr val="FF0000"/>
              </a:solidFill>
            </a:rPr>
            <a:t>majority</a:t>
          </a:r>
          <a:r>
            <a:rPr lang="en-US" sz="2000" kern="1200" dirty="0"/>
            <a:t> value. If the majority does not exist, return RETREAT.</a:t>
          </a:r>
        </a:p>
      </dsp:txBody>
      <dsp:txXfrm>
        <a:off x="0" y="3634513"/>
        <a:ext cx="10515600" cy="716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9E365-1016-44E3-ACE0-26F7D0D20A5E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31CC7-777A-4CEB-BFBD-A070BB26E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2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5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35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2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6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89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01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1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19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31CC7-777A-4CEB-BFBD-A070BB26E1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9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DC36-13FB-496A-BC29-BCD23365E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89C78-7607-4D5B-9064-53DB82A00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D0B1-937A-4CA0-AFED-013B846F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F7CD-14F5-40E5-B6B6-9078B8E6703F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D544A-462F-4EDE-A534-3890C5A7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BD46-6FEB-44EC-A898-DF760EF6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BD9A-AF63-44D1-AD3C-9B3E40F4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EC9CF-3F68-4C98-9C9D-2A8F41471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4902-74F9-4D97-AB45-1803090D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02D63-488A-42D1-BFC6-E4F435FB251C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54D6E-644E-4605-8F86-744B3B79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6C1F2-50E6-4FA4-AB6E-30602E5A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1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7D3D5-A769-42DB-B204-BF847A2A5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3F61C-DB8E-462B-86B1-A97C7EDEA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81F2-080A-4B7A-8A57-CA247BF3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37D5-4142-415F-B19D-7EC596C94939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D1F0-A9AA-4917-B5E3-1A079191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3E23-CB30-49F8-B459-04468202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9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205E-1F24-438D-9E4B-AAAE20C4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533B-C41A-4A86-B846-23248FDA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94C0-92F4-4AF6-9128-526F64B0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4F77-E605-4AB9-9F41-A2D266584AD3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D0C94-83F5-4D40-8243-97CF006D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7AA9C-35A5-4B6F-84A1-BCE40B37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3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AC30-CB0A-49C9-9229-4A23CFA1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62F90-0612-4BBF-8D42-74A4A564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449B-4AC5-4481-BD31-29AB3719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8727-4BA7-4FF7-9DA2-FCC29AC69997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E887-4C50-450C-98C0-85E86C12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2A31-3191-4629-AAD0-E765BF7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5442-871B-4371-ACC3-DC7A90A2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6014-73C0-4341-94CF-D41D68BF5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80DDC-EAF1-44F7-879F-FC7043B7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A0045-6773-4EBF-B1D8-5D3347A9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82B6A-D738-4E81-94CD-90DD09B71C4C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0DD12-86D5-4773-9508-DAA21CA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5069-FF43-4AB7-B111-D9D39DDE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4C83-1FE9-4815-A4DE-05F9BC01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F971-4C80-45AE-A9F2-5549C687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0A3C5-3698-4A76-B705-FF693B315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D0D4F-A314-4A28-A432-44525FA59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A889E-865E-4FE0-8A8A-B25F91D61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37B13-F52A-4DEB-92A4-4240848A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88D-DBC2-433E-B0BF-C7297E8D444A}" type="datetime1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19B15-3772-4A1F-898F-8B63E7C0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66A6E-7C5B-4DB5-BA57-2E382B2C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1F97-FC0D-4132-8850-D01F8CCA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30D84-24DA-47B6-82C6-080485DF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10D-541F-47D7-B1D6-251C439E0B55}" type="datetime1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B93D7-12BE-4EB1-86BF-A3D719F3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2ED3C-22D9-4D69-8191-73776AB7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0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A0621-9246-4A4E-B959-95B439E6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38654-D593-4D61-BD9C-F5F1DC512E23}" type="datetime1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2EEF5-C8EA-474B-985F-398F0A8F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72F93-11A0-4280-8256-4E1413AF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79D1-603E-4411-8F8B-DEE933CE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C4CA-30B3-4D6D-8E85-A48282648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BE5AA-8E04-46B5-8985-EC9C10B4F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D88B0-A81D-4FE5-912F-4FAF2E77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8DE9-72FC-483C-AC30-2197C3637E4F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53B2-FE82-4C09-AB0B-05A09ED2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B02AE-ACC1-43E4-BE43-4158F0B8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2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1CBB-644C-46CE-8D70-D4D82DE7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EFC91-EFBF-47AD-AC57-304840BD8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2A061-EE1E-4E77-BC0C-8E5DB2110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A4181-D020-41C5-84ED-971F67CA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9960-0DEE-442A-991D-6EC94560243D}" type="datetime1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3FF64-E4DE-43DF-82C8-EA5056A2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71C07-1C84-4D19-A949-6A790A48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A6860-2D64-48A4-A388-23EAC00A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E25FF-19E1-4F88-9DC4-8282BFB1E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C4B3-763E-4363-BD67-98D3AB037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2B9E-B437-4DC0-B450-A61AF167E31A}" type="datetime1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C1FF-0F72-4BFB-907E-9C21594A5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E5E2-01BB-4A9D-93FF-84F1B5A5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70B8-2EF1-41E3-A09F-966C8F878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862"/>
            <a:ext cx="9144000" cy="2387600"/>
          </a:xfrm>
        </p:spPr>
        <p:txBody>
          <a:bodyPr/>
          <a:lstStyle/>
          <a:p>
            <a:r>
              <a:rPr lang="en-US" dirty="0"/>
              <a:t>Byzantine Fault Tolerance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422DC-F297-41B0-A11B-B29B18450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Prof. Smruti R. Sarangi</a:t>
            </a:r>
          </a:p>
          <a:p>
            <a:r>
              <a:rPr lang="en-US" sz="2800" dirty="0"/>
              <a:t>Computer Science and Engineering</a:t>
            </a:r>
          </a:p>
          <a:p>
            <a:r>
              <a:rPr lang="en-US" sz="2800" dirty="0"/>
              <a:t> IIT Delhi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16A4C-8EC2-403A-B96B-3B4045F7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AD77B-A2EF-4B3C-9E8A-1BE1E417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7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0DDC-980A-4C04-BC19-40A23506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0EB7EE-13B6-4B8A-9A44-E156F16487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1139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7EE8F-F868-456C-8D36-5BA1BB75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E3EDF-00A4-4FEC-BFFC-159E499F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9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5B47-AC0C-47D9-BAEE-0A9F96AF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A8D96-BA1E-4485-8C06-5D745701E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1"/>
            <a:ext cx="10515600" cy="1325564"/>
          </a:xfrm>
        </p:spPr>
        <p:txBody>
          <a:bodyPr>
            <a:normAutofit/>
          </a:bodyPr>
          <a:lstStyle/>
          <a:p>
            <a:r>
              <a:rPr lang="en-US" dirty="0"/>
              <a:t>OM(0)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commander</a:t>
            </a:r>
            <a:r>
              <a:rPr lang="en-US" dirty="0"/>
              <a:t> sends its </a:t>
            </a:r>
            <a:r>
              <a:rPr lang="en-US" dirty="0">
                <a:solidFill>
                  <a:srgbClr val="00B050"/>
                </a:solidFill>
              </a:rPr>
              <a:t>value</a:t>
            </a:r>
            <a:r>
              <a:rPr lang="en-US" dirty="0"/>
              <a:t> to each </a:t>
            </a:r>
            <a:r>
              <a:rPr lang="en-US" dirty="0">
                <a:solidFill>
                  <a:srgbClr val="0070C0"/>
                </a:solidFill>
              </a:rPr>
              <a:t>lieutenant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0070C0"/>
                </a:solidFill>
              </a:rPr>
              <a:t>lieutenant</a:t>
            </a:r>
            <a:r>
              <a:rPr lang="en-US" dirty="0"/>
              <a:t> accepts the </a:t>
            </a:r>
            <a:r>
              <a:rPr lang="en-US" dirty="0">
                <a:solidFill>
                  <a:schemeClr val="accent1"/>
                </a:solidFill>
              </a:rPr>
              <a:t>value</a:t>
            </a:r>
            <a:r>
              <a:rPr lang="en-US" dirty="0"/>
              <a:t> or accepts RETREAT if no message was sent.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8434F-C7BF-439F-AA3A-8E2C6B0C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DF32872-C39D-40DD-A964-9F0C7105CFDF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DD9107-F6A0-47CE-B24B-9139C68D7118}"/>
              </a:ext>
            </a:extLst>
          </p:cNvPr>
          <p:cNvGrpSpPr/>
          <p:nvPr/>
        </p:nvGrpSpPr>
        <p:grpSpPr>
          <a:xfrm>
            <a:off x="1686214" y="3351850"/>
            <a:ext cx="7772400" cy="2319334"/>
            <a:chOff x="1543974" y="2868008"/>
            <a:chExt cx="7772400" cy="23193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6D99DA-6B76-4FB5-B501-35B84C74F4D8}"/>
                </a:ext>
              </a:extLst>
            </p:cNvPr>
            <p:cNvSpPr/>
            <p:nvPr/>
          </p:nvSpPr>
          <p:spPr>
            <a:xfrm>
              <a:off x="4518734" y="2868008"/>
              <a:ext cx="1935332" cy="62143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Commander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E26A61-D5B5-4DF3-A313-3FD7587E2DDE}"/>
                </a:ext>
              </a:extLst>
            </p:cNvPr>
            <p:cNvSpPr/>
            <p:nvPr/>
          </p:nvSpPr>
          <p:spPr>
            <a:xfrm>
              <a:off x="1543974" y="4547360"/>
              <a:ext cx="1935332" cy="62143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General 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5D50F2D-9B31-40E8-AACB-B6EBF6AD49B2}"/>
                </a:ext>
              </a:extLst>
            </p:cNvPr>
            <p:cNvSpPr/>
            <p:nvPr/>
          </p:nvSpPr>
          <p:spPr>
            <a:xfrm>
              <a:off x="3999020" y="4537164"/>
              <a:ext cx="1935332" cy="62143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General 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BF953BE-EC6E-467F-89B1-30BC83D7C37D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2511640" y="3398438"/>
              <a:ext cx="2290517" cy="114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7BF85B6-A6B0-46E1-82E9-30E91890AB23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4966686" y="3489445"/>
              <a:ext cx="519714" cy="1047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D6ED12-F860-4873-8A54-625A6F46017C}"/>
                </a:ext>
              </a:extLst>
            </p:cNvPr>
            <p:cNvSpPr/>
            <p:nvPr/>
          </p:nvSpPr>
          <p:spPr>
            <a:xfrm>
              <a:off x="7381042" y="4565905"/>
              <a:ext cx="1935332" cy="62143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General 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7C46E0F-2210-48E1-B5A3-FF788E027DDB}"/>
                </a:ext>
              </a:extLst>
            </p:cNvPr>
            <p:cNvCxnSpPr>
              <a:cxnSpLocks/>
              <a:stCxn id="5" idx="5"/>
              <a:endCxn id="14" idx="0"/>
            </p:cNvCxnSpPr>
            <p:nvPr/>
          </p:nvCxnSpPr>
          <p:spPr>
            <a:xfrm>
              <a:off x="6170643" y="3398438"/>
              <a:ext cx="2178065" cy="116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59D262A-80A3-48E1-B82A-F338DCA81ADA}"/>
                </a:ext>
              </a:extLst>
            </p:cNvPr>
            <p:cNvSpPr/>
            <p:nvPr/>
          </p:nvSpPr>
          <p:spPr>
            <a:xfrm>
              <a:off x="6217920" y="4778324"/>
              <a:ext cx="142240" cy="130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17D6D1E-760E-4643-9623-74B4811163A0}"/>
                </a:ext>
              </a:extLst>
            </p:cNvPr>
            <p:cNvSpPr/>
            <p:nvPr/>
          </p:nvSpPr>
          <p:spPr>
            <a:xfrm>
              <a:off x="6501488" y="4778324"/>
              <a:ext cx="142240" cy="130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0262258-928B-4061-84C4-D8EBFD606C53}"/>
                </a:ext>
              </a:extLst>
            </p:cNvPr>
            <p:cNvSpPr/>
            <p:nvPr/>
          </p:nvSpPr>
          <p:spPr>
            <a:xfrm>
              <a:off x="6768900" y="4778324"/>
              <a:ext cx="142240" cy="130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6FF16773-4553-405E-9396-A867E7E3F06A}"/>
              </a:ext>
            </a:extLst>
          </p:cNvPr>
          <p:cNvSpPr/>
          <p:nvPr/>
        </p:nvSpPr>
        <p:spPr>
          <a:xfrm>
            <a:off x="9631680" y="3882280"/>
            <a:ext cx="1722120" cy="1325564"/>
          </a:xfrm>
          <a:prstGeom prst="wedgeEllipseCallout">
            <a:avLst>
              <a:gd name="adj1" fmla="val -77470"/>
              <a:gd name="adj2" fmla="val 425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accept the value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6A8AA4-2F97-4E3B-ACE6-51F6CF4F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4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E58B-9B9C-4D61-B339-8979750A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CE3C-A143-41A5-A40C-6CE2A470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OM(m), m &gt; 0, total </a:t>
            </a:r>
            <a:r>
              <a:rPr lang="en-US" i="1" dirty="0"/>
              <a:t>n</a:t>
            </a:r>
            <a:r>
              <a:rPr lang="en-US" dirty="0"/>
              <a:t> generals including the </a:t>
            </a:r>
            <a:r>
              <a:rPr lang="en-US" dirty="0">
                <a:solidFill>
                  <a:srgbClr val="FF0000"/>
                </a:solidFill>
              </a:rPr>
              <a:t>commander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commander</a:t>
            </a:r>
            <a:r>
              <a:rPr lang="en-US" dirty="0"/>
              <a:t> sends his value to every </a:t>
            </a:r>
            <a:r>
              <a:rPr lang="en-US" dirty="0">
                <a:solidFill>
                  <a:srgbClr val="0070C0"/>
                </a:solidFill>
              </a:rPr>
              <a:t>lieutenant</a:t>
            </a:r>
          </a:p>
          <a:p>
            <a:pPr lvl="1"/>
            <a:r>
              <a:rPr lang="en-US" dirty="0"/>
              <a:t>Let </a:t>
            </a:r>
            <a:r>
              <a:rPr lang="en-US" dirty="0">
                <a:solidFill>
                  <a:srgbClr val="0070C0"/>
                </a:solidFill>
              </a:rPr>
              <a:t>lieutenant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i="1" dirty="0"/>
              <a:t>, </a:t>
            </a:r>
            <a:r>
              <a:rPr lang="en-US" dirty="0"/>
              <a:t>receive value v</a:t>
            </a:r>
            <a:r>
              <a:rPr lang="en-US" baseline="-25000" dirty="0"/>
              <a:t>i</a:t>
            </a:r>
            <a:r>
              <a:rPr lang="en-US" dirty="0"/>
              <a:t> from the </a:t>
            </a:r>
            <a:r>
              <a:rPr lang="en-US" dirty="0">
                <a:solidFill>
                  <a:srgbClr val="FF0000"/>
                </a:solidFill>
              </a:rPr>
              <a:t>commander</a:t>
            </a:r>
            <a:r>
              <a:rPr lang="en-US" dirty="0"/>
              <a:t>. </a:t>
            </a:r>
          </a:p>
          <a:p>
            <a:pPr lvl="2"/>
            <a:r>
              <a:rPr lang="en-US" sz="2400" dirty="0"/>
              <a:t>How does it know that the same value was sent to other </a:t>
            </a:r>
            <a:r>
              <a:rPr lang="en-US" sz="2400" dirty="0">
                <a:solidFill>
                  <a:srgbClr val="0070C0"/>
                </a:solidFill>
              </a:rPr>
              <a:t>lieutenants</a:t>
            </a:r>
            <a:r>
              <a:rPr lang="en-US" sz="2400" dirty="0"/>
              <a:t>?</a:t>
            </a:r>
          </a:p>
          <a:p>
            <a:pPr lvl="2"/>
            <a:r>
              <a:rPr lang="en-US" sz="2400" dirty="0"/>
              <a:t>It acts as a </a:t>
            </a:r>
            <a:r>
              <a:rPr lang="en-US" sz="2400" dirty="0">
                <a:solidFill>
                  <a:srgbClr val="FF0000"/>
                </a:solidFill>
              </a:rPr>
              <a:t>commander</a:t>
            </a:r>
            <a:r>
              <a:rPr lang="en-US" sz="2400" dirty="0"/>
              <a:t> in an algorithm with the rest of the </a:t>
            </a:r>
            <a:r>
              <a:rPr lang="en-US" sz="2400" i="1" dirty="0"/>
              <a:t>n-2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lieutenants </a:t>
            </a:r>
            <a:r>
              <a:rPr lang="en-US" sz="2400" dirty="0">
                <a:solidFill>
                  <a:srgbClr val="7030A0"/>
                </a:solidFill>
              </a:rPr>
              <a:t>OM(m-1):  </a:t>
            </a:r>
            <a:r>
              <a:rPr lang="en-US" sz="2400" dirty="0"/>
              <a:t>Sends them value v</a:t>
            </a:r>
            <a:r>
              <a:rPr lang="en-US" sz="2400" baseline="-25000" dirty="0"/>
              <a:t>i</a:t>
            </a:r>
            <a:r>
              <a:rPr lang="en-US" sz="2400" dirty="0"/>
              <a:t>, and tries to arrive at an </a:t>
            </a:r>
            <a:r>
              <a:rPr lang="en-US" sz="2400" dirty="0">
                <a:solidFill>
                  <a:srgbClr val="00B050"/>
                </a:solidFill>
              </a:rPr>
              <a:t>agreement</a:t>
            </a:r>
          </a:p>
          <a:p>
            <a:pPr lvl="2"/>
            <a:r>
              <a:rPr lang="en-US" sz="2400" dirty="0"/>
              <a:t>The loyal generals in </a:t>
            </a:r>
            <a:r>
              <a:rPr lang="en-US" sz="2400" dirty="0">
                <a:solidFill>
                  <a:srgbClr val="7030A0"/>
                </a:solidFill>
              </a:rPr>
              <a:t>OM(m-1)</a:t>
            </a:r>
            <a:r>
              <a:rPr lang="en-US" sz="2400" b="1" dirty="0"/>
              <a:t> </a:t>
            </a:r>
            <a:r>
              <a:rPr lang="en-US" sz="2400" dirty="0"/>
              <a:t>come to an agreement about the value received by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lieutenant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2"/>
            <a:r>
              <a:rPr lang="en-US" sz="2400" dirty="0"/>
              <a:t>It does not matter if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lieutenant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B050"/>
                </a:solidFill>
              </a:rPr>
              <a:t>loyal</a:t>
            </a:r>
            <a:r>
              <a:rPr lang="en-US" sz="2400" dirty="0"/>
              <a:t> or not. The rest of the loyal generals agree on the value that </a:t>
            </a:r>
            <a:r>
              <a:rPr lang="en-US" sz="2400" i="1" dirty="0" err="1">
                <a:solidFill>
                  <a:schemeClr val="accent1"/>
                </a:solidFill>
              </a:rPr>
              <a:t>i</a:t>
            </a:r>
            <a:r>
              <a:rPr lang="en-US" sz="2400" dirty="0"/>
              <a:t> got from its commander after </a:t>
            </a:r>
            <a:r>
              <a:rPr lang="en-US" sz="2400" dirty="0">
                <a:solidFill>
                  <a:srgbClr val="7030A0"/>
                </a:solidFill>
              </a:rPr>
              <a:t>OM(m-1).</a:t>
            </a:r>
          </a:p>
          <a:p>
            <a:pPr lvl="1"/>
            <a:r>
              <a:rPr lang="en-US" sz="2800" dirty="0"/>
              <a:t>(n-1) </a:t>
            </a:r>
            <a:r>
              <a:rPr lang="en-US" sz="2800" dirty="0">
                <a:solidFill>
                  <a:srgbClr val="0070C0"/>
                </a:solidFill>
              </a:rPr>
              <a:t>lieutenants</a:t>
            </a:r>
            <a:r>
              <a:rPr lang="en-US" sz="2800" dirty="0"/>
              <a:t> run their instance of OM(m-1)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B1250-7034-4261-957A-3E716FDB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092D0-6E31-454C-AD45-4C866518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3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C0583FA-9196-4678-AF09-EBE52211DD1F}"/>
              </a:ext>
            </a:extLst>
          </p:cNvPr>
          <p:cNvSpPr/>
          <p:nvPr/>
        </p:nvSpPr>
        <p:spPr>
          <a:xfrm>
            <a:off x="838200" y="3738880"/>
            <a:ext cx="8534400" cy="13829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0769E-BF19-44F2-93CB-F1A52079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BE0B4-4CA4-4B09-A2EB-159C4159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57F107-D1BF-48A4-89B8-DB225E2C5070}"/>
              </a:ext>
            </a:extLst>
          </p:cNvPr>
          <p:cNvGrpSpPr/>
          <p:nvPr/>
        </p:nvGrpSpPr>
        <p:grpSpPr>
          <a:xfrm>
            <a:off x="1503334" y="2346010"/>
            <a:ext cx="7772400" cy="2319334"/>
            <a:chOff x="1543974" y="2868008"/>
            <a:chExt cx="7772400" cy="231933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0CEA6A-FA05-4841-B110-1E224C6A2F4A}"/>
                </a:ext>
              </a:extLst>
            </p:cNvPr>
            <p:cNvSpPr/>
            <p:nvPr/>
          </p:nvSpPr>
          <p:spPr>
            <a:xfrm>
              <a:off x="4518734" y="2868008"/>
              <a:ext cx="1935332" cy="62143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Commander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62D5F0F-3CF8-45E5-828C-25D2155B9D5E}"/>
                </a:ext>
              </a:extLst>
            </p:cNvPr>
            <p:cNvSpPr/>
            <p:nvPr/>
          </p:nvSpPr>
          <p:spPr>
            <a:xfrm>
              <a:off x="1543974" y="4547360"/>
              <a:ext cx="1935332" cy="62143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General 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09C2E1-CA49-49DE-A44C-C03CA89E2D0E}"/>
                </a:ext>
              </a:extLst>
            </p:cNvPr>
            <p:cNvSpPr/>
            <p:nvPr/>
          </p:nvSpPr>
          <p:spPr>
            <a:xfrm>
              <a:off x="3999020" y="4537164"/>
              <a:ext cx="1935332" cy="62143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General 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0E607E4-6112-4F48-AB5E-8F964A9636B7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511640" y="3398438"/>
              <a:ext cx="2290517" cy="1148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FC4F2B-2A21-417D-BB6F-289D9529B120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 flipH="1">
              <a:off x="4966686" y="3489445"/>
              <a:ext cx="519714" cy="1047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B0FA0A7-D050-4795-92A8-A887A5536795}"/>
                </a:ext>
              </a:extLst>
            </p:cNvPr>
            <p:cNvSpPr/>
            <p:nvPr/>
          </p:nvSpPr>
          <p:spPr>
            <a:xfrm>
              <a:off x="7381042" y="4565905"/>
              <a:ext cx="1935332" cy="62143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General 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9C4C846-5AE1-4B1F-A181-5CA27AE0047D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6170643" y="3398438"/>
              <a:ext cx="2178065" cy="1167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74A9FD-83CC-43BA-8053-A194922CB7FF}"/>
                </a:ext>
              </a:extLst>
            </p:cNvPr>
            <p:cNvSpPr/>
            <p:nvPr/>
          </p:nvSpPr>
          <p:spPr>
            <a:xfrm>
              <a:off x="6217920" y="4778324"/>
              <a:ext cx="142240" cy="130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4F8ED04-97A3-41AD-B565-34B6B100BB17}"/>
                </a:ext>
              </a:extLst>
            </p:cNvPr>
            <p:cNvSpPr/>
            <p:nvPr/>
          </p:nvSpPr>
          <p:spPr>
            <a:xfrm>
              <a:off x="6501488" y="4778324"/>
              <a:ext cx="142240" cy="130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E34F54-055A-4C20-8726-3ABE7259C3DE}"/>
                </a:ext>
              </a:extLst>
            </p:cNvPr>
            <p:cNvSpPr/>
            <p:nvPr/>
          </p:nvSpPr>
          <p:spPr>
            <a:xfrm>
              <a:off x="6768900" y="4778324"/>
              <a:ext cx="142240" cy="1305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0A559C39-D62F-4826-BC32-4EF8A094454A}"/>
              </a:ext>
            </a:extLst>
          </p:cNvPr>
          <p:cNvSpPr/>
          <p:nvPr/>
        </p:nvSpPr>
        <p:spPr>
          <a:xfrm>
            <a:off x="9184640" y="2452902"/>
            <a:ext cx="2590800" cy="1325564"/>
          </a:xfrm>
          <a:prstGeom prst="wedgeEllipseCallout">
            <a:avLst>
              <a:gd name="adj1" fmla="val -68058"/>
              <a:gd name="adj2" fmla="val 716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Don’t accept the value that the commander sends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1030FAB6-9E36-45E3-A180-FA516E9AFFB4}"/>
              </a:ext>
            </a:extLst>
          </p:cNvPr>
          <p:cNvSpPr/>
          <p:nvPr/>
        </p:nvSpPr>
        <p:spPr>
          <a:xfrm>
            <a:off x="8324667" y="4665344"/>
            <a:ext cx="3714933" cy="1582463"/>
          </a:xfrm>
          <a:prstGeom prst="wedgeEllipseCallout">
            <a:avLst>
              <a:gd name="adj1" fmla="val -53652"/>
              <a:gd name="adj2" fmla="val -50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Ask the rest of the lieutenants and come to an agreement regarding the value sent by the commander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5E50E-9CCE-4D85-894C-0EC0796D1AD0}"/>
              </a:ext>
            </a:extLst>
          </p:cNvPr>
          <p:cNvSpPr/>
          <p:nvPr/>
        </p:nvSpPr>
        <p:spPr>
          <a:xfrm>
            <a:off x="11064240" y="4329599"/>
            <a:ext cx="1127760" cy="4816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OM(m-1)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B2F49-F5A1-4C83-9D8A-E8BD9722C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28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5EB4-1EC3-4980-A3A5-1620EAFC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5D4E-08F4-41DE-8884-069D16D81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3815"/>
          </a:xfrm>
        </p:spPr>
        <p:txBody>
          <a:bodyPr/>
          <a:lstStyle/>
          <a:p>
            <a:r>
              <a:rPr lang="en-US" dirty="0"/>
              <a:t>In step </a:t>
            </a:r>
            <a:r>
              <a:rPr lang="en-US" dirty="0">
                <a:solidFill>
                  <a:srgbClr val="7030A0"/>
                </a:solidFill>
              </a:rPr>
              <a:t>OM(m-1) </a:t>
            </a:r>
            <a:r>
              <a:rPr lang="en-US" dirty="0"/>
              <a:t>general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receives a total of (n-1) values</a:t>
            </a:r>
          </a:p>
          <a:p>
            <a:pPr lvl="1"/>
            <a:r>
              <a:rPr lang="en-US" dirty="0"/>
              <a:t>From (n-2) </a:t>
            </a:r>
            <a:r>
              <a:rPr lang="en-US" dirty="0">
                <a:solidFill>
                  <a:srgbClr val="0070C0"/>
                </a:solidFill>
              </a:rPr>
              <a:t>lieutenant generals </a:t>
            </a:r>
            <a:r>
              <a:rPr lang="en-US" dirty="0"/>
              <a:t>(result of their OM(m-1) </a:t>
            </a:r>
            <a:r>
              <a:rPr lang="en-US" dirty="0">
                <a:sym typeface="Wingdings" panose="05000000000000000000" pitchFamily="2" charset="2"/>
              </a:rPr>
              <a:t> after Byzantine agreement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One value </a:t>
            </a:r>
            <a:r>
              <a:rPr lang="en-US" dirty="0"/>
              <a:t>from its </a:t>
            </a:r>
            <a:r>
              <a:rPr lang="en-US" dirty="0">
                <a:solidFill>
                  <a:srgbClr val="FF0000"/>
                </a:solidFill>
              </a:rPr>
              <a:t>commander</a:t>
            </a:r>
          </a:p>
          <a:p>
            <a:pPr lvl="1"/>
            <a:r>
              <a:rPr lang="en-US" dirty="0"/>
              <a:t>It computes the </a:t>
            </a:r>
            <a:r>
              <a:rPr lang="en-US" dirty="0">
                <a:solidFill>
                  <a:srgbClr val="FF0000"/>
                </a:solidFill>
              </a:rPr>
              <a:t>majority</a:t>
            </a:r>
            <a:r>
              <a:rPr lang="en-US" dirty="0"/>
              <a:t> of the (n-1) values (=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)</a:t>
            </a:r>
          </a:p>
          <a:p>
            <a:r>
              <a:rPr lang="en-US" dirty="0"/>
              <a:t>It uses this value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US" dirty="0"/>
              <a:t> as the output of </a:t>
            </a:r>
            <a:r>
              <a:rPr lang="en-US" dirty="0">
                <a:solidFill>
                  <a:srgbClr val="7030A0"/>
                </a:solidFill>
              </a:rPr>
              <a:t>OM(m)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C1429-3D1F-429C-90A6-2ACBE446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close up of a stool&#10;&#10;Description automatically generated">
            <a:extLst>
              <a:ext uri="{FF2B5EF4-FFF2-40B4-BE49-F238E27FC236}">
                <a16:creationId xmlns:a16="http://schemas.microsoft.com/office/drawing/2014/main" id="{8BE4D0BD-2ECD-4639-A201-99D101466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8" y="4544377"/>
            <a:ext cx="1095297" cy="10770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420C88-F859-4336-8882-98DCCA821D27}"/>
              </a:ext>
            </a:extLst>
          </p:cNvPr>
          <p:cNvSpPr txBox="1"/>
          <p:nvPr/>
        </p:nvSpPr>
        <p:spPr>
          <a:xfrm>
            <a:off x="556515" y="5013563"/>
            <a:ext cx="74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85F8D6-BF52-4D92-9AF6-4D707FDFA847}"/>
              </a:ext>
            </a:extLst>
          </p:cNvPr>
          <p:cNvCxnSpPr>
            <a:cxnSpLocks/>
          </p:cNvCxnSpPr>
          <p:nvPr/>
        </p:nvCxnSpPr>
        <p:spPr>
          <a:xfrm>
            <a:off x="466491" y="4386779"/>
            <a:ext cx="11259017" cy="9461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7DC2C2B-A723-49EB-83B6-4ED128E1A744}"/>
              </a:ext>
            </a:extLst>
          </p:cNvPr>
          <p:cNvSpPr txBox="1">
            <a:spLocks/>
          </p:cNvSpPr>
          <p:nvPr/>
        </p:nvSpPr>
        <p:spPr>
          <a:xfrm>
            <a:off x="1931493" y="4645786"/>
            <a:ext cx="9884039" cy="207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is a </a:t>
            </a:r>
            <a:r>
              <a:rPr lang="en-US" sz="2000" dirty="0">
                <a:solidFill>
                  <a:srgbClr val="C00000"/>
                </a:solidFill>
              </a:rPr>
              <a:t>recursive algorithm</a:t>
            </a:r>
          </a:p>
          <a:p>
            <a:r>
              <a:rPr lang="en-US" sz="2000" dirty="0"/>
              <a:t>Since generals don’t trust their </a:t>
            </a:r>
            <a:r>
              <a:rPr lang="en-US" sz="2000" dirty="0">
                <a:solidFill>
                  <a:srgbClr val="FF0000"/>
                </a:solidFill>
              </a:rPr>
              <a:t>commander</a:t>
            </a:r>
            <a:r>
              <a:rPr lang="en-US" sz="2000" dirty="0"/>
              <a:t>, they do not </a:t>
            </a:r>
            <a:r>
              <a:rPr lang="en-US" sz="2000" dirty="0">
                <a:solidFill>
                  <a:srgbClr val="00B050"/>
                </a:solidFill>
              </a:rPr>
              <a:t>accept</a:t>
            </a:r>
            <a:r>
              <a:rPr lang="en-US" sz="2000" dirty="0"/>
              <a:t> an order at face value.</a:t>
            </a:r>
          </a:p>
          <a:p>
            <a:r>
              <a:rPr lang="en-US" sz="2000" dirty="0"/>
              <a:t>They </a:t>
            </a:r>
            <a:r>
              <a:rPr lang="en-US" sz="2000" dirty="0">
                <a:solidFill>
                  <a:srgbClr val="0070C0"/>
                </a:solidFill>
              </a:rPr>
              <a:t>inquire</a:t>
            </a:r>
            <a:r>
              <a:rPr lang="en-US" sz="2000" dirty="0"/>
              <a:t> with the rest of the generals, and ask them what they have gotten.</a:t>
            </a:r>
          </a:p>
          <a:p>
            <a:r>
              <a:rPr lang="en-US" sz="2000" dirty="0"/>
              <a:t>Each general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collects</a:t>
            </a:r>
            <a:r>
              <a:rPr lang="en-US" sz="2000" dirty="0"/>
              <a:t> (n-2) responses from other lieutenants, and 1 from its commander. </a:t>
            </a:r>
          </a:p>
          <a:p>
            <a:r>
              <a:rPr lang="en-US" sz="2000" dirty="0"/>
              <a:t>It can be proven that all </a:t>
            </a:r>
            <a:r>
              <a:rPr lang="en-US" sz="2000" dirty="0">
                <a:solidFill>
                  <a:srgbClr val="00B050"/>
                </a:solidFill>
              </a:rPr>
              <a:t>loyal</a:t>
            </a:r>
            <a:r>
              <a:rPr lang="en-US" sz="2000" dirty="0"/>
              <a:t> generals will compute the same majority value subsequently. </a:t>
            </a:r>
          </a:p>
          <a:p>
            <a:endParaRPr lang="en-US" dirty="0"/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AD5F-0E24-49E8-B6FB-54558031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538912"/>
            <a:ext cx="4114800" cy="365125"/>
          </a:xfrm>
        </p:spPr>
        <p:txBody>
          <a:bodyPr/>
          <a:lstStyle/>
          <a:p>
            <a:r>
              <a:rPr lang="it-IT" dirty="0"/>
              <a:t>(c) Smruti R. Sarangi,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9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EC8B-F610-4874-9B35-98E3AA2A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Example: General 3 is the traitor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2513-313F-48AF-B758-7D718E7E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7973"/>
            <a:ext cx="10515600" cy="598989"/>
          </a:xfrm>
        </p:spPr>
        <p:txBody>
          <a:bodyPr/>
          <a:lstStyle/>
          <a:p>
            <a:r>
              <a:rPr lang="en-US" dirty="0"/>
              <a:t>General 1 and General 2 compute majority (</a:t>
            </a:r>
            <a:r>
              <a:rPr lang="en-US" dirty="0" err="1"/>
              <a:t>v,v,x</a:t>
            </a:r>
            <a:r>
              <a:rPr lang="en-US" dirty="0"/>
              <a:t>) = 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7F72D-81EA-4F1C-BE30-6EC46EBB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7B7D19-B3E8-4528-9D91-429CD35DECC0}"/>
              </a:ext>
            </a:extLst>
          </p:cNvPr>
          <p:cNvSpPr/>
          <p:nvPr/>
        </p:nvSpPr>
        <p:spPr>
          <a:xfrm>
            <a:off x="5128334" y="1559357"/>
            <a:ext cx="1935332" cy="621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Commander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CED982-70DD-4958-91F0-4EF9DFEBEC4F}"/>
              </a:ext>
            </a:extLst>
          </p:cNvPr>
          <p:cNvSpPr/>
          <p:nvPr/>
        </p:nvSpPr>
        <p:spPr>
          <a:xfrm>
            <a:off x="2153574" y="3238709"/>
            <a:ext cx="1935332" cy="621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3D07A7-CFB0-427A-8CF7-80CDD0B47B4C}"/>
              </a:ext>
            </a:extLst>
          </p:cNvPr>
          <p:cNvSpPr/>
          <p:nvPr/>
        </p:nvSpPr>
        <p:spPr>
          <a:xfrm>
            <a:off x="5146829" y="3238709"/>
            <a:ext cx="1935332" cy="621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D99155-46C1-4925-A181-07D214D9828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121240" y="1969275"/>
            <a:ext cx="2045931" cy="12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1D0EAC-AAAB-4D72-9D55-9E0D80E750D9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096000" y="2180794"/>
            <a:ext cx="18495" cy="105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11F982-F043-4507-9542-B7A821F0111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088906" y="3549428"/>
            <a:ext cx="1057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15540C-A8AE-4E2E-B7CC-E2C2FD182935}"/>
              </a:ext>
            </a:extLst>
          </p:cNvPr>
          <p:cNvSpPr txBox="1"/>
          <p:nvPr/>
        </p:nvSpPr>
        <p:spPr>
          <a:xfrm>
            <a:off x="3800044" y="22800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C14AB-2A2F-4FC8-8A30-BFBE93E08CC4}"/>
              </a:ext>
            </a:extLst>
          </p:cNvPr>
          <p:cNvSpPr txBox="1"/>
          <p:nvPr/>
        </p:nvSpPr>
        <p:spPr>
          <a:xfrm>
            <a:off x="4420739" y="354942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89AD0-43E7-4414-83FC-B176D984EFA3}"/>
              </a:ext>
            </a:extLst>
          </p:cNvPr>
          <p:cNvSpPr txBox="1"/>
          <p:nvPr/>
        </p:nvSpPr>
        <p:spPr>
          <a:xfrm>
            <a:off x="5791800" y="22800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214A37-D6D7-4F8D-B9CB-5FF4DBA10A84}"/>
              </a:ext>
            </a:extLst>
          </p:cNvPr>
          <p:cNvSpPr/>
          <p:nvPr/>
        </p:nvSpPr>
        <p:spPr>
          <a:xfrm>
            <a:off x="7990642" y="3257254"/>
            <a:ext cx="1935332" cy="6214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AB52EF-294D-4D8B-9295-8BDB216C8189}"/>
              </a:ext>
            </a:extLst>
          </p:cNvPr>
          <p:cNvCxnSpPr>
            <a:cxnSpLocks/>
            <a:stCxn id="5" idx="6"/>
            <a:endCxn id="16" idx="0"/>
          </p:cNvCxnSpPr>
          <p:nvPr/>
        </p:nvCxnSpPr>
        <p:spPr>
          <a:xfrm>
            <a:off x="7063666" y="1870076"/>
            <a:ext cx="1894642" cy="138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7D067F-FADE-4928-A194-A61D740E9045}"/>
              </a:ext>
            </a:extLst>
          </p:cNvPr>
          <p:cNvSpPr txBox="1"/>
          <p:nvPr/>
        </p:nvSpPr>
        <p:spPr>
          <a:xfrm>
            <a:off x="8244397" y="22800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48C92C-F2B2-4B93-B3D3-D7756C5054D0}"/>
              </a:ext>
            </a:extLst>
          </p:cNvPr>
          <p:cNvCxnSpPr>
            <a:stCxn id="16" idx="2"/>
            <a:endCxn id="7" idx="6"/>
          </p:cNvCxnSpPr>
          <p:nvPr/>
        </p:nvCxnSpPr>
        <p:spPr>
          <a:xfrm flipH="1" flipV="1">
            <a:off x="7082161" y="3549428"/>
            <a:ext cx="908481" cy="1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6FC1F1-6F9F-4073-B8B7-D191D5D36424}"/>
              </a:ext>
            </a:extLst>
          </p:cNvPr>
          <p:cNvSpPr txBox="1"/>
          <p:nvPr/>
        </p:nvSpPr>
        <p:spPr>
          <a:xfrm>
            <a:off x="7369947" y="35679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20D5D65-4E88-4A7A-A137-0D9B0889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7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EC8B-F610-4874-9B35-98E3AA2A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Example: Commander is the traitor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2513-313F-48AF-B758-7D718E7E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7973"/>
            <a:ext cx="10515600" cy="598989"/>
          </a:xfrm>
        </p:spPr>
        <p:txBody>
          <a:bodyPr/>
          <a:lstStyle/>
          <a:p>
            <a:r>
              <a:rPr lang="en-US" dirty="0"/>
              <a:t>Each general computes the same value: majority 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7F72D-81EA-4F1C-BE30-6EC46EBB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7B7D19-B3E8-4528-9D91-429CD35DECC0}"/>
              </a:ext>
            </a:extLst>
          </p:cNvPr>
          <p:cNvSpPr/>
          <p:nvPr/>
        </p:nvSpPr>
        <p:spPr>
          <a:xfrm>
            <a:off x="5128334" y="1559357"/>
            <a:ext cx="1935332" cy="62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CED982-70DD-4958-91F0-4EF9DFEBEC4F}"/>
              </a:ext>
            </a:extLst>
          </p:cNvPr>
          <p:cNvSpPr/>
          <p:nvPr/>
        </p:nvSpPr>
        <p:spPr>
          <a:xfrm>
            <a:off x="2153574" y="3238709"/>
            <a:ext cx="1935332" cy="621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3D07A7-CFB0-427A-8CF7-80CDD0B47B4C}"/>
              </a:ext>
            </a:extLst>
          </p:cNvPr>
          <p:cNvSpPr/>
          <p:nvPr/>
        </p:nvSpPr>
        <p:spPr>
          <a:xfrm>
            <a:off x="5146829" y="3238709"/>
            <a:ext cx="1935332" cy="621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D99155-46C1-4925-A181-07D214D9828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121240" y="1969275"/>
            <a:ext cx="2045931" cy="126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1D0EAC-AAAB-4D72-9D55-9E0D80E750D9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6096000" y="2180794"/>
            <a:ext cx="18495" cy="105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11F982-F043-4507-9542-B7A821F0111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088906" y="3549428"/>
            <a:ext cx="1057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15540C-A8AE-4E2E-B7CC-E2C2FD182935}"/>
              </a:ext>
            </a:extLst>
          </p:cNvPr>
          <p:cNvSpPr txBox="1"/>
          <p:nvPr/>
        </p:nvSpPr>
        <p:spPr>
          <a:xfrm>
            <a:off x="4037970" y="220440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C14AB-2A2F-4FC8-8A30-BFBE93E08CC4}"/>
              </a:ext>
            </a:extLst>
          </p:cNvPr>
          <p:cNvSpPr txBox="1"/>
          <p:nvPr/>
        </p:nvSpPr>
        <p:spPr>
          <a:xfrm>
            <a:off x="4408537" y="350935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89AD0-43E7-4414-83FC-B176D984EFA3}"/>
              </a:ext>
            </a:extLst>
          </p:cNvPr>
          <p:cNvSpPr txBox="1"/>
          <p:nvPr/>
        </p:nvSpPr>
        <p:spPr>
          <a:xfrm>
            <a:off x="5845975" y="22044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214A37-D6D7-4F8D-B9CB-5FF4DBA10A84}"/>
              </a:ext>
            </a:extLst>
          </p:cNvPr>
          <p:cNvSpPr/>
          <p:nvPr/>
        </p:nvSpPr>
        <p:spPr>
          <a:xfrm>
            <a:off x="7990642" y="3257254"/>
            <a:ext cx="1935332" cy="621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AB52EF-294D-4D8B-9295-8BDB216C8189}"/>
              </a:ext>
            </a:extLst>
          </p:cNvPr>
          <p:cNvCxnSpPr>
            <a:cxnSpLocks/>
            <a:stCxn id="5" idx="6"/>
            <a:endCxn id="16" idx="0"/>
          </p:cNvCxnSpPr>
          <p:nvPr/>
        </p:nvCxnSpPr>
        <p:spPr>
          <a:xfrm>
            <a:off x="7063666" y="1870076"/>
            <a:ext cx="1894642" cy="138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7D067F-FADE-4928-A194-A61D740E9045}"/>
              </a:ext>
            </a:extLst>
          </p:cNvPr>
          <p:cNvSpPr txBox="1"/>
          <p:nvPr/>
        </p:nvSpPr>
        <p:spPr>
          <a:xfrm>
            <a:off x="8070169" y="220440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48C92C-F2B2-4B93-B3D3-D7756C5054D0}"/>
              </a:ext>
            </a:extLst>
          </p:cNvPr>
          <p:cNvCxnSpPr>
            <a:stCxn id="16" idx="2"/>
            <a:endCxn id="7" idx="6"/>
          </p:cNvCxnSpPr>
          <p:nvPr/>
        </p:nvCxnSpPr>
        <p:spPr>
          <a:xfrm flipH="1" flipV="1">
            <a:off x="7082161" y="3549428"/>
            <a:ext cx="908481" cy="1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CD74C4A-BCCC-4030-8DDC-CA182ECEB2CD}"/>
              </a:ext>
            </a:extLst>
          </p:cNvPr>
          <p:cNvSpPr txBox="1"/>
          <p:nvPr/>
        </p:nvSpPr>
        <p:spPr>
          <a:xfrm>
            <a:off x="7398382" y="349081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48EE48-04C8-4FB6-9C7F-E56A4706F603}"/>
              </a:ext>
            </a:extLst>
          </p:cNvPr>
          <p:cNvCxnSpPr>
            <a:cxnSpLocks/>
          </p:cNvCxnSpPr>
          <p:nvPr/>
        </p:nvCxnSpPr>
        <p:spPr>
          <a:xfrm flipH="1">
            <a:off x="5609740" y="3838177"/>
            <a:ext cx="947" cy="434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52571F6-F2D6-4201-AB8A-52D60431FEC1}"/>
              </a:ext>
            </a:extLst>
          </p:cNvPr>
          <p:cNvCxnSpPr>
            <a:cxnSpLocks/>
          </p:cNvCxnSpPr>
          <p:nvPr/>
        </p:nvCxnSpPr>
        <p:spPr>
          <a:xfrm flipH="1">
            <a:off x="3121241" y="4283053"/>
            <a:ext cx="2489446" cy="8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96BD0-F63A-4E35-A4B7-49C74E800F82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3121240" y="3860146"/>
            <a:ext cx="0" cy="43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844CDB1-36B7-4048-8CC9-DEEA9C1FE888}"/>
              </a:ext>
            </a:extLst>
          </p:cNvPr>
          <p:cNvCxnSpPr/>
          <p:nvPr/>
        </p:nvCxnSpPr>
        <p:spPr>
          <a:xfrm>
            <a:off x="6419294" y="3838177"/>
            <a:ext cx="0" cy="475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A1775C-6885-456C-9473-2CA0D0C79DD8}"/>
              </a:ext>
            </a:extLst>
          </p:cNvPr>
          <p:cNvCxnSpPr>
            <a:cxnSpLocks/>
          </p:cNvCxnSpPr>
          <p:nvPr/>
        </p:nvCxnSpPr>
        <p:spPr>
          <a:xfrm>
            <a:off x="6419294" y="4313528"/>
            <a:ext cx="2539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28A4D42-F590-4779-8E28-4BEC055B354E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8958308" y="3878691"/>
            <a:ext cx="0" cy="43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28E2A31-1DF9-45EF-B203-8F03A4543AAB}"/>
              </a:ext>
            </a:extLst>
          </p:cNvPr>
          <p:cNvSpPr txBox="1"/>
          <p:nvPr/>
        </p:nvSpPr>
        <p:spPr>
          <a:xfrm>
            <a:off x="4377826" y="39563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D22BB2-3A1D-4DA6-BB31-4C8092293C8E}"/>
              </a:ext>
            </a:extLst>
          </p:cNvPr>
          <p:cNvSpPr txBox="1"/>
          <p:nvPr/>
        </p:nvSpPr>
        <p:spPr>
          <a:xfrm>
            <a:off x="7399939" y="40005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5FF39C-8594-4263-9278-420388311A5F}"/>
              </a:ext>
            </a:extLst>
          </p:cNvPr>
          <p:cNvCxnSpPr/>
          <p:nvPr/>
        </p:nvCxnSpPr>
        <p:spPr>
          <a:xfrm>
            <a:off x="9286043" y="3878691"/>
            <a:ext cx="0" cy="78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2E182C-422D-4C52-BC44-D3D6FD1A1A40}"/>
              </a:ext>
            </a:extLst>
          </p:cNvPr>
          <p:cNvCxnSpPr>
            <a:cxnSpLocks/>
          </p:cNvCxnSpPr>
          <p:nvPr/>
        </p:nvCxnSpPr>
        <p:spPr>
          <a:xfrm flipH="1">
            <a:off x="2805345" y="4662021"/>
            <a:ext cx="64806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7FB4EE-5324-45CB-88B9-0B9B8A1540BC}"/>
              </a:ext>
            </a:extLst>
          </p:cNvPr>
          <p:cNvCxnSpPr>
            <a:cxnSpLocks/>
          </p:cNvCxnSpPr>
          <p:nvPr/>
        </p:nvCxnSpPr>
        <p:spPr>
          <a:xfrm flipV="1">
            <a:off x="2805344" y="3858434"/>
            <a:ext cx="0" cy="80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6E14041-94F8-4D84-99D5-75180B130063}"/>
              </a:ext>
            </a:extLst>
          </p:cNvPr>
          <p:cNvSpPr txBox="1"/>
          <p:nvPr/>
        </p:nvSpPr>
        <p:spPr>
          <a:xfrm>
            <a:off x="7406351" y="4370723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8A7E8DA-EA6C-489A-BE2F-DAB524D81CD8}"/>
              </a:ext>
            </a:extLst>
          </p:cNvPr>
          <p:cNvCxnSpPr>
            <a:stCxn id="6" idx="3"/>
          </p:cNvCxnSpPr>
          <p:nvPr/>
        </p:nvCxnSpPr>
        <p:spPr>
          <a:xfrm>
            <a:off x="2436997" y="3769139"/>
            <a:ext cx="4362" cy="1150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84FD611-67E1-45D6-8490-EF81E726A6FA}"/>
              </a:ext>
            </a:extLst>
          </p:cNvPr>
          <p:cNvCxnSpPr/>
          <p:nvPr/>
        </p:nvCxnSpPr>
        <p:spPr>
          <a:xfrm>
            <a:off x="2458374" y="4919443"/>
            <a:ext cx="7112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D647DFA-E42E-4887-B0B6-57DB045F8085}"/>
              </a:ext>
            </a:extLst>
          </p:cNvPr>
          <p:cNvCxnSpPr/>
          <p:nvPr/>
        </p:nvCxnSpPr>
        <p:spPr>
          <a:xfrm flipV="1">
            <a:off x="9570660" y="3769139"/>
            <a:ext cx="0" cy="11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7C6AD60-B84C-40DD-89C3-F65A8D261E26}"/>
              </a:ext>
            </a:extLst>
          </p:cNvPr>
          <p:cNvSpPr txBox="1"/>
          <p:nvPr/>
        </p:nvSpPr>
        <p:spPr>
          <a:xfrm>
            <a:off x="9570660" y="42208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6AC9CF9-3B74-4631-89D7-D6C89234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B3FF-3C86-4A14-A009-45EEABB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C03E-46CB-41FB-BD96-1B37B03E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899FD-7251-4D8D-8F77-9BC3687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1BDF82-67CB-403E-8185-8A112EDAE159}"/>
              </a:ext>
            </a:extLst>
          </p:cNvPr>
          <p:cNvSpPr/>
          <p:nvPr/>
        </p:nvSpPr>
        <p:spPr>
          <a:xfrm>
            <a:off x="3684233" y="2831977"/>
            <a:ext cx="5122416" cy="189982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Proof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A3628-F56F-4186-AD93-A5DFF446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BD3E-5EA5-40D7-945E-6D8DD84D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1936"/>
            <a:ext cx="10515600" cy="1325563"/>
          </a:xfrm>
        </p:spPr>
        <p:txBody>
          <a:bodyPr/>
          <a:lstStyle/>
          <a:p>
            <a:r>
              <a:rPr lang="en-US" dirty="0"/>
              <a:t>Lemma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23FAA7-33BC-43BD-AC59-4D9792D45F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1359"/>
                <a:ext cx="10871447" cy="475399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Assumption: </a:t>
                </a:r>
                <a:r>
                  <a:rPr lang="en-US" dirty="0">
                    <a:solidFill>
                      <a:srgbClr val="FF0000"/>
                    </a:solidFill>
                  </a:rPr>
                  <a:t>commander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00B050"/>
                    </a:solidFill>
                  </a:rPr>
                  <a:t>loyal</a:t>
                </a:r>
                <a:r>
                  <a:rPr lang="en-US" dirty="0"/>
                  <a:t>. It broadcasts value </a:t>
                </a:r>
                <a:r>
                  <a:rPr lang="en-US" i="1" dirty="0">
                    <a:solidFill>
                      <a:srgbClr val="0070C0"/>
                    </a:solidFill>
                  </a:rPr>
                  <a:t>v</a:t>
                </a:r>
                <a:r>
                  <a:rPr lang="en-US" i="1" dirty="0"/>
                  <a:t>.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For (m=0), this is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trivially satisfied.</a:t>
                </a:r>
              </a:p>
              <a:p>
                <a:r>
                  <a:rPr lang="en-US" dirty="0"/>
                  <a:t>Assume it is true for </a:t>
                </a:r>
                <a:r>
                  <a:rPr lang="en-US" i="1" dirty="0"/>
                  <a:t>(m-1)</a:t>
                </a:r>
                <a:r>
                  <a:rPr lang="en-US" dirty="0"/>
                  <a:t>, prove it is true for </a:t>
                </a:r>
                <a:r>
                  <a:rPr lang="en-US" i="1" dirty="0"/>
                  <a:t>m</a:t>
                </a:r>
                <a:r>
                  <a:rPr lang="en-US" dirty="0"/>
                  <a:t> (</a:t>
                </a:r>
                <a:r>
                  <a:rPr lang="en-US" dirty="0">
                    <a:solidFill>
                      <a:srgbClr val="C00000"/>
                    </a:solidFill>
                  </a:rPr>
                  <a:t>use induction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Step 1: Commander sends a value to (n-1) </a:t>
                </a:r>
                <a:r>
                  <a:rPr lang="en-US" dirty="0">
                    <a:solidFill>
                      <a:srgbClr val="0070C0"/>
                    </a:solidFill>
                  </a:rPr>
                  <a:t>lieutenants</a:t>
                </a:r>
              </a:p>
              <a:p>
                <a:r>
                  <a:rPr lang="en-US" dirty="0"/>
                  <a:t>Step 2: Each loyal lieutenant applies </a:t>
                </a:r>
                <a:r>
                  <a:rPr lang="en-US" dirty="0">
                    <a:solidFill>
                      <a:srgbClr val="7030A0"/>
                    </a:solidFill>
                  </a:rPr>
                  <a:t>OM(m-1) </a:t>
                </a:r>
                <a:r>
                  <a:rPr lang="en-US" dirty="0"/>
                  <a:t>with (n-1) generals </a:t>
                </a:r>
              </a:p>
              <a:p>
                <a:pPr lvl="1"/>
                <a:r>
                  <a:rPr lang="en-US" dirty="0"/>
                  <a:t>n &gt; 2k + m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(n-1) &gt; 2k + (m-1) [</a:t>
                </a:r>
                <a:r>
                  <a:rPr lang="en-US" dirty="0">
                    <a:solidFill>
                      <a:srgbClr val="7030A0"/>
                    </a:solidFill>
                  </a:rPr>
                  <a:t>OM(m-1) </a:t>
                </a:r>
                <a:r>
                  <a:rPr lang="en-US" dirty="0"/>
                  <a:t>runs correctly]</a:t>
                </a:r>
              </a:p>
              <a:p>
                <a:pPr lvl="1"/>
                <a:r>
                  <a:rPr lang="en-US" dirty="0"/>
                  <a:t>In </a:t>
                </a:r>
                <a:r>
                  <a:rPr lang="en-US" dirty="0">
                    <a:solidFill>
                      <a:srgbClr val="7030A0"/>
                    </a:solidFill>
                  </a:rPr>
                  <a:t>OM(m-1) </a:t>
                </a:r>
                <a:r>
                  <a:rPr lang="en-US" dirty="0"/>
                  <a:t>if a loyal </a:t>
                </a:r>
                <a:r>
                  <a:rPr lang="en-US" dirty="0">
                    <a:solidFill>
                      <a:srgbClr val="0070C0"/>
                    </a:solidFill>
                  </a:rPr>
                  <a:t>lieutenant</a:t>
                </a:r>
                <a:r>
                  <a:rPr lang="en-US" dirty="0"/>
                  <a:t> is a </a:t>
                </a:r>
                <a:r>
                  <a:rPr lang="en-US" dirty="0">
                    <a:solidFill>
                      <a:srgbClr val="FF0000"/>
                    </a:solidFill>
                  </a:rPr>
                  <a:t>commander</a:t>
                </a:r>
                <a:r>
                  <a:rPr lang="en-US" dirty="0"/>
                  <a:t> all other loyal </a:t>
                </a:r>
                <a:r>
                  <a:rPr lang="en-US" dirty="0">
                    <a:solidFill>
                      <a:srgbClr val="0070C0"/>
                    </a:solidFill>
                  </a:rPr>
                  <a:t>lieutenants</a:t>
                </a:r>
                <a:r>
                  <a:rPr lang="en-US" dirty="0"/>
                  <a:t> agree on </a:t>
                </a:r>
                <a:r>
                  <a:rPr lang="en-US" i="1" dirty="0">
                    <a:solidFill>
                      <a:srgbClr val="0070C0"/>
                    </a:solidFill>
                  </a:rPr>
                  <a:t>v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Since (m &gt;=1), (n-1) &gt; 2k. Thus a majority of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lieutenants</a:t>
                </a:r>
                <a:r>
                  <a:rPr lang="en-US" dirty="0"/>
                  <a:t> are </a:t>
                </a:r>
                <a:r>
                  <a:rPr lang="en-US" dirty="0">
                    <a:solidFill>
                      <a:srgbClr val="00B050"/>
                    </a:solidFill>
                  </a:rPr>
                  <a:t>loyal</a:t>
                </a:r>
              </a:p>
              <a:p>
                <a:pPr lvl="1"/>
                <a:r>
                  <a:rPr lang="en-US" dirty="0"/>
                  <a:t>A loyal lieutenant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receives </a:t>
                </a:r>
                <a:r>
                  <a:rPr lang="en-US" dirty="0">
                    <a:solidFill>
                      <a:srgbClr val="0070C0"/>
                    </a:solidFill>
                  </a:rPr>
                  <a:t>v</a:t>
                </a:r>
                <a:r>
                  <a:rPr lang="en-US" dirty="0"/>
                  <a:t> from every loyal lieutenant </a:t>
                </a:r>
                <a:r>
                  <a:rPr lang="en-US" i="1" dirty="0"/>
                  <a:t>j </a:t>
                </a:r>
                <a:r>
                  <a:rPr lang="en-US" dirty="0"/>
                  <a:t>in </a:t>
                </a:r>
                <a:r>
                  <a:rPr lang="en-US" dirty="0">
                    <a:solidFill>
                      <a:srgbClr val="7030A0"/>
                    </a:solidFill>
                  </a:rPr>
                  <a:t>OM (m-1) </a:t>
                </a:r>
                <a:r>
                  <a:rPr lang="en-US" dirty="0"/>
                  <a:t>[assumption]</a:t>
                </a:r>
              </a:p>
              <a:p>
                <a:pPr lvl="1"/>
                <a:r>
                  <a:rPr lang="en-US" dirty="0"/>
                  <a:t>Out of the (n-1) generals participating in each instance of </a:t>
                </a:r>
                <a:r>
                  <a:rPr lang="en-US" dirty="0">
                    <a:solidFill>
                      <a:srgbClr val="7030A0"/>
                    </a:solidFill>
                  </a:rPr>
                  <a:t>OM(m-1), </a:t>
                </a:r>
                <a:r>
                  <a:rPr lang="en-US" dirty="0"/>
                  <a:t>majority receive </a:t>
                </a:r>
                <a:r>
                  <a:rPr lang="en-US" i="1" dirty="0">
                    <a:solidFill>
                      <a:srgbClr val="0070C0"/>
                    </a:solidFill>
                  </a:rPr>
                  <a:t>v</a:t>
                </a:r>
              </a:p>
              <a:p>
                <a:pPr lvl="1"/>
                <a:r>
                  <a:rPr lang="en-US" dirty="0"/>
                  <a:t>Thus all loyal generals decide </a:t>
                </a:r>
                <a:r>
                  <a:rPr lang="en-US" i="1" dirty="0">
                    <a:solidFill>
                      <a:srgbClr val="0070C0"/>
                    </a:solidFill>
                  </a:rPr>
                  <a:t>v</a:t>
                </a:r>
                <a:r>
                  <a:rPr lang="en-US" dirty="0"/>
                  <a:t> (IC2). </a:t>
                </a:r>
              </a:p>
              <a:p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23FAA7-33BC-43BD-AC59-4D9792D45F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1359"/>
                <a:ext cx="10871447" cy="4753992"/>
              </a:xfrm>
              <a:blipFill>
                <a:blip r:embed="rId2"/>
                <a:stretch>
                  <a:fillRect l="-897" t="-2051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90278-5196-4A49-8947-0079E7F4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1C7793-8C54-4C08-9322-6AD5A7D354A2}"/>
              </a:ext>
            </a:extLst>
          </p:cNvPr>
          <p:cNvSpPr/>
          <p:nvPr/>
        </p:nvSpPr>
        <p:spPr>
          <a:xfrm>
            <a:off x="1834003" y="524507"/>
            <a:ext cx="8879840" cy="11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For any </a:t>
            </a:r>
            <a:r>
              <a:rPr lang="en-US" sz="2400" i="1" dirty="0"/>
              <a:t>m </a:t>
            </a:r>
            <a:r>
              <a:rPr lang="en-US" sz="2400" dirty="0"/>
              <a:t>and </a:t>
            </a:r>
            <a:r>
              <a:rPr lang="en-US" sz="2400" i="1" dirty="0"/>
              <a:t>k</a:t>
            </a:r>
            <a:r>
              <a:rPr lang="en-US" sz="2400" dirty="0"/>
              <a:t>, OM(m) satisfies IC2 if there are more than </a:t>
            </a:r>
            <a:r>
              <a:rPr lang="en-US" sz="2400" i="1" dirty="0"/>
              <a:t>2k+m</a:t>
            </a:r>
            <a:r>
              <a:rPr lang="en-US" sz="2400" dirty="0"/>
              <a:t> generals and at most </a:t>
            </a:r>
            <a:r>
              <a:rPr lang="en-US" sz="2400" i="1" dirty="0"/>
              <a:t>k </a:t>
            </a:r>
            <a:r>
              <a:rPr lang="en-US" sz="2400" dirty="0"/>
              <a:t>traitors. Let </a:t>
            </a:r>
            <a:r>
              <a:rPr lang="en-US" sz="2400" i="1" dirty="0"/>
              <a:t>n</a:t>
            </a:r>
            <a:r>
              <a:rPr lang="en-US" sz="2400" dirty="0"/>
              <a:t> = #generals. </a:t>
            </a:r>
            <a:r>
              <a:rPr lang="en-US" sz="2400" i="1" dirty="0"/>
              <a:t>n &gt; 2k + 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D37132-57E2-483C-8924-3FFD8AEF504C}"/>
              </a:ext>
            </a:extLst>
          </p:cNvPr>
          <p:cNvSpPr/>
          <p:nvPr/>
        </p:nvSpPr>
        <p:spPr>
          <a:xfrm>
            <a:off x="0" y="1336297"/>
            <a:ext cx="1331650" cy="524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Proof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FEA216-0969-442E-9AE5-7ACC4B4E80BB}"/>
              </a:ext>
            </a:extLst>
          </p:cNvPr>
          <p:cNvSpPr/>
          <p:nvPr/>
        </p:nvSpPr>
        <p:spPr>
          <a:xfrm>
            <a:off x="10466032" y="6186449"/>
            <a:ext cx="151662" cy="1699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8F184-B696-4449-879B-CC0188F4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it-IT" dirty="0"/>
              <a:t>(c) Smruti R. Sarangi,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4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944C-05D5-4F2C-AB91-9020D93C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95" y="0"/>
            <a:ext cx="10515600" cy="1325563"/>
          </a:xfrm>
        </p:spPr>
        <p:txBody>
          <a:bodyPr/>
          <a:lstStyle/>
          <a:p>
            <a:r>
              <a:rPr lang="en-US" dirty="0"/>
              <a:t>Theorem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5E49F-118A-4E91-87AB-2236ECD2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9195"/>
            <a:ext cx="10515600" cy="3862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(m= 0), this is trivially true</a:t>
            </a:r>
          </a:p>
          <a:p>
            <a:r>
              <a:rPr lang="en-US" dirty="0"/>
              <a:t>Assume it is true for </a:t>
            </a:r>
            <a:r>
              <a:rPr lang="en-US" dirty="0">
                <a:solidFill>
                  <a:srgbClr val="7030A0"/>
                </a:solidFill>
              </a:rPr>
              <a:t>OM(m-1)</a:t>
            </a:r>
            <a:r>
              <a:rPr lang="en-US" dirty="0"/>
              <a:t>, prove for </a:t>
            </a:r>
            <a:r>
              <a:rPr lang="en-US" dirty="0">
                <a:solidFill>
                  <a:srgbClr val="7030A0"/>
                </a:solidFill>
              </a:rPr>
              <a:t>OM(m)</a:t>
            </a:r>
          </a:p>
          <a:p>
            <a:r>
              <a:rPr lang="en-US" dirty="0"/>
              <a:t>Assume the </a:t>
            </a:r>
            <a:r>
              <a:rPr lang="en-US" dirty="0">
                <a:solidFill>
                  <a:srgbClr val="FF0000"/>
                </a:solidFill>
              </a:rPr>
              <a:t>commander</a:t>
            </a:r>
            <a:r>
              <a:rPr lang="en-US" dirty="0"/>
              <a:t> is </a:t>
            </a:r>
            <a:r>
              <a:rPr lang="en-US" dirty="0">
                <a:solidFill>
                  <a:srgbClr val="00B050"/>
                </a:solidFill>
              </a:rPr>
              <a:t>loyal</a:t>
            </a:r>
          </a:p>
          <a:p>
            <a:pPr lvl="1"/>
            <a:r>
              <a:rPr lang="en-US" dirty="0"/>
              <a:t>Take (k = m), and use Lemma 1 to prove that </a:t>
            </a:r>
            <a:r>
              <a:rPr lang="en-US" dirty="0">
                <a:solidFill>
                  <a:srgbClr val="7030A0"/>
                </a:solidFill>
              </a:rPr>
              <a:t>OM(m)</a:t>
            </a:r>
            <a:r>
              <a:rPr lang="en-US" dirty="0"/>
              <a:t> satisfies IC2</a:t>
            </a:r>
          </a:p>
          <a:p>
            <a:pPr lvl="1"/>
            <a:r>
              <a:rPr lang="en-US" dirty="0"/>
              <a:t>It trivially satisfies IC1</a:t>
            </a:r>
          </a:p>
          <a:p>
            <a:r>
              <a:rPr lang="en-US" dirty="0">
                <a:solidFill>
                  <a:srgbClr val="7030A0"/>
                </a:solidFill>
              </a:rPr>
              <a:t>Commander</a:t>
            </a:r>
            <a:r>
              <a:rPr lang="en-US" dirty="0"/>
              <a:t> is not loyal</a:t>
            </a:r>
          </a:p>
          <a:p>
            <a:pPr lvl="1"/>
            <a:r>
              <a:rPr lang="en-US" dirty="0"/>
              <a:t>At most (m-1) </a:t>
            </a:r>
            <a:r>
              <a:rPr lang="en-US" dirty="0">
                <a:solidFill>
                  <a:srgbClr val="0070C0"/>
                </a:solidFill>
              </a:rPr>
              <a:t>lieutenants</a:t>
            </a:r>
            <a:r>
              <a:rPr lang="en-US" dirty="0"/>
              <a:t> are traitors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OM(m-1) </a:t>
            </a:r>
            <a:r>
              <a:rPr lang="en-US" dirty="0"/>
              <a:t>runs on more than (3m -1) generals</a:t>
            </a:r>
          </a:p>
          <a:p>
            <a:pPr lvl="1"/>
            <a:r>
              <a:rPr lang="en-US" dirty="0"/>
              <a:t>3m -1 &gt; 3 (m-1). Induction hypothesis can be applied to </a:t>
            </a:r>
            <a:r>
              <a:rPr lang="en-US" dirty="0">
                <a:solidFill>
                  <a:srgbClr val="7030A0"/>
                </a:solidFill>
              </a:rPr>
              <a:t>OM(m-1)</a:t>
            </a:r>
          </a:p>
          <a:p>
            <a:pPr lvl="1"/>
            <a:r>
              <a:rPr lang="en-US" dirty="0"/>
              <a:t>All instances of </a:t>
            </a:r>
            <a:r>
              <a:rPr lang="en-US" dirty="0">
                <a:solidFill>
                  <a:srgbClr val="7030A0"/>
                </a:solidFill>
              </a:rPr>
              <a:t>OM(m-1) </a:t>
            </a:r>
            <a:r>
              <a:rPr lang="en-US" dirty="0"/>
              <a:t>thus satisfy both IC1 and IC2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B3A2-E7E4-43AD-B50F-8632FF4D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42851C-D075-4570-80AC-F7655D2F18B5}"/>
              </a:ext>
            </a:extLst>
          </p:cNvPr>
          <p:cNvSpPr/>
          <p:nvPr/>
        </p:nvSpPr>
        <p:spPr>
          <a:xfrm>
            <a:off x="1818047" y="928099"/>
            <a:ext cx="8879840" cy="115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With at most </a:t>
            </a:r>
            <a:r>
              <a:rPr lang="en-US" sz="2400" i="1" dirty="0"/>
              <a:t>m </a:t>
            </a:r>
            <a:r>
              <a:rPr lang="en-US" sz="2400" dirty="0"/>
              <a:t>traitors, and with more than </a:t>
            </a:r>
            <a:r>
              <a:rPr lang="en-US" sz="2400" i="1" dirty="0"/>
              <a:t>3m </a:t>
            </a:r>
            <a:r>
              <a:rPr lang="en-US" sz="2400" dirty="0"/>
              <a:t>generals, </a:t>
            </a:r>
            <a:r>
              <a:rPr lang="en-US" sz="2400" dirty="0">
                <a:solidFill>
                  <a:srgbClr val="7030A0"/>
                </a:solidFill>
              </a:rPr>
              <a:t>OM(m)</a:t>
            </a:r>
            <a:r>
              <a:rPr lang="en-US" sz="2400" dirty="0"/>
              <a:t> satisfies conditions IC1 and IC2.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1A99C7-90A0-4138-91F4-2E0377159354}"/>
              </a:ext>
            </a:extLst>
          </p:cNvPr>
          <p:cNvSpPr/>
          <p:nvPr/>
        </p:nvSpPr>
        <p:spPr>
          <a:xfrm>
            <a:off x="-79899" y="1924369"/>
            <a:ext cx="1574800" cy="524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Proof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426520-C8C6-4B30-95C3-48399CED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6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9B4A-7D40-4A3F-978D-B9CBEE5B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0A78-CBB1-469E-9D28-6D361B63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Normal faults</a:t>
            </a:r>
          </a:p>
          <a:p>
            <a:pPr lvl="1"/>
            <a:r>
              <a:rPr lang="en-US" dirty="0"/>
              <a:t>Crash faults </a:t>
            </a:r>
            <a:r>
              <a:rPr lang="en-US" dirty="0">
                <a:sym typeface="Wingdings" panose="05000000000000000000" pitchFamily="2" charset="2"/>
              </a:rPr>
              <a:t> The process just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stops</a:t>
            </a:r>
          </a:p>
          <a:p>
            <a:pPr lvl="1"/>
            <a:r>
              <a:rPr lang="en-US" dirty="0"/>
              <a:t>Crash faults with </a:t>
            </a:r>
            <a:r>
              <a:rPr lang="en-US" dirty="0">
                <a:solidFill>
                  <a:srgbClr val="0070C0"/>
                </a:solidFill>
              </a:rPr>
              <a:t>intimation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The process stops working and some entity lets other processes know. </a:t>
            </a:r>
          </a:p>
          <a:p>
            <a:r>
              <a:rPr lang="en-US" dirty="0">
                <a:sym typeface="Wingdings" panose="05000000000000000000" pitchFamily="2" charset="2"/>
              </a:rPr>
              <a:t>We have been dealing with such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easy-to-manage</a:t>
            </a:r>
            <a:r>
              <a:rPr lang="en-US" dirty="0">
                <a:sym typeface="Wingdings" panose="05000000000000000000" pitchFamily="2" charset="2"/>
              </a:rPr>
              <a:t> faults up till now. </a:t>
            </a:r>
          </a:p>
          <a:p>
            <a:r>
              <a:rPr lang="en-US" dirty="0">
                <a:sym typeface="Wingdings" panose="05000000000000000000" pitchFamily="2" charset="2"/>
              </a:rPr>
              <a:t>Byzantine faults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Everything is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fair</a:t>
            </a:r>
            <a:r>
              <a:rPr lang="en-US" dirty="0">
                <a:sym typeface="Wingdings" panose="05000000000000000000" pitchFamily="2" charset="2"/>
              </a:rPr>
              <a:t> for nodes with Byzantine faults (lying, colluding, etc.)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They can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Show up as crash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failures</a:t>
            </a:r>
          </a:p>
          <a:p>
            <a:pPr lvl="2"/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Fake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forge</a:t>
            </a:r>
            <a:r>
              <a:rPr lang="en-US" dirty="0">
                <a:sym typeface="Wingdings" panose="05000000000000000000" pitchFamily="2" charset="2"/>
              </a:rPr>
              <a:t> messages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Even get together with other faulty nodes and create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confusion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B7BBE-B4D8-4E8D-BB44-077BCAAAC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ACD4-5BA0-40C6-BD09-9FEA140E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5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6933-F0E7-4917-B07D-0FE0431E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37A2-3285-4D69-A655-C5754844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means that in Step 3, any two </a:t>
            </a:r>
            <a:r>
              <a:rPr lang="en-US" dirty="0">
                <a:solidFill>
                  <a:srgbClr val="00B050"/>
                </a:solidFill>
              </a:rPr>
              <a:t>loyal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lieutenants</a:t>
            </a:r>
            <a:r>
              <a:rPr lang="en-US" dirty="0"/>
              <a:t> get the same values for each instance of </a:t>
            </a:r>
            <a:r>
              <a:rPr lang="en-US" dirty="0">
                <a:solidFill>
                  <a:srgbClr val="7030A0"/>
                </a:solidFill>
              </a:rPr>
              <a:t>OM(m-1)</a:t>
            </a:r>
          </a:p>
          <a:p>
            <a:r>
              <a:rPr lang="en-US" dirty="0"/>
              <a:t>If the vector of values is (v</a:t>
            </a:r>
            <a:r>
              <a:rPr lang="en-US" baseline="-25000" dirty="0"/>
              <a:t>1</a:t>
            </a:r>
            <a:r>
              <a:rPr lang="en-US" dirty="0"/>
              <a:t>, … v</a:t>
            </a:r>
            <a:r>
              <a:rPr lang="en-US" baseline="-25000" dirty="0"/>
              <a:t>n-1</a:t>
            </a:r>
            <a:r>
              <a:rPr lang="en-US" dirty="0"/>
              <a:t>), then all </a:t>
            </a:r>
            <a:r>
              <a:rPr lang="en-US" dirty="0">
                <a:solidFill>
                  <a:srgbClr val="00B050"/>
                </a:solidFill>
              </a:rPr>
              <a:t>loyal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lieutenants</a:t>
            </a:r>
            <a:r>
              <a:rPr lang="en-US" dirty="0"/>
              <a:t> get the same vector</a:t>
            </a:r>
          </a:p>
          <a:p>
            <a:r>
              <a:rPr lang="en-US" dirty="0"/>
              <a:t>They compute the same </a:t>
            </a:r>
            <a:r>
              <a:rPr lang="en-US" dirty="0">
                <a:solidFill>
                  <a:srgbClr val="FF0000"/>
                </a:solidFill>
              </a:rPr>
              <a:t>majority value</a:t>
            </a:r>
            <a:r>
              <a:rPr lang="en-US" dirty="0"/>
              <a:t>. </a:t>
            </a:r>
          </a:p>
          <a:p>
            <a:r>
              <a:rPr lang="en-US" dirty="0"/>
              <a:t>We thus have an agreement.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ED12B-E749-4F95-BAFB-190C59AE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C1DCAA-E40C-4384-A3A8-62828CB58043}"/>
              </a:ext>
            </a:extLst>
          </p:cNvPr>
          <p:cNvSpPr/>
          <p:nvPr/>
        </p:nvSpPr>
        <p:spPr>
          <a:xfrm>
            <a:off x="1873188" y="5007006"/>
            <a:ext cx="8229600" cy="914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With </a:t>
            </a:r>
            <a:r>
              <a:rPr lang="en-US" sz="2400" i="1" dirty="0"/>
              <a:t>m </a:t>
            </a:r>
            <a:r>
              <a:rPr lang="en-US" sz="2400" dirty="0"/>
              <a:t>traitors, we need at least </a:t>
            </a:r>
            <a:r>
              <a:rPr lang="en-US" sz="2400" i="1" dirty="0"/>
              <a:t>(3m+1) </a:t>
            </a:r>
            <a:r>
              <a:rPr lang="en-US" sz="2400" dirty="0"/>
              <a:t>generals.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D2B54-EF46-4820-8FDF-426558C0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2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B3FF-3C86-4A14-A009-45EEABB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C03E-46CB-41FB-BD96-1B37B03E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899FD-7251-4D8D-8F77-9BC3687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1BDF82-67CB-403E-8185-8A112EDAE159}"/>
              </a:ext>
            </a:extLst>
          </p:cNvPr>
          <p:cNvSpPr/>
          <p:nvPr/>
        </p:nvSpPr>
        <p:spPr>
          <a:xfrm>
            <a:off x="3684233" y="2831977"/>
            <a:ext cx="5122416" cy="189982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Solution with Signed Messages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F8624-63C2-43DD-A280-86B34BB8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49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43CB-A065-4B01-A877-1CA668C3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447E-C78F-45FE-840F-EE1766F9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us add the notion of </a:t>
            </a:r>
            <a:r>
              <a:rPr lang="en-US" dirty="0">
                <a:solidFill>
                  <a:srgbClr val="0070C0"/>
                </a:solidFill>
              </a:rPr>
              <a:t>signed messages</a:t>
            </a:r>
          </a:p>
          <a:p>
            <a:r>
              <a:rPr lang="en-US" dirty="0"/>
              <a:t>This will be useful when we discuss cryptocurrencies</a:t>
            </a:r>
          </a:p>
          <a:p>
            <a:r>
              <a:rPr lang="en-US" dirty="0">
                <a:solidFill>
                  <a:srgbClr val="FF0000"/>
                </a:solidFill>
              </a:rPr>
              <a:t>Assumption</a:t>
            </a:r>
            <a:r>
              <a:rPr lang="en-US" dirty="0"/>
              <a:t> A4: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loyal</a:t>
            </a:r>
            <a:r>
              <a:rPr lang="en-US" dirty="0"/>
              <a:t> general’s </a:t>
            </a:r>
            <a:r>
              <a:rPr lang="en-US" dirty="0">
                <a:solidFill>
                  <a:srgbClr val="C00000"/>
                </a:solidFill>
              </a:rPr>
              <a:t>signature</a:t>
            </a:r>
            <a:r>
              <a:rPr lang="en-US" dirty="0"/>
              <a:t> cannot be </a:t>
            </a:r>
            <a:r>
              <a:rPr lang="en-US" dirty="0">
                <a:solidFill>
                  <a:srgbClr val="FF0000"/>
                </a:solidFill>
              </a:rPr>
              <a:t>forged</a:t>
            </a:r>
            <a:r>
              <a:rPr lang="en-US" dirty="0"/>
              <a:t>. Any alteration can be detected.</a:t>
            </a:r>
          </a:p>
          <a:p>
            <a:pPr lvl="1"/>
            <a:r>
              <a:rPr lang="en-US" dirty="0"/>
              <a:t>Anybody can </a:t>
            </a:r>
            <a:r>
              <a:rPr lang="en-US" dirty="0">
                <a:solidFill>
                  <a:srgbClr val="0070C0"/>
                </a:solidFill>
              </a:rPr>
              <a:t>verify</a:t>
            </a:r>
            <a:r>
              <a:rPr lang="en-US" dirty="0"/>
              <a:t> the authenticity of a general’s signature. </a:t>
            </a:r>
          </a:p>
          <a:p>
            <a:r>
              <a:rPr lang="en-US" dirty="0"/>
              <a:t>If we have </a:t>
            </a:r>
            <a:r>
              <a:rPr lang="en-US" i="1" dirty="0"/>
              <a:t>m </a:t>
            </a:r>
            <a:r>
              <a:rPr lang="en-US" dirty="0"/>
              <a:t>traitors, we can have a </a:t>
            </a:r>
            <a:r>
              <a:rPr lang="en-US" dirty="0">
                <a:solidFill>
                  <a:srgbClr val="C00000"/>
                </a:solidFill>
              </a:rPr>
              <a:t>solution</a:t>
            </a:r>
            <a:r>
              <a:rPr lang="en-US" dirty="0"/>
              <a:t> for any number of generals</a:t>
            </a:r>
          </a:p>
          <a:p>
            <a:r>
              <a:rPr lang="en-US" dirty="0"/>
              <a:t>Let the commander be General 0. </a:t>
            </a:r>
          </a:p>
          <a:p>
            <a:pPr lvl="1"/>
            <a:r>
              <a:rPr lang="en-US" dirty="0"/>
              <a:t>The notation </a:t>
            </a:r>
            <a:r>
              <a:rPr lang="en-US" i="1" dirty="0"/>
              <a:t>x:i</a:t>
            </a:r>
            <a:r>
              <a:rPr lang="en-US" dirty="0"/>
              <a:t> means the value </a:t>
            </a:r>
            <a:r>
              <a:rPr lang="en-US" i="1" dirty="0"/>
              <a:t>x is </a:t>
            </a:r>
            <a:r>
              <a:rPr lang="en-US" dirty="0"/>
              <a:t>signed by general </a:t>
            </a:r>
            <a:r>
              <a:rPr lang="en-US" i="1" dirty="0" err="1"/>
              <a:t>i</a:t>
            </a:r>
            <a:endParaRPr lang="en-US" i="1" dirty="0"/>
          </a:p>
          <a:p>
            <a:pPr lvl="1"/>
            <a:r>
              <a:rPr lang="en-US" dirty="0"/>
              <a:t>The notation </a:t>
            </a:r>
            <a:r>
              <a:rPr lang="en-US" i="1" dirty="0"/>
              <a:t>x:i:j</a:t>
            </a:r>
            <a:r>
              <a:rPr lang="en-US" dirty="0"/>
              <a:t> means that first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signed the message and then </a:t>
            </a:r>
            <a:r>
              <a:rPr lang="en-US" i="1" dirty="0"/>
              <a:t>j</a:t>
            </a:r>
          </a:p>
          <a:p>
            <a:pPr lvl="1"/>
            <a:r>
              <a:rPr lang="en-US" dirty="0"/>
              <a:t>Signatures are always </a:t>
            </a:r>
            <a:r>
              <a:rPr lang="en-US" dirty="0">
                <a:solidFill>
                  <a:srgbClr val="FF0000"/>
                </a:solidFill>
              </a:rPr>
              <a:t>appended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E3F14-72D7-4D09-9A79-DF7E4AC5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5B27-38C1-4BC7-832D-9786B8D4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92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08E1-481A-41BA-A73A-15460A6D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8" y="0"/>
            <a:ext cx="10515600" cy="1325563"/>
          </a:xfrm>
        </p:spPr>
        <p:txBody>
          <a:bodyPr/>
          <a:lstStyle/>
          <a:p>
            <a:r>
              <a:rPr lang="en-US" dirty="0"/>
              <a:t>Assumptions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03D78-8CE4-4A1C-92FB-FEA7655F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755" y="1159798"/>
            <a:ext cx="11031245" cy="4699464"/>
          </a:xfrm>
        </p:spPr>
        <p:txBody>
          <a:bodyPr>
            <a:normAutofit/>
          </a:bodyPr>
          <a:lstStyle/>
          <a:p>
            <a:r>
              <a:rPr lang="en-US" dirty="0"/>
              <a:t>Let the set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be the set of </a:t>
            </a:r>
            <a:r>
              <a:rPr lang="en-US" dirty="0">
                <a:solidFill>
                  <a:srgbClr val="00B050"/>
                </a:solidFill>
              </a:rPr>
              <a:t>properly signed </a:t>
            </a:r>
            <a:r>
              <a:rPr lang="en-US" dirty="0"/>
              <a:t>orders received by process </a:t>
            </a:r>
            <a:r>
              <a:rPr lang="en-US" i="1" dirty="0" err="1"/>
              <a:t>i</a:t>
            </a:r>
            <a:endParaRPr lang="en-US" i="1" dirty="0"/>
          </a:p>
          <a:p>
            <a:r>
              <a:rPr lang="en-US" dirty="0"/>
              <a:t>Initially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= </a:t>
            </a:r>
            <a:r>
              <a:rPr lang="el-GR" i="1" dirty="0"/>
              <a:t>φ</a:t>
            </a:r>
            <a:r>
              <a:rPr lang="en-US" i="1" dirty="0"/>
              <a:t>. </a:t>
            </a:r>
            <a:r>
              <a:rPr lang="en-US" dirty="0"/>
              <a:t>Assume a </a:t>
            </a:r>
            <a:r>
              <a:rPr lang="en-US" dirty="0">
                <a:solidFill>
                  <a:srgbClr val="FF0000"/>
                </a:solidFill>
              </a:rPr>
              <a:t>maximum</a:t>
            </a:r>
            <a:r>
              <a:rPr lang="en-US" dirty="0"/>
              <a:t> of </a:t>
            </a:r>
            <a:r>
              <a:rPr lang="en-US" i="1" dirty="0"/>
              <a:t>m </a:t>
            </a:r>
            <a:r>
              <a:rPr lang="en-US" dirty="0"/>
              <a:t>traitors.</a:t>
            </a:r>
          </a:p>
          <a:p>
            <a:r>
              <a:rPr lang="en-US" dirty="0"/>
              <a:t>Assume a function: </a:t>
            </a:r>
            <a:r>
              <a:rPr lang="en-US" i="1" dirty="0">
                <a:solidFill>
                  <a:srgbClr val="00B050"/>
                </a:solidFill>
              </a:rPr>
              <a:t>choice</a:t>
            </a:r>
            <a:r>
              <a:rPr lang="en-US" i="1" dirty="0"/>
              <a:t>(V). V </a:t>
            </a:r>
            <a:r>
              <a:rPr lang="en-US" dirty="0"/>
              <a:t>is a set of values.</a:t>
            </a:r>
            <a:endParaRPr lang="en-US" i="1" dirty="0"/>
          </a:p>
          <a:p>
            <a:pPr lvl="1"/>
            <a:r>
              <a:rPr lang="en-US" dirty="0"/>
              <a:t>If </a:t>
            </a:r>
            <a:r>
              <a:rPr lang="en-US" i="1" dirty="0"/>
              <a:t>V </a:t>
            </a:r>
            <a:r>
              <a:rPr lang="en-US" dirty="0"/>
              <a:t>contains a </a:t>
            </a:r>
            <a:r>
              <a:rPr lang="en-US" dirty="0">
                <a:solidFill>
                  <a:srgbClr val="0070C0"/>
                </a:solidFill>
              </a:rPr>
              <a:t>single</a:t>
            </a:r>
            <a:r>
              <a:rPr lang="en-US" dirty="0"/>
              <a:t> element, </a:t>
            </a:r>
            <a:r>
              <a:rPr lang="en-US" i="1" dirty="0"/>
              <a:t>v </a:t>
            </a:r>
            <a:r>
              <a:rPr lang="en-US" dirty="0"/>
              <a:t>: </a:t>
            </a:r>
            <a:r>
              <a:rPr lang="en-US" i="1" dirty="0"/>
              <a:t>choice(V) = v</a:t>
            </a:r>
          </a:p>
          <a:p>
            <a:pPr lvl="1"/>
            <a:r>
              <a:rPr lang="en-US" dirty="0"/>
              <a:t>choice(</a:t>
            </a:r>
            <a:r>
              <a:rPr lang="el-GR" i="1" dirty="0"/>
              <a:t>φ</a:t>
            </a:r>
            <a:r>
              <a:rPr lang="en-US" dirty="0"/>
              <a:t>) = &lt;</a:t>
            </a:r>
            <a:r>
              <a:rPr lang="en-US" dirty="0" err="1"/>
              <a:t>default_value</a:t>
            </a:r>
            <a:r>
              <a:rPr lang="en-US" dirty="0"/>
              <a:t>&gt;</a:t>
            </a:r>
          </a:p>
          <a:p>
            <a:pPr lvl="1"/>
            <a:r>
              <a:rPr lang="en-US" i="1" dirty="0"/>
              <a:t>choice(V)</a:t>
            </a:r>
            <a:r>
              <a:rPr lang="en-US" dirty="0"/>
              <a:t> is fixed for a given </a:t>
            </a:r>
            <a:r>
              <a:rPr lang="en-US" i="1" dirty="0"/>
              <a:t>V.</a:t>
            </a:r>
            <a:r>
              <a:rPr lang="en-US" dirty="0"/>
              <a:t> It does not depend upon the order</a:t>
            </a:r>
            <a:br>
              <a:rPr lang="en-US" dirty="0"/>
            </a:br>
            <a:r>
              <a:rPr lang="en-US" dirty="0"/>
              <a:t>of elements within </a:t>
            </a:r>
            <a:r>
              <a:rPr lang="en-US" i="1" dirty="0"/>
              <a:t>V.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77023-2718-4027-8DC6-3006D25C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3D43D-0C4E-4102-A4CC-065DECA6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58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A27D-38C4-43BE-96A7-6FA63120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CE2DF-40F5-47DB-B0A2-35486A20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E5D776A-5798-4599-83A3-770041EA0E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486501"/>
                <a:ext cx="11031245" cy="50063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C00000"/>
                    </a:solidFill>
                  </a:rPr>
                  <a:t>[0]</a:t>
                </a:r>
                <a:r>
                  <a:rPr lang="en-US" b="1" dirty="0"/>
                  <a:t> </a:t>
                </a:r>
                <a:r>
                  <a:rPr lang="en-US" dirty="0"/>
                  <a:t>The commander signs an order and sends it to every </a:t>
                </a:r>
                <a:r>
                  <a:rPr lang="en-US" dirty="0">
                    <a:solidFill>
                      <a:srgbClr val="0070C0"/>
                    </a:solidFill>
                  </a:rPr>
                  <a:t>lieutenant</a:t>
                </a:r>
              </a:p>
              <a:p>
                <a:r>
                  <a:rPr lang="en-US" dirty="0"/>
                  <a:t>For each </a:t>
                </a:r>
                <a:r>
                  <a:rPr lang="en-US" dirty="0">
                    <a:solidFill>
                      <a:srgbClr val="0070C0"/>
                    </a:solidFill>
                  </a:rPr>
                  <a:t>lieutenant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:r>
                  <a:rPr lang="en-US" dirty="0"/>
                  <a:t>If he </a:t>
                </a:r>
                <a:r>
                  <a:rPr lang="en-US" dirty="0">
                    <a:solidFill>
                      <a:srgbClr val="C00000"/>
                    </a:solidFill>
                  </a:rPr>
                  <a:t>receives</a:t>
                </a:r>
                <a:r>
                  <a:rPr lang="en-US" dirty="0"/>
                  <a:t> a message of the form v:0 and has not received any order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i="1" baseline="-25000" dirty="0"/>
                  <a:t>i</a:t>
                </a:r>
                <a:r>
                  <a:rPr lang="en-US" dirty="0"/>
                  <a:t> = </a:t>
                </a:r>
                <a:r>
                  <a:rPr lang="en-US" i="1" dirty="0"/>
                  <a:t>{v}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[1]</a:t>
                </a:r>
                <a:r>
                  <a:rPr lang="en-US" b="1" dirty="0"/>
                  <a:t> </a:t>
                </a:r>
                <a:r>
                  <a:rPr lang="en-US" dirty="0"/>
                  <a:t>Sends the message </a:t>
                </a:r>
                <a:r>
                  <a:rPr lang="en-US" i="1" dirty="0"/>
                  <a:t>v:0:i </a:t>
                </a:r>
                <a:r>
                  <a:rPr lang="en-US" dirty="0"/>
                  <a:t>to every other </a:t>
                </a:r>
                <a:r>
                  <a:rPr lang="en-US" dirty="0">
                    <a:solidFill>
                      <a:srgbClr val="0070C0"/>
                    </a:solidFill>
                  </a:rPr>
                  <a:t>lieutenant</a:t>
                </a:r>
              </a:p>
              <a:p>
                <a:r>
                  <a:rPr lang="en-US" dirty="0" err="1">
                    <a:solidFill>
                      <a:srgbClr val="0070C0"/>
                    </a:solidFill>
                  </a:rPr>
                  <a:t>Lietuenant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 receives a </a:t>
                </a:r>
                <a:r>
                  <a:rPr lang="en-US" dirty="0">
                    <a:solidFill>
                      <a:srgbClr val="C00000"/>
                    </a:solidFill>
                  </a:rPr>
                  <a:t>message</a:t>
                </a:r>
                <a:r>
                  <a:rPr lang="en-US" dirty="0"/>
                  <a:t> of the form </a:t>
                </a:r>
                <a:r>
                  <a:rPr lang="en-US" i="1" dirty="0"/>
                  <a:t>v:0:j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:…:j</a:t>
                </a:r>
                <a:r>
                  <a:rPr lang="en-US" i="1" baseline="-25000" dirty="0"/>
                  <a:t>k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∉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[2a] </a:t>
                </a:r>
                <a:r>
                  <a:rPr lang="en-US" dirty="0"/>
                  <a:t>Add </a:t>
                </a:r>
                <a:r>
                  <a:rPr lang="en-US" i="1" dirty="0"/>
                  <a:t>v </a:t>
                </a:r>
                <a:r>
                  <a:rPr lang="en-US" dirty="0"/>
                  <a:t>to </a:t>
                </a:r>
                <a:r>
                  <a:rPr lang="en-US" i="1" dirty="0"/>
                  <a:t>V</a:t>
                </a:r>
                <a:r>
                  <a:rPr lang="en-US" i="1" baseline="-25000" dirty="0"/>
                  <a:t>i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[2b] </a:t>
                </a:r>
                <a:r>
                  <a:rPr lang="en-US" dirty="0"/>
                  <a:t>If </a:t>
                </a:r>
                <a:r>
                  <a:rPr lang="en-US" i="1" dirty="0"/>
                  <a:t>(k &lt; m) </a:t>
                </a:r>
                <a:r>
                  <a:rPr lang="en-US" dirty="0"/>
                  <a:t>sends (</a:t>
                </a:r>
                <a:r>
                  <a:rPr lang="en-US" i="1" dirty="0"/>
                  <a:t>v:0:j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:…:</a:t>
                </a:r>
                <a:r>
                  <a:rPr lang="en-US" i="1" dirty="0" err="1"/>
                  <a:t>j</a:t>
                </a:r>
                <a:r>
                  <a:rPr lang="en-US" i="1" baseline="-25000" dirty="0" err="1"/>
                  <a:t>k</a:t>
                </a:r>
                <a:r>
                  <a:rPr lang="en-US" i="1" dirty="0" err="1"/>
                  <a:t>:i</a:t>
                </a:r>
                <a:r>
                  <a:rPr lang="en-US" i="1" dirty="0"/>
                  <a:t>) </a:t>
                </a:r>
                <a:r>
                  <a:rPr lang="en-US" dirty="0"/>
                  <a:t>to every </a:t>
                </a:r>
                <a:r>
                  <a:rPr lang="en-US" dirty="0">
                    <a:solidFill>
                      <a:srgbClr val="0070C0"/>
                    </a:solidFill>
                  </a:rPr>
                  <a:t>lieutenant</a:t>
                </a:r>
                <a:r>
                  <a:rPr lang="en-US" dirty="0"/>
                  <a:t> other than (j</a:t>
                </a:r>
                <a:r>
                  <a:rPr lang="en-US" baseline="-25000" dirty="0"/>
                  <a:t>1</a:t>
                </a:r>
                <a:r>
                  <a:rPr lang="en-US" dirty="0"/>
                  <a:t> …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k</a:t>
                </a:r>
                <a:r>
                  <a:rPr lang="en-US" dirty="0"/>
                  <a:t>)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[2c] </a:t>
                </a:r>
                <a:r>
                  <a:rPr lang="en-US" dirty="0"/>
                  <a:t>If lieutenant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is </a:t>
                </a:r>
                <a:r>
                  <a:rPr lang="en-US" dirty="0">
                    <a:solidFill>
                      <a:srgbClr val="FF0000"/>
                    </a:solidFill>
                  </a:rPr>
                  <a:t>not sending </a:t>
                </a:r>
                <a:r>
                  <a:rPr lang="en-US" dirty="0"/>
                  <a:t>a message, it sends a message to everybody telling them that it will </a:t>
                </a:r>
                <a:r>
                  <a:rPr lang="en-US" dirty="0">
                    <a:solidFill>
                      <a:srgbClr val="FF0000"/>
                    </a:solidFill>
                  </a:rPr>
                  <a:t>not send </a:t>
                </a:r>
                <a:r>
                  <a:rPr lang="en-US" dirty="0"/>
                  <a:t>a message. This can be detected via a timeout as well.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[3]</a:t>
                </a:r>
                <a:r>
                  <a:rPr lang="en-US" b="1" dirty="0"/>
                  <a:t> </a:t>
                </a:r>
                <a:r>
                  <a:rPr lang="en-US" dirty="0"/>
                  <a:t>When </a:t>
                </a:r>
                <a:r>
                  <a:rPr lang="en-US" dirty="0">
                    <a:solidFill>
                      <a:srgbClr val="0070C0"/>
                    </a:solidFill>
                  </a:rPr>
                  <a:t>lieutenant</a:t>
                </a:r>
                <a:r>
                  <a:rPr lang="en-US" dirty="0"/>
                  <a:t> </a:t>
                </a:r>
                <a:r>
                  <a:rPr lang="en-US" i="1" dirty="0" err="1"/>
                  <a:t>i</a:t>
                </a:r>
                <a:r>
                  <a:rPr lang="en-US" dirty="0"/>
                  <a:t> will get no more messages, it </a:t>
                </a:r>
                <a:r>
                  <a:rPr lang="en-US" dirty="0">
                    <a:solidFill>
                      <a:srgbClr val="00B050"/>
                    </a:solidFill>
                  </a:rPr>
                  <a:t>chooses</a:t>
                </a:r>
                <a:r>
                  <a:rPr lang="en-US" dirty="0"/>
                  <a:t> </a:t>
                </a:r>
                <a:r>
                  <a:rPr lang="en-US" i="1" dirty="0"/>
                  <a:t>choice</a:t>
                </a:r>
                <a:r>
                  <a:rPr lang="en-US" dirty="0"/>
                  <a:t>(</a:t>
                </a:r>
                <a:r>
                  <a:rPr lang="en-US" i="1" dirty="0"/>
                  <a:t>V</a:t>
                </a:r>
                <a:r>
                  <a:rPr lang="en-US" i="1" baseline="-25000" dirty="0"/>
                  <a:t>i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i="1" dirty="0"/>
              </a:p>
              <a:p>
                <a:pPr lvl="1"/>
                <a:endParaRPr lang="en-US" dirty="0"/>
              </a:p>
              <a:p>
                <a:pPr lvl="1"/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E5D776A-5798-4599-83A3-770041EA0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86501"/>
                <a:ext cx="11031245" cy="5006374"/>
              </a:xfrm>
              <a:prstGeom prst="rect">
                <a:avLst/>
              </a:prstGeom>
              <a:blipFill>
                <a:blip r:embed="rId2"/>
                <a:stretch>
                  <a:fillRect l="-995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AE1EF-0E4C-45D2-B94E-BACD1D0E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2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7D6D-EB61-4374-BF37-141A2474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232B-966C-4F02-8CD5-10C7C8605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will a </a:t>
            </a:r>
            <a:r>
              <a:rPr lang="en-US" dirty="0">
                <a:solidFill>
                  <a:srgbClr val="0070C0"/>
                </a:solidFill>
              </a:rPr>
              <a:t>lieutenant</a:t>
            </a:r>
            <a:r>
              <a:rPr lang="en-US" dirty="0"/>
              <a:t> know that it will not get any more messages?</a:t>
            </a:r>
          </a:p>
          <a:p>
            <a:r>
              <a:rPr lang="en-US" dirty="0"/>
              <a:t>In round </a:t>
            </a:r>
            <a:r>
              <a:rPr lang="en-US" i="1" dirty="0"/>
              <a:t>k </a:t>
            </a:r>
            <a:r>
              <a:rPr lang="en-US" dirty="0"/>
              <a:t>every </a:t>
            </a:r>
            <a:r>
              <a:rPr lang="en-US" dirty="0">
                <a:solidFill>
                  <a:srgbClr val="0070C0"/>
                </a:solidFill>
              </a:rPr>
              <a:t>lieutenant</a:t>
            </a:r>
            <a:r>
              <a:rPr lang="en-US" dirty="0"/>
              <a:t> gets a message with </a:t>
            </a:r>
            <a:r>
              <a:rPr lang="en-US" i="1" dirty="0"/>
              <a:t>k </a:t>
            </a:r>
            <a:r>
              <a:rPr lang="en-US" dirty="0"/>
              <a:t>signatures. </a:t>
            </a:r>
          </a:p>
          <a:p>
            <a:r>
              <a:rPr lang="en-US" dirty="0"/>
              <a:t>The lack of a message can be detected. </a:t>
            </a:r>
          </a:p>
          <a:p>
            <a:pPr lvl="1"/>
            <a:r>
              <a:rPr lang="en-US" dirty="0"/>
              <a:t>By the end of round </a:t>
            </a:r>
            <a:r>
              <a:rPr lang="en-US" i="1" dirty="0"/>
              <a:t>k </a:t>
            </a:r>
            <a:r>
              <a:rPr lang="en-US" dirty="0"/>
              <a:t>every </a:t>
            </a:r>
            <a:r>
              <a:rPr lang="en-US" dirty="0">
                <a:solidFill>
                  <a:srgbClr val="00B050"/>
                </a:solidFill>
              </a:rPr>
              <a:t>loyal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lieutenant</a:t>
            </a:r>
            <a:r>
              <a:rPr lang="en-US" dirty="0"/>
              <a:t> is sure that it has seen all the messages with </a:t>
            </a:r>
            <a:r>
              <a:rPr lang="en-US" i="1" dirty="0"/>
              <a:t>k </a:t>
            </a:r>
            <a:r>
              <a:rPr lang="en-US" dirty="0"/>
              <a:t>signatures </a:t>
            </a:r>
          </a:p>
          <a:p>
            <a:r>
              <a:rPr lang="en-US" dirty="0"/>
              <a:t>We will have at most </a:t>
            </a:r>
            <a:r>
              <a:rPr lang="en-US" i="1" dirty="0"/>
              <a:t>m </a:t>
            </a:r>
            <a:r>
              <a:rPr lang="en-US" dirty="0">
                <a:solidFill>
                  <a:srgbClr val="C00000"/>
                </a:solidFill>
              </a:rPr>
              <a:t>rounds</a:t>
            </a:r>
            <a:r>
              <a:rPr lang="en-US" dirty="0"/>
              <a:t> (needs to be proven)</a:t>
            </a:r>
          </a:p>
          <a:p>
            <a:pPr lvl="1"/>
            <a:r>
              <a:rPr lang="en-US" dirty="0"/>
              <a:t>Thus the algorithm will </a:t>
            </a:r>
            <a:r>
              <a:rPr lang="en-US" dirty="0">
                <a:solidFill>
                  <a:srgbClr val="FF0000"/>
                </a:solidFill>
              </a:rPr>
              <a:t>terminate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7A59B-CEAC-4946-8E79-9381ACED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8836B-D0C9-4CE4-8390-6BE14D0A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5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FC3A-3882-4BCB-B4B1-391745A8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49" y="94864"/>
            <a:ext cx="10515600" cy="1325563"/>
          </a:xfrm>
        </p:spPr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40B61-1477-46B0-A289-A2771FF18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7865"/>
                <a:ext cx="10515600" cy="530104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IC2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the </a:t>
                </a:r>
                <a:r>
                  <a:rPr lang="en-US" dirty="0">
                    <a:solidFill>
                      <a:srgbClr val="FF0000"/>
                    </a:solidFill>
                  </a:rPr>
                  <a:t>commander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00B050"/>
                    </a:solidFill>
                  </a:rPr>
                  <a:t>loyal</a:t>
                </a:r>
                <a:r>
                  <a:rPr lang="en-US" dirty="0"/>
                  <a:t>, he will send </a:t>
                </a:r>
                <a:r>
                  <a:rPr lang="en-US" i="1" dirty="0"/>
                  <a:t>v:0</a:t>
                </a:r>
                <a:r>
                  <a:rPr lang="en-US" dirty="0"/>
                  <a:t> to every </a:t>
                </a:r>
                <a:r>
                  <a:rPr lang="en-US" dirty="0">
                    <a:solidFill>
                      <a:srgbClr val="0070C0"/>
                    </a:solidFill>
                  </a:rPr>
                  <a:t>lieutenant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Since </a:t>
                </a:r>
                <a:r>
                  <a:rPr lang="en-US" i="1" dirty="0"/>
                  <a:t>v </a:t>
                </a:r>
                <a:r>
                  <a:rPr lang="en-US" dirty="0"/>
                  <a:t>cannot be forged, all the </a:t>
                </a:r>
                <a:r>
                  <a:rPr lang="en-US" dirty="0">
                    <a:solidFill>
                      <a:srgbClr val="0070C0"/>
                    </a:solidFill>
                  </a:rPr>
                  <a:t>lieutenants</a:t>
                </a:r>
                <a:r>
                  <a:rPr lang="en-US" dirty="0"/>
                  <a:t> will get </a:t>
                </a:r>
                <a:r>
                  <a:rPr lang="en-US" i="1" dirty="0"/>
                  <a:t>v</a:t>
                </a:r>
                <a:r>
                  <a:rPr lang="en-US" dirty="0"/>
                  <a:t>. They will only pass </a:t>
                </a:r>
                <a:r>
                  <a:rPr lang="en-US" i="1" dirty="0"/>
                  <a:t>v. </a:t>
                </a:r>
                <a:endParaRPr lang="en-US" dirty="0"/>
              </a:p>
              <a:p>
                <a:pPr lvl="1"/>
                <a:r>
                  <a:rPr lang="en-US" dirty="0"/>
                  <a:t>Thus </a:t>
                </a:r>
                <a:r>
                  <a:rPr lang="en-US" i="1" dirty="0"/>
                  <a:t>V</a:t>
                </a:r>
                <a:r>
                  <a:rPr lang="en-US" i="1" baseline="-25000" dirty="0"/>
                  <a:t>i</a:t>
                </a:r>
                <a:r>
                  <a:rPr lang="en-US" dirty="0"/>
                  <a:t> will only have a </a:t>
                </a:r>
                <a:r>
                  <a:rPr lang="en-US" dirty="0">
                    <a:solidFill>
                      <a:srgbClr val="00B050"/>
                    </a:solidFill>
                  </a:rPr>
                  <a:t>single</a:t>
                </a:r>
                <a:r>
                  <a:rPr lang="en-US" dirty="0"/>
                  <a:t> element, </a:t>
                </a:r>
                <a:r>
                  <a:rPr lang="en-US" i="1" dirty="0"/>
                  <a:t>v. 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IC1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commander</a:t>
                </a:r>
                <a:r>
                  <a:rPr lang="en-US" dirty="0"/>
                  <a:t> is a traitor</a:t>
                </a:r>
              </a:p>
              <a:p>
                <a:pPr lvl="1"/>
                <a:r>
                  <a:rPr lang="en-US" dirty="0"/>
                  <a:t>We need to </a:t>
                </a:r>
                <a:r>
                  <a:rPr lang="en-US" dirty="0">
                    <a:solidFill>
                      <a:srgbClr val="00B050"/>
                    </a:solidFill>
                  </a:rPr>
                  <a:t>prove</a:t>
                </a:r>
                <a:r>
                  <a:rPr lang="en-US" dirty="0"/>
                  <a:t> that for two loyal </a:t>
                </a:r>
                <a:r>
                  <a:rPr lang="en-US" dirty="0">
                    <a:solidFill>
                      <a:srgbClr val="0070C0"/>
                    </a:solidFill>
                  </a:rPr>
                  <a:t>lieutenants</a:t>
                </a:r>
                <a:r>
                  <a:rPr lang="en-US" dirty="0"/>
                  <a:t>: </a:t>
                </a:r>
                <a:r>
                  <a:rPr lang="en-US" i="1" dirty="0"/>
                  <a:t>V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= </a:t>
                </a:r>
                <a:r>
                  <a:rPr lang="en-US" i="1" dirty="0" err="1"/>
                  <a:t>V</a:t>
                </a:r>
                <a:r>
                  <a:rPr lang="en-US" i="1" baseline="-25000" dirty="0" err="1"/>
                  <a:t>j</a:t>
                </a:r>
                <a:r>
                  <a:rPr lang="en-US" i="1" baseline="-25000" dirty="0"/>
                  <a:t>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Consider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added </a:t>
                </a:r>
                <a:r>
                  <a:rPr lang="en-US" i="1" dirty="0"/>
                  <a:t>v:</a:t>
                </a:r>
              </a:p>
              <a:p>
                <a:pPr lvl="2"/>
                <a:r>
                  <a:rPr lang="en-US" dirty="0"/>
                  <a:t>Either this is the </a:t>
                </a:r>
                <a:r>
                  <a:rPr lang="en-US" dirty="0">
                    <a:solidFill>
                      <a:srgbClr val="0070C0"/>
                    </a:solidFill>
                  </a:rPr>
                  <a:t>first message</a:t>
                </a:r>
                <a:r>
                  <a:rPr lang="en-US" dirty="0"/>
                  <a:t> (round 0). Then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sends </a:t>
                </a:r>
                <a:r>
                  <a:rPr lang="en-US" i="1" dirty="0"/>
                  <a:t>v </a:t>
                </a:r>
                <a:r>
                  <a:rPr lang="en-US" dirty="0"/>
                  <a:t>to </a:t>
                </a:r>
                <a:r>
                  <a:rPr lang="en-US" i="1" dirty="0"/>
                  <a:t>j</a:t>
                </a:r>
                <a:r>
                  <a:rPr lang="en-US" dirty="0"/>
                  <a:t>. </a:t>
                </a:r>
              </a:p>
              <a:p>
                <a:pPr lvl="2"/>
                <a:r>
                  <a:rPr lang="en-US" dirty="0"/>
                  <a:t>If not, then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must have </a:t>
                </a:r>
                <a:r>
                  <a:rPr lang="en-US" dirty="0">
                    <a:solidFill>
                      <a:srgbClr val="C00000"/>
                    </a:solidFill>
                  </a:rPr>
                  <a:t>gotten</a:t>
                </a:r>
                <a:r>
                  <a:rPr lang="en-US" dirty="0"/>
                  <a:t> the message: </a:t>
                </a:r>
                <a:r>
                  <a:rPr lang="en-US" i="1" dirty="0"/>
                  <a:t>v:0:j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:j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 …. : </a:t>
                </a:r>
                <a:r>
                  <a:rPr lang="en-US" i="1" dirty="0" err="1"/>
                  <a:t>j</a:t>
                </a:r>
                <a:r>
                  <a:rPr lang="en-US" i="1" baseline="-25000" dirty="0" err="1"/>
                  <a:t>k</a:t>
                </a:r>
                <a:endParaRPr lang="en-US" i="1" baseline="-25000" dirty="0"/>
              </a:p>
              <a:p>
                <a:pPr lvl="2"/>
                <a:r>
                  <a:rPr lang="en-US" dirty="0"/>
                  <a:t>If </a:t>
                </a:r>
                <a:r>
                  <a:rPr lang="en-US" i="1" dirty="0"/>
                  <a:t>j </a:t>
                </a:r>
                <a:r>
                  <a:rPr lang="en-US" dirty="0"/>
                  <a:t>is one of (</a:t>
                </a:r>
                <a:r>
                  <a:rPr lang="en-US" i="1" dirty="0"/>
                  <a:t>j</a:t>
                </a:r>
                <a:r>
                  <a:rPr lang="en-US" i="1" baseline="-25000" dirty="0"/>
                  <a:t>1…k</a:t>
                </a:r>
                <a:r>
                  <a:rPr lang="en-US" dirty="0"/>
                  <a:t>), it must have already </a:t>
                </a:r>
                <a:r>
                  <a:rPr lang="en-US" dirty="0">
                    <a:solidFill>
                      <a:srgbClr val="FF0000"/>
                    </a:solidFill>
                  </a:rPr>
                  <a:t>gotten</a:t>
                </a:r>
                <a:r>
                  <a:rPr lang="en-US" dirty="0"/>
                  <a:t> an order with </a:t>
                </a:r>
                <a:r>
                  <a:rPr lang="en-US" i="1" dirty="0"/>
                  <a:t>v. </a:t>
                </a:r>
                <a:r>
                  <a:rPr lang="en-US" dirty="0"/>
                  <a:t>This means,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</a:t>
                </a:r>
                <a:r>
                  <a:rPr lang="en-US" i="1" dirty="0"/>
                  <a:t>j </a:t>
                </a:r>
                <a:r>
                  <a:rPr lang="en-US" dirty="0"/>
                  <a:t>is not one of them, then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sends the order to </a:t>
                </a:r>
                <a:r>
                  <a:rPr lang="en-US" i="1" dirty="0"/>
                  <a:t>j </a:t>
                </a:r>
                <a:r>
                  <a:rPr lang="en-US" dirty="0"/>
                  <a:t>(step 2b)</a:t>
                </a:r>
              </a:p>
              <a:p>
                <a:pPr lvl="1"/>
                <a:r>
                  <a:rPr lang="en-US" dirty="0"/>
                  <a:t>The only case we need to </a:t>
                </a:r>
                <a:r>
                  <a:rPr lang="en-US" dirty="0">
                    <a:solidFill>
                      <a:srgbClr val="0070C0"/>
                    </a:solidFill>
                  </a:rPr>
                  <a:t>consider</a:t>
                </a:r>
                <a:r>
                  <a:rPr lang="en-US" dirty="0"/>
                  <a:t> is when </a:t>
                </a:r>
                <a:r>
                  <a:rPr lang="en-US" i="1" dirty="0"/>
                  <a:t>(k=m)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∉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40B61-1477-46B0-A289-A2771FF18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7865"/>
                <a:ext cx="10515600" cy="5301048"/>
              </a:xfrm>
              <a:blipFill>
                <a:blip r:embed="rId2"/>
                <a:stretch>
                  <a:fillRect l="-1043" t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ADF06-9CD0-4CA4-B74E-80F7ABB4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BE6C-2504-49D2-9C80-0211F91B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13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DBC2F-39E4-4E92-B141-3E7679E7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-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3DA61-2E25-4F6D-A082-53528420A3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/>
                  <a:t>Since </a:t>
                </a:r>
                <a:r>
                  <a:rPr lang="en-US" i="1" dirty="0"/>
                  <a:t>k = m</a:t>
                </a:r>
                <a:r>
                  <a:rPr lang="en-US" dirty="0"/>
                  <a:t>, and the </a:t>
                </a:r>
                <a:r>
                  <a:rPr lang="en-US" dirty="0">
                    <a:solidFill>
                      <a:srgbClr val="FF0000"/>
                    </a:solidFill>
                  </a:rPr>
                  <a:t>commander</a:t>
                </a:r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traitor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At most (m-1) </a:t>
                </a:r>
                <a:r>
                  <a:rPr lang="en-US" dirty="0">
                    <a:solidFill>
                      <a:srgbClr val="0070C0"/>
                    </a:solidFill>
                  </a:rPr>
                  <a:t>lieutenants</a:t>
                </a:r>
                <a:r>
                  <a:rPr lang="en-US" dirty="0"/>
                  <a:t> are traitors. </a:t>
                </a:r>
              </a:p>
              <a:p>
                <a:pPr lvl="1"/>
                <a:r>
                  <a:rPr lang="en-US" dirty="0"/>
                  <a:t>This means one </a:t>
                </a:r>
                <a:r>
                  <a:rPr lang="en-US" dirty="0">
                    <a:solidFill>
                      <a:srgbClr val="0070C0"/>
                    </a:solidFill>
                  </a:rPr>
                  <a:t>lieutenant</a:t>
                </a:r>
                <a:r>
                  <a:rPr lang="en-US" dirty="0"/>
                  <a:t> out of </a:t>
                </a:r>
                <a:r>
                  <a:rPr lang="en-US" i="1" dirty="0"/>
                  <a:t>j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 … </a:t>
                </a:r>
                <a:r>
                  <a:rPr lang="en-US" i="1" dirty="0" err="1"/>
                  <a:t>j</a:t>
                </a:r>
                <a:r>
                  <a:rPr lang="en-US" i="1" baseline="-25000" dirty="0" err="1"/>
                  <a:t>k</a:t>
                </a:r>
                <a:r>
                  <a:rPr lang="en-US" i="1" dirty="0"/>
                  <a:t> </a:t>
                </a:r>
                <a:r>
                  <a:rPr lang="en-US" dirty="0"/>
                  <a:t>is </a:t>
                </a:r>
                <a:r>
                  <a:rPr lang="en-US" dirty="0">
                    <a:solidFill>
                      <a:srgbClr val="00B050"/>
                    </a:solidFill>
                  </a:rPr>
                  <a:t>loyal</a:t>
                </a:r>
              </a:p>
              <a:p>
                <a:pPr lvl="1"/>
                <a:r>
                  <a:rPr lang="en-US" dirty="0"/>
                  <a:t>Let it be </a:t>
                </a:r>
                <a:r>
                  <a:rPr lang="en-US" i="1" dirty="0" err="1"/>
                  <a:t>j</a:t>
                </a:r>
                <a:r>
                  <a:rPr lang="en-US" i="1" baseline="-25000" dirty="0" err="1"/>
                  <a:t>x</a:t>
                </a:r>
                <a:endParaRPr lang="en-US" i="1" baseline="-25000" dirty="0"/>
              </a:p>
              <a:p>
                <a:pPr lvl="1"/>
                <a:r>
                  <a:rPr lang="en-US" i="1" dirty="0" err="1"/>
                  <a:t>j</a:t>
                </a:r>
                <a:r>
                  <a:rPr lang="en-US" i="1" baseline="-25000" dirty="0" err="1"/>
                  <a:t>x</a:t>
                </a:r>
                <a:r>
                  <a:rPr lang="en-US" i="1" dirty="0"/>
                  <a:t> </a:t>
                </a:r>
                <a:r>
                  <a:rPr lang="en-US" dirty="0"/>
                  <a:t>must have </a:t>
                </a:r>
                <a:r>
                  <a:rPr lang="en-US" dirty="0">
                    <a:solidFill>
                      <a:srgbClr val="C00000"/>
                    </a:solidFill>
                  </a:rPr>
                  <a:t>sent</a:t>
                </a:r>
                <a:r>
                  <a:rPr lang="en-US" dirty="0"/>
                  <a:t> </a:t>
                </a:r>
                <a:r>
                  <a:rPr lang="en-US" i="1" dirty="0"/>
                  <a:t>v </a:t>
                </a:r>
                <a:r>
                  <a:rPr lang="en-US" dirty="0"/>
                  <a:t>to </a:t>
                </a:r>
                <a:r>
                  <a:rPr lang="en-US" i="1" dirty="0"/>
                  <a:t>j.</a:t>
                </a:r>
              </a:p>
              <a:p>
                <a:r>
                  <a:rPr lang="en-US" dirty="0"/>
                  <a:t>This proves that: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Second, </a:t>
                </a:r>
                <a:r>
                  <a:rPr lang="en-US" i="1" dirty="0"/>
                  <a:t>m </a:t>
                </a:r>
                <a:r>
                  <a:rPr lang="en-US" dirty="0"/>
                  <a:t>rounds are </a:t>
                </a:r>
                <a:r>
                  <a:rPr lang="en-US" dirty="0">
                    <a:solidFill>
                      <a:srgbClr val="0070C0"/>
                    </a:solidFill>
                  </a:rPr>
                  <a:t>sufficient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3DA61-2E25-4F6D-A082-53528420A3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FF907-75C0-4F19-A7F4-3B1C7589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7A6D4-FAC3-4F97-97A0-47D923A10946}"/>
              </a:ext>
            </a:extLst>
          </p:cNvPr>
          <p:cNvSpPr/>
          <p:nvPr/>
        </p:nvSpPr>
        <p:spPr>
          <a:xfrm>
            <a:off x="11132598" y="5921406"/>
            <a:ext cx="150920" cy="1775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FF6B5-C33E-47F3-87CD-E01048C8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1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7FE38-F39F-413F-8640-16773F92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E9CF2-D497-4186-ACD1-B064455FF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Lamport</a:t>
            </a:r>
            <a:r>
              <a:rPr lang="en-US" dirty="0"/>
              <a:t>, Leslie, Robert </a:t>
            </a:r>
            <a:r>
              <a:rPr lang="en-US" dirty="0" err="1"/>
              <a:t>Shostak</a:t>
            </a:r>
            <a:r>
              <a:rPr lang="en-US" dirty="0"/>
              <a:t>, and Marshall Pease. "The Byzantine generals problem." </a:t>
            </a:r>
            <a:r>
              <a:rPr lang="en-US" i="1" dirty="0"/>
              <a:t>Concurrency: the Works of Leslie </a:t>
            </a:r>
            <a:r>
              <a:rPr lang="en-US" i="1" dirty="0" err="1"/>
              <a:t>Lamport</a:t>
            </a:r>
            <a:r>
              <a:rPr lang="en-US" dirty="0"/>
              <a:t>. 2019. 203-226.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E05FF-5B0F-4A3D-8127-D748C285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BD8E1-BDC5-413E-BE62-AB491BB4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81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3D5D5-C1CE-4919-9F31-576A94EB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5152F-0B59-4897-90B5-01E35B26472A}"/>
              </a:ext>
            </a:extLst>
          </p:cNvPr>
          <p:cNvSpPr/>
          <p:nvPr/>
        </p:nvSpPr>
        <p:spPr>
          <a:xfrm>
            <a:off x="2448560" y="2105561"/>
            <a:ext cx="765048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0207C2-77BB-4EBC-B958-BB98B5ED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7323-232C-47EE-9D9D-149184B1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General’s Problem</a:t>
            </a:r>
          </a:p>
        </p:txBody>
      </p:sp>
      <p:pic>
        <p:nvPicPr>
          <p:cNvPr id="5" name="Content Placeholder 4" descr="A picture containing toy, graffiti&#10;&#10;Description automatically generated">
            <a:extLst>
              <a:ext uri="{FF2B5EF4-FFF2-40B4-BE49-F238E27FC236}">
                <a16:creationId xmlns:a16="http://schemas.microsoft.com/office/drawing/2014/main" id="{A243421D-C565-4A2F-B343-E39B1973F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909" y="1556270"/>
            <a:ext cx="1604875" cy="18002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D89600-5122-4CC2-8293-ECEA0B8D4892}"/>
              </a:ext>
            </a:extLst>
          </p:cNvPr>
          <p:cNvSpPr/>
          <p:nvPr/>
        </p:nvSpPr>
        <p:spPr>
          <a:xfrm>
            <a:off x="5120909" y="3385070"/>
            <a:ext cx="1925715" cy="357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Commander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26BDCA-17CD-4649-A9CA-8459E05FC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69" y="3429000"/>
            <a:ext cx="1012884" cy="2194581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28BAFF-2B37-457B-98FC-B8B54F0B2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28" y="4420525"/>
            <a:ext cx="1012884" cy="2194581"/>
          </a:xfrm>
          <a:prstGeom prst="rect">
            <a:avLst/>
          </a:prstGeom>
        </p:spPr>
      </p:pic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647285-999F-4C2F-9EC8-07848B822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47" y="3323234"/>
            <a:ext cx="1012884" cy="21945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CD44C79-92BE-4B66-A39E-1A0CF15FFF36}"/>
              </a:ext>
            </a:extLst>
          </p:cNvPr>
          <p:cNvSpPr/>
          <p:nvPr/>
        </p:nvSpPr>
        <p:spPr>
          <a:xfrm>
            <a:off x="1712288" y="5708341"/>
            <a:ext cx="1811045" cy="292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2E0D2CF-28F1-4070-B2DE-7045D45F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093C2-9E6B-4547-AF9A-27D2A79D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56C58B7-7C04-471D-B5BA-77522DD88C47}"/>
              </a:ext>
            </a:extLst>
          </p:cNvPr>
          <p:cNvSpPr/>
          <p:nvPr/>
        </p:nvSpPr>
        <p:spPr>
          <a:xfrm rot="9160434">
            <a:off x="3287864" y="3685227"/>
            <a:ext cx="1429305" cy="292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19F6C-F9A1-4BB4-8656-51D432CE8746}"/>
              </a:ext>
            </a:extLst>
          </p:cNvPr>
          <p:cNvSpPr txBox="1"/>
          <p:nvPr/>
        </p:nvSpPr>
        <p:spPr>
          <a:xfrm>
            <a:off x="3491773" y="3257181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2E15738-6143-40F1-AF66-5667BD2CFFE0}"/>
              </a:ext>
            </a:extLst>
          </p:cNvPr>
          <p:cNvSpPr/>
          <p:nvPr/>
        </p:nvSpPr>
        <p:spPr>
          <a:xfrm rot="5400000">
            <a:off x="5828887" y="3982902"/>
            <a:ext cx="534226" cy="292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0C12A7E-D837-49E3-80EA-E751AFAF4D90}"/>
              </a:ext>
            </a:extLst>
          </p:cNvPr>
          <p:cNvSpPr/>
          <p:nvPr/>
        </p:nvSpPr>
        <p:spPr>
          <a:xfrm rot="1079036">
            <a:off x="7521268" y="3295365"/>
            <a:ext cx="1429305" cy="292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3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DD0F-A30B-44C7-AC8F-4186BA1B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Generals Problem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025B3-84E0-49A2-B9C1-95CA9AE1B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commander or any of the lieutenant generals can be </a:t>
            </a:r>
            <a:r>
              <a:rPr lang="en-US" dirty="0">
                <a:solidFill>
                  <a:srgbClr val="FF0000"/>
                </a:solidFill>
              </a:rPr>
              <a:t>disloyal</a:t>
            </a:r>
          </a:p>
          <a:p>
            <a:pPr lvl="1"/>
            <a:r>
              <a:rPr lang="en-US" dirty="0"/>
              <a:t>Can have </a:t>
            </a:r>
            <a:r>
              <a:rPr lang="en-US" dirty="0">
                <a:solidFill>
                  <a:srgbClr val="FF0000"/>
                </a:solidFill>
              </a:rPr>
              <a:t>Byzantine failures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cannot </a:t>
            </a:r>
            <a:r>
              <a:rPr lang="en-US" dirty="0">
                <a:solidFill>
                  <a:srgbClr val="00B050"/>
                </a:solidFill>
              </a:rPr>
              <a:t>trust</a:t>
            </a:r>
            <a:r>
              <a:rPr lang="en-US" dirty="0"/>
              <a:t> them at all.</a:t>
            </a:r>
          </a:p>
          <a:p>
            <a:r>
              <a:rPr lang="en-US" dirty="0"/>
              <a:t>Consider a </a:t>
            </a:r>
            <a:r>
              <a:rPr lang="en-US" u="sng" dirty="0"/>
              <a:t>synchronous </a:t>
            </a:r>
            <a:r>
              <a:rPr lang="en-US" dirty="0"/>
              <a:t>algorithm.</a:t>
            </a:r>
          </a:p>
          <a:p>
            <a:r>
              <a:rPr lang="en-US" dirty="0"/>
              <a:t>The commander sends an order to </a:t>
            </a:r>
            <a:r>
              <a:rPr lang="en-US" i="1" dirty="0"/>
              <a:t>n-1 </a:t>
            </a:r>
            <a:r>
              <a:rPr lang="en-US" dirty="0"/>
              <a:t>lieutenant generals.</a:t>
            </a:r>
          </a:p>
          <a:p>
            <a:pPr lvl="1"/>
            <a:r>
              <a:rPr lang="en-US" dirty="0"/>
              <a:t>Condition </a:t>
            </a:r>
            <a:r>
              <a:rPr lang="en-US" dirty="0">
                <a:solidFill>
                  <a:srgbClr val="0070C0"/>
                </a:solidFill>
              </a:rPr>
              <a:t>IC1</a:t>
            </a:r>
            <a:r>
              <a:rPr lang="en-US" dirty="0"/>
              <a:t>: All loyal lieutenant generals obey the same order.</a:t>
            </a:r>
          </a:p>
          <a:p>
            <a:pPr lvl="1"/>
            <a:r>
              <a:rPr lang="en-US" dirty="0"/>
              <a:t>Condition </a:t>
            </a:r>
            <a:r>
              <a:rPr lang="en-US" dirty="0">
                <a:solidFill>
                  <a:srgbClr val="0070C0"/>
                </a:solidFill>
              </a:rPr>
              <a:t>IC2</a:t>
            </a:r>
            <a:r>
              <a:rPr lang="en-US" dirty="0"/>
              <a:t>: If the commander is </a:t>
            </a:r>
            <a:r>
              <a:rPr lang="en-US" dirty="0">
                <a:solidFill>
                  <a:srgbClr val="00B050"/>
                </a:solidFill>
              </a:rPr>
              <a:t>loyal</a:t>
            </a:r>
            <a:r>
              <a:rPr lang="en-US" dirty="0"/>
              <a:t>, every loyal general obeys the order that the commander issues.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95CFD-3BB6-4405-9C48-546B730F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66859-5EFD-461A-989A-AEAE94A6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0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B3FF-3C86-4A14-A009-45EEABB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C03E-46CB-41FB-BD96-1B37B03E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899FD-7251-4D8D-8F77-9BC3687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1BDF82-67CB-403E-8185-8A112EDAE159}"/>
              </a:ext>
            </a:extLst>
          </p:cNvPr>
          <p:cNvSpPr/>
          <p:nvPr/>
        </p:nvSpPr>
        <p:spPr>
          <a:xfrm>
            <a:off x="3684233" y="2831977"/>
            <a:ext cx="5122416" cy="189982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Impossibility Results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CAE38-85F9-437B-99FB-4A31CCD1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DD8A-9A39-449C-B20D-FDF530C5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Impossibility result for 3 generals.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02E7F-1F40-455F-9025-DCD0E8B1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98"/>
            <a:ext cx="10515600" cy="1911874"/>
          </a:xfrm>
        </p:spPr>
        <p:txBody>
          <a:bodyPr/>
          <a:lstStyle/>
          <a:p>
            <a:r>
              <a:rPr lang="en-US" dirty="0"/>
              <a:t>Assume 1 </a:t>
            </a:r>
            <a:r>
              <a:rPr lang="en-US" dirty="0">
                <a:solidFill>
                  <a:srgbClr val="FF0000"/>
                </a:solidFill>
              </a:rPr>
              <a:t>commander</a:t>
            </a:r>
            <a:r>
              <a:rPr lang="en-US" dirty="0"/>
              <a:t> and 2 </a:t>
            </a:r>
            <a:r>
              <a:rPr lang="en-US" dirty="0">
                <a:solidFill>
                  <a:srgbClr val="0070C0"/>
                </a:solidFill>
              </a:rPr>
              <a:t>lieutenant generals</a:t>
            </a:r>
            <a:r>
              <a:rPr lang="en-US" dirty="0"/>
              <a:t>. Assume at the most one Byzantine failure – at the most one general (including the commander) is disloyal.</a:t>
            </a:r>
          </a:p>
          <a:p>
            <a:r>
              <a:rPr lang="en-US" dirty="0"/>
              <a:t>No solution is </a:t>
            </a:r>
            <a:r>
              <a:rPr lang="en-US" dirty="0">
                <a:solidFill>
                  <a:srgbClr val="C00000"/>
                </a:solidFill>
              </a:rPr>
              <a:t>possible</a:t>
            </a:r>
            <a:r>
              <a:rPr lang="en-US" dirty="0"/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F28E36-4062-46A1-85BE-F2AA3A98C13C}"/>
              </a:ext>
            </a:extLst>
          </p:cNvPr>
          <p:cNvSpPr/>
          <p:nvPr/>
        </p:nvSpPr>
        <p:spPr>
          <a:xfrm>
            <a:off x="2041864" y="3630967"/>
            <a:ext cx="1935332" cy="62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21ECAB-6E1F-41B7-86FA-A9B4BA0B11AD}"/>
              </a:ext>
            </a:extLst>
          </p:cNvPr>
          <p:cNvSpPr/>
          <p:nvPr/>
        </p:nvSpPr>
        <p:spPr>
          <a:xfrm>
            <a:off x="614038" y="5079507"/>
            <a:ext cx="1935332" cy="621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CED139-60AF-405E-9F5B-0061CC360AEA}"/>
              </a:ext>
            </a:extLst>
          </p:cNvPr>
          <p:cNvSpPr/>
          <p:nvPr/>
        </p:nvSpPr>
        <p:spPr>
          <a:xfrm>
            <a:off x="3607293" y="5079507"/>
            <a:ext cx="1935332" cy="621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58B5A1-C356-405D-B3F6-2899DCC1861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581704" y="4108590"/>
            <a:ext cx="557816" cy="97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1CC1FD-EEF0-4F24-B9AE-E0716F0A84E1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3693773" y="4161397"/>
            <a:ext cx="881186" cy="91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039440-BBDC-4E38-A9F8-7CA3B41C7229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2549370" y="5390226"/>
            <a:ext cx="1057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7738B8-3674-4306-ACE3-22780DBAD631}"/>
              </a:ext>
            </a:extLst>
          </p:cNvPr>
          <p:cNvSpPr txBox="1"/>
          <p:nvPr/>
        </p:nvSpPr>
        <p:spPr>
          <a:xfrm>
            <a:off x="1088349" y="4275007"/>
            <a:ext cx="7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009749-AE72-4DEF-8B98-E7349D10BB49}"/>
              </a:ext>
            </a:extLst>
          </p:cNvPr>
          <p:cNvSpPr txBox="1"/>
          <p:nvPr/>
        </p:nvSpPr>
        <p:spPr>
          <a:xfrm>
            <a:off x="2640460" y="539022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Retreat</a:t>
            </a:r>
          </a:p>
          <a:p>
            <a:r>
              <a:rPr lang="en-US" dirty="0"/>
              <a:t>[Commander said]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F477B9-0804-4586-BD8D-3F5589D34E01}"/>
              </a:ext>
            </a:extLst>
          </p:cNvPr>
          <p:cNvSpPr/>
          <p:nvPr/>
        </p:nvSpPr>
        <p:spPr>
          <a:xfrm>
            <a:off x="7740496" y="3630967"/>
            <a:ext cx="1935332" cy="621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Commander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194A61-711D-4113-A93A-3D9874D263F2}"/>
              </a:ext>
            </a:extLst>
          </p:cNvPr>
          <p:cNvSpPr/>
          <p:nvPr/>
        </p:nvSpPr>
        <p:spPr>
          <a:xfrm>
            <a:off x="6312670" y="5079507"/>
            <a:ext cx="1935332" cy="6214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4E681A-4F47-4B92-9B72-B7A94EA41A05}"/>
              </a:ext>
            </a:extLst>
          </p:cNvPr>
          <p:cNvSpPr/>
          <p:nvPr/>
        </p:nvSpPr>
        <p:spPr>
          <a:xfrm>
            <a:off x="9305925" y="5079507"/>
            <a:ext cx="1935332" cy="62143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FE49F6-AE80-4551-B52E-8E8090474E0E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280336" y="4108590"/>
            <a:ext cx="557816" cy="97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804068-B6C9-4ABC-87CB-EE8C67E4F180}"/>
              </a:ext>
            </a:extLst>
          </p:cNvPr>
          <p:cNvCxnSpPr>
            <a:stCxn id="25" idx="5"/>
            <a:endCxn id="27" idx="0"/>
          </p:cNvCxnSpPr>
          <p:nvPr/>
        </p:nvCxnSpPr>
        <p:spPr>
          <a:xfrm>
            <a:off x="9392405" y="4161397"/>
            <a:ext cx="881186" cy="91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674753-F7CD-4EE5-9C4E-57C7446BD01E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flipH="1">
            <a:off x="8248002" y="5390226"/>
            <a:ext cx="1057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532D18-5239-4BDC-8F26-5770CE72FD46}"/>
              </a:ext>
            </a:extLst>
          </p:cNvPr>
          <p:cNvSpPr txBox="1"/>
          <p:nvPr/>
        </p:nvSpPr>
        <p:spPr>
          <a:xfrm>
            <a:off x="6786981" y="4275007"/>
            <a:ext cx="7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8CAAF9-BD23-407E-B679-1F491D5267F1}"/>
              </a:ext>
            </a:extLst>
          </p:cNvPr>
          <p:cNvSpPr txBox="1"/>
          <p:nvPr/>
        </p:nvSpPr>
        <p:spPr>
          <a:xfrm>
            <a:off x="8339092" y="5390225"/>
            <a:ext cx="1917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Retreat</a:t>
            </a:r>
          </a:p>
          <a:p>
            <a:r>
              <a:rPr lang="en-US" dirty="0"/>
              <a:t>[Commander said]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09EBB2-F122-4EA4-8198-3633E4FEE6C6}"/>
              </a:ext>
            </a:extLst>
          </p:cNvPr>
          <p:cNvSpPr txBox="1"/>
          <p:nvPr/>
        </p:nvSpPr>
        <p:spPr>
          <a:xfrm>
            <a:off x="9832998" y="4275837"/>
            <a:ext cx="7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54E523-621F-46B9-A038-EA35BFC228E0}"/>
              </a:ext>
            </a:extLst>
          </p:cNvPr>
          <p:cNvSpPr txBox="1"/>
          <p:nvPr/>
        </p:nvSpPr>
        <p:spPr>
          <a:xfrm>
            <a:off x="4262856" y="4251120"/>
            <a:ext cx="87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Retreat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8711A-65F5-46E5-9C16-4927493E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6</a:t>
            </a:fld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41AA1CF-BB7A-4251-A2C0-2E0F260FC0DA}"/>
              </a:ext>
            </a:extLst>
          </p:cNvPr>
          <p:cNvSpPr/>
          <p:nvPr/>
        </p:nvSpPr>
        <p:spPr>
          <a:xfrm>
            <a:off x="1697739" y="6194668"/>
            <a:ext cx="9229861" cy="4746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No way to distinguish between these scenarios. General 1 chooses Attack (IC2). Similar argument can be used to prove that General 2 </a:t>
            </a:r>
            <a:r>
              <a:rPr lang="en-US" b="1">
                <a:solidFill>
                  <a:srgbClr val="FF0000"/>
                </a:solidFill>
              </a:rPr>
              <a:t>chooses RETREAT, when both are loyal.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F323BE-F562-4821-BDC8-4D822031887D}"/>
              </a:ext>
            </a:extLst>
          </p:cNvPr>
          <p:cNvGrpSpPr/>
          <p:nvPr/>
        </p:nvGrpSpPr>
        <p:grpSpPr>
          <a:xfrm>
            <a:off x="9297848" y="2715445"/>
            <a:ext cx="2316626" cy="728953"/>
            <a:chOff x="7075780" y="2573378"/>
            <a:chExt cx="2316626" cy="72895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59322C-60C2-4303-80B5-2308C5DC13DA}"/>
                </a:ext>
              </a:extLst>
            </p:cNvPr>
            <p:cNvSpPr/>
            <p:nvPr/>
          </p:nvSpPr>
          <p:spPr>
            <a:xfrm>
              <a:off x="7075780" y="2573378"/>
              <a:ext cx="2316626" cy="7289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F9E6577-A5BE-41AA-A9C6-CEBF70113F55}"/>
                </a:ext>
              </a:extLst>
            </p:cNvPr>
            <p:cNvSpPr/>
            <p:nvPr/>
          </p:nvSpPr>
          <p:spPr>
            <a:xfrm>
              <a:off x="7185565" y="2668082"/>
              <a:ext cx="1153527" cy="5299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A493FC-3B05-431A-9394-51B962DB11F8}"/>
                </a:ext>
              </a:extLst>
            </p:cNvPr>
            <p:cNvSpPr txBox="1"/>
            <p:nvPr/>
          </p:nvSpPr>
          <p:spPr>
            <a:xfrm>
              <a:off x="8484656" y="2736995"/>
              <a:ext cx="798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99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E90D-DE00-41E8-964E-E5B83F0A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41FB-1D46-43FA-9C94-5B454D35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7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Assume there are </a:t>
            </a:r>
            <a:r>
              <a:rPr lang="en-US" i="1" dirty="0"/>
              <a:t>m </a:t>
            </a:r>
            <a:r>
              <a:rPr lang="en-US" dirty="0"/>
              <a:t>traitors and &lt;= 3m generals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 solution is possible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Let these generals be </a:t>
            </a:r>
            <a:r>
              <a:rPr lang="en-US" dirty="0">
                <a:solidFill>
                  <a:srgbClr val="FF0000"/>
                </a:solidFill>
              </a:rPr>
              <a:t>Albanian</a:t>
            </a:r>
            <a:r>
              <a:rPr lang="en-US" dirty="0"/>
              <a:t> generals </a:t>
            </a:r>
          </a:p>
          <a:p>
            <a:pPr lvl="1"/>
            <a:r>
              <a:rPr lang="en-US" dirty="0"/>
              <a:t>We will prove that if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Albanian</a:t>
            </a:r>
            <a:r>
              <a:rPr lang="en-US" dirty="0"/>
              <a:t> generals can solve this problem, then 3 Byzantine generals can also solve this problem for 1 traitor</a:t>
            </a:r>
          </a:p>
          <a:p>
            <a:pPr lvl="1"/>
            <a:r>
              <a:rPr lang="en-US" dirty="0"/>
              <a:t>The latter is </a:t>
            </a:r>
            <a:r>
              <a:rPr lang="en-US" dirty="0">
                <a:solidFill>
                  <a:srgbClr val="C00000"/>
                </a:solidFill>
              </a:rPr>
              <a:t>impossible!</a:t>
            </a:r>
          </a:p>
          <a:p>
            <a:r>
              <a:rPr lang="en-US" dirty="0"/>
              <a:t>Divide the set of Albanian generals into 3 groups, let each Byzantine general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simulate</a:t>
            </a:r>
            <a:r>
              <a:rPr lang="en-US" dirty="0"/>
              <a:t> </a:t>
            </a:r>
            <a:r>
              <a:rPr lang="en-US" i="1" dirty="0"/>
              <a:t>m </a:t>
            </a:r>
            <a:r>
              <a:rPr lang="en-US" dirty="0"/>
              <a:t>Albanian generals</a:t>
            </a:r>
          </a:p>
          <a:p>
            <a:pPr lvl="1"/>
            <a:r>
              <a:rPr lang="en-US" dirty="0"/>
              <a:t>The Byzantine </a:t>
            </a:r>
            <a:r>
              <a:rPr lang="en-US" dirty="0">
                <a:solidFill>
                  <a:srgbClr val="0070C0"/>
                </a:solidFill>
              </a:rPr>
              <a:t>commander</a:t>
            </a:r>
            <a:r>
              <a:rPr lang="en-US" dirty="0"/>
              <a:t> simulates the Albanian commander + at the most (m-1) Albanian generals</a:t>
            </a:r>
          </a:p>
          <a:p>
            <a:pPr lvl="1"/>
            <a:r>
              <a:rPr lang="en-US" dirty="0"/>
              <a:t>Each of the rest of the </a:t>
            </a:r>
            <a:r>
              <a:rPr lang="en-US" dirty="0">
                <a:solidFill>
                  <a:srgbClr val="00B050"/>
                </a:solidFill>
              </a:rPr>
              <a:t>Byzantine generals </a:t>
            </a:r>
            <a:r>
              <a:rPr lang="en-US" dirty="0"/>
              <a:t>simulate at the most </a:t>
            </a:r>
            <a:r>
              <a:rPr lang="en-US" i="1" dirty="0"/>
              <a:t>m</a:t>
            </a:r>
            <a:r>
              <a:rPr lang="en-US" dirty="0"/>
              <a:t> Albanian generals</a:t>
            </a:r>
          </a:p>
          <a:p>
            <a:pPr lvl="1"/>
            <a:r>
              <a:rPr lang="en-US" dirty="0"/>
              <a:t>Since at most 1 Byzantine general can be a traitor, at most </a:t>
            </a:r>
            <a:r>
              <a:rPr lang="en-US" i="1" dirty="0"/>
              <a:t>m</a:t>
            </a:r>
            <a:r>
              <a:rPr lang="en-US" dirty="0"/>
              <a:t> Albanian generals can be </a:t>
            </a:r>
            <a:r>
              <a:rPr lang="en-US" dirty="0">
                <a:solidFill>
                  <a:srgbClr val="FF0000"/>
                </a:solidFill>
              </a:rPr>
              <a:t>traitors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16572-2423-4CA6-91B0-D24D60F3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10D00-21C1-45FD-AB23-34E834C6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(c) Smruti R. Sarangi,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7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3BB0-8C94-42DB-8385-932E54F2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86774-1B47-47AB-A2BD-A6BA9CEA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06957" cy="4530725"/>
          </a:xfrm>
        </p:spPr>
        <p:txBody>
          <a:bodyPr>
            <a:normAutofit/>
          </a:bodyPr>
          <a:lstStyle/>
          <a:p>
            <a:r>
              <a:rPr lang="en-US" dirty="0"/>
              <a:t>We assume we have a solution to the Albanian Generals problem</a:t>
            </a:r>
          </a:p>
          <a:p>
            <a:pPr lvl="1"/>
            <a:r>
              <a:rPr lang="en-US" dirty="0"/>
              <a:t>Means we have ensured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IC1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IC2</a:t>
            </a:r>
            <a:r>
              <a:rPr lang="en-US" dirty="0"/>
              <a:t> </a:t>
            </a:r>
          </a:p>
          <a:p>
            <a:r>
              <a:rPr lang="en-US" dirty="0"/>
              <a:t>Simulation assumption: </a:t>
            </a:r>
            <a:r>
              <a:rPr lang="en-US" dirty="0">
                <a:solidFill>
                  <a:srgbClr val="00B050"/>
                </a:solidFill>
              </a:rPr>
              <a:t>Byzantine general loyal </a:t>
            </a:r>
            <a:r>
              <a:rPr lang="en-US" dirty="0"/>
              <a:t>↔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Albanian general loyal</a:t>
            </a:r>
          </a:p>
          <a:p>
            <a:r>
              <a:rPr lang="en-US" dirty="0">
                <a:solidFill>
                  <a:srgbClr val="0070C0"/>
                </a:solidFill>
              </a:rPr>
              <a:t>IC1</a:t>
            </a:r>
            <a:r>
              <a:rPr lang="en-US" dirty="0"/>
              <a:t>: This means that all </a:t>
            </a:r>
            <a:r>
              <a:rPr lang="en-US" dirty="0">
                <a:solidFill>
                  <a:srgbClr val="00B050"/>
                </a:solidFill>
              </a:rPr>
              <a:t>loyal</a:t>
            </a:r>
            <a:r>
              <a:rPr lang="en-US" dirty="0"/>
              <a:t> Albanian generals obey the same order </a:t>
            </a:r>
          </a:p>
          <a:p>
            <a:pPr lvl="1"/>
            <a:r>
              <a:rPr lang="en-US" dirty="0"/>
              <a:t>The two Byzantine generals simulating them also obey the same order</a:t>
            </a:r>
          </a:p>
          <a:p>
            <a:pPr lvl="1"/>
            <a:r>
              <a:rPr lang="en-US" dirty="0"/>
              <a:t>This ensures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condition IC1 </a:t>
            </a:r>
            <a:r>
              <a:rPr lang="en-US" dirty="0"/>
              <a:t>for the Byzantine generals as well</a:t>
            </a:r>
          </a:p>
          <a:p>
            <a:r>
              <a:rPr lang="en-US" dirty="0"/>
              <a:t>If the Byzantine command is </a:t>
            </a:r>
            <a:r>
              <a:rPr lang="en-US" dirty="0">
                <a:solidFill>
                  <a:srgbClr val="00B050"/>
                </a:solidFill>
              </a:rPr>
              <a:t>loyal</a:t>
            </a:r>
            <a:r>
              <a:rPr lang="en-US" dirty="0"/>
              <a:t>, then the Albanian commander is </a:t>
            </a:r>
            <a:r>
              <a:rPr lang="en-US" dirty="0">
                <a:solidFill>
                  <a:srgbClr val="00B050"/>
                </a:solidFill>
              </a:rPr>
              <a:t>loyal</a:t>
            </a:r>
          </a:p>
          <a:p>
            <a:pPr lvl="1"/>
            <a:r>
              <a:rPr lang="en-US" dirty="0"/>
              <a:t>All the loyal Albanian generals </a:t>
            </a:r>
            <a:r>
              <a:rPr lang="en-US" dirty="0">
                <a:solidFill>
                  <a:srgbClr val="0070C0"/>
                </a:solidFill>
              </a:rPr>
              <a:t>obey</a:t>
            </a:r>
            <a:r>
              <a:rPr lang="en-US" dirty="0"/>
              <a:t> this order (assumption)</a:t>
            </a:r>
          </a:p>
          <a:p>
            <a:pPr lvl="1"/>
            <a:r>
              <a:rPr lang="en-US" dirty="0"/>
              <a:t>Their simulating Byzantine generals also obey the same order. (</a:t>
            </a:r>
            <a:r>
              <a:rPr lang="en-US" dirty="0">
                <a:solidFill>
                  <a:srgbClr val="0070C0"/>
                </a:solidFill>
              </a:rPr>
              <a:t>IC2</a:t>
            </a:r>
            <a:r>
              <a:rPr lang="en-US" dirty="0"/>
              <a:t>)</a:t>
            </a:r>
          </a:p>
          <a:p>
            <a:r>
              <a:rPr lang="en-US" dirty="0"/>
              <a:t>Means we have a solution for 3 Byzantine generals. </a:t>
            </a:r>
            <a:r>
              <a:rPr lang="en-US" dirty="0">
                <a:solidFill>
                  <a:srgbClr val="FF0000"/>
                </a:solidFill>
              </a:rPr>
              <a:t>This is impossible!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BCB33-7C93-43D4-949D-97521752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EDEB4-A7AA-4BFD-BD03-7506EE7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1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B3FF-3C86-4A14-A009-45EEABB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C03E-46CB-41FB-BD96-1B37B03E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899FD-7251-4D8D-8F77-9BC3687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1BDF82-67CB-403E-8185-8A112EDAE159}"/>
              </a:ext>
            </a:extLst>
          </p:cNvPr>
          <p:cNvSpPr/>
          <p:nvPr/>
        </p:nvSpPr>
        <p:spPr>
          <a:xfrm>
            <a:off x="3684233" y="2831977"/>
            <a:ext cx="5122416" cy="189982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Byzantine Agreement Algorithm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991F4-1DE0-4AC1-962A-3A67A647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3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2452</Words>
  <Application>Microsoft Office PowerPoint</Application>
  <PresentationFormat>Widescreen</PresentationFormat>
  <Paragraphs>311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Freestyle Script</vt:lpstr>
      <vt:lpstr>Office Theme</vt:lpstr>
      <vt:lpstr>Byzantine Fault Tolerance</vt:lpstr>
      <vt:lpstr>Byzantine Faults</vt:lpstr>
      <vt:lpstr>Byzantine General’s Problem</vt:lpstr>
      <vt:lpstr>Byzantine Generals Problem – II </vt:lpstr>
      <vt:lpstr>PowerPoint Presentation</vt:lpstr>
      <vt:lpstr>Impossibility result for 3 generals.</vt:lpstr>
      <vt:lpstr>General Result</vt:lpstr>
      <vt:lpstr>Contradiction</vt:lpstr>
      <vt:lpstr>PowerPoint Presentation</vt:lpstr>
      <vt:lpstr>Assumptions</vt:lpstr>
      <vt:lpstr>Algorithm: Step 1</vt:lpstr>
      <vt:lpstr>Step 2</vt:lpstr>
      <vt:lpstr>Step 2: Visualization</vt:lpstr>
      <vt:lpstr>Step 3:</vt:lpstr>
      <vt:lpstr>Example: General 3 is the traitor</vt:lpstr>
      <vt:lpstr>Example: Commander is the traitor</vt:lpstr>
      <vt:lpstr>PowerPoint Presentation</vt:lpstr>
      <vt:lpstr>Lemma 1</vt:lpstr>
      <vt:lpstr>Theorem 1</vt:lpstr>
      <vt:lpstr>Proof - II</vt:lpstr>
      <vt:lpstr>PowerPoint Presentation</vt:lpstr>
      <vt:lpstr>New assumptions</vt:lpstr>
      <vt:lpstr>Assumptions - II</vt:lpstr>
      <vt:lpstr>Algorithm</vt:lpstr>
      <vt:lpstr>Clarification</vt:lpstr>
      <vt:lpstr>Proof</vt:lpstr>
      <vt:lpstr>Proof - II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Byzantine Fault Tolerance</dc:title>
  <dc:creator>Smruti Ranjan Sarangi</dc:creator>
  <cp:lastModifiedBy>Smruti Ranjan Sarangi</cp:lastModifiedBy>
  <cp:revision>84</cp:revision>
  <dcterms:created xsi:type="dcterms:W3CDTF">2020-03-28T03:19:27Z</dcterms:created>
  <dcterms:modified xsi:type="dcterms:W3CDTF">2020-04-06T08:29:18Z</dcterms:modified>
</cp:coreProperties>
</file>