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3" r:id="rId3"/>
    <p:sldId id="274" r:id="rId4"/>
    <p:sldId id="275" r:id="rId5"/>
    <p:sldId id="278" r:id="rId6"/>
    <p:sldId id="276" r:id="rId7"/>
    <p:sldId id="277" r:id="rId8"/>
    <p:sldId id="279" r:id="rId9"/>
    <p:sldId id="280" r:id="rId10"/>
    <p:sldId id="281" r:id="rId11"/>
    <p:sldId id="283" r:id="rId12"/>
    <p:sldId id="284" r:id="rId13"/>
    <p:sldId id="285" r:id="rId14"/>
    <p:sldId id="287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8" r:id="rId26"/>
    <p:sldId id="297" r:id="rId27"/>
    <p:sldId id="300" r:id="rId28"/>
    <p:sldId id="301" r:id="rId29"/>
    <p:sldId id="302" r:id="rId30"/>
    <p:sldId id="299" r:id="rId31"/>
    <p:sldId id="303" r:id="rId32"/>
    <p:sldId id="282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DA52A8B-0D73-4702-BCC3-1BBD6F4C49FA}">
          <p14:sldIdLst>
            <p14:sldId id="256"/>
            <p14:sldId id="273"/>
            <p14:sldId id="274"/>
            <p14:sldId id="275"/>
            <p14:sldId id="278"/>
            <p14:sldId id="276"/>
            <p14:sldId id="277"/>
            <p14:sldId id="279"/>
            <p14:sldId id="280"/>
            <p14:sldId id="281"/>
            <p14:sldId id="283"/>
            <p14:sldId id="284"/>
            <p14:sldId id="285"/>
            <p14:sldId id="287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8"/>
            <p14:sldId id="297"/>
            <p14:sldId id="300"/>
            <p14:sldId id="301"/>
            <p14:sldId id="302"/>
            <p14:sldId id="299"/>
            <p14:sldId id="303"/>
            <p14:sldId id="28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9E365-1016-44E3-ACE0-26F7D0D20A5E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31CC7-777A-4CEB-BFBD-A070BB26E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2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DC36-13FB-496A-BC29-BCD23365E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89C78-7607-4D5B-9064-53DB82A00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D0B1-937A-4CA0-AFED-013B846F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FDE63-2211-4F90-B8AB-4610065AD1D8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D544A-462F-4EDE-A534-3890C5A7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0BD46-6FEB-44EC-A898-DF760EF6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BD9A-AF63-44D1-AD3C-9B3E40F4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C9CF-3F68-4C98-9C9D-2A8F41471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4902-74F9-4D97-AB45-1803090D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44364-373D-40CE-B2F7-1A9AC5916E63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4D6E-644E-4605-8F86-744B3B79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6C1F2-50E6-4FA4-AB6E-30602E5A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1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17D3D5-A769-42DB-B204-BF847A2A5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3F61C-DB8E-462B-86B1-A97C7EDEA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E81F2-080A-4B7A-8A57-CA247BF3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216EE-DA10-4C9B-A29B-9F7755C663F6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D1F0-A9AA-4917-B5E3-1A079191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3E23-CB30-49F8-B459-04468202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205E-1F24-438D-9E4B-AAAE20C4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533B-C41A-4A86-B846-23248FDA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94C0-92F4-4AF6-9128-526F64B0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821E-EFE6-471C-B95D-38D0F02E3823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D0C94-83F5-4D40-8243-97CF006D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7AA9C-35A5-4B6F-84A1-BCE40B37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3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AC30-CB0A-49C9-9229-4A23CFA16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62F90-0612-4BBF-8D42-74A4A564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D449B-4AC5-4481-BD31-29AB3719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6821-F87F-482A-AFC1-28B91D8CB8C9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DE887-4C50-450C-98C0-85E86C12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92A31-3191-4629-AAD0-E765BF7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5442-871B-4371-ACC3-DC7A90A2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6014-73C0-4341-94CF-D41D68BF5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80DDC-EAF1-44F7-879F-FC7043B76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A0045-6773-4EBF-B1D8-5D3347A93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B679-4ABE-4FE0-99F6-40A2B8842176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0DD12-86D5-4773-9508-DAA21CA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D5069-FF43-4AB7-B111-D9D39DD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4C83-1FE9-4815-A4DE-05F9BC01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F971-4C80-45AE-A9F2-5549C687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0A3C5-3698-4A76-B705-FF693B31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D0D4F-A314-4A28-A432-44525FA59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A889E-865E-4FE0-8A8A-B25F91D6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37B13-F52A-4DEB-92A4-4240848A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39D4E-8526-424C-A885-23C77BC77657}" type="datetime1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19B15-3772-4A1F-898F-8B63E7C0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66A6E-7C5B-4DB5-BA57-2E382B2C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1F97-FC0D-4132-8850-D01F8CCAD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30D84-24DA-47B6-82C6-080485DF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FC3D-4B05-4DD0-BABA-A348FCA6CF13}" type="datetime1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B93D7-12BE-4EB1-86BF-A3D719F3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2ED3C-22D9-4D69-8191-73776AB7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A0621-9246-4A4E-B959-95B439E6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294E-AB1F-406B-8030-C39FB1B2293D}" type="datetime1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82EEF5-C8EA-474B-985F-398F0A8F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72F93-11A0-4280-8256-4E1413AF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30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79D1-603E-4411-8F8B-DEE933CE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1C4CA-30B3-4D6D-8E85-A4828264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BE5AA-8E04-46B5-8985-EC9C10B4F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D88B0-A81D-4FE5-912F-4FAF2E772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EACFB-E3D3-4464-8A24-747EAA36E814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053B2-FE82-4C09-AB0B-05A09ED2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B02AE-ACC1-43E4-BE43-4158F0B8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1CBB-644C-46CE-8D70-D4D82DE7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8EFC91-EFBF-47AD-AC57-304840BD8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A061-EE1E-4E77-BC0C-8E5DB2110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A4181-D020-41C5-84ED-971F67CA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BF2EE-83D6-44F9-BDCA-4F31F58A5AF9}" type="datetime1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3FF64-E4DE-43DF-82C8-EA5056A2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71C07-1C84-4D19-A949-6A790A483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A6860-2D64-48A4-A388-23EAC00A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E25FF-19E1-4F88-9DC4-8282BFB1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C4B3-763E-4363-BD67-98D3AB037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4D7DF-AD8A-417F-9E90-305363984D6F}" type="datetime1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BC1FF-0F72-4BFB-907E-9C21594A5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(c) Smruti R. Sarangi, 2020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8E5E2-01BB-4A9D-93FF-84F1B5A5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32872-C39D-40DD-A964-9F0C7105C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2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70B8-2EF1-41E3-A09F-966C8F878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86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Bitcoin and Blockchains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422DC-F297-41B0-A11B-B29B18450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Prof. Smruti R. Sarangi</a:t>
            </a:r>
          </a:p>
          <a:p>
            <a:r>
              <a:rPr lang="en-US" sz="2800" dirty="0"/>
              <a:t>Computer Science and Engineering</a:t>
            </a:r>
          </a:p>
          <a:p>
            <a:r>
              <a:rPr lang="en-US" sz="2800" dirty="0"/>
              <a:t> IIT Delhi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16A4C-8EC2-403A-B96B-3B4045F7C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4539-17B5-4AF2-82D9-7841E5EB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7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Bitcoin and Blockchains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9F268-17F2-42B6-9ADD-BD2921DDA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867A6-6B74-459B-910F-1B68443C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– Key Ideas</a:t>
            </a:r>
          </a:p>
        </p:txBody>
      </p:sp>
      <p:pic>
        <p:nvPicPr>
          <p:cNvPr id="6" name="Content Placeholder 5" descr="A picture containing food, clock, sign&#10;&#10;Description automatically generated">
            <a:extLst>
              <a:ext uri="{FF2B5EF4-FFF2-40B4-BE49-F238E27FC236}">
                <a16:creationId xmlns:a16="http://schemas.microsoft.com/office/drawing/2014/main" id="{43DC2DD0-DCC6-4EC3-8ADA-DBE4B9A36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488" y="1027905"/>
            <a:ext cx="3447574" cy="19153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719E2-61B9-447C-A46F-AC02578B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0D3E5-3154-4252-A188-405BF54D65AB}"/>
              </a:ext>
            </a:extLst>
          </p:cNvPr>
          <p:cNvSpPr txBox="1"/>
          <p:nvPr/>
        </p:nvSpPr>
        <p:spPr>
          <a:xfrm>
            <a:off x="838200" y="304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E05D6-AC63-4766-B756-8D70D98AD155}"/>
              </a:ext>
            </a:extLst>
          </p:cNvPr>
          <p:cNvSpPr txBox="1"/>
          <p:nvPr/>
        </p:nvSpPr>
        <p:spPr>
          <a:xfrm>
            <a:off x="364275" y="2649973"/>
            <a:ext cx="11730071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we create a </a:t>
            </a:r>
            <a:r>
              <a:rPr lang="en-US" sz="3200" dirty="0">
                <a:solidFill>
                  <a:srgbClr val="00B050"/>
                </a:solidFill>
              </a:rPr>
              <a:t>digital currency</a:t>
            </a:r>
            <a:r>
              <a:rPr lang="en-US" sz="3200" dirty="0"/>
              <a:t>?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 can then </a:t>
            </a:r>
            <a:r>
              <a:rPr lang="en-US" sz="2800" dirty="0">
                <a:solidFill>
                  <a:srgbClr val="FF0000"/>
                </a:solidFill>
              </a:rPr>
              <a:t>mint</a:t>
            </a:r>
            <a:r>
              <a:rPr lang="en-US" sz="2800" dirty="0"/>
              <a:t> money and </a:t>
            </a:r>
            <a:r>
              <a:rPr lang="en-US" sz="2800" dirty="0">
                <a:solidFill>
                  <a:srgbClr val="0070C0"/>
                </a:solidFill>
              </a:rPr>
              <a:t>transfer</a:t>
            </a:r>
            <a:r>
              <a:rPr lang="en-US" sz="2800" dirty="0"/>
              <a:t> it between parties to</a:t>
            </a:r>
            <a:br>
              <a:rPr lang="en-US" sz="2800" dirty="0"/>
            </a:br>
            <a:r>
              <a:rPr lang="en-US" sz="2800" dirty="0"/>
              <a:t>buy services. Let us call them </a:t>
            </a:r>
            <a:r>
              <a:rPr lang="en-US" sz="2800" dirty="0">
                <a:solidFill>
                  <a:srgbClr val="C00000"/>
                </a:solidFill>
              </a:rPr>
              <a:t>Bitcoins</a:t>
            </a:r>
            <a:r>
              <a:rPr lang="en-US" sz="280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 main issue is the double-spending </a:t>
            </a:r>
            <a:r>
              <a:rPr lang="en-US" sz="2800" dirty="0">
                <a:solidFill>
                  <a:srgbClr val="FF0000"/>
                </a:solidFill>
              </a:rPr>
              <a:t>problem</a:t>
            </a:r>
            <a:r>
              <a:rPr lang="en-US" sz="2800" dirty="0"/>
              <a:t>. Digital currency</a:t>
            </a:r>
            <a:br>
              <a:rPr lang="en-US" sz="2800" dirty="0"/>
            </a:br>
            <a:r>
              <a:rPr lang="en-US" sz="2800" dirty="0"/>
              <a:t>can be stolen like regular currency, and that too very </a:t>
            </a:r>
            <a:r>
              <a:rPr lang="en-US" sz="2800" dirty="0">
                <a:solidFill>
                  <a:srgbClr val="00B050"/>
                </a:solidFill>
              </a:rPr>
              <a:t>easily</a:t>
            </a:r>
            <a:r>
              <a:rPr lang="en-US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 need a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trusted third party </a:t>
            </a:r>
            <a:r>
              <a:rPr lang="en-US" sz="2800" dirty="0"/>
              <a:t>that records each transaction. This is slow</a:t>
            </a:r>
            <a:br>
              <a:rPr lang="en-US" sz="2800" dirty="0"/>
            </a:br>
            <a:r>
              <a:rPr lang="en-US" sz="2800" dirty="0"/>
              <a:t>and not scalable.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Bitcoin solves this </a:t>
            </a:r>
            <a:r>
              <a:rPr lang="en-US" sz="2800" dirty="0">
                <a:solidFill>
                  <a:srgbClr val="C00000"/>
                </a:solidFill>
              </a:rPr>
              <a:t>problem</a:t>
            </a:r>
            <a:r>
              <a:rPr lang="en-US" sz="2800" dirty="0"/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1EEF78-23CE-4DF8-A8E1-A43CEECBEA51}"/>
              </a:ext>
            </a:extLst>
          </p:cNvPr>
          <p:cNvSpPr/>
          <p:nvPr/>
        </p:nvSpPr>
        <p:spPr>
          <a:xfrm>
            <a:off x="6027938" y="5983550"/>
            <a:ext cx="4873841" cy="6480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Before moving on, study public key encryption, and digital signatures. </a:t>
            </a:r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638043-BBF9-47BA-A3E5-C433EDE44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983550"/>
            <a:ext cx="519738" cy="53045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4BF94-9F0E-456A-BFEA-ECC40370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69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08CE-295A-4DFE-8DA6-19543B96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chain of hashes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665EB-685F-4B0C-B8C5-FACE3845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F32386-BA67-42CA-B8F7-9F64999F1730}"/>
              </a:ext>
            </a:extLst>
          </p:cNvPr>
          <p:cNvSpPr/>
          <p:nvPr/>
        </p:nvSpPr>
        <p:spPr>
          <a:xfrm>
            <a:off x="1599183" y="2640811"/>
            <a:ext cx="1885950" cy="319181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C9A12-E3A9-42E6-9000-24CD8546B1D5}"/>
              </a:ext>
            </a:extLst>
          </p:cNvPr>
          <p:cNvSpPr/>
          <p:nvPr/>
        </p:nvSpPr>
        <p:spPr>
          <a:xfrm>
            <a:off x="1769800" y="2851786"/>
            <a:ext cx="1544715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P2’s public key</a:t>
            </a:r>
          </a:p>
          <a:p>
            <a:pPr algn="ctr"/>
            <a:r>
              <a:rPr lang="en-US" dirty="0"/>
              <a:t>+ Tx 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7D7BDC-D639-4010-8C03-F033D5F0208E}"/>
              </a:ext>
            </a:extLst>
          </p:cNvPr>
          <p:cNvSpPr/>
          <p:nvPr/>
        </p:nvSpPr>
        <p:spPr>
          <a:xfrm>
            <a:off x="1834719" y="4099925"/>
            <a:ext cx="1384917" cy="4261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F8D23C-119F-4022-ABEE-E8B8A2C99CDA}"/>
              </a:ext>
            </a:extLst>
          </p:cNvPr>
          <p:cNvCxnSpPr>
            <a:cxnSpLocks/>
          </p:cNvCxnSpPr>
          <p:nvPr/>
        </p:nvCxnSpPr>
        <p:spPr>
          <a:xfrm>
            <a:off x="2855651" y="3544299"/>
            <a:ext cx="0" cy="5556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E5955D-916D-463D-8FDC-A6DC50486CFE}"/>
              </a:ext>
            </a:extLst>
          </p:cNvPr>
          <p:cNvCxnSpPr/>
          <p:nvPr/>
        </p:nvCxnSpPr>
        <p:spPr>
          <a:xfrm>
            <a:off x="1000218" y="38221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2B7594-7B26-428A-8C95-4167CE8A3528}"/>
              </a:ext>
            </a:extLst>
          </p:cNvPr>
          <p:cNvCxnSpPr>
            <a:cxnSpLocks/>
          </p:cNvCxnSpPr>
          <p:nvPr/>
        </p:nvCxnSpPr>
        <p:spPr>
          <a:xfrm>
            <a:off x="139084" y="3822111"/>
            <a:ext cx="2175029" cy="2601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3B5331-7445-4CB6-A291-43A2C8EDA2F1}"/>
              </a:ext>
            </a:extLst>
          </p:cNvPr>
          <p:cNvCxnSpPr/>
          <p:nvPr/>
        </p:nvCxnSpPr>
        <p:spPr>
          <a:xfrm>
            <a:off x="2314113" y="3822112"/>
            <a:ext cx="0" cy="2778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4F2FAC-1921-436C-9BCC-3226123A6EF9}"/>
              </a:ext>
            </a:extLst>
          </p:cNvPr>
          <p:cNvSpPr/>
          <p:nvPr/>
        </p:nvSpPr>
        <p:spPr>
          <a:xfrm>
            <a:off x="1834718" y="5007549"/>
            <a:ext cx="1384917" cy="8224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Signed with P1’s private key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F9EF246-F6A4-493F-946A-5E7C88FD630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527177" y="4526053"/>
            <a:ext cx="0" cy="4814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D94E53-9AE2-4DFF-A7C6-F6F94A860A02}"/>
              </a:ext>
            </a:extLst>
          </p:cNvPr>
          <p:cNvSpPr txBox="1"/>
          <p:nvPr/>
        </p:nvSpPr>
        <p:spPr>
          <a:xfrm>
            <a:off x="31104" y="3483740"/>
            <a:ext cx="1262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</a:t>
            </a:r>
          </a:p>
          <a:p>
            <a:r>
              <a:rPr lang="en-US" dirty="0"/>
              <a:t>Transaction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FFDFBE-39EF-4D69-BA89-E5D9B4ED44C5}"/>
              </a:ext>
            </a:extLst>
          </p:cNvPr>
          <p:cNvSpPr/>
          <p:nvPr/>
        </p:nvSpPr>
        <p:spPr>
          <a:xfrm>
            <a:off x="1599183" y="2100642"/>
            <a:ext cx="1885950" cy="5216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P1 </a:t>
            </a:r>
            <a:r>
              <a:rPr lang="en-US" dirty="0">
                <a:sym typeface="Wingdings" panose="05000000000000000000" pitchFamily="2" charset="2"/>
              </a:rPr>
              <a:t> P2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BA1F13-BA33-40B9-8542-E7627C0509C5}"/>
              </a:ext>
            </a:extLst>
          </p:cNvPr>
          <p:cNvSpPr/>
          <p:nvPr/>
        </p:nvSpPr>
        <p:spPr>
          <a:xfrm>
            <a:off x="5000810" y="2640811"/>
            <a:ext cx="1885950" cy="319181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B7DC6C-FBED-4FFA-B419-4D57F8B84F40}"/>
              </a:ext>
            </a:extLst>
          </p:cNvPr>
          <p:cNvSpPr/>
          <p:nvPr/>
        </p:nvSpPr>
        <p:spPr>
          <a:xfrm>
            <a:off x="5171427" y="2851786"/>
            <a:ext cx="1544715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P3’s public key</a:t>
            </a:r>
          </a:p>
          <a:p>
            <a:pPr algn="ctr"/>
            <a:r>
              <a:rPr lang="en-US" dirty="0"/>
              <a:t>+ Tx details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0C1BD28-AF02-466A-889B-EC6EE581348D}"/>
              </a:ext>
            </a:extLst>
          </p:cNvPr>
          <p:cNvSpPr/>
          <p:nvPr/>
        </p:nvSpPr>
        <p:spPr>
          <a:xfrm>
            <a:off x="5236346" y="4099925"/>
            <a:ext cx="1384917" cy="4261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6EAD962-26AF-47AD-A27F-536E967595EF}"/>
              </a:ext>
            </a:extLst>
          </p:cNvPr>
          <p:cNvCxnSpPr>
            <a:cxnSpLocks/>
          </p:cNvCxnSpPr>
          <p:nvPr/>
        </p:nvCxnSpPr>
        <p:spPr>
          <a:xfrm>
            <a:off x="6257278" y="3544299"/>
            <a:ext cx="0" cy="5556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2A25EA-FCD9-4318-B53B-607D2F6CF3F1}"/>
              </a:ext>
            </a:extLst>
          </p:cNvPr>
          <p:cNvCxnSpPr/>
          <p:nvPr/>
        </p:nvCxnSpPr>
        <p:spPr>
          <a:xfrm>
            <a:off x="5715740" y="3822112"/>
            <a:ext cx="0" cy="2778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EDB9B07-4A4E-4F63-B16B-E490AEDF7EB1}"/>
              </a:ext>
            </a:extLst>
          </p:cNvPr>
          <p:cNvSpPr/>
          <p:nvPr/>
        </p:nvSpPr>
        <p:spPr>
          <a:xfrm>
            <a:off x="5236345" y="5007550"/>
            <a:ext cx="1384917" cy="8224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Signed with P2’s private key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8FA765-2FC8-4CD3-9D9B-0E8654E6D7A7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5928804" y="4526053"/>
            <a:ext cx="0" cy="4814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B36636A-BC67-4193-93BF-82DA77DC9F7B}"/>
              </a:ext>
            </a:extLst>
          </p:cNvPr>
          <p:cNvSpPr/>
          <p:nvPr/>
        </p:nvSpPr>
        <p:spPr>
          <a:xfrm>
            <a:off x="5000810" y="2100642"/>
            <a:ext cx="1885950" cy="5216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P2 </a:t>
            </a:r>
            <a:r>
              <a:rPr lang="en-US" dirty="0">
                <a:sym typeface="Wingdings" panose="05000000000000000000" pitchFamily="2" charset="2"/>
              </a:rPr>
              <a:t> P3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42800A-D7E0-4C45-BDE8-693DD793217E}"/>
              </a:ext>
            </a:extLst>
          </p:cNvPr>
          <p:cNvCxnSpPr>
            <a:cxnSpLocks/>
          </p:cNvCxnSpPr>
          <p:nvPr/>
        </p:nvCxnSpPr>
        <p:spPr>
          <a:xfrm>
            <a:off x="3485133" y="3820784"/>
            <a:ext cx="223060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47F0C80-1C7F-4525-AA71-55B4AA966EC3}"/>
              </a:ext>
            </a:extLst>
          </p:cNvPr>
          <p:cNvSpPr/>
          <p:nvPr/>
        </p:nvSpPr>
        <p:spPr>
          <a:xfrm>
            <a:off x="8402436" y="2640811"/>
            <a:ext cx="1885950" cy="3191811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F5F891-4886-4B05-8551-C34DCFA4E8AF}"/>
              </a:ext>
            </a:extLst>
          </p:cNvPr>
          <p:cNvSpPr/>
          <p:nvPr/>
        </p:nvSpPr>
        <p:spPr>
          <a:xfrm>
            <a:off x="8573053" y="2851786"/>
            <a:ext cx="1544715" cy="692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P4’s public key</a:t>
            </a:r>
          </a:p>
          <a:p>
            <a:pPr algn="ctr"/>
            <a:r>
              <a:rPr lang="en-US" dirty="0"/>
              <a:t>+ Tx details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702F8CD-BDD7-41BD-A25E-316E92450623}"/>
              </a:ext>
            </a:extLst>
          </p:cNvPr>
          <p:cNvSpPr/>
          <p:nvPr/>
        </p:nvSpPr>
        <p:spPr>
          <a:xfrm>
            <a:off x="8637972" y="4099925"/>
            <a:ext cx="1384917" cy="42612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C97E35F-50A5-468D-B059-CC478614F4CD}"/>
              </a:ext>
            </a:extLst>
          </p:cNvPr>
          <p:cNvCxnSpPr>
            <a:cxnSpLocks/>
          </p:cNvCxnSpPr>
          <p:nvPr/>
        </p:nvCxnSpPr>
        <p:spPr>
          <a:xfrm>
            <a:off x="9658904" y="3544299"/>
            <a:ext cx="0" cy="5556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A3D7B4-FC30-414E-956F-F03755C18011}"/>
              </a:ext>
            </a:extLst>
          </p:cNvPr>
          <p:cNvCxnSpPr/>
          <p:nvPr/>
        </p:nvCxnSpPr>
        <p:spPr>
          <a:xfrm>
            <a:off x="9117366" y="3822112"/>
            <a:ext cx="0" cy="27781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68837A0-1A5E-4A8D-B733-C94D4184805F}"/>
              </a:ext>
            </a:extLst>
          </p:cNvPr>
          <p:cNvSpPr/>
          <p:nvPr/>
        </p:nvSpPr>
        <p:spPr>
          <a:xfrm>
            <a:off x="8637971" y="5007550"/>
            <a:ext cx="1384917" cy="82247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Signed with P3’s private key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FB511F9-6EDA-4712-A178-43A940363CF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9330430" y="4526053"/>
            <a:ext cx="0" cy="4814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9862CAD-3857-42C4-8F68-D5E733F821AD}"/>
              </a:ext>
            </a:extLst>
          </p:cNvPr>
          <p:cNvSpPr/>
          <p:nvPr/>
        </p:nvSpPr>
        <p:spPr>
          <a:xfrm>
            <a:off x="8402436" y="2100642"/>
            <a:ext cx="1885950" cy="5216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P3 </a:t>
            </a:r>
            <a:r>
              <a:rPr lang="en-US" dirty="0">
                <a:sym typeface="Wingdings" panose="05000000000000000000" pitchFamily="2" charset="2"/>
              </a:rPr>
              <a:t> P4</a:t>
            </a:r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2B46B68-E43B-4798-AA68-A5619088BB57}"/>
              </a:ext>
            </a:extLst>
          </p:cNvPr>
          <p:cNvCxnSpPr>
            <a:cxnSpLocks/>
          </p:cNvCxnSpPr>
          <p:nvPr/>
        </p:nvCxnSpPr>
        <p:spPr>
          <a:xfrm>
            <a:off x="6886759" y="3820784"/>
            <a:ext cx="223060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15AF019-AA1C-40AC-B222-73CCDECB6059}"/>
              </a:ext>
            </a:extLst>
          </p:cNvPr>
          <p:cNvSpPr/>
          <p:nvPr/>
        </p:nvSpPr>
        <p:spPr>
          <a:xfrm>
            <a:off x="9543496" y="815411"/>
            <a:ext cx="2432481" cy="47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 </a:t>
            </a:r>
            <a:r>
              <a:rPr lang="en-US" dirty="0">
                <a:sym typeface="Wingdings" panose="05000000000000000000" pitchFamily="2" charset="2"/>
              </a:rPr>
              <a:t> Transaction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A3581-FBE5-44BC-8185-F46A254E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039C-AB73-4B99-85BD-9C46E0545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of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7F877-832A-40E8-B381-25585257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We create a </a:t>
            </a:r>
            <a:r>
              <a:rPr lang="en-US" dirty="0">
                <a:solidFill>
                  <a:srgbClr val="C00000"/>
                </a:solidFill>
              </a:rPr>
              <a:t>transaction</a:t>
            </a:r>
            <a:r>
              <a:rPr lang="en-US" dirty="0"/>
              <a:t> (P1 </a:t>
            </a:r>
            <a:r>
              <a:rPr lang="en-US" dirty="0">
                <a:sym typeface="Wingdings" panose="05000000000000000000" pitchFamily="2" charset="2"/>
              </a:rPr>
              <a:t> P2)</a:t>
            </a:r>
            <a:r>
              <a:rPr lang="en-US" dirty="0"/>
              <a:t>  with the following elements</a:t>
            </a:r>
          </a:p>
          <a:p>
            <a:pPr lvl="1"/>
            <a:r>
              <a:rPr lang="en-US" dirty="0"/>
              <a:t>Hash of the </a:t>
            </a:r>
            <a:r>
              <a:rPr lang="en-US" dirty="0">
                <a:solidFill>
                  <a:srgbClr val="00B050"/>
                </a:solidFill>
              </a:rPr>
              <a:t>previous</a:t>
            </a:r>
            <a:r>
              <a:rPr lang="en-US" dirty="0"/>
              <a:t> transaction.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Public key </a:t>
            </a:r>
            <a:r>
              <a:rPr lang="en-US" dirty="0"/>
              <a:t>of P2 </a:t>
            </a:r>
            <a:r>
              <a:rPr lang="en-US" dirty="0">
                <a:sym typeface="Wingdings" panose="05000000000000000000" pitchFamily="2" charset="2"/>
              </a:rPr>
              <a:t> This establishes the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identity</a:t>
            </a:r>
            <a:r>
              <a:rPr lang="en-US" dirty="0">
                <a:sym typeface="Wingdings" panose="05000000000000000000" pitchFamily="2" charset="2"/>
              </a:rPr>
              <a:t> of the next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element</a:t>
            </a:r>
            <a:r>
              <a:rPr lang="en-US" dirty="0">
                <a:sym typeface="Wingdings" panose="05000000000000000000" pitchFamily="2" charset="2"/>
              </a:rPr>
              <a:t> on the chain.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Note that processes in bitcoin are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anonymous</a:t>
            </a:r>
            <a:r>
              <a:rPr lang="en-US" dirty="0">
                <a:sym typeface="Wingdings" panose="05000000000000000000" pitchFamily="2" charset="2"/>
              </a:rPr>
              <a:t>. They are only known by their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public key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Details</a:t>
            </a:r>
            <a:r>
              <a:rPr lang="en-US" dirty="0">
                <a:sym typeface="Wingdings" panose="05000000000000000000" pitchFamily="2" charset="2"/>
              </a:rPr>
              <a:t> of the transaction: amount of money, time, etc.</a:t>
            </a:r>
          </a:p>
          <a:p>
            <a:r>
              <a:rPr lang="en-US" dirty="0">
                <a:sym typeface="Wingdings" panose="05000000000000000000" pitchFamily="2" charset="2"/>
              </a:rPr>
              <a:t>We compute a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hash</a:t>
            </a:r>
            <a:r>
              <a:rPr lang="en-US" dirty="0">
                <a:sym typeface="Wingdings" panose="05000000000000000000" pitchFamily="2" charset="2"/>
              </a:rPr>
              <a:t> of these elements.</a:t>
            </a:r>
          </a:p>
          <a:p>
            <a:r>
              <a:rPr lang="en-US" dirty="0">
                <a:sym typeface="Wingdings" panose="05000000000000000000" pitchFamily="2" charset="2"/>
              </a:rPr>
              <a:t>This hash is signed with P1’s 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digital signature </a:t>
            </a:r>
            <a:r>
              <a:rPr lang="en-US" dirty="0">
                <a:sym typeface="Wingdings" panose="05000000000000000000" pitchFamily="2" charset="2"/>
              </a:rPr>
              <a:t>(private key) and stored within the transaction.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means that at a later point in time, P1 cannot say that it hasn’t created this transaction (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non-repudiation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processes can also verify that the transaction is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correct</a:t>
            </a:r>
            <a:r>
              <a:rPr lang="en-US" dirty="0">
                <a:sym typeface="Wingdings" panose="05000000000000000000" pitchFamily="2" charset="2"/>
              </a:rPr>
              <a:t> and P1 has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signed</a:t>
            </a:r>
            <a:r>
              <a:rPr lang="en-US" dirty="0">
                <a:sym typeface="Wingdings" panose="05000000000000000000" pitchFamily="2" charset="2"/>
              </a:rPr>
              <a:t> it.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D6B89-4FEA-445D-9E6B-14BAEC4D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BE98-BD55-4204-A5BB-B0B7D4D7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09B8A-C6E8-4E98-97D4-BF0D4CDE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a Distributed Ledger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56817-B245-447F-9721-D71FD875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ledger</a:t>
            </a:r>
            <a:r>
              <a:rPr lang="en-US" dirty="0"/>
              <a:t> is a list of </a:t>
            </a:r>
            <a:r>
              <a:rPr lang="en-US" dirty="0">
                <a:solidFill>
                  <a:srgbClr val="C00000"/>
                </a:solidFill>
              </a:rPr>
              <a:t>transactions </a:t>
            </a:r>
            <a:r>
              <a:rPr lang="en-US" dirty="0">
                <a:sym typeface="Wingdings" panose="05000000000000000000" pitchFamily="2" charset="2"/>
              </a:rPr>
              <a:t> organized as a linked list.</a:t>
            </a:r>
            <a:endParaRPr lang="en-US" dirty="0"/>
          </a:p>
          <a:p>
            <a:r>
              <a:rPr lang="en-US" dirty="0"/>
              <a:t>We simply maintain a list of transactions where we </a:t>
            </a:r>
            <a:r>
              <a:rPr lang="en-US" dirty="0">
                <a:solidFill>
                  <a:srgbClr val="FF0000"/>
                </a:solidFill>
              </a:rPr>
              <a:t>record</a:t>
            </a:r>
            <a:r>
              <a:rPr lang="en-US" dirty="0"/>
              <a:t> each and every </a:t>
            </a:r>
            <a:r>
              <a:rPr lang="en-US" dirty="0">
                <a:solidFill>
                  <a:srgbClr val="C00000"/>
                </a:solidFill>
              </a:rPr>
              <a:t>transaction</a:t>
            </a:r>
            <a:r>
              <a:rPr lang="en-US" dirty="0"/>
              <a:t>.</a:t>
            </a:r>
          </a:p>
          <a:p>
            <a:r>
              <a:rPr lang="en-US" dirty="0"/>
              <a:t>The only requirement is that all the </a:t>
            </a:r>
            <a:r>
              <a:rPr lang="en-US" dirty="0">
                <a:solidFill>
                  <a:srgbClr val="0070C0"/>
                </a:solidFill>
              </a:rPr>
              <a:t>nodes</a:t>
            </a:r>
            <a:r>
              <a:rPr lang="en-US" dirty="0"/>
              <a:t> agree on the ledger. It does not have </a:t>
            </a:r>
            <a:r>
              <a:rPr lang="en-US" dirty="0">
                <a:solidFill>
                  <a:srgbClr val="00B050"/>
                </a:solidFill>
              </a:rPr>
              <a:t>multiple versions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50"/>
                </a:solidFill>
              </a:rPr>
              <a:t>ledger</a:t>
            </a:r>
            <a:r>
              <a:rPr lang="en-US" dirty="0"/>
              <a:t> can at any </a:t>
            </a:r>
            <a:r>
              <a:rPr lang="en-US" dirty="0">
                <a:solidFill>
                  <a:srgbClr val="FF0000"/>
                </a:solidFill>
              </a:rPr>
              <a:t>point</a:t>
            </a:r>
            <a:r>
              <a:rPr lang="en-US" dirty="0"/>
              <a:t> give us the instantaneous state of the system. Every node has a </a:t>
            </a:r>
            <a:r>
              <a:rPr lang="en-US" dirty="0">
                <a:solidFill>
                  <a:srgbClr val="7030A0"/>
                </a:solidFill>
              </a:rPr>
              <a:t>copy</a:t>
            </a:r>
            <a:r>
              <a:rPr lang="en-US" dirty="0"/>
              <a:t> of the ledger.</a:t>
            </a:r>
          </a:p>
          <a:p>
            <a:r>
              <a:rPr lang="en-US" dirty="0"/>
              <a:t>In Bitcoin we use </a:t>
            </a:r>
            <a:r>
              <a:rPr lang="en-US" dirty="0">
                <a:solidFill>
                  <a:srgbClr val="C00000"/>
                </a:solidFill>
              </a:rPr>
              <a:t>cryptographic</a:t>
            </a:r>
            <a:r>
              <a:rPr lang="en-US" dirty="0"/>
              <a:t> mechanisms to establish </a:t>
            </a:r>
            <a:r>
              <a:rPr lang="en-US" dirty="0">
                <a:solidFill>
                  <a:srgbClr val="0070C0"/>
                </a:solidFill>
              </a:rPr>
              <a:t>consensus</a:t>
            </a:r>
            <a:r>
              <a:rPr lang="en-US" dirty="0"/>
              <a:t> regarding adding new items to the shared ledger.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45D42-924D-4D37-91F2-AE2013C1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6B9B-9998-4A1D-A7FE-7DC6D46C0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815D-778B-484D-8A22-21DCFC66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Double-spending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A942-95DD-4379-BA35-B8094F3A0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02996"/>
          </a:xfrm>
        </p:spPr>
        <p:txBody>
          <a:bodyPr>
            <a:normAutofit fontScale="92500"/>
          </a:bodyPr>
          <a:lstStyle/>
          <a:p>
            <a:r>
              <a:rPr lang="en-US" dirty="0"/>
              <a:t>Let us say that using this mechanism </a:t>
            </a:r>
            <a:r>
              <a:rPr lang="en-US" dirty="0">
                <a:solidFill>
                  <a:srgbClr val="0070C0"/>
                </a:solidFill>
              </a:rPr>
              <a:t>Alice</a:t>
            </a:r>
            <a:r>
              <a:rPr lang="en-US" dirty="0"/>
              <a:t> transfers some money to </a:t>
            </a:r>
            <a:r>
              <a:rPr lang="en-US" dirty="0">
                <a:solidFill>
                  <a:srgbClr val="C00000"/>
                </a:solidFill>
              </a:rPr>
              <a:t>Bob</a:t>
            </a:r>
          </a:p>
          <a:p>
            <a:r>
              <a:rPr lang="en-US" dirty="0"/>
              <a:t>At a later point in time </a:t>
            </a:r>
            <a:r>
              <a:rPr lang="en-US" dirty="0">
                <a:solidFill>
                  <a:srgbClr val="0070C0"/>
                </a:solidFill>
              </a:rPr>
              <a:t>Alice,</a:t>
            </a:r>
            <a:r>
              <a:rPr lang="en-US" dirty="0"/>
              <a:t> might fork the chain and create another </a:t>
            </a:r>
            <a:r>
              <a:rPr lang="en-US" dirty="0">
                <a:solidFill>
                  <a:srgbClr val="00B050"/>
                </a:solidFill>
              </a:rPr>
              <a:t>chain</a:t>
            </a:r>
            <a:r>
              <a:rPr lang="en-US" dirty="0"/>
              <a:t> of transactions where she diverts the </a:t>
            </a:r>
            <a:r>
              <a:rPr lang="en-US" dirty="0">
                <a:solidFill>
                  <a:srgbClr val="C00000"/>
                </a:solidFill>
              </a:rPr>
              <a:t>money</a:t>
            </a:r>
            <a:r>
              <a:rPr lang="en-US" dirty="0"/>
              <a:t> to a </a:t>
            </a:r>
            <a:r>
              <a:rPr lang="en-US" dirty="0">
                <a:solidFill>
                  <a:srgbClr val="0070C0"/>
                </a:solidFill>
              </a:rPr>
              <a:t>proxy account </a:t>
            </a:r>
            <a:r>
              <a:rPr lang="en-US" dirty="0"/>
              <a:t>of her cousin </a:t>
            </a:r>
            <a:r>
              <a:rPr lang="en-US" dirty="0">
                <a:solidFill>
                  <a:srgbClr val="C00000"/>
                </a:solidFill>
              </a:rPr>
              <a:t>Carlos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E0DB3-027C-4078-860B-AF835550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4DC2F-4A8E-4C6D-8964-E4B69B23A959}"/>
              </a:ext>
            </a:extLst>
          </p:cNvPr>
          <p:cNvSpPr/>
          <p:nvPr/>
        </p:nvSpPr>
        <p:spPr>
          <a:xfrm>
            <a:off x="594064" y="4247964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9C9389-AB8A-4C04-B8FF-32FB29E7C80F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1206623" y="4500978"/>
            <a:ext cx="59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DE606FC-503A-4CED-92AE-452C4577A254}"/>
              </a:ext>
            </a:extLst>
          </p:cNvPr>
          <p:cNvSpPr/>
          <p:nvPr/>
        </p:nvSpPr>
        <p:spPr>
          <a:xfrm>
            <a:off x="1802166" y="4247964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9719B-549C-4E4D-9E4B-F8B107885D2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414725" y="4500978"/>
            <a:ext cx="59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47816-B0E0-4F26-9B50-D90D618605A5}"/>
              </a:ext>
            </a:extLst>
          </p:cNvPr>
          <p:cNvSpPr/>
          <p:nvPr/>
        </p:nvSpPr>
        <p:spPr>
          <a:xfrm>
            <a:off x="3010268" y="4247964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33CD56-5013-4FB3-A039-D255B85CC4FE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22827" y="4500978"/>
            <a:ext cx="59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FE6754D-794E-4EBC-AC1D-88474F92162B}"/>
              </a:ext>
            </a:extLst>
          </p:cNvPr>
          <p:cNvSpPr/>
          <p:nvPr/>
        </p:nvSpPr>
        <p:spPr>
          <a:xfrm>
            <a:off x="4218370" y="4247964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DD518-309D-4F21-9034-17F1C6C0445A}"/>
              </a:ext>
            </a:extLst>
          </p:cNvPr>
          <p:cNvSpPr/>
          <p:nvPr/>
        </p:nvSpPr>
        <p:spPr>
          <a:xfrm>
            <a:off x="5329559" y="3624308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6C7977-1A67-4D1A-B067-3621B8F12E1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830929" y="3877322"/>
            <a:ext cx="498630" cy="62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F1AB33E-236A-4499-8F29-0B7242726A7E}"/>
              </a:ext>
            </a:extLst>
          </p:cNvPr>
          <p:cNvSpPr txBox="1"/>
          <p:nvPr/>
        </p:nvSpPr>
        <p:spPr>
          <a:xfrm>
            <a:off x="4967225" y="328338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</a:t>
            </a:r>
            <a:r>
              <a:rPr lang="en-US" dirty="0">
                <a:sym typeface="Wingdings" panose="05000000000000000000" pitchFamily="2" charset="2"/>
              </a:rPr>
              <a:t> Bob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95C34-9F05-4631-B8D7-165307CCD92E}"/>
              </a:ext>
            </a:extLst>
          </p:cNvPr>
          <p:cNvSpPr/>
          <p:nvPr/>
        </p:nvSpPr>
        <p:spPr>
          <a:xfrm>
            <a:off x="5329559" y="5079400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CA2A60-A7DA-45F3-B52A-EB7981CE561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709601" y="4753991"/>
            <a:ext cx="619958" cy="57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10F07F-E2DC-4A58-B75B-65F028AA2A90}"/>
              </a:ext>
            </a:extLst>
          </p:cNvPr>
          <p:cNvSpPr txBox="1"/>
          <p:nvPr/>
        </p:nvSpPr>
        <p:spPr>
          <a:xfrm>
            <a:off x="4967225" y="5547318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</a:t>
            </a:r>
            <a:r>
              <a:rPr lang="en-US" dirty="0">
                <a:sym typeface="Wingdings" panose="05000000000000000000" pitchFamily="2" charset="2"/>
              </a:rPr>
              <a:t> Carlos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F7563-0163-4D75-A635-6947F5EA6F3C}"/>
              </a:ext>
            </a:extLst>
          </p:cNvPr>
          <p:cNvSpPr/>
          <p:nvPr/>
        </p:nvSpPr>
        <p:spPr>
          <a:xfrm>
            <a:off x="6742588" y="5079400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BA7285-9167-453D-8B0A-0516A5477148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5942118" y="5332414"/>
            <a:ext cx="8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BB5438D-FA7B-41E8-B622-5FDE344B0165}"/>
              </a:ext>
            </a:extLst>
          </p:cNvPr>
          <p:cNvSpPr/>
          <p:nvPr/>
        </p:nvSpPr>
        <p:spPr>
          <a:xfrm>
            <a:off x="8155617" y="5079400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062A545-61E5-48A0-A706-C4BC58C4D05A}"/>
              </a:ext>
            </a:extLst>
          </p:cNvPr>
          <p:cNvCxnSpPr>
            <a:endCxn id="25" idx="1"/>
          </p:cNvCxnSpPr>
          <p:nvPr/>
        </p:nvCxnSpPr>
        <p:spPr>
          <a:xfrm>
            <a:off x="7355147" y="5332414"/>
            <a:ext cx="8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person in a costume&#10;&#10;Description automatically generated">
            <a:extLst>
              <a:ext uri="{FF2B5EF4-FFF2-40B4-BE49-F238E27FC236}">
                <a16:creationId xmlns:a16="http://schemas.microsoft.com/office/drawing/2014/main" id="{7C17F1AB-5C1F-4760-94D7-E29DDCD16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7" y="5435354"/>
            <a:ext cx="844898" cy="12204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87A90D7-9CC0-412A-B3EA-C9B3A8379F4F}"/>
              </a:ext>
            </a:extLst>
          </p:cNvPr>
          <p:cNvSpPr txBox="1"/>
          <p:nvPr/>
        </p:nvSpPr>
        <p:spPr>
          <a:xfrm>
            <a:off x="1504394" y="6356350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Carlos is Alice’s cousin.</a:t>
            </a:r>
          </a:p>
        </p:txBody>
      </p:sp>
      <p:pic>
        <p:nvPicPr>
          <p:cNvPr id="31" name="Picture 3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0D921D-103F-4987-A5AE-E8DB42703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889" y="3138478"/>
            <a:ext cx="1028473" cy="102847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97E7700-3AF8-416A-9E01-5F17DA7CDDC5}"/>
              </a:ext>
            </a:extLst>
          </p:cNvPr>
          <p:cNvSpPr txBox="1"/>
          <p:nvPr/>
        </p:nvSpPr>
        <p:spPr>
          <a:xfrm>
            <a:off x="9417930" y="3301142"/>
            <a:ext cx="2285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what happened</a:t>
            </a:r>
          </a:p>
          <a:p>
            <a:r>
              <a:rPr lang="en-US" dirty="0"/>
              <a:t>to Bob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0771B-5ECA-474A-826F-3641A60B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B2AF-ECE0-4ABF-99D7-B9DD29436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 of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6DAA-4EFC-4DAE-B471-1F5B30F5F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unwieldy to deal at the level of </a:t>
            </a:r>
            <a:r>
              <a:rPr lang="en-US" dirty="0">
                <a:solidFill>
                  <a:srgbClr val="C00000"/>
                </a:solidFill>
              </a:rPr>
              <a:t>transactions</a:t>
            </a:r>
            <a:r>
              <a:rPr lang="en-US" dirty="0"/>
              <a:t>.</a:t>
            </a:r>
          </a:p>
          <a:p>
            <a:r>
              <a:rPr lang="en-US" dirty="0"/>
              <a:t>The overheads are </a:t>
            </a:r>
            <a:r>
              <a:rPr lang="en-US" dirty="0">
                <a:solidFill>
                  <a:srgbClr val="FF0000"/>
                </a:solidFill>
              </a:rPr>
              <a:t>prohibitive</a:t>
            </a:r>
            <a:r>
              <a:rPr lang="en-US" dirty="0"/>
              <a:t>.</a:t>
            </a:r>
          </a:p>
          <a:p>
            <a:r>
              <a:rPr lang="en-US" dirty="0"/>
              <a:t>We thus group transactions into </a:t>
            </a:r>
            <a:r>
              <a:rPr lang="en-US" dirty="0">
                <a:solidFill>
                  <a:srgbClr val="0070C0"/>
                </a:solidFill>
              </a:rPr>
              <a:t>blocks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Transactions can be </a:t>
            </a:r>
            <a:r>
              <a:rPr lang="en-US" dirty="0">
                <a:solidFill>
                  <a:srgbClr val="0070C0"/>
                </a:solidFill>
              </a:rPr>
              <a:t>linked together </a:t>
            </a:r>
            <a:r>
              <a:rPr lang="en-US" dirty="0"/>
              <a:t>linearly within a block as we have just seen.</a:t>
            </a:r>
          </a:p>
          <a:p>
            <a:pPr lvl="1"/>
            <a:r>
              <a:rPr lang="en-US" dirty="0"/>
              <a:t>More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ways exist. </a:t>
            </a:r>
          </a:p>
          <a:p>
            <a:r>
              <a:rPr lang="en-US" dirty="0"/>
              <a:t>We then create a chain of </a:t>
            </a:r>
            <a:r>
              <a:rPr lang="en-US" dirty="0">
                <a:solidFill>
                  <a:srgbClr val="0070C0"/>
                </a:solidFill>
              </a:rPr>
              <a:t>blocks</a:t>
            </a:r>
            <a:r>
              <a:rPr lang="en-US" dirty="0"/>
              <a:t>, known as a </a:t>
            </a:r>
            <a:r>
              <a:rPr lang="en-US" i="1" dirty="0">
                <a:solidFill>
                  <a:srgbClr val="00B050"/>
                </a:solidFill>
              </a:rPr>
              <a:t>blockchain. </a:t>
            </a:r>
            <a:r>
              <a:rPr lang="en-US" dirty="0"/>
              <a:t>The first block is known as the </a:t>
            </a:r>
            <a:r>
              <a:rPr lang="en-US" dirty="0">
                <a:solidFill>
                  <a:srgbClr val="C00000"/>
                </a:solidFill>
              </a:rPr>
              <a:t>genesis block</a:t>
            </a:r>
            <a:r>
              <a:rPr lang="en-US" dirty="0"/>
              <a:t>.</a:t>
            </a:r>
          </a:p>
          <a:p>
            <a:r>
              <a:rPr lang="en-US" dirty="0"/>
              <a:t>We will still have the </a:t>
            </a:r>
            <a:r>
              <a:rPr lang="en-US" dirty="0">
                <a:solidFill>
                  <a:srgbClr val="FF0000"/>
                </a:solidFill>
              </a:rPr>
              <a:t>same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double-spending problem </a:t>
            </a:r>
            <a:r>
              <a:rPr lang="en-US" dirty="0"/>
              <a:t>with </a:t>
            </a:r>
            <a:r>
              <a:rPr lang="en-US" dirty="0">
                <a:solidFill>
                  <a:srgbClr val="C00000"/>
                </a:solidFill>
              </a:rPr>
              <a:t>blocks</a:t>
            </a:r>
            <a:r>
              <a:rPr lang="en-US" dirty="0"/>
              <a:t>. Can be solved. [we will see later]</a:t>
            </a:r>
          </a:p>
          <a:p>
            <a:r>
              <a:rPr lang="en-US" dirty="0"/>
              <a:t>In this case we are using it to record </a:t>
            </a:r>
            <a:r>
              <a:rPr lang="en-US" dirty="0">
                <a:solidFill>
                  <a:srgbClr val="C00000"/>
                </a:solidFill>
              </a:rPr>
              <a:t>Bitcoin</a:t>
            </a:r>
            <a:r>
              <a:rPr lang="en-US" dirty="0"/>
              <a:t> transactions. It can be used to record </a:t>
            </a:r>
            <a:r>
              <a:rPr lang="en-US" dirty="0">
                <a:solidFill>
                  <a:srgbClr val="00B050"/>
                </a:solidFill>
              </a:rPr>
              <a:t>anything</a:t>
            </a:r>
            <a:r>
              <a:rPr lang="en-US" dirty="0"/>
              <a:t> that is normally </a:t>
            </a:r>
            <a:r>
              <a:rPr lang="en-US" dirty="0">
                <a:solidFill>
                  <a:srgbClr val="FF0000"/>
                </a:solidFill>
              </a:rPr>
              <a:t>recorded</a:t>
            </a:r>
            <a:r>
              <a:rPr lang="en-US" dirty="0"/>
              <a:t> in a ledger or log book.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205DD-35E0-4E20-99E1-63E6D234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3BEB8-F6D9-4435-B752-0C19893C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7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E1682-499E-4F98-8550-F34E9EAC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the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02B71-ED84-44BE-A7CF-B541810E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55253"/>
            <a:ext cx="10515600" cy="242170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Trivial idea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Just group transactions into blocks and </a:t>
            </a:r>
            <a:r>
              <a:rPr lang="en-US" dirty="0">
                <a:solidFill>
                  <a:srgbClr val="0070C0"/>
                </a:solidFill>
              </a:rPr>
              <a:t>chain</a:t>
            </a:r>
            <a:r>
              <a:rPr lang="en-US" dirty="0"/>
              <a:t> the blocks. Block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has a hash of block </a:t>
            </a:r>
            <a:r>
              <a:rPr lang="en-US" i="1" dirty="0"/>
              <a:t>(i-1) </a:t>
            </a:r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establish</a:t>
            </a:r>
            <a:r>
              <a:rPr lang="en-US" dirty="0"/>
              <a:t> the chain. </a:t>
            </a:r>
          </a:p>
          <a:p>
            <a:pPr lvl="1"/>
            <a:r>
              <a:rPr lang="en-US" dirty="0"/>
              <a:t>We need to make it hard to generate a block. This will somehow reduce (?) the probability of mounting a </a:t>
            </a:r>
            <a:r>
              <a:rPr lang="en-US" dirty="0">
                <a:solidFill>
                  <a:srgbClr val="FF0000"/>
                </a:solidFill>
              </a:rPr>
              <a:t>double-spending attack</a:t>
            </a:r>
            <a:r>
              <a:rPr lang="en-US" dirty="0"/>
              <a:t>.</a:t>
            </a:r>
          </a:p>
          <a:p>
            <a:r>
              <a:rPr lang="en-US" dirty="0"/>
              <a:t>Use proof-of-work (remember </a:t>
            </a:r>
            <a:r>
              <a:rPr lang="en-US" dirty="0" err="1"/>
              <a:t>Hashcash</a:t>
            </a:r>
            <a:r>
              <a:rPr lang="en-US" dirty="0"/>
              <a:t>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D2BE8-9884-4E89-822B-F2C72332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58FB9E-B3D4-49B0-A059-8F442276050B}"/>
              </a:ext>
            </a:extLst>
          </p:cNvPr>
          <p:cNvSpPr/>
          <p:nvPr/>
        </p:nvSpPr>
        <p:spPr>
          <a:xfrm>
            <a:off x="3462291" y="1802166"/>
            <a:ext cx="2485748" cy="153582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BF681-1AF9-4A2B-A0EC-32A96F9E4A00}"/>
              </a:ext>
            </a:extLst>
          </p:cNvPr>
          <p:cNvSpPr txBox="1"/>
          <p:nvPr/>
        </p:nvSpPr>
        <p:spPr>
          <a:xfrm>
            <a:off x="3533311" y="1768335"/>
            <a:ext cx="92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07C9FB-2B09-4DED-9F6A-70B845C4F284}"/>
              </a:ext>
            </a:extLst>
          </p:cNvPr>
          <p:cNvSpPr/>
          <p:nvPr/>
        </p:nvSpPr>
        <p:spPr>
          <a:xfrm>
            <a:off x="3666477" y="2374986"/>
            <a:ext cx="1260630" cy="357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Prev. hash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3C13F6-4C2F-4876-B907-3C165FEF5BB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81561" y="2553783"/>
            <a:ext cx="13849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FAE57-DF5E-4272-A78F-0ED8A2598D9F}"/>
              </a:ext>
            </a:extLst>
          </p:cNvPr>
          <p:cNvSpPr/>
          <p:nvPr/>
        </p:nvSpPr>
        <p:spPr>
          <a:xfrm>
            <a:off x="3666477" y="2882908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EB8EBB-F0D0-41C8-96B3-6048BF7AC79D}"/>
              </a:ext>
            </a:extLst>
          </p:cNvPr>
          <p:cNvSpPr/>
          <p:nvPr/>
        </p:nvSpPr>
        <p:spPr>
          <a:xfrm>
            <a:off x="4252403" y="2883889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C752D33-0105-443F-B6A1-0D6D4B74050A}"/>
              </a:ext>
            </a:extLst>
          </p:cNvPr>
          <p:cNvSpPr/>
          <p:nvPr/>
        </p:nvSpPr>
        <p:spPr>
          <a:xfrm>
            <a:off x="4838329" y="2882917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F4296F-EAF5-4931-8A73-D0C271BA8305}"/>
              </a:ext>
            </a:extLst>
          </p:cNvPr>
          <p:cNvSpPr/>
          <p:nvPr/>
        </p:nvSpPr>
        <p:spPr>
          <a:xfrm>
            <a:off x="5397622" y="2874040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ABBEDA-5541-475C-B979-DCFD1A005CBE}"/>
              </a:ext>
            </a:extLst>
          </p:cNvPr>
          <p:cNvSpPr/>
          <p:nvPr/>
        </p:nvSpPr>
        <p:spPr>
          <a:xfrm>
            <a:off x="5060271" y="2381009"/>
            <a:ext cx="816746" cy="357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28319-73B1-414D-A00E-8FF06C131C39}"/>
              </a:ext>
            </a:extLst>
          </p:cNvPr>
          <p:cNvSpPr/>
          <p:nvPr/>
        </p:nvSpPr>
        <p:spPr>
          <a:xfrm>
            <a:off x="7112491" y="1803777"/>
            <a:ext cx="2485748" cy="153582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3885FD-8F47-42DA-9EBF-10B01DCE916C}"/>
              </a:ext>
            </a:extLst>
          </p:cNvPr>
          <p:cNvSpPr txBox="1"/>
          <p:nvPr/>
        </p:nvSpPr>
        <p:spPr>
          <a:xfrm>
            <a:off x="7183511" y="1769946"/>
            <a:ext cx="92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8CBD73-673D-41D0-959C-4B4ED1F80081}"/>
              </a:ext>
            </a:extLst>
          </p:cNvPr>
          <p:cNvSpPr/>
          <p:nvPr/>
        </p:nvSpPr>
        <p:spPr>
          <a:xfrm>
            <a:off x="7316677" y="2376597"/>
            <a:ext cx="1260630" cy="357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Prev. hash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6433BD-1478-42A8-B0BB-15FEA30C061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931761" y="2555394"/>
            <a:ext cx="13849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5E53122-E3C7-485F-A26C-10EFC55BA10D}"/>
              </a:ext>
            </a:extLst>
          </p:cNvPr>
          <p:cNvSpPr/>
          <p:nvPr/>
        </p:nvSpPr>
        <p:spPr>
          <a:xfrm>
            <a:off x="7316677" y="2884519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02EBCC-8099-47B5-9E48-2F60242A2EC5}"/>
              </a:ext>
            </a:extLst>
          </p:cNvPr>
          <p:cNvSpPr/>
          <p:nvPr/>
        </p:nvSpPr>
        <p:spPr>
          <a:xfrm>
            <a:off x="7902603" y="2885500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E72FF7-A052-4AE5-A373-50B9B2A044A9}"/>
              </a:ext>
            </a:extLst>
          </p:cNvPr>
          <p:cNvSpPr/>
          <p:nvPr/>
        </p:nvSpPr>
        <p:spPr>
          <a:xfrm>
            <a:off x="8488529" y="2884528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47E60-668A-45A5-A52F-4BD76511A0C7}"/>
              </a:ext>
            </a:extLst>
          </p:cNvPr>
          <p:cNvSpPr/>
          <p:nvPr/>
        </p:nvSpPr>
        <p:spPr>
          <a:xfrm>
            <a:off x="9047822" y="2875651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64D18-E01C-41DB-A229-392C119F3184}"/>
              </a:ext>
            </a:extLst>
          </p:cNvPr>
          <p:cNvSpPr/>
          <p:nvPr/>
        </p:nvSpPr>
        <p:spPr>
          <a:xfrm>
            <a:off x="8710471" y="2382620"/>
            <a:ext cx="816746" cy="357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225A0A-3D06-4910-AEE5-F75FBC2D3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59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3429-296C-43AF-AEF4-F5C9FB8F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Proof-of-work (</a:t>
            </a:r>
            <a:r>
              <a:rPr lang="en-US" dirty="0" err="1"/>
              <a:t>PoW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48863-1648-424B-97CF-6C9B9A234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38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</a:t>
                </a:r>
                <a:r>
                  <a:rPr lang="en-US" dirty="0">
                    <a:solidFill>
                      <a:srgbClr val="00B050"/>
                    </a:solidFill>
                  </a:rPr>
                  <a:t>choose</a:t>
                </a:r>
                <a:r>
                  <a:rPr lang="en-US" dirty="0"/>
                  <a:t> a nonce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h𝑎𝑠h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… 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𝑇𝑥𝑛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first </a:t>
                </a:r>
                <a:r>
                  <a:rPr lang="en-US" i="1" dirty="0"/>
                  <a:t>n </a:t>
                </a:r>
                <a:r>
                  <a:rPr lang="en-US" dirty="0"/>
                  <a:t>bits of the </a:t>
                </a:r>
                <a:r>
                  <a:rPr lang="en-US" dirty="0">
                    <a:solidFill>
                      <a:srgbClr val="0070C0"/>
                    </a:solidFill>
                  </a:rPr>
                  <a:t>cumulative hash </a:t>
                </a:r>
                <a:r>
                  <a:rPr lang="en-US" dirty="0"/>
                  <a:t>are all 0s</a:t>
                </a:r>
              </a:p>
              <a:p>
                <a:pPr lvl="1"/>
                <a:r>
                  <a:rPr lang="en-US" dirty="0"/>
                  <a:t>This is a </a:t>
                </a:r>
                <a:r>
                  <a:rPr lang="en-US" dirty="0">
                    <a:solidFill>
                      <a:srgbClr val="FF0000"/>
                    </a:solidFill>
                  </a:rPr>
                  <a:t>proof of work</a:t>
                </a:r>
              </a:p>
              <a:p>
                <a:pPr lvl="1"/>
                <a:r>
                  <a:rPr lang="en-US" dirty="0"/>
                  <a:t>It takes time to compute such a </a:t>
                </a:r>
                <a:r>
                  <a:rPr lang="en-US" i="1" dirty="0">
                    <a:solidFill>
                      <a:srgbClr val="00B050"/>
                    </a:solidFill>
                  </a:rPr>
                  <a:t>nonce</a:t>
                </a:r>
              </a:p>
              <a:p>
                <a:r>
                  <a:rPr lang="en-US" dirty="0"/>
                  <a:t>Just in case the chain gets forked, other nodes will always choose the </a:t>
                </a:r>
                <a:r>
                  <a:rPr lang="en-US" dirty="0">
                    <a:solidFill>
                      <a:srgbClr val="0070C0"/>
                    </a:solidFill>
                  </a:rPr>
                  <a:t>longest chain</a:t>
                </a:r>
              </a:p>
              <a:p>
                <a:r>
                  <a:rPr lang="en-US" dirty="0"/>
                  <a:t>This will minimize the probability of a </a:t>
                </a:r>
                <a:r>
                  <a:rPr lang="en-US" dirty="0">
                    <a:solidFill>
                      <a:srgbClr val="FF0000"/>
                    </a:solidFill>
                  </a:rPr>
                  <a:t>double spending attack</a:t>
                </a:r>
              </a:p>
              <a:p>
                <a:pPr lvl="1"/>
                <a:r>
                  <a:rPr lang="en-US" dirty="0"/>
                  <a:t>Needs to be </a:t>
                </a:r>
                <a:r>
                  <a:rPr lang="en-US" dirty="0">
                    <a:solidFill>
                      <a:srgbClr val="00B050"/>
                    </a:solidFill>
                  </a:rPr>
                  <a:t>proven</a:t>
                </a:r>
              </a:p>
              <a:p>
                <a:r>
                  <a:rPr lang="en-US" dirty="0"/>
                  <a:t>Can be proven that as long as nodes that control a majority of the computing power are </a:t>
                </a:r>
                <a:r>
                  <a:rPr lang="en-US" dirty="0">
                    <a:solidFill>
                      <a:srgbClr val="00B050"/>
                    </a:solidFill>
                  </a:rPr>
                  <a:t>honest</a:t>
                </a:r>
                <a:r>
                  <a:rPr lang="en-US" dirty="0"/>
                  <a:t>, the system runs </a:t>
                </a:r>
                <a:r>
                  <a:rPr lang="en-US" dirty="0">
                    <a:solidFill>
                      <a:srgbClr val="C00000"/>
                    </a:solidFill>
                  </a:rPr>
                  <a:t>correctly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48863-1648-424B-97CF-6C9B9A234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3851"/>
              </a:xfrm>
              <a:blipFill>
                <a:blip r:embed="rId2"/>
                <a:stretch>
                  <a:fillRect l="-1043" t="-282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430F4-1A6B-4DFE-BD22-39D200EF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7FFC3-AE20-44BC-824A-34A775875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1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A8F8-9357-4809-B8CD-D8F4581E8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BC82-37B4-455B-BBF3-156F85D8D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592"/>
            <a:ext cx="10515600" cy="5167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New transactions are </a:t>
            </a:r>
            <a:r>
              <a:rPr lang="en-US" dirty="0">
                <a:solidFill>
                  <a:srgbClr val="0070C0"/>
                </a:solidFill>
              </a:rPr>
              <a:t>broadcast</a:t>
            </a:r>
            <a:r>
              <a:rPr lang="en-US" dirty="0"/>
              <a:t> to all the nodes</a:t>
            </a:r>
          </a:p>
          <a:p>
            <a:r>
              <a:rPr lang="en-US" dirty="0"/>
              <a:t>Each node </a:t>
            </a:r>
            <a:r>
              <a:rPr lang="en-US" dirty="0">
                <a:solidFill>
                  <a:srgbClr val="C00000"/>
                </a:solidFill>
              </a:rPr>
              <a:t>collects</a:t>
            </a:r>
            <a:r>
              <a:rPr lang="en-US" dirty="0"/>
              <a:t> transactions sent to it. </a:t>
            </a:r>
          </a:p>
          <a:p>
            <a:pPr lvl="1"/>
            <a:r>
              <a:rPr lang="en-US" dirty="0"/>
              <a:t>It </a:t>
            </a:r>
            <a:r>
              <a:rPr lang="en-US" dirty="0">
                <a:solidFill>
                  <a:srgbClr val="00B050"/>
                </a:solidFill>
              </a:rPr>
              <a:t>checks</a:t>
            </a:r>
            <a:r>
              <a:rPr lang="en-US" dirty="0"/>
              <a:t> each transaction, and </a:t>
            </a:r>
            <a:r>
              <a:rPr lang="en-US" dirty="0">
                <a:solidFill>
                  <a:srgbClr val="00B050"/>
                </a:solidFill>
              </a:rPr>
              <a:t>validates</a:t>
            </a:r>
            <a:r>
              <a:rPr lang="en-US" dirty="0"/>
              <a:t> the cryptographic keys.</a:t>
            </a:r>
          </a:p>
          <a:p>
            <a:pPr lvl="1"/>
            <a:r>
              <a:rPr lang="en-US" dirty="0"/>
              <a:t>If the transaction is </a:t>
            </a:r>
            <a:r>
              <a:rPr lang="en-US" dirty="0">
                <a:solidFill>
                  <a:srgbClr val="FF0000"/>
                </a:solidFill>
              </a:rPr>
              <a:t>illegal</a:t>
            </a:r>
            <a:r>
              <a:rPr lang="en-US" dirty="0"/>
              <a:t> (for some reason), drops it. </a:t>
            </a:r>
          </a:p>
          <a:p>
            <a:r>
              <a:rPr lang="en-US" dirty="0"/>
              <a:t>It groups a set of transactions into </a:t>
            </a:r>
            <a:r>
              <a:rPr lang="en-US" dirty="0">
                <a:solidFill>
                  <a:srgbClr val="0070C0"/>
                </a:solidFill>
              </a:rPr>
              <a:t>blocks</a:t>
            </a:r>
            <a:r>
              <a:rPr lang="en-US" dirty="0"/>
              <a:t> (Bitcoin does it once every 10 minutes). </a:t>
            </a:r>
            <a:r>
              <a:rPr lang="en-US" dirty="0">
                <a:solidFill>
                  <a:srgbClr val="00B050"/>
                </a:solidFill>
              </a:rPr>
              <a:t>Computes</a:t>
            </a:r>
            <a:r>
              <a:rPr lang="en-US" dirty="0"/>
              <a:t> a proof-of-work (</a:t>
            </a:r>
            <a:r>
              <a:rPr lang="en-US" dirty="0" err="1"/>
              <a:t>PoW</a:t>
            </a:r>
            <a:r>
              <a:rPr lang="en-US" dirty="0"/>
              <a:t>)</a:t>
            </a:r>
          </a:p>
          <a:p>
            <a:r>
              <a:rPr lang="en-US" dirty="0"/>
              <a:t>Then it </a:t>
            </a:r>
            <a:r>
              <a:rPr lang="en-US" dirty="0">
                <a:solidFill>
                  <a:srgbClr val="0070C0"/>
                </a:solidFill>
              </a:rPr>
              <a:t>broadcasts</a:t>
            </a:r>
            <a:r>
              <a:rPr lang="en-US" dirty="0"/>
              <a:t> the block (along with the </a:t>
            </a:r>
            <a:r>
              <a:rPr lang="en-US" dirty="0" err="1"/>
              <a:t>PoW</a:t>
            </a:r>
            <a:r>
              <a:rPr lang="en-US" dirty="0"/>
              <a:t>) to all the nodes</a:t>
            </a:r>
          </a:p>
          <a:p>
            <a:r>
              <a:rPr lang="en-US" dirty="0"/>
              <a:t>Nodes </a:t>
            </a:r>
            <a:r>
              <a:rPr lang="en-US" dirty="0">
                <a:solidFill>
                  <a:srgbClr val="00B050"/>
                </a:solidFill>
              </a:rPr>
              <a:t>accept</a:t>
            </a:r>
            <a:r>
              <a:rPr lang="en-US" dirty="0"/>
              <a:t> the block only if it contains valid transactions and they can verify the </a:t>
            </a:r>
            <a:r>
              <a:rPr lang="en-US" dirty="0" err="1"/>
              <a:t>PoW</a:t>
            </a:r>
            <a:r>
              <a:rPr lang="en-US" dirty="0"/>
              <a:t>.</a:t>
            </a:r>
          </a:p>
          <a:p>
            <a:r>
              <a:rPr lang="en-US" dirty="0"/>
              <a:t>This is where we need to solve a </a:t>
            </a:r>
            <a:r>
              <a:rPr lang="en-US" dirty="0">
                <a:solidFill>
                  <a:srgbClr val="0070C0"/>
                </a:solidFill>
              </a:rPr>
              <a:t>consensus</a:t>
            </a:r>
            <a:r>
              <a:rPr lang="en-US" dirty="0"/>
              <a:t> problem: </a:t>
            </a:r>
          </a:p>
          <a:p>
            <a:pPr lvl="1"/>
            <a:r>
              <a:rPr lang="en-US" dirty="0"/>
              <a:t>Nodes need to agree to add </a:t>
            </a:r>
            <a:r>
              <a:rPr lang="en-US" dirty="0">
                <a:solidFill>
                  <a:srgbClr val="0070C0"/>
                </a:solidFill>
              </a:rPr>
              <a:t>only one </a:t>
            </a:r>
            <a:r>
              <a:rPr lang="en-US" dirty="0"/>
              <a:t>block to the blockchain. </a:t>
            </a:r>
          </a:p>
          <a:p>
            <a:pPr lvl="1"/>
            <a:r>
              <a:rPr lang="en-US" dirty="0"/>
              <a:t>In the basic </a:t>
            </a:r>
            <a:r>
              <a:rPr lang="en-US" dirty="0">
                <a:solidFill>
                  <a:srgbClr val="C00000"/>
                </a:solidFill>
              </a:rPr>
              <a:t>Bitcoin</a:t>
            </a:r>
            <a:r>
              <a:rPr lang="en-US" dirty="0"/>
              <a:t> protocol, a node </a:t>
            </a:r>
            <a:r>
              <a:rPr lang="en-US" dirty="0">
                <a:solidFill>
                  <a:srgbClr val="00B050"/>
                </a:solidFill>
              </a:rPr>
              <a:t>chooses</a:t>
            </a:r>
            <a:r>
              <a:rPr lang="en-US" dirty="0"/>
              <a:t> the first block sent to it, and saves other versions of the block, in case it needs to </a:t>
            </a:r>
            <a:r>
              <a:rPr lang="en-US" dirty="0">
                <a:solidFill>
                  <a:srgbClr val="C00000"/>
                </a:solidFill>
              </a:rPr>
              <a:t>choose</a:t>
            </a:r>
            <a:r>
              <a:rPr lang="en-US" dirty="0"/>
              <a:t> a different chain.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10814-8C3C-4881-930C-6E5B2161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4CDFC-2F77-483F-9601-A36E71A6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84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Hashcash</a:t>
            </a:r>
            <a:endParaRPr lang="en-US" sz="3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3F969-362D-457A-BE70-E263A109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0BFF-0F9A-4491-B573-25B46CAD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4" y="30563"/>
            <a:ext cx="10515600" cy="1325563"/>
          </a:xfrm>
        </p:spPr>
        <p:txBody>
          <a:bodyPr/>
          <a:lstStyle/>
          <a:p>
            <a:r>
              <a:rPr lang="en-US" dirty="0"/>
              <a:t>The Consensus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C8DA-3DBA-469D-A5AA-D72DF1151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715" y="1356126"/>
            <a:ext cx="10862569" cy="5030788"/>
          </a:xfrm>
        </p:spPr>
        <p:txBody>
          <a:bodyPr>
            <a:normAutofit fontScale="92500"/>
          </a:bodyPr>
          <a:lstStyle/>
          <a:p>
            <a:r>
              <a:rPr lang="en-US" dirty="0"/>
              <a:t>It is possible that </a:t>
            </a:r>
            <a:r>
              <a:rPr lang="en-US" dirty="0">
                <a:solidFill>
                  <a:srgbClr val="00B050"/>
                </a:solidFill>
              </a:rPr>
              <a:t>different</a:t>
            </a:r>
            <a:r>
              <a:rPr lang="en-US" dirty="0"/>
              <a:t> nodes compute different proofs-of-work for the same block. </a:t>
            </a:r>
          </a:p>
          <a:p>
            <a:r>
              <a:rPr lang="en-US" dirty="0"/>
              <a:t>It is further possible that different nodes </a:t>
            </a:r>
            <a:r>
              <a:rPr lang="en-US" dirty="0">
                <a:solidFill>
                  <a:srgbClr val="C00000"/>
                </a:solidFill>
              </a:rPr>
              <a:t>group</a:t>
            </a:r>
            <a:r>
              <a:rPr lang="en-US" dirty="0"/>
              <a:t> different transactions into the </a:t>
            </a:r>
            <a:r>
              <a:rPr lang="en-US" dirty="0">
                <a:solidFill>
                  <a:srgbClr val="0070C0"/>
                </a:solidFill>
              </a:rPr>
              <a:t>next block</a:t>
            </a:r>
            <a:r>
              <a:rPr lang="en-US" dirty="0"/>
              <a:t>.</a:t>
            </a:r>
          </a:p>
          <a:p>
            <a:r>
              <a:rPr lang="en-US" dirty="0"/>
              <a:t>Hence, blocks with different </a:t>
            </a:r>
            <a:r>
              <a:rPr lang="en-US" dirty="0">
                <a:solidFill>
                  <a:srgbClr val="7030A0"/>
                </a:solidFill>
              </a:rPr>
              <a:t>versions</a:t>
            </a:r>
            <a:r>
              <a:rPr lang="en-US" dirty="0"/>
              <a:t> will be broadcasted in the </a:t>
            </a:r>
            <a:r>
              <a:rPr lang="en-US" dirty="0">
                <a:solidFill>
                  <a:srgbClr val="00B050"/>
                </a:solidFill>
              </a:rPr>
              <a:t>network</a:t>
            </a:r>
            <a:r>
              <a:rPr lang="en-US" dirty="0"/>
              <a:t>.</a:t>
            </a:r>
          </a:p>
          <a:p>
            <a:r>
              <a:rPr lang="en-US" dirty="0"/>
              <a:t>Each of the other nodes save all the versions and choose one of them (first one that they get), and </a:t>
            </a:r>
            <a:r>
              <a:rPr lang="en-US" dirty="0">
                <a:solidFill>
                  <a:srgbClr val="0070C0"/>
                </a:solidFill>
              </a:rPr>
              <a:t>grow</a:t>
            </a:r>
            <a:r>
              <a:rPr lang="en-US" dirty="0"/>
              <a:t> the chain.</a:t>
            </a:r>
          </a:p>
          <a:p>
            <a:pPr lvl="1"/>
            <a:r>
              <a:rPr lang="en-US" dirty="0"/>
              <a:t>Some </a:t>
            </a:r>
            <a:r>
              <a:rPr lang="en-US" dirty="0">
                <a:solidFill>
                  <a:srgbClr val="FF0000"/>
                </a:solidFill>
              </a:rPr>
              <a:t>localized</a:t>
            </a:r>
            <a:r>
              <a:rPr lang="en-US" dirty="0"/>
              <a:t> chain-forking will be seen.</a:t>
            </a:r>
          </a:p>
          <a:p>
            <a:pPr lvl="1"/>
            <a:r>
              <a:rPr lang="en-US" dirty="0"/>
              <a:t>Since each node ultimately chooses the </a:t>
            </a:r>
            <a:r>
              <a:rPr lang="en-US" dirty="0">
                <a:solidFill>
                  <a:srgbClr val="7030A0"/>
                </a:solidFill>
              </a:rPr>
              <a:t>longest</a:t>
            </a:r>
            <a:r>
              <a:rPr lang="en-US" dirty="0"/>
              <a:t> chain, such forks will </a:t>
            </a:r>
            <a:r>
              <a:rPr lang="en-US" dirty="0">
                <a:solidFill>
                  <a:srgbClr val="FF0000"/>
                </a:solidFill>
              </a:rPr>
              <a:t>die</a:t>
            </a:r>
            <a:r>
              <a:rPr lang="en-US" dirty="0"/>
              <a:t> out over time.</a:t>
            </a:r>
          </a:p>
          <a:p>
            <a:r>
              <a:rPr lang="en-US" dirty="0"/>
              <a:t>Note that here consensus is done by purely </a:t>
            </a:r>
            <a:r>
              <a:rPr lang="en-US" dirty="0">
                <a:solidFill>
                  <a:srgbClr val="0070C0"/>
                </a:solidFill>
              </a:rPr>
              <a:t>cryptographic</a:t>
            </a:r>
            <a:r>
              <a:rPr lang="en-US" dirty="0"/>
              <a:t> means</a:t>
            </a:r>
          </a:p>
          <a:p>
            <a:pPr lvl="1"/>
            <a:r>
              <a:rPr lang="en-US" dirty="0"/>
              <a:t>Known as </a:t>
            </a:r>
            <a:r>
              <a:rPr lang="en-US" dirty="0">
                <a:solidFill>
                  <a:srgbClr val="7030A0"/>
                </a:solidFill>
              </a:rPr>
              <a:t>Nakamoto consensus</a:t>
            </a:r>
          </a:p>
          <a:p>
            <a:pPr lvl="1"/>
            <a:r>
              <a:rPr lang="en-US" dirty="0"/>
              <a:t>This is an </a:t>
            </a:r>
            <a:r>
              <a:rPr lang="en-US" dirty="0" err="1">
                <a:solidFill>
                  <a:srgbClr val="C00000"/>
                </a:solidFill>
              </a:rPr>
              <a:t>unpermissioned</a:t>
            </a:r>
            <a:r>
              <a:rPr lang="en-US" dirty="0"/>
              <a:t> blockchain </a:t>
            </a:r>
            <a:r>
              <a:rPr lang="en-US" dirty="0">
                <a:sym typeface="Wingdings" panose="05000000000000000000" pitchFamily="2" charset="2"/>
              </a:rPr>
              <a:t> Nodes do not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know</a:t>
            </a:r>
            <a:r>
              <a:rPr lang="en-US" dirty="0">
                <a:sym typeface="Wingdings" panose="05000000000000000000" pitchFamily="2" charset="2"/>
              </a:rPr>
              <a:t>/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trust</a:t>
            </a:r>
            <a:r>
              <a:rPr lang="en-US" dirty="0">
                <a:sym typeface="Wingdings" panose="05000000000000000000" pitchFamily="2" charset="2"/>
              </a:rPr>
              <a:t> each other.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1B6F4-4549-4EFF-9796-6E5429C4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B6254-7C3E-4122-AA54-18EB6646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6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Increasing the Space Efficiency of a Blockchain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7407D-F7F7-43A2-A18E-3A00AC30E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87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7E75-3322-4D9E-9EB6-7CB57A531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3FB8E-F7B7-41BB-9A5B-DCB67E57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incentive for third-party nodes to </a:t>
            </a:r>
            <a:r>
              <a:rPr lang="en-US" dirty="0">
                <a:solidFill>
                  <a:srgbClr val="00B050"/>
                </a:solidFill>
              </a:rPr>
              <a:t>verify</a:t>
            </a:r>
            <a:r>
              <a:rPr lang="en-US" dirty="0"/>
              <a:t> transactions, and </a:t>
            </a:r>
            <a:r>
              <a:rPr lang="en-US" dirty="0">
                <a:solidFill>
                  <a:srgbClr val="0070C0"/>
                </a:solidFill>
              </a:rPr>
              <a:t>create</a:t>
            </a:r>
            <a:r>
              <a:rPr lang="en-US" dirty="0"/>
              <a:t> blocks</a:t>
            </a:r>
          </a:p>
          <a:p>
            <a:pPr lvl="1"/>
            <a:r>
              <a:rPr lang="en-US" dirty="0"/>
              <a:t>Every creator of a block gets to embed a special </a:t>
            </a:r>
            <a:r>
              <a:rPr lang="en-US" dirty="0">
                <a:solidFill>
                  <a:srgbClr val="FF0000"/>
                </a:solidFill>
              </a:rPr>
              <a:t>transaction</a:t>
            </a:r>
            <a:r>
              <a:rPr lang="en-US" dirty="0"/>
              <a:t> at the beginning, paying herself a </a:t>
            </a:r>
            <a:r>
              <a:rPr lang="en-US" dirty="0">
                <a:solidFill>
                  <a:srgbClr val="0070C0"/>
                </a:solidFill>
              </a:rPr>
              <a:t>fixed number </a:t>
            </a:r>
            <a:r>
              <a:rPr lang="en-US" dirty="0"/>
              <a:t>of coins.</a:t>
            </a:r>
          </a:p>
          <a:p>
            <a:pPr lvl="1"/>
            <a:r>
              <a:rPr lang="en-US" dirty="0"/>
              <a:t>This is known as </a:t>
            </a:r>
            <a:r>
              <a:rPr lang="en-US" dirty="0">
                <a:solidFill>
                  <a:srgbClr val="7030A0"/>
                </a:solidFill>
              </a:rPr>
              <a:t>Bitcoin mining</a:t>
            </a:r>
          </a:p>
          <a:p>
            <a:pPr lvl="1"/>
            <a:r>
              <a:rPr lang="en-US" dirty="0"/>
              <a:t>Bitcoin miners get </a:t>
            </a:r>
            <a:r>
              <a:rPr lang="en-US" dirty="0">
                <a:solidFill>
                  <a:srgbClr val="0070C0"/>
                </a:solidFill>
              </a:rPr>
              <a:t>paid</a:t>
            </a:r>
            <a:r>
              <a:rPr lang="en-US" dirty="0"/>
              <a:t> (Bitcoin money at first, which can be exchanged for real money in a Bitcoin exchange)!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6C99F-1D12-4AF0-B2D5-26E4A803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picture containing drawing, room&#10;&#10;Description automatically generated">
            <a:extLst>
              <a:ext uri="{FF2B5EF4-FFF2-40B4-BE49-F238E27FC236}">
                <a16:creationId xmlns:a16="http://schemas.microsoft.com/office/drawing/2014/main" id="{616EC453-7BD6-4A44-9F24-7E77CE119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096" y="4760650"/>
            <a:ext cx="1646768" cy="80142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E8A7-0FF8-4EF3-89B9-1D3B567B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1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9A711A0-A7BE-42E4-8C38-07B893CFBA0E}"/>
              </a:ext>
            </a:extLst>
          </p:cNvPr>
          <p:cNvSpPr/>
          <p:nvPr/>
        </p:nvSpPr>
        <p:spPr>
          <a:xfrm>
            <a:off x="7205708" y="3286125"/>
            <a:ext cx="2485748" cy="1535829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A15D4-6C5A-4B4C-91A0-70935D8F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F579-6CDE-45F4-8B4D-A7DB47839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Is it necessary to store all past transactions? </a:t>
            </a:r>
          </a:p>
          <a:p>
            <a:r>
              <a:rPr lang="en-US" dirty="0"/>
              <a:t>We can change the format of a block to enable compression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EA301-D0AD-41EB-A5F9-F46ABD82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CE327D-34DE-4230-B832-824F622D4396}"/>
              </a:ext>
            </a:extLst>
          </p:cNvPr>
          <p:cNvSpPr txBox="1"/>
          <p:nvPr/>
        </p:nvSpPr>
        <p:spPr>
          <a:xfrm>
            <a:off x="7267851" y="3265559"/>
            <a:ext cx="923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Block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322D3-926A-429F-BFEA-E4D469D54830}"/>
              </a:ext>
            </a:extLst>
          </p:cNvPr>
          <p:cNvSpPr/>
          <p:nvPr/>
        </p:nvSpPr>
        <p:spPr>
          <a:xfrm>
            <a:off x="7401017" y="3872210"/>
            <a:ext cx="1260630" cy="357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Prev. hash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526C1-A189-4A9E-9759-B31DBD5EEFC0}"/>
              </a:ext>
            </a:extLst>
          </p:cNvPr>
          <p:cNvSpPr/>
          <p:nvPr/>
        </p:nvSpPr>
        <p:spPr>
          <a:xfrm>
            <a:off x="7081421" y="5799262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0E2B29-C034-4B6C-A1FD-1829FBB65E45}"/>
              </a:ext>
            </a:extLst>
          </p:cNvPr>
          <p:cNvSpPr/>
          <p:nvPr/>
        </p:nvSpPr>
        <p:spPr>
          <a:xfrm>
            <a:off x="7880411" y="5799263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F3D064-1650-4138-B7EB-678D1391CBAF}"/>
              </a:ext>
            </a:extLst>
          </p:cNvPr>
          <p:cNvSpPr/>
          <p:nvPr/>
        </p:nvSpPr>
        <p:spPr>
          <a:xfrm>
            <a:off x="8794811" y="3878233"/>
            <a:ext cx="816746" cy="3575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11DBBB-BB6A-404A-A9CB-66E1515369B4}"/>
              </a:ext>
            </a:extLst>
          </p:cNvPr>
          <p:cNvSpPr/>
          <p:nvPr/>
        </p:nvSpPr>
        <p:spPr>
          <a:xfrm>
            <a:off x="7543060" y="5018245"/>
            <a:ext cx="461639" cy="3590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4C5F12-3CE1-456B-B590-226A27CAE1EF}"/>
              </a:ext>
            </a:extLst>
          </p:cNvPr>
          <p:cNvCxnSpPr>
            <a:stCxn id="7" idx="0"/>
            <a:endCxn id="13" idx="2"/>
          </p:cNvCxnSpPr>
          <p:nvPr/>
        </p:nvCxnSpPr>
        <p:spPr>
          <a:xfrm flipV="1">
            <a:off x="7312241" y="5377298"/>
            <a:ext cx="461639" cy="42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E28EB8-625D-4D69-A8EF-DA6CA9F2DE31}"/>
              </a:ext>
            </a:extLst>
          </p:cNvPr>
          <p:cNvCxnSpPr>
            <a:cxnSpLocks/>
            <a:stCxn id="8" idx="0"/>
            <a:endCxn id="13" idx="2"/>
          </p:cNvCxnSpPr>
          <p:nvPr/>
        </p:nvCxnSpPr>
        <p:spPr>
          <a:xfrm flipH="1" flipV="1">
            <a:off x="7773880" y="5377298"/>
            <a:ext cx="337351" cy="421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981B0-CC1A-4FEA-B8D7-7CF5A4CBBBFA}"/>
              </a:ext>
            </a:extLst>
          </p:cNvPr>
          <p:cNvSpPr/>
          <p:nvPr/>
        </p:nvSpPr>
        <p:spPr>
          <a:xfrm>
            <a:off x="8543278" y="5801449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54BC4-770D-470A-8C80-5B462C2E852C}"/>
              </a:ext>
            </a:extLst>
          </p:cNvPr>
          <p:cNvSpPr/>
          <p:nvPr/>
        </p:nvSpPr>
        <p:spPr>
          <a:xfrm>
            <a:off x="9342268" y="5801450"/>
            <a:ext cx="461639" cy="35905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DF7BC2-E937-4192-BFB0-0C284E7720CA}"/>
              </a:ext>
            </a:extLst>
          </p:cNvPr>
          <p:cNvSpPr/>
          <p:nvPr/>
        </p:nvSpPr>
        <p:spPr>
          <a:xfrm>
            <a:off x="9004917" y="5020432"/>
            <a:ext cx="461639" cy="3590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D05FDA-7947-4F8F-8415-A1434274C0DE}"/>
              </a:ext>
            </a:extLst>
          </p:cNvPr>
          <p:cNvCxnSpPr>
            <a:stCxn id="20" idx="0"/>
            <a:endCxn id="22" idx="2"/>
          </p:cNvCxnSpPr>
          <p:nvPr/>
        </p:nvCxnSpPr>
        <p:spPr>
          <a:xfrm flipV="1">
            <a:off x="8774098" y="5379485"/>
            <a:ext cx="461639" cy="421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174BFB-5E35-488C-B811-9F01F70F23CC}"/>
              </a:ext>
            </a:extLst>
          </p:cNvPr>
          <p:cNvCxnSpPr>
            <a:cxnSpLocks/>
            <a:stCxn id="21" idx="0"/>
            <a:endCxn id="22" idx="2"/>
          </p:cNvCxnSpPr>
          <p:nvPr/>
        </p:nvCxnSpPr>
        <p:spPr>
          <a:xfrm flipH="1" flipV="1">
            <a:off x="9235737" y="5379485"/>
            <a:ext cx="337351" cy="421965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7B5D8D3-DF50-41E4-A1B1-A42F2EBF4BE8}"/>
              </a:ext>
            </a:extLst>
          </p:cNvPr>
          <p:cNvSpPr/>
          <p:nvPr/>
        </p:nvSpPr>
        <p:spPr>
          <a:xfrm>
            <a:off x="7880411" y="4374790"/>
            <a:ext cx="1124506" cy="359053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hash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FA8DFE-5748-4CEB-8510-93DC6B28DCA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7782757" y="4733843"/>
            <a:ext cx="659907" cy="284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84471A-B20F-4276-AE31-88A841889416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8442664" y="4733843"/>
            <a:ext cx="770880" cy="280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A2BC1B-559C-4059-8009-DC4705CE476C}"/>
              </a:ext>
            </a:extLst>
          </p:cNvPr>
          <p:cNvSpPr txBox="1"/>
          <p:nvPr/>
        </p:nvSpPr>
        <p:spPr>
          <a:xfrm>
            <a:off x="641267" y="3866270"/>
            <a:ext cx="57772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Store the blocks as a </a:t>
            </a:r>
            <a:r>
              <a:rPr lang="en-US" sz="2400" dirty="0">
                <a:solidFill>
                  <a:srgbClr val="FF0000"/>
                </a:solidFill>
              </a:rPr>
              <a:t>Merkle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parent</a:t>
            </a:r>
            <a:r>
              <a:rPr lang="en-US" sz="2400" dirty="0"/>
              <a:t> contains the hash of its</a:t>
            </a:r>
            <a:br>
              <a:rPr lang="en-US" sz="2400" dirty="0"/>
            </a:br>
            <a:r>
              <a:rPr lang="en-US" sz="2400" dirty="0"/>
              <a:t>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is easy to </a:t>
            </a:r>
            <a:r>
              <a:rPr lang="en-US" sz="2400" dirty="0">
                <a:solidFill>
                  <a:srgbClr val="C00000"/>
                </a:solidFill>
              </a:rPr>
              <a:t>compress</a:t>
            </a:r>
            <a:r>
              <a:rPr lang="en-US" sz="2400" dirty="0"/>
              <a:t> this later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Just get </a:t>
            </a:r>
            <a:r>
              <a:rPr lang="en-US" sz="2400" dirty="0">
                <a:solidFill>
                  <a:srgbClr val="FF0000"/>
                </a:solidFill>
              </a:rPr>
              <a:t>rid</a:t>
            </a:r>
            <a:r>
              <a:rPr lang="en-US" sz="2400" dirty="0"/>
              <a:t> of transactions (leaves). The</a:t>
            </a:r>
            <a:br>
              <a:rPr lang="en-US" sz="2400" dirty="0"/>
            </a:br>
            <a:r>
              <a:rPr lang="en-US" sz="2400" dirty="0"/>
              <a:t>internal nodes anyway </a:t>
            </a:r>
            <a:r>
              <a:rPr lang="en-US" sz="2400" dirty="0">
                <a:solidFill>
                  <a:srgbClr val="00B0F0"/>
                </a:solidFill>
              </a:rPr>
              <a:t>contain</a:t>
            </a:r>
            <a:r>
              <a:rPr lang="en-US" sz="2400" dirty="0"/>
              <a:t> the hashes.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CE10F9-6333-4112-A18D-30047F93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88E9-DC98-464B-A71F-13336478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and Splitting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878D-9143-48AF-9F8C-157D136B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985"/>
          </a:xfrm>
        </p:spPr>
        <p:txBody>
          <a:bodyPr/>
          <a:lstStyle/>
          <a:p>
            <a:r>
              <a:rPr lang="en-US" dirty="0"/>
              <a:t>To reduce the number of </a:t>
            </a:r>
            <a:r>
              <a:rPr lang="en-US" dirty="0">
                <a:solidFill>
                  <a:srgbClr val="C00000"/>
                </a:solidFill>
              </a:rPr>
              <a:t>transactions</a:t>
            </a:r>
            <a:r>
              <a:rPr lang="en-US" dirty="0"/>
              <a:t>, we typically combine them.</a:t>
            </a:r>
          </a:p>
          <a:p>
            <a:r>
              <a:rPr lang="en-US" dirty="0"/>
              <a:t>We can create a complex multi-input multi-output transaction.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E467-5302-4CAB-B320-6DAB97F29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3C3807-8B07-4E27-9E1F-3E6640D27197}"/>
              </a:ext>
            </a:extLst>
          </p:cNvPr>
          <p:cNvSpPr/>
          <p:nvPr/>
        </p:nvSpPr>
        <p:spPr>
          <a:xfrm>
            <a:off x="4935984" y="3604334"/>
            <a:ext cx="1429305" cy="16423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909A8-7E7D-4FB0-B462-B6BF25132BF1}"/>
              </a:ext>
            </a:extLst>
          </p:cNvPr>
          <p:cNvSpPr txBox="1"/>
          <p:nvPr/>
        </p:nvSpPr>
        <p:spPr>
          <a:xfrm>
            <a:off x="4700440" y="3259870"/>
            <a:ext cx="190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Transaction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E79C15-F01A-4D1E-839C-3A947182D97D}"/>
              </a:ext>
            </a:extLst>
          </p:cNvPr>
          <p:cNvCxnSpPr/>
          <p:nvPr/>
        </p:nvCxnSpPr>
        <p:spPr>
          <a:xfrm>
            <a:off x="4172505" y="4190260"/>
            <a:ext cx="914400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2279B-1DBE-4492-8A21-C09CF46F65EC}"/>
              </a:ext>
            </a:extLst>
          </p:cNvPr>
          <p:cNvCxnSpPr/>
          <p:nvPr/>
        </p:nvCxnSpPr>
        <p:spPr>
          <a:xfrm>
            <a:off x="4172505" y="4591235"/>
            <a:ext cx="914400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E4FA0B-3008-4D8C-8DDF-20A5FB06DA5F}"/>
              </a:ext>
            </a:extLst>
          </p:cNvPr>
          <p:cNvCxnSpPr/>
          <p:nvPr/>
        </p:nvCxnSpPr>
        <p:spPr>
          <a:xfrm>
            <a:off x="4172505" y="5001087"/>
            <a:ext cx="914400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BB27F4CF-FDCA-420F-8C06-AED43F1F7817}"/>
              </a:ext>
            </a:extLst>
          </p:cNvPr>
          <p:cNvSpPr/>
          <p:nvPr/>
        </p:nvSpPr>
        <p:spPr>
          <a:xfrm>
            <a:off x="3693111" y="3993187"/>
            <a:ext cx="363984" cy="12535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1F47C0-FCBB-4A49-A772-C571E1E8CC9D}"/>
              </a:ext>
            </a:extLst>
          </p:cNvPr>
          <p:cNvSpPr txBox="1"/>
          <p:nvPr/>
        </p:nvSpPr>
        <p:spPr>
          <a:xfrm>
            <a:off x="2077671" y="4429956"/>
            <a:ext cx="25009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Previous</a:t>
            </a:r>
            <a:r>
              <a:rPr lang="en-US" dirty="0"/>
              <a:t> </a:t>
            </a:r>
            <a:r>
              <a:rPr lang="en-US" dirty="0" err="1"/>
              <a:t>Txs</a:t>
            </a:r>
            <a:endParaRPr lang="en-US" dirty="0"/>
          </a:p>
          <a:p>
            <a:r>
              <a:rPr lang="en-US" dirty="0"/>
              <a:t>that </a:t>
            </a:r>
            <a:r>
              <a:rPr lang="en-US" dirty="0">
                <a:solidFill>
                  <a:srgbClr val="0070C0"/>
                </a:solidFill>
              </a:rPr>
              <a:t>credited</a:t>
            </a:r>
          </a:p>
          <a:p>
            <a:r>
              <a:rPr lang="en-US" dirty="0"/>
              <a:t>money to Alice</a:t>
            </a:r>
          </a:p>
          <a:p>
            <a:r>
              <a:rPr lang="en-US" dirty="0"/>
              <a:t>(identified by their </a:t>
            </a:r>
            <a:r>
              <a:rPr lang="en-US" dirty="0">
                <a:solidFill>
                  <a:srgbClr val="C00000"/>
                </a:solidFill>
              </a:rPr>
              <a:t>hash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9F820C-DFE8-4CEA-B517-4360D9508F66}"/>
              </a:ext>
            </a:extLst>
          </p:cNvPr>
          <p:cNvCxnSpPr/>
          <p:nvPr/>
        </p:nvCxnSpPr>
        <p:spPr>
          <a:xfrm>
            <a:off x="6277993" y="4190260"/>
            <a:ext cx="914400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5D21BD-6861-42A2-844A-525AD8DA36F1}"/>
              </a:ext>
            </a:extLst>
          </p:cNvPr>
          <p:cNvSpPr txBox="1"/>
          <p:nvPr/>
        </p:nvSpPr>
        <p:spPr>
          <a:xfrm>
            <a:off x="6498454" y="3723871"/>
            <a:ext cx="230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Money </a:t>
            </a:r>
            <a:r>
              <a:rPr lang="en-US" dirty="0">
                <a:solidFill>
                  <a:srgbClr val="FF0000"/>
                </a:solidFill>
              </a:rPr>
              <a:t>transfer</a:t>
            </a:r>
            <a:r>
              <a:rPr lang="en-US" dirty="0"/>
              <a:t> to Bob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FE6E57-7746-4775-A1A5-EF7FED993F91}"/>
              </a:ext>
            </a:extLst>
          </p:cNvPr>
          <p:cNvCxnSpPr/>
          <p:nvPr/>
        </p:nvCxnSpPr>
        <p:spPr>
          <a:xfrm>
            <a:off x="6277993" y="4893075"/>
            <a:ext cx="914400" cy="0"/>
          </a:xfrm>
          <a:prstGeom prst="straightConnector1">
            <a:avLst/>
          </a:prstGeom>
          <a:ln w="3810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357840-6201-4CDE-968F-E9C8B0A6EF16}"/>
              </a:ext>
            </a:extLst>
          </p:cNvPr>
          <p:cNvSpPr txBox="1"/>
          <p:nvPr/>
        </p:nvSpPr>
        <p:spPr>
          <a:xfrm>
            <a:off x="6463235" y="4893075"/>
            <a:ext cx="2172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Transfer</a:t>
            </a:r>
            <a:r>
              <a:rPr lang="en-US" dirty="0"/>
              <a:t> to Alice</a:t>
            </a:r>
          </a:p>
          <a:p>
            <a:r>
              <a:rPr lang="en-US" dirty="0"/>
              <a:t>[Keeping the change]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044090E-4B25-40BD-857E-0B257152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45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534792" y="2592280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Nakamoto Consensus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0E776-B534-45AA-AD44-F874E056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35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5844-0DE3-44BA-8340-D8045995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Nakamoto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F175-887A-4A3B-8B44-6D09DF984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1637"/>
            <a:ext cx="10515600" cy="23747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Consider the </a:t>
            </a:r>
            <a:r>
              <a:rPr lang="en-US" dirty="0">
                <a:solidFill>
                  <a:srgbClr val="FF0000"/>
                </a:solidFill>
              </a:rPr>
              <a:t>altered</a:t>
            </a:r>
            <a:r>
              <a:rPr lang="en-US" dirty="0"/>
              <a:t> sequence of events.</a:t>
            </a:r>
          </a:p>
          <a:p>
            <a:r>
              <a:rPr lang="en-US" dirty="0"/>
              <a:t>Alice </a:t>
            </a:r>
            <a:r>
              <a:rPr lang="en-US" dirty="0">
                <a:solidFill>
                  <a:srgbClr val="0070C0"/>
                </a:solidFill>
              </a:rPr>
              <a:t>waits</a:t>
            </a:r>
            <a:r>
              <a:rPr lang="en-US" dirty="0"/>
              <a:t> to add </a:t>
            </a:r>
            <a:r>
              <a:rPr lang="en-US" i="1" dirty="0"/>
              <a:t>z </a:t>
            </a:r>
            <a:r>
              <a:rPr lang="en-US" dirty="0">
                <a:solidFill>
                  <a:srgbClr val="00B050"/>
                </a:solidFill>
              </a:rPr>
              <a:t>more blocks </a:t>
            </a:r>
            <a:r>
              <a:rPr lang="en-US" dirty="0"/>
              <a:t>before attempting to make an illegal transaction to Carlos.</a:t>
            </a:r>
          </a:p>
          <a:p>
            <a:r>
              <a:rPr lang="en-US" dirty="0"/>
              <a:t>Other nodes have no </a:t>
            </a:r>
            <a:r>
              <a:rPr lang="en-US" dirty="0">
                <a:solidFill>
                  <a:srgbClr val="C00000"/>
                </a:solidFill>
              </a:rPr>
              <a:t>idea</a:t>
            </a:r>
            <a:r>
              <a:rPr lang="en-US" dirty="0"/>
              <a:t> about Alice’s intent: Bob or Carlos</a:t>
            </a:r>
          </a:p>
          <a:p>
            <a:r>
              <a:rPr lang="en-US" dirty="0"/>
              <a:t>They simply need to use the </a:t>
            </a:r>
            <a:r>
              <a:rPr lang="en-US" dirty="0">
                <a:solidFill>
                  <a:srgbClr val="7030A0"/>
                </a:solidFill>
              </a:rPr>
              <a:t>longer chain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870EA-3420-4516-86A8-2D2B65D8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C7FDB-87D3-4D44-BE60-8624DF38F502}"/>
              </a:ext>
            </a:extLst>
          </p:cNvPr>
          <p:cNvSpPr/>
          <p:nvPr/>
        </p:nvSpPr>
        <p:spPr>
          <a:xfrm>
            <a:off x="1153357" y="2314344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F03A44-355C-436A-A8D5-36A2BB0DF01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765916" y="2567358"/>
            <a:ext cx="59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83EF8BF-F2D6-4615-BC5C-0C6968C60CC3}"/>
              </a:ext>
            </a:extLst>
          </p:cNvPr>
          <p:cNvSpPr/>
          <p:nvPr/>
        </p:nvSpPr>
        <p:spPr>
          <a:xfrm>
            <a:off x="2361459" y="2314344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62625E-926D-4A91-9E18-DE3DD0A9628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74018" y="2567358"/>
            <a:ext cx="59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D669117-028B-4842-9B7B-E5996104C30A}"/>
              </a:ext>
            </a:extLst>
          </p:cNvPr>
          <p:cNvSpPr/>
          <p:nvPr/>
        </p:nvSpPr>
        <p:spPr>
          <a:xfrm>
            <a:off x="3569561" y="2314344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3C565B-CE25-4E96-B8C7-6B4EF1301561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182120" y="2567358"/>
            <a:ext cx="595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66A9290-F9EF-4F49-A935-DC7C0D11A081}"/>
              </a:ext>
            </a:extLst>
          </p:cNvPr>
          <p:cNvSpPr/>
          <p:nvPr/>
        </p:nvSpPr>
        <p:spPr>
          <a:xfrm>
            <a:off x="4777663" y="2314344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E3C17-9A0F-4A09-ADF4-7CAD9414C912}"/>
              </a:ext>
            </a:extLst>
          </p:cNvPr>
          <p:cNvSpPr/>
          <p:nvPr/>
        </p:nvSpPr>
        <p:spPr>
          <a:xfrm>
            <a:off x="5888852" y="1690688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A45849-FAB8-4222-AAA5-6DC064665E5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5390222" y="1943702"/>
            <a:ext cx="498630" cy="623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F636A9-0B67-4C39-B41B-67796B145044}"/>
              </a:ext>
            </a:extLst>
          </p:cNvPr>
          <p:cNvSpPr txBox="1"/>
          <p:nvPr/>
        </p:nvSpPr>
        <p:spPr>
          <a:xfrm>
            <a:off x="5526518" y="1349763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</a:t>
            </a:r>
            <a:r>
              <a:rPr lang="en-US" dirty="0">
                <a:sym typeface="Wingdings" panose="05000000000000000000" pitchFamily="2" charset="2"/>
              </a:rPr>
              <a:t> Bob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8AA18F-8024-4640-97A5-2FE510D89415}"/>
              </a:ext>
            </a:extLst>
          </p:cNvPr>
          <p:cNvSpPr/>
          <p:nvPr/>
        </p:nvSpPr>
        <p:spPr>
          <a:xfrm>
            <a:off x="5888852" y="3145780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5A9D3E-373E-4B0B-A6DC-F22DE0193D5D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268894" y="2820371"/>
            <a:ext cx="619958" cy="57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BD8C2BA-12AA-456F-B3D7-EFE2C874199C}"/>
              </a:ext>
            </a:extLst>
          </p:cNvPr>
          <p:cNvSpPr txBox="1"/>
          <p:nvPr/>
        </p:nvSpPr>
        <p:spPr>
          <a:xfrm>
            <a:off x="5564989" y="2735634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</a:t>
            </a:r>
            <a:r>
              <a:rPr lang="en-US" dirty="0">
                <a:sym typeface="Wingdings" panose="05000000000000000000" pitchFamily="2" charset="2"/>
              </a:rPr>
              <a:t> Carlos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7DE8AF-60B4-4EE4-9028-5E99B6E1BAE8}"/>
              </a:ext>
            </a:extLst>
          </p:cNvPr>
          <p:cNvSpPr/>
          <p:nvPr/>
        </p:nvSpPr>
        <p:spPr>
          <a:xfrm>
            <a:off x="7301881" y="1659193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E60FBB-89C9-4D49-9590-A8CD4E24D686}"/>
              </a:ext>
            </a:extLst>
          </p:cNvPr>
          <p:cNvCxnSpPr>
            <a:endCxn id="22" idx="1"/>
          </p:cNvCxnSpPr>
          <p:nvPr/>
        </p:nvCxnSpPr>
        <p:spPr>
          <a:xfrm>
            <a:off x="6501411" y="1912207"/>
            <a:ext cx="8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3EEAC83-EB93-480C-8A9C-BBD37905BA5F}"/>
              </a:ext>
            </a:extLst>
          </p:cNvPr>
          <p:cNvSpPr/>
          <p:nvPr/>
        </p:nvSpPr>
        <p:spPr>
          <a:xfrm>
            <a:off x="8714910" y="1659193"/>
            <a:ext cx="612559" cy="5060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49FC34-08E6-4C0B-AEBB-0789F1237D74}"/>
              </a:ext>
            </a:extLst>
          </p:cNvPr>
          <p:cNvCxnSpPr>
            <a:endCxn id="24" idx="1"/>
          </p:cNvCxnSpPr>
          <p:nvPr/>
        </p:nvCxnSpPr>
        <p:spPr>
          <a:xfrm>
            <a:off x="7914440" y="1912207"/>
            <a:ext cx="8004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050F3F5-E9E3-4C4C-9500-DA91F5B4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53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5682B-99A3-4701-B03A-6F93CF16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that a Dishonest Chain will Catch up with an Honest Chain?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C07E4-CFAF-4839-ADF4-1DF25E06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9101"/>
          </a:xfrm>
        </p:spPr>
        <p:txBody>
          <a:bodyPr/>
          <a:lstStyle/>
          <a:p>
            <a:r>
              <a:rPr lang="en-US" dirty="0"/>
              <a:t>Attacker is </a:t>
            </a:r>
            <a:r>
              <a:rPr lang="en-US" dirty="0">
                <a:solidFill>
                  <a:srgbClr val="00B050"/>
                </a:solidFill>
              </a:rPr>
              <a:t>starting</a:t>
            </a:r>
            <a:r>
              <a:rPr lang="en-US" dirty="0"/>
              <a:t> at a position that is </a:t>
            </a:r>
            <a:r>
              <a:rPr lang="en-US" i="1" dirty="0"/>
              <a:t>z</a:t>
            </a:r>
            <a:r>
              <a:rPr lang="en-US" dirty="0"/>
              <a:t> blocks behind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81A5E-E99B-4349-BB71-2FFC8C1E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A9170-1B83-4948-9C23-FC36114995BA}"/>
              </a:ext>
            </a:extLst>
          </p:cNvPr>
          <p:cNvSpPr txBox="1"/>
          <p:nvPr/>
        </p:nvSpPr>
        <p:spPr>
          <a:xfrm>
            <a:off x="1713390" y="2593081"/>
            <a:ext cx="10253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 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probability</a:t>
            </a:r>
            <a:r>
              <a:rPr lang="en-US" sz="2400" dirty="0">
                <a:sym typeface="Wingdings" panose="05000000000000000000" pitchFamily="2" charset="2"/>
              </a:rPr>
              <a:t> an honest node adds the next block</a:t>
            </a:r>
          </a:p>
          <a:p>
            <a:r>
              <a:rPr lang="en-US" sz="2400" i="1" dirty="0">
                <a:sym typeface="Wingdings" panose="05000000000000000000" pitchFamily="2" charset="2"/>
              </a:rPr>
              <a:t>q </a:t>
            </a:r>
            <a:r>
              <a:rPr lang="en-US" sz="2400" dirty="0">
                <a:sym typeface="Wingdings" panose="05000000000000000000" pitchFamily="2" charset="2"/>
              </a:rPr>
              <a:t>  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probability</a:t>
            </a:r>
            <a:r>
              <a:rPr lang="en-US" sz="2400" dirty="0">
                <a:sym typeface="Wingdings" panose="05000000000000000000" pitchFamily="2" charset="2"/>
              </a:rPr>
              <a:t> an attacker adds the next block</a:t>
            </a:r>
          </a:p>
          <a:p>
            <a:r>
              <a:rPr lang="en-US" sz="2400" i="1" dirty="0" err="1">
                <a:sym typeface="Wingdings" panose="05000000000000000000" pitchFamily="2" charset="2"/>
              </a:rPr>
              <a:t>q</a:t>
            </a:r>
            <a:r>
              <a:rPr lang="en-US" sz="2400" i="1" baseline="-25000" dirty="0" err="1">
                <a:sym typeface="Wingdings" panose="05000000000000000000" pitchFamily="2" charset="2"/>
              </a:rPr>
              <a:t>z</a:t>
            </a:r>
            <a:r>
              <a:rPr lang="en-US" sz="2400" i="1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>
                <a:solidFill>
                  <a:srgbClr val="7030A0"/>
                </a:solidFill>
                <a:sym typeface="Wingdings" panose="05000000000000000000" pitchFamily="2" charset="2"/>
              </a:rPr>
              <a:t>probability</a:t>
            </a:r>
            <a:r>
              <a:rPr lang="en-US" sz="2400" dirty="0">
                <a:sym typeface="Wingdings" panose="05000000000000000000" pitchFamily="2" charset="2"/>
              </a:rPr>
              <a:t> that an attacker’s chain will catch up, if it starts </a:t>
            </a:r>
            <a:r>
              <a:rPr lang="en-US" sz="2400" i="1" dirty="0">
                <a:sym typeface="Wingdings" panose="05000000000000000000" pitchFamily="2" charset="2"/>
              </a:rPr>
              <a:t>z </a:t>
            </a:r>
            <a:r>
              <a:rPr lang="en-US" sz="2400" dirty="0">
                <a:sym typeface="Wingdings" panose="05000000000000000000" pitchFamily="2" charset="2"/>
              </a:rPr>
              <a:t>blocks </a:t>
            </a:r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behind</a:t>
            </a:r>
            <a:endParaRPr lang="en-US" sz="2400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0EC696-1836-4F67-B05E-924C61B24D23}"/>
              </a:ext>
            </a:extLst>
          </p:cNvPr>
          <p:cNvSpPr txBox="1">
            <a:spLocks/>
          </p:cNvSpPr>
          <p:nvPr/>
        </p:nvSpPr>
        <p:spPr>
          <a:xfrm>
            <a:off x="838200" y="4090987"/>
            <a:ext cx="10515600" cy="589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results from the classic </a:t>
            </a:r>
            <a:r>
              <a:rPr lang="en-US" dirty="0">
                <a:solidFill>
                  <a:srgbClr val="FF0000"/>
                </a:solidFill>
              </a:rPr>
              <a:t>Gambler’s Ruin </a:t>
            </a:r>
            <a:r>
              <a:rPr lang="en-US" dirty="0"/>
              <a:t>problem 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0F7B69-73A1-4A97-A103-FF84E0A61AE9}"/>
                  </a:ext>
                </a:extLst>
              </p:cNvPr>
              <p:cNvSpPr txBox="1"/>
              <p:nvPr/>
            </p:nvSpPr>
            <p:spPr>
              <a:xfrm>
                <a:off x="4314547" y="5458608"/>
                <a:ext cx="2988895" cy="870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0F7B69-73A1-4A97-A103-FF84E0A61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47" y="5458608"/>
                <a:ext cx="2988895" cy="8704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1909BD-E805-45C3-B3DB-45D8CA1332EC}"/>
                  </a:ext>
                </a:extLst>
              </p:cNvPr>
              <p:cNvSpPr txBox="1"/>
              <p:nvPr/>
            </p:nvSpPr>
            <p:spPr>
              <a:xfrm>
                <a:off x="4314547" y="4945034"/>
                <a:ext cx="29725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   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1909BD-E805-45C3-B3DB-45D8CA133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47" y="4945034"/>
                <a:ext cx="2972545" cy="369332"/>
              </a:xfrm>
              <a:prstGeom prst="rect">
                <a:avLst/>
              </a:prstGeom>
              <a:blipFill>
                <a:blip r:embed="rId3"/>
                <a:stretch>
                  <a:fillRect l="-2053" r="-184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F0DFC7E-5E09-4A30-A02C-BA93C297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4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CC11-94CC-4F8F-ABDF-3E8A53C0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7219D-4C76-4F66-B921-0EB6B7325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844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attacker’s potential progress,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, is given by the following Poisson-distributed </a:t>
                </a:r>
                <a:r>
                  <a:rPr lang="en-US" dirty="0">
                    <a:solidFill>
                      <a:srgbClr val="C00000"/>
                    </a:solidFill>
                  </a:rPr>
                  <a:t>random 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07219D-4C76-4F66-B921-0EB6B7325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84410"/>
              </a:xfrm>
              <a:blipFill>
                <a:blip r:embed="rId2"/>
                <a:stretch>
                  <a:fillRect l="-1043" t="-17054" b="-21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C968-348E-4338-B2C8-8AA066A3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5147C-78D2-4326-AC0A-3C84062BBB4A}"/>
                  </a:ext>
                </a:extLst>
              </p:cNvPr>
              <p:cNvSpPr txBox="1"/>
              <p:nvPr/>
            </p:nvSpPr>
            <p:spPr>
              <a:xfrm>
                <a:off x="5637320" y="2974019"/>
                <a:ext cx="790281" cy="534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= z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5147C-78D2-4326-AC0A-3C84062BB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320" y="2974019"/>
                <a:ext cx="790281" cy="534826"/>
              </a:xfrm>
              <a:prstGeom prst="rect">
                <a:avLst/>
              </a:prstGeom>
              <a:blipFill>
                <a:blip r:embed="rId3"/>
                <a:stretch>
                  <a:fillRect t="-9091" r="-4651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8BCDCA-3FA7-4681-AA27-31F3CF4FD6AC}"/>
              </a:ext>
            </a:extLst>
          </p:cNvPr>
          <p:cNvSpPr txBox="1">
            <a:spLocks/>
          </p:cNvSpPr>
          <p:nvPr/>
        </p:nvSpPr>
        <p:spPr>
          <a:xfrm>
            <a:off x="955090" y="4090987"/>
            <a:ext cx="10515600" cy="7844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sum up the cumulative probability to find the attacker’s </a:t>
            </a:r>
            <a:r>
              <a:rPr lang="en-US" dirty="0">
                <a:solidFill>
                  <a:srgbClr val="00B050"/>
                </a:solidFill>
              </a:rPr>
              <a:t>probability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success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  (See reference [2])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7FB2CF-287C-4A8B-A375-798A242B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10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34519-2C44-47D6-BE7D-245E3E3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4225" cy="1325563"/>
          </a:xfrm>
        </p:spPr>
        <p:txBody>
          <a:bodyPr/>
          <a:lstStyle/>
          <a:p>
            <a:r>
              <a:rPr lang="en-US" dirty="0"/>
              <a:t>Probability of the attacker’s success (P) versus 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9B480-EA27-4FE9-9606-495BBCBD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29</a:t>
            </a:fld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0E375CA-C6C3-4228-8FE8-C2C936E72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3847" y="1880779"/>
            <a:ext cx="6288831" cy="3613944"/>
          </a:xfrm>
        </p:spPr>
      </p:pic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29575B09-94C1-4BD7-8D29-75D0DE5A8F6D}"/>
              </a:ext>
            </a:extLst>
          </p:cNvPr>
          <p:cNvSpPr/>
          <p:nvPr/>
        </p:nvSpPr>
        <p:spPr>
          <a:xfrm>
            <a:off x="6524624" y="3371573"/>
            <a:ext cx="1693878" cy="428625"/>
          </a:xfrm>
          <a:prstGeom prst="wedgeEllipseCallout">
            <a:avLst>
              <a:gd name="adj1" fmla="val -66457"/>
              <a:gd name="adj2" fmla="val 151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low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E1D3F4-1058-48E8-ABE0-8690047004EE}"/>
              </a:ext>
            </a:extLst>
          </p:cNvPr>
          <p:cNvSpPr txBox="1">
            <a:spLocks/>
          </p:cNvSpPr>
          <p:nvPr/>
        </p:nvSpPr>
        <p:spPr>
          <a:xfrm>
            <a:off x="1266824" y="5592932"/>
            <a:ext cx="10515600" cy="899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Bitcoin, we </a:t>
            </a:r>
            <a:r>
              <a:rPr lang="en-US" dirty="0">
                <a:solidFill>
                  <a:srgbClr val="00B050"/>
                </a:solidFill>
              </a:rPr>
              <a:t>generate</a:t>
            </a:r>
            <a:r>
              <a:rPr lang="en-US" dirty="0"/>
              <a:t> blocks every 10 minutes. We can be </a:t>
            </a:r>
            <a:r>
              <a:rPr lang="en-US" dirty="0">
                <a:solidFill>
                  <a:srgbClr val="C00000"/>
                </a:solidFill>
              </a:rPr>
              <a:t>sure</a:t>
            </a:r>
            <a:r>
              <a:rPr lang="en-US" dirty="0"/>
              <a:t> of a transaction (probabilistically) after 10*z minutes. Typically, z = 6 (total: 1 hour)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21D74-86ED-49C7-BE0A-9C1297B2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17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640C-C7C3-495D-AB71-37C6CA32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Cost-functions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450DB-1663-44D5-93F9-F00553362F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Definition of a </a:t>
                </a:r>
                <a:r>
                  <a:rPr lang="en-US" dirty="0">
                    <a:solidFill>
                      <a:srgbClr val="00B050"/>
                    </a:solidFill>
                  </a:rPr>
                  <a:t>cost-function</a:t>
                </a:r>
              </a:p>
              <a:p>
                <a:pPr lvl="1"/>
                <a:r>
                  <a:rPr lang="en-US" dirty="0"/>
                  <a:t>Easily </a:t>
                </a:r>
                <a:r>
                  <a:rPr lang="en-US" dirty="0">
                    <a:solidFill>
                      <a:srgbClr val="00B0F0"/>
                    </a:solidFill>
                  </a:rPr>
                  <a:t>verifiable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Hard</a:t>
                </a:r>
                <a:r>
                  <a:rPr lang="en-US" dirty="0"/>
                  <a:t> to compute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C00000"/>
                    </a:solidFill>
                  </a:rPr>
                  <a:t>client</a:t>
                </a:r>
                <a:r>
                  <a:rPr lang="en-US" dirty="0"/>
                  <a:t> uses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𝑚𝑖𝑛𝑡</m:t>
                    </m:r>
                  </m:oMath>
                </a14:m>
                <a:r>
                  <a:rPr lang="en-US" dirty="0"/>
                  <a:t>(…) to create a token,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token is sent to the server</a:t>
                </a:r>
              </a:p>
              <a:p>
                <a:pPr lvl="1"/>
                <a:r>
                  <a:rPr lang="en-US" dirty="0"/>
                  <a:t>The server easily checks its value, by calling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token is like </a:t>
                </a:r>
                <a:r>
                  <a:rPr lang="en-US" dirty="0">
                    <a:solidFill>
                      <a:srgbClr val="C00000"/>
                    </a:solidFill>
                  </a:rPr>
                  <a:t>money</a:t>
                </a:r>
                <a:r>
                  <a:rPr lang="en-US" dirty="0"/>
                  <a:t>, which has a fixed value</a:t>
                </a:r>
              </a:p>
              <a:p>
                <a:pPr lvl="1"/>
                <a:r>
                  <a:rPr lang="en-US" dirty="0"/>
                  <a:t>The value </a:t>
                </a:r>
                <a:r>
                  <a:rPr lang="en-US" dirty="0">
                    <a:solidFill>
                      <a:srgbClr val="FF0000"/>
                    </a:solidFill>
                  </a:rPr>
                  <a:t>never</a:t>
                </a:r>
                <a:r>
                  <a:rPr lang="en-US" dirty="0"/>
                  <a:t> changes</a:t>
                </a:r>
              </a:p>
              <a:p>
                <a:pPr lvl="1"/>
                <a:r>
                  <a:rPr lang="en-US" dirty="0"/>
                  <a:t>The more is the value, the more it should take to </a:t>
                </a:r>
                <a:r>
                  <a:rPr lang="en-US" i="1" dirty="0">
                    <a:solidFill>
                      <a:srgbClr val="0070C0"/>
                    </a:solidFill>
                  </a:rPr>
                  <a:t>mint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450DB-1663-44D5-93F9-F00553362F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7A1F0-5D2F-48FE-A93F-947876EE9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8307-B08C-45EF-85DB-CDAB8AEB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01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B3FF-3C86-4A14-A009-45EEABB9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C03E-46CB-41FB-BD96-1B37B03E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899FD-7251-4D8D-8F77-9BC36877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1BDF82-67CB-403E-8185-8A112EDAE159}"/>
              </a:ext>
            </a:extLst>
          </p:cNvPr>
          <p:cNvSpPr/>
          <p:nvPr/>
        </p:nvSpPr>
        <p:spPr>
          <a:xfrm>
            <a:off x="3684233" y="2831977"/>
            <a:ext cx="5122416" cy="1899821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Hyperledger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AD919-73CB-4CF6-AF03-9870C643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95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F055-A341-4AA7-ABC4-4277F632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Hyperledger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9085-DDFF-443A-A7F0-013E0F1D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Collaborative</a:t>
            </a:r>
            <a:r>
              <a:rPr lang="en-US" dirty="0"/>
              <a:t> effort to provide a usable blockchain platform.</a:t>
            </a:r>
          </a:p>
          <a:p>
            <a:r>
              <a:rPr lang="en-US" dirty="0"/>
              <a:t>Has several </a:t>
            </a:r>
            <a:r>
              <a:rPr lang="en-US" dirty="0">
                <a:solidFill>
                  <a:srgbClr val="00B050"/>
                </a:solidFill>
              </a:rPr>
              <a:t>simplifying</a:t>
            </a:r>
            <a:r>
              <a:rPr lang="en-US" dirty="0"/>
              <a:t> assumptions</a:t>
            </a:r>
          </a:p>
          <a:p>
            <a:pPr lvl="1"/>
            <a:r>
              <a:rPr lang="en-US" dirty="0"/>
              <a:t>It is a </a:t>
            </a:r>
            <a:r>
              <a:rPr lang="en-US" dirty="0">
                <a:solidFill>
                  <a:srgbClr val="0070C0"/>
                </a:solidFill>
              </a:rPr>
              <a:t>permissioned</a:t>
            </a:r>
            <a:r>
              <a:rPr lang="en-US" dirty="0"/>
              <a:t> blockchain</a:t>
            </a:r>
          </a:p>
          <a:p>
            <a:pPr lvl="1"/>
            <a:r>
              <a:rPr lang="en-US" dirty="0"/>
              <a:t>Nodes </a:t>
            </a:r>
            <a:r>
              <a:rPr lang="en-US" dirty="0">
                <a:solidFill>
                  <a:srgbClr val="C00000"/>
                </a:solidFill>
              </a:rPr>
              <a:t>join</a:t>
            </a:r>
            <a:r>
              <a:rPr lang="en-US" dirty="0"/>
              <a:t> the blockchain after getting prior permission</a:t>
            </a:r>
          </a:p>
          <a:p>
            <a:pPr lvl="1"/>
            <a:r>
              <a:rPr lang="en-US" dirty="0"/>
              <a:t>It does not use a proof-of-work based </a:t>
            </a:r>
            <a:r>
              <a:rPr lang="en-US" dirty="0">
                <a:solidFill>
                  <a:srgbClr val="00B050"/>
                </a:solidFill>
              </a:rPr>
              <a:t>consensus</a:t>
            </a:r>
          </a:p>
          <a:p>
            <a:pPr lvl="1"/>
            <a:r>
              <a:rPr lang="en-US" dirty="0"/>
              <a:t>It uses a regular </a:t>
            </a:r>
            <a:r>
              <a:rPr lang="en-US" dirty="0">
                <a:solidFill>
                  <a:srgbClr val="002060"/>
                </a:solidFill>
              </a:rPr>
              <a:t>consensus protocol </a:t>
            </a:r>
            <a:r>
              <a:rPr lang="en-US" dirty="0"/>
              <a:t>such as RAFT for the consensus operation</a:t>
            </a:r>
          </a:p>
          <a:p>
            <a:r>
              <a:rPr lang="en-US" dirty="0"/>
              <a:t>Smart contract</a:t>
            </a:r>
          </a:p>
          <a:p>
            <a:pPr lvl="1"/>
            <a:r>
              <a:rPr lang="en-US" dirty="0"/>
              <a:t>The transaction is an example of a </a:t>
            </a:r>
            <a:r>
              <a:rPr lang="en-US" dirty="0">
                <a:solidFill>
                  <a:srgbClr val="FF0000"/>
                </a:solidFill>
              </a:rPr>
              <a:t>smart contract</a:t>
            </a:r>
          </a:p>
          <a:p>
            <a:pPr lvl="1"/>
            <a:r>
              <a:rPr lang="en-US" dirty="0"/>
              <a:t>Most blockchain frameworks allow users to code such smart contracts that the blockchain can </a:t>
            </a:r>
            <a:r>
              <a:rPr lang="en-US" dirty="0">
                <a:solidFill>
                  <a:srgbClr val="002060"/>
                </a:solidFill>
              </a:rPr>
              <a:t>technically enforce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9495E-86A2-488A-8052-1DEE66D0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AE23-B69D-4AA9-8447-BB1FA388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7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F962-DB12-4A85-8D28-F878DEF0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D7DB-4E62-4857-995F-F71EC0A1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Back, Adam. "</a:t>
            </a:r>
            <a:r>
              <a:rPr lang="en-US" sz="2400" dirty="0" err="1"/>
              <a:t>Hashcash</a:t>
            </a:r>
            <a:r>
              <a:rPr lang="en-US" sz="2400" dirty="0"/>
              <a:t>-a denial of service counter-measure." (2002).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Nakamoto, Satoshi. "A peer-to-peer electronic cash system." </a:t>
            </a:r>
            <a:r>
              <a:rPr lang="en-US" sz="2400" i="1" dirty="0"/>
              <a:t>Bitcoin.–URL: https://bitcoin. org/bitcoin. pdf</a:t>
            </a:r>
            <a:r>
              <a:rPr lang="en-US" sz="2400" dirty="0"/>
              <a:t> (2008).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Cachin</a:t>
            </a:r>
            <a:r>
              <a:rPr lang="en-US" sz="2400" dirty="0"/>
              <a:t>, Christian. "Architecture of the </a:t>
            </a:r>
            <a:r>
              <a:rPr lang="en-US" sz="2400" dirty="0" err="1"/>
              <a:t>hyperledger</a:t>
            </a:r>
            <a:r>
              <a:rPr lang="en-US" sz="2400" dirty="0"/>
              <a:t> blockchain fabric." </a:t>
            </a:r>
            <a:r>
              <a:rPr lang="en-US" sz="2400" i="1" dirty="0"/>
              <a:t>Workshop on distributed cryptocurrencies and consensus ledgers</a:t>
            </a:r>
            <a:r>
              <a:rPr lang="en-US" sz="2400" dirty="0"/>
              <a:t>. Vol. 310. 2016.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Valenta</a:t>
            </a:r>
            <a:r>
              <a:rPr lang="en-US" sz="2400" dirty="0"/>
              <a:t>, Martin, and Philipp </a:t>
            </a:r>
            <a:r>
              <a:rPr lang="en-US" sz="2400" dirty="0" err="1"/>
              <a:t>Sandner</a:t>
            </a:r>
            <a:r>
              <a:rPr lang="en-US" sz="2400" dirty="0"/>
              <a:t>. "Comparison of </a:t>
            </a:r>
            <a:r>
              <a:rPr lang="en-US" sz="2400" dirty="0" err="1"/>
              <a:t>ethereum</a:t>
            </a:r>
            <a:r>
              <a:rPr lang="en-US" sz="2400" dirty="0"/>
              <a:t>, </a:t>
            </a:r>
            <a:r>
              <a:rPr lang="en-US" sz="2400" dirty="0" err="1"/>
              <a:t>hyperledger</a:t>
            </a:r>
            <a:r>
              <a:rPr lang="en-US" sz="2400" dirty="0"/>
              <a:t> fabric and corda.[</a:t>
            </a:r>
            <a:r>
              <a:rPr lang="en-US" sz="2400" dirty="0" err="1"/>
              <a:t>ebook</a:t>
            </a:r>
            <a:r>
              <a:rPr lang="en-US" sz="2400" dirty="0"/>
              <a:t>] Frankfurt School." </a:t>
            </a:r>
            <a:r>
              <a:rPr lang="en-US" sz="2400" i="1" dirty="0"/>
              <a:t>Blockchain Center</a:t>
            </a:r>
            <a:r>
              <a:rPr lang="en-US" sz="2400" dirty="0"/>
              <a:t> (2017).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Narayanan, Arvind, et al. "Bitcoin and cryptocurrency technologies." (2015)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5BF9-DD79-476F-AB34-9C01CFAF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53F9-60BA-4F0E-B5DE-F3489B8A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90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3D5D5-C1CE-4919-9F31-576A94EB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15152F-0B59-4897-90B5-01E35B26472A}"/>
              </a:ext>
            </a:extLst>
          </p:cNvPr>
          <p:cNvSpPr/>
          <p:nvPr/>
        </p:nvSpPr>
        <p:spPr>
          <a:xfrm>
            <a:off x="2331720" y="2229848"/>
            <a:ext cx="7650480" cy="26468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estyle Script" panose="030804020302050B0404" pitchFamily="66" charset="0"/>
              </a:rPr>
              <a:t>Thank you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11FF3F-E2B4-4917-8209-A2CF058C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9D8-77EA-41DF-9B63-00C985B0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Good Cost-function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9F39-E971-4A6F-8186-717F3892F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Publicly auditable</a:t>
            </a:r>
          </a:p>
          <a:p>
            <a:pPr lvl="1"/>
            <a:r>
              <a:rPr lang="en-US" dirty="0"/>
              <a:t>Anybody can </a:t>
            </a:r>
            <a:r>
              <a:rPr lang="en-US" dirty="0">
                <a:solidFill>
                  <a:srgbClr val="7030A0"/>
                </a:solidFill>
              </a:rPr>
              <a:t>verify</a:t>
            </a:r>
            <a:r>
              <a:rPr lang="en-US" dirty="0"/>
              <a:t> its value rather easily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fixed</a:t>
            </a:r>
            <a:r>
              <a:rPr lang="en-US" dirty="0"/>
              <a:t> cost-function takes a fixed amount of time to compute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probabilistic</a:t>
            </a:r>
            <a:r>
              <a:rPr lang="en-US" dirty="0"/>
              <a:t> cost-function</a:t>
            </a:r>
          </a:p>
          <a:p>
            <a:pPr lvl="1"/>
            <a:r>
              <a:rPr lang="en-US" dirty="0"/>
              <a:t>Takes a varying amount of time to compute.</a:t>
            </a:r>
          </a:p>
          <a:p>
            <a:pPr lvl="1"/>
            <a:r>
              <a:rPr lang="en-US" dirty="0"/>
              <a:t>The time can either be bounded or unbounded</a:t>
            </a:r>
          </a:p>
          <a:p>
            <a:r>
              <a:rPr lang="en-US" dirty="0"/>
              <a:t>The function should be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trapdoor-free </a:t>
            </a:r>
          </a:p>
          <a:p>
            <a:pPr lvl="1"/>
            <a:r>
              <a:rPr lang="en-US" dirty="0"/>
              <a:t>Server derives no advantage by minting tokens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9F455-E640-4AAE-8F80-FFE68EFD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6720-568E-4BA5-B924-0DAF6619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5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4D37-DBD9-477C-8B51-E7A9216A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and Non-interactive Cost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0468C-000F-449E-A172-179F6B5C3B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Functions in a </a:t>
                </a:r>
                <a:r>
                  <a:rPr lang="en-US" dirty="0">
                    <a:solidFill>
                      <a:srgbClr val="00B050"/>
                    </a:solidFill>
                  </a:rPr>
                  <a:t>non-interactive</a:t>
                </a:r>
                <a:r>
                  <a:rPr lang="en-US" dirty="0"/>
                  <a:t> 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are parameters,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is the token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>
                    <a:sym typeface="Wingdings" panose="05000000000000000000" pitchFamily="2" charset="2"/>
                  </a:rPr>
                  <a:t>Functions in an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interactive</a:t>
                </a:r>
                <a:r>
                  <a:rPr lang="en-US" dirty="0">
                    <a:sym typeface="Wingdings" panose="05000000000000000000" pitchFamily="2" charset="2"/>
                  </a:rPr>
                  <a:t> cost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𝑐h𝑎𝑙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A server issues a challenge to the client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>
                    <a:sym typeface="Wingdings" panose="05000000000000000000" pitchFamily="2" charset="2"/>
                  </a:rPr>
                  <a:t>The client mints the token,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, based on the challenge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0468C-000F-449E-A172-179F6B5C3B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C8E65-7E25-4E25-B22D-B0ECAD31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9D872-7E43-46D1-82D3-1B2BDC09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A043-A920-422E-9F97-F9BAEAEA0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Hashcash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CF96F-18D2-437E-A122-3BAAF33F2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non-interactive, publicly auditable, trapdoor-free, and probabilistically unbounded cost-function.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Notation</a:t>
                </a:r>
              </a:p>
              <a:p>
                <a:pPr lvl="1"/>
                <a:r>
                  <a:rPr lang="en-US" dirty="0"/>
                  <a:t>Consider a bit string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 = {0,1}∗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[s]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be the </a:t>
                </a:r>
                <a:r>
                  <a:rPr lang="en-US" dirty="0" err="1"/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bit. [s]</a:t>
                </a:r>
                <a:r>
                  <a:rPr lang="en-US" baseline="-25000" dirty="0"/>
                  <a:t>1</a:t>
                </a:r>
                <a:r>
                  <a:rPr lang="en-US" dirty="0"/>
                  <a:t> is the leftmost bit, and [s]</a:t>
                </a:r>
                <a:r>
                  <a:rPr lang="en-US" baseline="-25000" dirty="0"/>
                  <a:t>s</a:t>
                </a:r>
                <a:r>
                  <a:rPr lang="en-US" dirty="0"/>
                  <a:t> is the rightmost bit.</a:t>
                </a:r>
              </a:p>
              <a:p>
                <a:pPr lvl="1"/>
                <a:r>
                  <a:rPr lang="en-US" dirty="0"/>
                  <a:t>[s]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… j </a:t>
                </a:r>
                <a:r>
                  <a:rPr lang="en-US" dirty="0"/>
                  <a:t>is the </a:t>
                </a:r>
                <a:r>
                  <a:rPr lang="en-US" dirty="0">
                    <a:solidFill>
                      <a:srgbClr val="C00000"/>
                    </a:solidFill>
                  </a:rPr>
                  <a:t>substring</a:t>
                </a:r>
                <a:r>
                  <a:rPr lang="en-US" dirty="0"/>
                  <a:t> from positions </a:t>
                </a:r>
                <a:r>
                  <a:rPr lang="en-US" dirty="0" err="1"/>
                  <a:t>i</a:t>
                </a:r>
                <a:r>
                  <a:rPr lang="en-US" dirty="0"/>
                  <a:t> to j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 dirty="0"/>
                  <a:t> is the string </a:t>
                </a:r>
                <a:r>
                  <a:rPr lang="en-US" dirty="0">
                    <a:solidFill>
                      <a:srgbClr val="7030A0"/>
                    </a:solidFill>
                  </a:rPr>
                  <a:t>concatenation</a:t>
                </a:r>
                <a:r>
                  <a:rPr lang="en-US" dirty="0"/>
                  <a:t> operator</a:t>
                </a:r>
              </a:p>
              <a:p>
                <a:pPr lvl="1"/>
                <a:r>
                  <a:rPr lang="en-US" dirty="0"/>
                  <a:t>The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compares</a:t>
                </a:r>
                <a:r>
                  <a:rPr lang="en-US" dirty="0"/>
                  <a:t> the first b bits (starting from the left)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∈1…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 </a:t>
                </a:r>
                <a:r>
                  <a:rPr lang="en-US" i="1" dirty="0"/>
                  <a:t>0</a:t>
                </a:r>
                <a:r>
                  <a:rPr lang="en-US" i="1" baseline="30000" dirty="0"/>
                  <a:t>k</a:t>
                </a:r>
                <a:r>
                  <a:rPr lang="en-US" dirty="0"/>
                  <a:t> be a very long string of zeros (</a:t>
                </a:r>
                <a:r>
                  <a:rPr lang="en-US" i="1" dirty="0"/>
                  <a:t>k</a:t>
                </a:r>
                <a:r>
                  <a:rPr lang="en-US" dirty="0"/>
                  <a:t> is a large number)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FCF96F-18D2-437E-A122-3BAAF33F2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72FFB-B429-4D18-9DDA-D02C07A1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56E2-EA41-4872-93F4-3D1548EB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37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7F3B-A34D-4AB2-86C2-FBF7C385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Hashcash</a:t>
            </a:r>
            <a:r>
              <a:rPr lang="en-US" dirty="0"/>
              <a:t>-II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35BC7-2874-4611-BDDF-187E538B7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(…)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r>
                  <a:rPr lang="en-US" dirty="0"/>
                  <a:t> functions in the </a:t>
                </a:r>
                <a:r>
                  <a:rPr lang="en-US" dirty="0">
                    <a:solidFill>
                      <a:srgbClr val="0070C0"/>
                    </a:solidFill>
                  </a:rPr>
                  <a:t>non-interactive</a:t>
                </a:r>
                <a:r>
                  <a:rPr lang="en-US" dirty="0"/>
                  <a:t> variant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Find a bit-string </a:t>
                </a:r>
                <a:r>
                  <a:rPr lang="en-US" i="1" dirty="0">
                    <a:sym typeface="Wingdings" panose="05000000000000000000" pitchFamily="2" charset="2"/>
                  </a:rPr>
                  <a:t>x </a:t>
                </a:r>
                <a:r>
                  <a:rPr lang="en-US" dirty="0">
                    <a:sym typeface="Wingdings" panose="05000000000000000000" pitchFamily="2" charset="2"/>
                  </a:rPr>
                  <a:t>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baseline="300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a hash function such as SHA-256,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fairly large (128 bits)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Salient points</a:t>
                </a:r>
              </a:p>
              <a:p>
                <a:pPr lvl="1"/>
                <a:r>
                  <a:rPr lang="en-US" dirty="0"/>
                  <a:t>The time it takes to </a:t>
                </a:r>
                <a:r>
                  <a:rPr lang="en-US" dirty="0">
                    <a:solidFill>
                      <a:srgbClr val="0070C0"/>
                    </a:solidFill>
                  </a:rPr>
                  <a:t>mint</a:t>
                </a:r>
                <a:r>
                  <a:rPr lang="en-US" dirty="0"/>
                  <a:t> a token is exponentially dependent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Different tokens have </a:t>
                </a:r>
                <a:r>
                  <a:rPr lang="en-US" dirty="0">
                    <a:solidFill>
                      <a:srgbClr val="FF0000"/>
                    </a:solidFill>
                  </a:rPr>
                  <a:t>different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(like a number on a note/bill)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35BC7-2874-4611-BDDF-187E538B7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3B25B-A5E7-4C97-B6FD-5E0FDBF8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82C9-D06A-48FF-89CF-35BCB3282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C939-EF85-4C4E-B8AF-7B8DA89D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</a:t>
            </a:r>
            <a:r>
              <a:rPr lang="en-US" dirty="0" err="1"/>
              <a:t>Hashcash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695D8-9FF2-47F7-9397-EE8CCE7F9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problem with the client 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that it can </a:t>
                </a:r>
                <a:r>
                  <a:rPr lang="en-US" dirty="0">
                    <a:solidFill>
                      <a:srgbClr val="FF0000"/>
                    </a:solidFill>
                  </a:rPr>
                  <a:t>precompute</a:t>
                </a:r>
                <a:r>
                  <a:rPr lang="en-US" dirty="0"/>
                  <a:t> a lot of tokens, or </a:t>
                </a:r>
                <a:r>
                  <a:rPr lang="en-US" dirty="0">
                    <a:solidFill>
                      <a:srgbClr val="0070C0"/>
                    </a:solidFill>
                  </a:rPr>
                  <a:t>relegate</a:t>
                </a:r>
                <a:r>
                  <a:rPr lang="en-US" dirty="0"/>
                  <a:t> the job to many other nodes.</a:t>
                </a:r>
              </a:p>
              <a:p>
                <a:r>
                  <a:rPr lang="en-US" dirty="0"/>
                  <a:t>In an </a:t>
                </a:r>
                <a:r>
                  <a:rPr lang="en-US" dirty="0">
                    <a:solidFill>
                      <a:srgbClr val="C00000"/>
                    </a:solidFill>
                  </a:rPr>
                  <a:t>interactive</a:t>
                </a:r>
                <a:r>
                  <a:rPr lang="en-US" dirty="0"/>
                  <a:t> system the server sends the challenge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this case.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mint</a:t>
                </a:r>
                <a:r>
                  <a:rPr lang="en-US" dirty="0"/>
                  <a:t> and </a:t>
                </a:r>
                <a:r>
                  <a:rPr lang="en-US" i="1" dirty="0"/>
                  <a:t>value</a:t>
                </a:r>
                <a:r>
                  <a:rPr lang="en-US" dirty="0"/>
                  <a:t> functions are different in this case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Choose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is k-bits wide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3695D8-9FF2-47F7-9397-EE8CCE7F9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8CB1F-06BA-45C3-BB16-8ED0B1E3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57A10-E3FB-41BE-BB21-8242EA21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9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B0561-08BD-48FD-9A47-9A66D5EA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</a:t>
            </a:r>
            <a:r>
              <a:rPr lang="en-US" dirty="0" err="1"/>
              <a:t>Hashcash</a:t>
            </a:r>
            <a:r>
              <a:rPr lang="en-US" dirty="0"/>
              <a:t>-II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E9BD2-6EDA-4435-A6FB-D16651D3D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Find a bit-string </a:t>
                </a:r>
                <a:r>
                  <a:rPr lang="en-US" i="1" dirty="0">
                    <a:sym typeface="Wingdings" panose="05000000000000000000" pitchFamily="2" charset="2"/>
                  </a:rPr>
                  <a:t>x </a:t>
                </a:r>
                <a:r>
                  <a:rPr lang="en-US" dirty="0">
                    <a:sym typeface="Wingdings" panose="05000000000000000000" pitchFamily="2" charset="2"/>
                  </a:rPr>
                  <a:t>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𝑣𝑎𝑙𝑢𝑒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cost function should be </a:t>
                </a:r>
                <a:r>
                  <a:rPr lang="en-US" dirty="0">
                    <a:solidFill>
                      <a:srgbClr val="0070C0"/>
                    </a:solidFill>
                  </a:rPr>
                  <a:t>non-parallelizable – </a:t>
                </a:r>
                <a:r>
                  <a:rPr lang="en-US" dirty="0"/>
                  <a:t>should not be possible to divide the job of </a:t>
                </a:r>
                <a:r>
                  <a:rPr lang="en-US" dirty="0">
                    <a:solidFill>
                      <a:srgbClr val="FF0000"/>
                    </a:solidFill>
                  </a:rPr>
                  <a:t>minting</a:t>
                </a:r>
                <a:r>
                  <a:rPr lang="en-US" dirty="0"/>
                  <a:t> the token among a cluster of computing nodes</a:t>
                </a:r>
              </a:p>
              <a:p>
                <a:r>
                  <a:rPr lang="en-US" dirty="0"/>
                  <a:t>Some variants use modular exponentiation.</a:t>
                </a:r>
              </a:p>
              <a:p>
                <a:r>
                  <a:rPr lang="en-US" dirty="0"/>
                  <a:t>Reference: [1]</a:t>
                </a:r>
              </a:p>
              <a:p>
                <a:endParaRPr lang="en-US" dirty="0"/>
              </a:p>
              <a:p>
                <a:endParaRPr lang="en-US" baseline="30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E9BD2-6EDA-4435-A6FB-D16651D3D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15DFB-BCB6-4DCA-99D5-36649FA6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32872-C39D-40DD-A964-9F0C7105CFD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6221-3FF1-4FD6-B3C8-C70BEA46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(c) Smruti R. Sarangi, 2020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2401</Words>
  <Application>Microsoft Office PowerPoint</Application>
  <PresentationFormat>Widescreen</PresentationFormat>
  <Paragraphs>330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Freestyle Script</vt:lpstr>
      <vt:lpstr>Office Theme</vt:lpstr>
      <vt:lpstr>Bitcoin and Blockchains</vt:lpstr>
      <vt:lpstr>PowerPoint Presentation</vt:lpstr>
      <vt:lpstr>Cost-functions</vt:lpstr>
      <vt:lpstr>Properties of a Good Cost-function</vt:lpstr>
      <vt:lpstr>Interactive and Non-interactive Cost Functions</vt:lpstr>
      <vt:lpstr>Hashcash</vt:lpstr>
      <vt:lpstr>Hashcash-II</vt:lpstr>
      <vt:lpstr>Interactive Hashcash</vt:lpstr>
      <vt:lpstr>Interactive Hashcash-II</vt:lpstr>
      <vt:lpstr>PowerPoint Presentation</vt:lpstr>
      <vt:lpstr>Bitcoin – Key Ideas</vt:lpstr>
      <vt:lpstr>A chain of hashes</vt:lpstr>
      <vt:lpstr>Chain of Transactions</vt:lpstr>
      <vt:lpstr>Idea of a Distributed Ledger</vt:lpstr>
      <vt:lpstr>Double-spending Problem</vt:lpstr>
      <vt:lpstr>Notion of a Blockchain</vt:lpstr>
      <vt:lpstr>Architecture of the Blockchain</vt:lpstr>
      <vt:lpstr>Proof-of-work (PoW)</vt:lpstr>
      <vt:lpstr>Blockchain Protocol</vt:lpstr>
      <vt:lpstr>The Consensus Problem</vt:lpstr>
      <vt:lpstr>PowerPoint Presentation</vt:lpstr>
      <vt:lpstr>Incentives </vt:lpstr>
      <vt:lpstr>Saving Space</vt:lpstr>
      <vt:lpstr>Combining and Splitting Value</vt:lpstr>
      <vt:lpstr>PowerPoint Presentation</vt:lpstr>
      <vt:lpstr>Analysis of Nakamoto Consensus</vt:lpstr>
      <vt:lpstr>Probability that a Dishonest Chain will Catch up with an Honest Chain? </vt:lpstr>
      <vt:lpstr>Analysis - II</vt:lpstr>
      <vt:lpstr>Probability of the attacker’s success (P) versus z</vt:lpstr>
      <vt:lpstr>PowerPoint Presentation</vt:lpstr>
      <vt:lpstr>Hyperledger Framework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Byzantine Fault Tolerance</dc:title>
  <dc:creator>Smruti Ranjan Sarangi</dc:creator>
  <cp:lastModifiedBy>Smruti Ranjan Sarangi</cp:lastModifiedBy>
  <cp:revision>90</cp:revision>
  <dcterms:created xsi:type="dcterms:W3CDTF">2020-03-28T03:19:27Z</dcterms:created>
  <dcterms:modified xsi:type="dcterms:W3CDTF">2020-04-02T14:07:29Z</dcterms:modified>
</cp:coreProperties>
</file>