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1D15E-8B5F-457E-A856-41B321598D85}" v="1" dt="2022-07-09T13:40:21.042"/>
    <p1510:client id="{828AEB0F-4D41-43BB-8205-AE0460B6DA1D}" v="2" dt="2022-07-10T13:57:15.311"/>
    <p1510:client id="{F29C3036-90BF-4A87-BC43-FE28B659FFB9}" v="53" dt="2022-07-08T13:57:20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9DFDA-465B-411B-8661-2F47B8E8A6F6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10340-C294-40AC-8697-A5FD1255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10340-C294-40AC-8697-A5FD12557E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2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10340-C294-40AC-8697-A5FD12557E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2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10340-C294-40AC-8697-A5FD12557E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10340-C294-40AC-8697-A5FD12557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DBC2-3CBD-2D56-D392-892C9FC73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D5EDF-D993-BDC0-E9B9-2646FFAB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43B-FBF3-7399-B274-8D60D335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426E-B761-4F55-B49A-5035191250A6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9A18-752F-8843-8D53-D13D48A5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C8C8-6ECB-FDA8-6B5E-A346E6A1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6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5E6-84BB-196F-846D-10730F18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325C7-7D08-DAC8-E8F4-CBD92E0DD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1FC1-8617-EC2A-C475-74EBAAC9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CB93-5C0A-41A8-A8FA-DB9AF5A24B99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D95A-348D-246D-03DA-F5445548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CC85-A092-013D-DCD6-87EAF8A2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8C3F8-861D-2106-00FE-561A5FCA0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A805F-105B-5637-4A2C-50BD9FF9D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C333E-991E-3253-364E-E1549443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4AF6-3D30-47C7-AD3E-C0CE7194A081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DB94-9EC9-2748-291E-C399929A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FAEA-93AC-20C5-9A24-4ACD27FF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67B2-213C-9F1B-7C9E-133EE0A3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C550-8C01-B92D-75DE-408001BD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DC42-B642-39F3-B67B-083FCCC7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E2-E3AF-494D-831B-F57EC7C638D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1131-3057-25F7-94B9-FF4F68F1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FB84-50E3-F8C8-980C-FB088375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4D60-7EED-E835-E74C-D4D84BC4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5A5BB-BD4A-D94B-2F81-A87C86AC2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1E8BA-8259-F96B-01A4-A0C6B9B7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AB30-E76D-434D-A344-3F8CBAFC41D6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D6D2-D35A-094E-472B-6213D395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F0B8D-43D9-C1E0-FAA2-F8DE2689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43A5-DB65-C1DB-5A6C-95CEF402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9360-D11E-D92D-6BA9-9E9031E2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93709-02F8-23DC-0B7B-3B785AFD3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297F3-1191-3A2F-9A3A-C29BB6FD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51B-F103-4F81-B36D-E6E36C9AB857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6A128-6A1A-2967-52E7-990E9487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9FB5F-142F-A96D-6458-86588D43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5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D8EA-17C2-124A-66ED-3C139AD2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D084F-6435-3463-7DB1-62D7EED2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B76BE-15B3-C785-7A71-59B559E3B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5DD1D-B508-ED3A-0E6A-38383E79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E183-57F8-44E4-78CA-F5D121133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BD8A3-9885-BFF8-1A85-08ECC869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49E5-9C09-41F9-847C-5D40D75F3FA1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6EF53-F168-795B-D906-70F0AAE6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1C13C-7ED2-A134-28B7-A44F1263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2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F3A5-EF09-7233-D739-4DBE3DF3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6D7F1-DADC-A1FE-B3C0-B29D60F9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F259-C727-4173-99C9-9AACA66C3ED1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6C7CC-9A5D-7203-ADFD-428A9507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12904-3AB4-D9CC-8675-4B586D5C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5BC34-9D84-D58A-6DA7-A8C7D3E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6A82-B252-499E-864A-DB80C7EC7603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DF416-654B-861A-E839-1471C16E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91241-C50D-A892-A773-7C4368CF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43D-3655-F530-A059-5DB99ABD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BFB8-2F4F-0FC9-CC15-9328133AB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81374-D669-615E-B668-36E95C68A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CA19D-BFE1-04FF-E4C2-5BF90998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F535-1194-4BF5-99AF-FE2F2B4F88FF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F0B0D-0939-D71F-D26A-36903031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B6CB-8DCE-A690-A521-EF88DA9C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BF53-102A-AE00-5AE5-A62EA699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AD7ED-9AE7-0130-0615-904C6A86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03547-ACB9-22C9-4718-2688AFFD0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4319-D1CC-2F76-C3A2-699DB9F0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D7C0-9ADC-4E0E-BC46-49D3BF44FEB4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A8A10-7DA2-F854-84B8-082C5BD4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3832-D00E-47CC-5514-119382C1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B0F04-55C5-A10A-F4C4-C8C9E323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7A053-CD4B-5C97-44C4-B2B1E5AA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0675-CADD-8051-C8AB-798988829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5DA4-0D7E-408E-9EE0-528901A599E6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48F6-63DB-4C99-D6EE-1E128113B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E031-5015-9ED4-23E0-B4060803D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77B5D-D250-44FB-8B17-EE51B6E80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8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loud-server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satisfaction-label-guarantee-label-1266125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1596-39C5-264A-8973-C5DCE2559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CAP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5A6F7-1518-F935-5716-9DC63B562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Smruti R. Sarangi</a:t>
            </a:r>
          </a:p>
          <a:p>
            <a:r>
              <a:rPr lang="en-US" dirty="0"/>
              <a:t>IIT Delhi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77E35-9322-EC2F-4788-33E17495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2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396A-D54C-9E70-0030-289D2FAB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Types of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55AF-CEED-D4D1-193D-F4539439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Causal</a:t>
            </a:r>
            <a:r>
              <a:rPr lang="en-IN" dirty="0"/>
              <a:t> consistency</a:t>
            </a:r>
          </a:p>
          <a:p>
            <a:pPr lvl="1"/>
            <a:r>
              <a:rPr lang="en-IN" dirty="0"/>
              <a:t>Causally related </a:t>
            </a:r>
            <a:r>
              <a:rPr lang="en-IN" dirty="0">
                <a:solidFill>
                  <a:srgbClr val="0070C0"/>
                </a:solidFill>
              </a:rPr>
              <a:t>writes</a:t>
            </a:r>
            <a:r>
              <a:rPr lang="en-IN" dirty="0"/>
              <a:t> (ordered by </a:t>
            </a:r>
            <a:r>
              <a:rPr lang="en-IN" dirty="0">
                <a:solidFill>
                  <a:srgbClr val="FF0000"/>
                </a:solidFill>
              </a:rPr>
              <a:t>read-write</a:t>
            </a:r>
            <a:r>
              <a:rPr lang="en-IN" dirty="0"/>
              <a:t> and </a:t>
            </a:r>
            <a:r>
              <a:rPr lang="en-IN" dirty="0">
                <a:solidFill>
                  <a:srgbClr val="00B050"/>
                </a:solidFill>
              </a:rPr>
              <a:t>program</a:t>
            </a:r>
            <a:r>
              <a:rPr lang="en-IN" dirty="0"/>
              <a:t> order relationships) have to be seen in the same order by all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</a:p>
          <a:p>
            <a:pPr lvl="1"/>
            <a:r>
              <a:rPr lang="en-IN" dirty="0"/>
              <a:t>Writes without causal relationships can be </a:t>
            </a:r>
            <a:r>
              <a:rPr lang="en-IN" dirty="0">
                <a:solidFill>
                  <a:srgbClr val="7030A0"/>
                </a:solidFill>
              </a:rPr>
              <a:t>seen</a:t>
            </a:r>
            <a:r>
              <a:rPr lang="en-IN" dirty="0"/>
              <a:t> in any order</a:t>
            </a:r>
          </a:p>
          <a:p>
            <a:r>
              <a:rPr lang="en-IN" dirty="0">
                <a:solidFill>
                  <a:srgbClr val="C00000"/>
                </a:solidFill>
              </a:rPr>
              <a:t>Continuous</a:t>
            </a:r>
            <a:r>
              <a:rPr lang="en-IN" dirty="0"/>
              <a:t> consistency</a:t>
            </a:r>
          </a:p>
          <a:p>
            <a:pPr lvl="1"/>
            <a:r>
              <a:rPr lang="en-IN" dirty="0"/>
              <a:t>We </a:t>
            </a:r>
            <a:r>
              <a:rPr lang="en-IN" dirty="0">
                <a:solidFill>
                  <a:srgbClr val="7030A0"/>
                </a:solidFill>
              </a:rPr>
              <a:t>maintain</a:t>
            </a:r>
            <a:r>
              <a:rPr lang="en-IN" dirty="0"/>
              <a:t> different </a:t>
            </a:r>
            <a:r>
              <a:rPr lang="en-IN" dirty="0">
                <a:solidFill>
                  <a:srgbClr val="FF0000"/>
                </a:solidFill>
              </a:rPr>
              <a:t>replicas</a:t>
            </a:r>
            <a:r>
              <a:rPr lang="en-IN" dirty="0"/>
              <a:t> of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variable</a:t>
            </a:r>
            <a:r>
              <a:rPr lang="en-IN" dirty="0"/>
              <a:t> </a:t>
            </a:r>
            <a:r>
              <a:rPr lang="en-IN" i="1" dirty="0"/>
              <a:t>x </a:t>
            </a:r>
            <a:endParaRPr lang="en-IN" dirty="0"/>
          </a:p>
          <a:p>
            <a:pPr lvl="1"/>
            <a:r>
              <a:rPr lang="en-IN" dirty="0"/>
              <a:t>The replicas are loosely </a:t>
            </a:r>
            <a:r>
              <a:rPr lang="en-IN" dirty="0">
                <a:solidFill>
                  <a:srgbClr val="C00000"/>
                </a:solidFill>
              </a:rPr>
              <a:t>synchronized</a:t>
            </a:r>
          </a:p>
          <a:p>
            <a:pPr lvl="1"/>
            <a:r>
              <a:rPr lang="en-IN" dirty="0"/>
              <a:t>While </a:t>
            </a:r>
            <a:r>
              <a:rPr lang="en-IN" dirty="0">
                <a:solidFill>
                  <a:srgbClr val="FF0000"/>
                </a:solidFill>
              </a:rPr>
              <a:t>reading</a:t>
            </a:r>
            <a:r>
              <a:rPr lang="en-IN" dirty="0"/>
              <a:t> 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replica</a:t>
            </a:r>
            <a:r>
              <a:rPr lang="en-IN" dirty="0"/>
              <a:t>, we may get an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inaccurate</a:t>
            </a:r>
            <a:r>
              <a:rPr lang="en-IN" dirty="0"/>
              <a:t> value (stale value)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error</a:t>
            </a:r>
            <a:r>
              <a:rPr lang="en-IN" dirty="0"/>
              <a:t> is bounded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EE185-3377-5D90-63DD-F0E566AD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F567-C4F0-6CB1-6F28-CFB04333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8" y="-69011"/>
            <a:ext cx="10515600" cy="1325563"/>
          </a:xfrm>
        </p:spPr>
        <p:txBody>
          <a:bodyPr/>
          <a:lstStyle/>
          <a:p>
            <a:r>
              <a:rPr lang="en-IN" dirty="0"/>
              <a:t>Client-Centric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5433-D758-0844-FD3F-AC632480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Monotonic</a:t>
            </a:r>
            <a:r>
              <a:rPr lang="en-IN" dirty="0"/>
              <a:t> reads</a:t>
            </a:r>
          </a:p>
          <a:p>
            <a:pPr lvl="1"/>
            <a:r>
              <a:rPr lang="en-IN" dirty="0"/>
              <a:t>If a certain value for a </a:t>
            </a:r>
            <a:r>
              <a:rPr lang="en-IN" dirty="0">
                <a:solidFill>
                  <a:srgbClr val="0070C0"/>
                </a:solidFill>
              </a:rPr>
              <a:t>variable</a:t>
            </a:r>
            <a:r>
              <a:rPr lang="en-IN" dirty="0"/>
              <a:t> was </a:t>
            </a:r>
            <a:r>
              <a:rPr lang="en-IN" dirty="0">
                <a:solidFill>
                  <a:srgbClr val="C00000"/>
                </a:solidFill>
              </a:rPr>
              <a:t>read</a:t>
            </a:r>
            <a:r>
              <a:rPr lang="en-IN" dirty="0"/>
              <a:t>, subsequent reads by the same </a:t>
            </a:r>
            <a:r>
              <a:rPr lang="en-IN" dirty="0">
                <a:solidFill>
                  <a:srgbClr val="7030A0"/>
                </a:solidFill>
              </a:rPr>
              <a:t>process</a:t>
            </a:r>
            <a:r>
              <a:rPr lang="en-IN" dirty="0"/>
              <a:t> (possibly connected to a different </a:t>
            </a:r>
            <a:r>
              <a:rPr lang="en-IN" dirty="0">
                <a:solidFill>
                  <a:srgbClr val="C00000"/>
                </a:solidFill>
              </a:rPr>
              <a:t>server</a:t>
            </a:r>
            <a:r>
              <a:rPr lang="en-IN" dirty="0"/>
              <a:t>) </a:t>
            </a:r>
            <a:r>
              <a:rPr lang="en-IN" dirty="0">
                <a:solidFill>
                  <a:srgbClr val="002060"/>
                </a:solidFill>
              </a:rPr>
              <a:t>yield</a:t>
            </a:r>
            <a:r>
              <a:rPr lang="en-IN" dirty="0"/>
              <a:t> the same (or a more recent result). </a:t>
            </a:r>
          </a:p>
          <a:p>
            <a:pPr lvl="1"/>
            <a:r>
              <a:rPr lang="en-IN" dirty="0"/>
              <a:t>Otherwise, we may find new </a:t>
            </a:r>
            <a:r>
              <a:rPr lang="en-IN" dirty="0">
                <a:solidFill>
                  <a:srgbClr val="0070C0"/>
                </a:solidFill>
              </a:rPr>
              <a:t>emails</a:t>
            </a:r>
            <a:r>
              <a:rPr lang="en-IN" dirty="0"/>
              <a:t> while connecting to one </a:t>
            </a:r>
            <a:r>
              <a:rPr lang="en-IN" dirty="0">
                <a:solidFill>
                  <a:srgbClr val="00B050"/>
                </a:solidFill>
              </a:rPr>
              <a:t>server</a:t>
            </a:r>
            <a:r>
              <a:rPr lang="en-IN" dirty="0"/>
              <a:t>, and later when we connect to another </a:t>
            </a:r>
            <a:r>
              <a:rPr lang="en-IN" dirty="0">
                <a:solidFill>
                  <a:srgbClr val="00B050"/>
                </a:solidFill>
              </a:rPr>
              <a:t>server</a:t>
            </a:r>
            <a:r>
              <a:rPr lang="en-IN" dirty="0"/>
              <a:t>, we may find the mails </a:t>
            </a:r>
            <a:r>
              <a:rPr lang="en-IN" dirty="0">
                <a:solidFill>
                  <a:srgbClr val="FF0000"/>
                </a:solidFill>
              </a:rPr>
              <a:t>missing</a:t>
            </a:r>
          </a:p>
          <a:p>
            <a:r>
              <a:rPr lang="en-IN" dirty="0">
                <a:solidFill>
                  <a:srgbClr val="FF0000"/>
                </a:solidFill>
              </a:rPr>
              <a:t>Monotonic</a:t>
            </a:r>
            <a:r>
              <a:rPr lang="en-IN" dirty="0"/>
              <a:t> writes</a:t>
            </a:r>
          </a:p>
          <a:p>
            <a:pPr lvl="1"/>
            <a:r>
              <a:rPr lang="en-IN" dirty="0"/>
              <a:t>Write operations by the same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</a:t>
            </a:r>
            <a:r>
              <a:rPr lang="en-IN" i="1" dirty="0"/>
              <a:t>happen in order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Otherwise, the user’s tweets will be read in a different order (2/2 first and 1/2 later)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9D2CE-470E-05C4-D742-53AF7811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534" y="1323679"/>
            <a:ext cx="904973" cy="904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196EFC-33CC-9FC5-DA9D-B28F5604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018" y="264845"/>
            <a:ext cx="2398199" cy="1598799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EE7C2B2-3945-FDFC-80BF-38909920A501}"/>
              </a:ext>
            </a:extLst>
          </p:cNvPr>
          <p:cNvSpPr/>
          <p:nvPr/>
        </p:nvSpPr>
        <p:spPr>
          <a:xfrm rot="20419745">
            <a:off x="6444802" y="1274714"/>
            <a:ext cx="1178350" cy="24168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0C5A0-7E33-3FD3-4C5A-9A01FFDE0323}"/>
              </a:ext>
            </a:extLst>
          </p:cNvPr>
          <p:cNvSpPr txBox="1"/>
          <p:nvPr/>
        </p:nvSpPr>
        <p:spPr>
          <a:xfrm>
            <a:off x="7629447" y="1899570"/>
            <a:ext cx="300947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Data </a:t>
            </a:r>
            <a:r>
              <a:rPr lang="en-IN" sz="2400" dirty="0" err="1"/>
              <a:t>center</a:t>
            </a:r>
            <a:r>
              <a:rPr lang="en-IN" sz="2400" dirty="0"/>
              <a:t> containing</a:t>
            </a:r>
          </a:p>
          <a:p>
            <a:pPr algn="l"/>
            <a:r>
              <a:rPr lang="en-IN" sz="2400" dirty="0"/>
              <a:t>many </a:t>
            </a:r>
            <a:r>
              <a:rPr lang="en-IN" sz="2400" dirty="0">
                <a:solidFill>
                  <a:srgbClr val="FF0000"/>
                </a:solidFill>
              </a:rPr>
              <a:t>servers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2FC311-D07C-7970-E02D-EF7A30DF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0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8B77-6BF6-A4F1-0BB5-63E6538B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Client-Centric Models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737A-B045-12FC-016A-6DC2154CE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Read</a:t>
            </a:r>
            <a:r>
              <a:rPr lang="en-IN" dirty="0"/>
              <a:t> your </a:t>
            </a:r>
            <a:r>
              <a:rPr lang="en-IN" dirty="0">
                <a:solidFill>
                  <a:srgbClr val="0070C0"/>
                </a:solidFill>
              </a:rPr>
              <a:t>Writes</a:t>
            </a:r>
          </a:p>
          <a:p>
            <a:pPr lvl="1"/>
            <a:r>
              <a:rPr lang="en-IN" dirty="0"/>
              <a:t>If 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operation is done on 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on item </a:t>
            </a:r>
            <a:r>
              <a:rPr lang="en-IN" i="1" dirty="0"/>
              <a:t>x</a:t>
            </a:r>
            <a:r>
              <a:rPr lang="en-IN" dirty="0"/>
              <a:t>, any subsequent </a:t>
            </a:r>
            <a:r>
              <a:rPr lang="en-IN" dirty="0">
                <a:solidFill>
                  <a:srgbClr val="FF0000"/>
                </a:solidFill>
              </a:rPr>
              <a:t>read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operation by the same process will see the </a:t>
            </a:r>
            <a:r>
              <a:rPr lang="en-IN" dirty="0">
                <a:solidFill>
                  <a:srgbClr val="7030A0"/>
                </a:solidFill>
              </a:rPr>
              <a:t>same</a:t>
            </a:r>
            <a:r>
              <a:rPr lang="en-IN" dirty="0"/>
              <a:t> write (or something newer)</a:t>
            </a:r>
          </a:p>
          <a:p>
            <a:pPr lvl="1"/>
            <a:r>
              <a:rPr lang="en-IN" dirty="0"/>
              <a:t>Otherwise, a process will not be able to see its own </a:t>
            </a:r>
            <a:r>
              <a:rPr lang="en-IN" dirty="0">
                <a:solidFill>
                  <a:srgbClr val="00B050"/>
                </a:solidFill>
              </a:rPr>
              <a:t>updates</a:t>
            </a:r>
          </a:p>
          <a:p>
            <a:r>
              <a:rPr lang="en-IN" dirty="0">
                <a:solidFill>
                  <a:srgbClr val="0070C0"/>
                </a:solidFill>
              </a:rPr>
              <a:t>Writes</a:t>
            </a:r>
            <a:r>
              <a:rPr lang="en-IN" dirty="0"/>
              <a:t> follow </a:t>
            </a:r>
            <a:r>
              <a:rPr lang="en-IN" dirty="0">
                <a:solidFill>
                  <a:srgbClr val="FF0000"/>
                </a:solidFill>
              </a:rPr>
              <a:t>Reads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operation that overwrites a variable will </a:t>
            </a:r>
            <a:r>
              <a:rPr lang="en-IN" dirty="0">
                <a:solidFill>
                  <a:srgbClr val="7030A0"/>
                </a:solidFill>
              </a:rPr>
              <a:t>overwrite</a:t>
            </a:r>
            <a:r>
              <a:rPr lang="en-IN" dirty="0"/>
              <a:t> (fully or partially) the version that was </a:t>
            </a:r>
            <a:r>
              <a:rPr lang="en-IN" dirty="0">
                <a:solidFill>
                  <a:srgbClr val="FF0000"/>
                </a:solidFill>
              </a:rPr>
              <a:t>read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See </a:t>
            </a:r>
            <a:r>
              <a:rPr lang="en-IN" dirty="0">
                <a:solidFill>
                  <a:srgbClr val="7030A0"/>
                </a:solidFill>
              </a:rPr>
              <a:t>reactions</a:t>
            </a:r>
            <a:r>
              <a:rPr lang="en-IN" dirty="0"/>
              <a:t> to tweets, only after the </a:t>
            </a:r>
            <a:r>
              <a:rPr lang="en-IN" dirty="0">
                <a:solidFill>
                  <a:srgbClr val="00B050"/>
                </a:solidFill>
              </a:rPr>
              <a:t>original</a:t>
            </a:r>
            <a:r>
              <a:rPr lang="en-IN" dirty="0"/>
              <a:t> tweet has been </a:t>
            </a:r>
            <a:r>
              <a:rPr lang="en-IN" dirty="0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E9114-452E-EFFD-28C4-6C53D9F2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645F-CDC5-0B2D-65DF-82C368EA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59" y="113198"/>
            <a:ext cx="10515600" cy="1325563"/>
          </a:xfrm>
        </p:spPr>
        <p:txBody>
          <a:bodyPr/>
          <a:lstStyle/>
          <a:p>
            <a:r>
              <a:rPr lang="en-IN" dirty="0"/>
              <a:t>Read and Write Quorums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799A9431-B0F4-1FEF-66B5-E8E2B6D8C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26767" y="1306610"/>
            <a:ext cx="3442659" cy="282606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A48FADC-1F97-75A9-C6F0-03E64534C4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499" y="4393931"/>
                <a:ext cx="10515600" cy="22587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A </a:t>
                </a:r>
                <a:r>
                  <a:rPr lang="en-IN" dirty="0">
                    <a:solidFill>
                      <a:srgbClr val="0070C0"/>
                    </a:solidFill>
                  </a:rPr>
                  <a:t>write</a:t>
                </a:r>
                <a:r>
                  <a:rPr lang="en-IN" dirty="0"/>
                  <a:t> is typically sent to a </a:t>
                </a:r>
                <a:r>
                  <a:rPr lang="en-IN" dirty="0">
                    <a:solidFill>
                      <a:srgbClr val="0070C0"/>
                    </a:solidFill>
                  </a:rPr>
                  <a:t>quorum</a:t>
                </a:r>
                <a:r>
                  <a:rPr lang="en-IN" dirty="0"/>
                  <a:t> (</a:t>
                </a:r>
                <a:r>
                  <a:rPr lang="en-IN" dirty="0">
                    <a:solidFill>
                      <a:srgbClr val="FF0000"/>
                    </a:solidFill>
                  </a:rPr>
                  <a:t>multiple</a:t>
                </a:r>
                <a:r>
                  <a:rPr lang="en-IN" dirty="0"/>
                  <a:t> servers)</a:t>
                </a:r>
              </a:p>
              <a:p>
                <a:pPr lvl="1"/>
                <a:r>
                  <a:rPr lang="en-IN" dirty="0">
                    <a:solidFill>
                      <a:srgbClr val="0070C0"/>
                    </a:solidFill>
                  </a:rPr>
                  <a:t>Write</a:t>
                </a:r>
                <a:r>
                  <a:rPr lang="en-IN" dirty="0"/>
                  <a:t> quorum: </a:t>
                </a:r>
                <a:r>
                  <a:rPr lang="en-IN" i="1" dirty="0"/>
                  <a:t>N</a:t>
                </a:r>
                <a:r>
                  <a:rPr lang="en-IN" i="1" baseline="-25000" dirty="0"/>
                  <a:t>W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rgbClr val="00B050"/>
                    </a:solidFill>
                  </a:rPr>
                  <a:t>servers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(the write reaches a majority of servers)</a:t>
                </a:r>
              </a:p>
              <a:p>
                <a:r>
                  <a:rPr lang="en-IN" dirty="0"/>
                  <a:t>We typically read from a </a:t>
                </a:r>
                <a:r>
                  <a:rPr lang="en-IN" dirty="0">
                    <a:solidFill>
                      <a:srgbClr val="FF0000"/>
                    </a:solidFill>
                  </a:rPr>
                  <a:t>read</a:t>
                </a:r>
                <a:r>
                  <a:rPr lang="en-IN" dirty="0"/>
                  <a:t> quorum (N</a:t>
                </a:r>
                <a:r>
                  <a:rPr lang="en-IN" baseline="-25000" dirty="0"/>
                  <a:t>R</a:t>
                </a:r>
                <a:r>
                  <a:rPr lang="en-IN" dirty="0"/>
                  <a:t> servers) and choose the most </a:t>
                </a:r>
                <a:r>
                  <a:rPr lang="en-IN" dirty="0">
                    <a:solidFill>
                      <a:srgbClr val="00B050"/>
                    </a:solidFill>
                  </a:rPr>
                  <a:t>recent</a:t>
                </a:r>
                <a:r>
                  <a:rPr lang="en-IN" dirty="0"/>
                  <a:t> value</a:t>
                </a:r>
              </a:p>
              <a:p>
                <a:r>
                  <a:rPr lang="en-IN" dirty="0"/>
                  <a:t>To guarantee that the most recent </a:t>
                </a:r>
                <a:r>
                  <a:rPr lang="en-IN" dirty="0">
                    <a:solidFill>
                      <a:srgbClr val="0070C0"/>
                    </a:solidFill>
                  </a:rPr>
                  <a:t>value</a:t>
                </a:r>
                <a:r>
                  <a:rPr lang="en-IN" dirty="0"/>
                  <a:t> is </a:t>
                </a:r>
                <a:r>
                  <a:rPr lang="en-IN" dirty="0">
                    <a:solidFill>
                      <a:srgbClr val="FF0000"/>
                    </a:solidFill>
                  </a:rPr>
                  <a:t>read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A48FADC-1F97-75A9-C6F0-03E645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99" y="4393931"/>
                <a:ext cx="10515600" cy="2258796"/>
              </a:xfrm>
              <a:prstGeom prst="rect">
                <a:avLst/>
              </a:prstGeom>
              <a:blipFill>
                <a:blip r:embed="rId4"/>
                <a:stretch>
                  <a:fillRect l="-870" t="-6757" b="-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B7D666-E705-22F8-EFCF-B8D16299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9E7A-E676-E268-1E1F-EEFDC571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060" y="2255568"/>
            <a:ext cx="8353425" cy="5443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00B050"/>
                </a:solidFill>
              </a:rPr>
              <a:t>final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word</a:t>
            </a:r>
            <a:r>
              <a:rPr lang="en-US" dirty="0"/>
              <a:t> on </a:t>
            </a:r>
            <a:r>
              <a:rPr lang="en-US" dirty="0">
                <a:solidFill>
                  <a:srgbClr val="C00000"/>
                </a:solidFill>
              </a:rPr>
              <a:t>consistency</a:t>
            </a:r>
            <a:r>
              <a:rPr lang="en-US" dirty="0"/>
              <a:t>, then?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1E269D4-EDDA-60BA-6B1C-5384F907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08" y="2100272"/>
            <a:ext cx="707274" cy="7072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D60B3A-2A82-19A0-9C6D-580CD02D331A}"/>
              </a:ext>
            </a:extLst>
          </p:cNvPr>
          <p:cNvSpPr/>
          <p:nvPr/>
        </p:nvSpPr>
        <p:spPr>
          <a:xfrm>
            <a:off x="3592286" y="3209731"/>
            <a:ext cx="4646645" cy="6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Sequential consistency or other similar variants</a:t>
            </a:r>
          </a:p>
        </p:txBody>
      </p:sp>
      <p:pic>
        <p:nvPicPr>
          <p:cNvPr id="7" name="Picture 6" descr="A picture containing text, gear&#10;&#10;Description automatically generated">
            <a:extLst>
              <a:ext uri="{FF2B5EF4-FFF2-40B4-BE49-F238E27FC236}">
                <a16:creationId xmlns:a16="http://schemas.microsoft.com/office/drawing/2014/main" id="{3B861F20-F3EF-4BB4-51EF-CBA655FBD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80183" y="3890865"/>
            <a:ext cx="1587759" cy="15877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D2DAEA-F425-CF99-9A0E-0C3F17ED3A5D}"/>
              </a:ext>
            </a:extLst>
          </p:cNvPr>
          <p:cNvSpPr/>
          <p:nvPr/>
        </p:nvSpPr>
        <p:spPr>
          <a:xfrm>
            <a:off x="4889241" y="4300677"/>
            <a:ext cx="2761861" cy="68113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Atomicity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D9C1A-4660-0CC8-9805-9715121A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CA39-BDF3-1E8B-0DFC-476D5B4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and Partition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A5D9-F447-C48D-950C-6F1F5FAC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06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Every request received by a correct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node</a:t>
            </a:r>
            <a:r>
              <a:rPr lang="en-US" dirty="0">
                <a:sym typeface="Wingdings" panose="05000000000000000000" pitchFamily="2" charset="2"/>
              </a:rPr>
              <a:t> must result in a response. Requests must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terminate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Partition</a:t>
            </a:r>
            <a:r>
              <a:rPr lang="en-US" dirty="0">
                <a:sym typeface="Wingdings" panose="05000000000000000000" pitchFamily="2" charset="2"/>
              </a:rPr>
              <a:t> tolerance  A partition means that all messages sent from one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partition</a:t>
            </a:r>
            <a:r>
              <a:rPr lang="en-US" dirty="0">
                <a:sym typeface="Wingdings" panose="05000000000000000000" pitchFamily="2" charset="2"/>
              </a:rPr>
              <a:t> to nodes in the other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partition</a:t>
            </a:r>
            <a:r>
              <a:rPr lang="en-US" dirty="0">
                <a:sym typeface="Wingdings" panose="05000000000000000000" pitchFamily="2" charset="2"/>
              </a:rPr>
              <a:t> are lost.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FD069-0A08-7D7E-1D00-A4203A50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46C9-8F4B-39C4-E399-8007F42B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Network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09C79-FE16-029C-5F6B-0B60B219BD2A}"/>
              </a:ext>
            </a:extLst>
          </p:cNvPr>
          <p:cNvSpPr/>
          <p:nvPr/>
        </p:nvSpPr>
        <p:spPr>
          <a:xfrm>
            <a:off x="1306286" y="1828800"/>
            <a:ext cx="9414587" cy="10077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We cannot </a:t>
            </a:r>
            <a:r>
              <a:rPr lang="en-US" sz="2400" dirty="0">
                <a:solidFill>
                  <a:srgbClr val="7030A0"/>
                </a:solidFill>
              </a:rPr>
              <a:t>guarantee</a:t>
            </a:r>
            <a:r>
              <a:rPr lang="en-US" sz="2400" dirty="0"/>
              <a:t> both availability and atomic consistency for a read/write object in an </a:t>
            </a:r>
            <a:r>
              <a:rPr lang="en-US" sz="2400" dirty="0">
                <a:solidFill>
                  <a:srgbClr val="C00000"/>
                </a:solidFill>
              </a:rPr>
              <a:t>asynchronous</a:t>
            </a:r>
            <a:r>
              <a:rPr lang="en-US" sz="2400" dirty="0"/>
              <a:t> setting where messages can be </a:t>
            </a:r>
            <a:r>
              <a:rPr lang="en-US" sz="2400" dirty="0">
                <a:solidFill>
                  <a:srgbClr val="FF0000"/>
                </a:solidFill>
              </a:rPr>
              <a:t>lost</a:t>
            </a:r>
            <a:r>
              <a:rPr lang="en-US" sz="2400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31078-B526-FFEF-89FF-DB0E2B122F18}"/>
              </a:ext>
            </a:extLst>
          </p:cNvPr>
          <p:cNvSpPr/>
          <p:nvPr/>
        </p:nvSpPr>
        <p:spPr>
          <a:xfrm>
            <a:off x="4767943" y="1558212"/>
            <a:ext cx="207139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Theorem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C7605-A9EB-A69B-1845-2C60300B05BE}"/>
              </a:ext>
            </a:extLst>
          </p:cNvPr>
          <p:cNvSpPr/>
          <p:nvPr/>
        </p:nvSpPr>
        <p:spPr>
          <a:xfrm>
            <a:off x="1306285" y="3517641"/>
            <a:ext cx="9843797" cy="30511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Assume the network is </a:t>
            </a:r>
            <a:r>
              <a:rPr lang="en-US" sz="2400" dirty="0">
                <a:solidFill>
                  <a:srgbClr val="00B0F0"/>
                </a:solidFill>
              </a:rPr>
              <a:t>divided</a:t>
            </a:r>
            <a:r>
              <a:rPr lang="en-US" sz="2400" dirty="0"/>
              <a:t> into </a:t>
            </a:r>
            <a:r>
              <a:rPr lang="en-US" sz="2400" dirty="0">
                <a:solidFill>
                  <a:srgbClr val="C00000"/>
                </a:solidFill>
              </a:rPr>
              <a:t>disjoint</a:t>
            </a:r>
            <a:r>
              <a:rPr lang="en-US" sz="2400" dirty="0"/>
              <a:t> non-empty sets: G</a:t>
            </a:r>
            <a:r>
              <a:rPr lang="en-US" sz="2400" baseline="-25000" dirty="0"/>
              <a:t>1</a:t>
            </a:r>
            <a:r>
              <a:rPr lang="en-US" sz="2400" dirty="0"/>
              <a:t> and G</a:t>
            </a:r>
            <a:r>
              <a:rPr lang="en-US" sz="2400" baseline="-25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messages between G</a:t>
            </a:r>
            <a:r>
              <a:rPr lang="en-US" sz="2400" baseline="-25000" dirty="0"/>
              <a:t>1</a:t>
            </a:r>
            <a:r>
              <a:rPr lang="en-US" sz="2400" dirty="0"/>
              <a:t> and G</a:t>
            </a:r>
            <a:r>
              <a:rPr lang="en-US" sz="2400" baseline="-25000" dirty="0"/>
              <a:t>2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F0000"/>
                </a:solidFill>
              </a:rPr>
              <a:t>lost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 </a:t>
            </a:r>
            <a:r>
              <a:rPr lang="en-US" sz="2400" dirty="0">
                <a:solidFill>
                  <a:srgbClr val="0070C0"/>
                </a:solidFill>
              </a:rPr>
              <a:t>write</a:t>
            </a:r>
            <a:r>
              <a:rPr lang="en-US" sz="2400" dirty="0"/>
              <a:t> occurs in G</a:t>
            </a:r>
            <a:r>
              <a:rPr lang="en-US" sz="2400" baseline="-25000" dirty="0"/>
              <a:t>1</a:t>
            </a:r>
            <a:r>
              <a:rPr lang="en-US" sz="2400" dirty="0"/>
              <a:t> and later there is a </a:t>
            </a:r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/>
              <a:t> in G</a:t>
            </a:r>
            <a:r>
              <a:rPr lang="en-US" sz="2400" baseline="-25000" dirty="0"/>
              <a:t>2</a:t>
            </a:r>
            <a:r>
              <a:rPr lang="en-US" sz="2400" dirty="0"/>
              <a:t>, a </a:t>
            </a:r>
            <a:r>
              <a:rPr lang="en-US" sz="2400" dirty="0">
                <a:solidFill>
                  <a:srgbClr val="7030A0"/>
                </a:solidFill>
              </a:rPr>
              <a:t>stale</a:t>
            </a:r>
            <a:r>
              <a:rPr lang="en-US" sz="2400" dirty="0"/>
              <a:t> value will be returned (atomicity violation </a:t>
            </a:r>
            <a:r>
              <a:rPr lang="en-US" sz="2400" b="1" dirty="0">
                <a:solidFill>
                  <a:srgbClr val="FF0000"/>
                </a:solidFill>
              </a:rPr>
              <a:t>×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Note, a node in G</a:t>
            </a:r>
            <a:r>
              <a:rPr lang="en-US" sz="2400" baseline="-25000" dirty="0"/>
              <a:t>2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7030A0"/>
                </a:solidFill>
              </a:rPr>
              <a:t>bound</a:t>
            </a:r>
            <a:r>
              <a:rPr lang="en-US" sz="2400" dirty="0"/>
              <a:t> to return a </a:t>
            </a:r>
            <a:r>
              <a:rPr lang="en-US" sz="2400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by the availability requirement.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9C008A-9A63-6A4F-5AB2-43FC5985BA5F}"/>
              </a:ext>
            </a:extLst>
          </p:cNvPr>
          <p:cNvSpPr/>
          <p:nvPr/>
        </p:nvSpPr>
        <p:spPr>
          <a:xfrm>
            <a:off x="4767943" y="3377681"/>
            <a:ext cx="2071396" cy="391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Proof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FB8135-46D4-624D-709C-657C063D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46C9-8F4B-39C4-E399-8007F42B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Network Model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09C79-FE16-029C-5F6B-0B60B219BD2A}"/>
              </a:ext>
            </a:extLst>
          </p:cNvPr>
          <p:cNvSpPr/>
          <p:nvPr/>
        </p:nvSpPr>
        <p:spPr>
          <a:xfrm>
            <a:off x="1306286" y="1828800"/>
            <a:ext cx="9414587" cy="10077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We cannot </a:t>
            </a:r>
            <a:r>
              <a:rPr lang="en-US" sz="2400" dirty="0">
                <a:solidFill>
                  <a:srgbClr val="7030A0"/>
                </a:solidFill>
              </a:rPr>
              <a:t>guarantee</a:t>
            </a:r>
            <a:r>
              <a:rPr lang="en-US" sz="2400" dirty="0"/>
              <a:t> both availability and atomic consistency for a read/write object in an </a:t>
            </a:r>
            <a:r>
              <a:rPr lang="en-US" sz="2400" dirty="0">
                <a:solidFill>
                  <a:srgbClr val="C00000"/>
                </a:solidFill>
              </a:rPr>
              <a:t>asynchronous</a:t>
            </a:r>
            <a:r>
              <a:rPr lang="en-US" sz="2400" dirty="0"/>
              <a:t> setting where </a:t>
            </a:r>
            <a:r>
              <a:rPr lang="en-US" sz="2400" dirty="0">
                <a:solidFill>
                  <a:srgbClr val="FF0000"/>
                </a:solidFill>
              </a:rPr>
              <a:t>no</a:t>
            </a:r>
            <a:r>
              <a:rPr lang="en-US" sz="2400" dirty="0"/>
              <a:t> messages are </a:t>
            </a:r>
            <a:r>
              <a:rPr lang="en-US" sz="2400" dirty="0">
                <a:solidFill>
                  <a:schemeClr val="tx1"/>
                </a:solidFill>
              </a:rPr>
              <a:t>lost</a:t>
            </a:r>
            <a:r>
              <a:rPr lang="en-US" sz="2400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31078-B526-FFEF-89FF-DB0E2B122F18}"/>
              </a:ext>
            </a:extLst>
          </p:cNvPr>
          <p:cNvSpPr/>
          <p:nvPr/>
        </p:nvSpPr>
        <p:spPr>
          <a:xfrm>
            <a:off x="4767943" y="1558212"/>
            <a:ext cx="207139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Corrollary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C7605-A9EB-A69B-1845-2C60300B05BE}"/>
              </a:ext>
            </a:extLst>
          </p:cNvPr>
          <p:cNvSpPr/>
          <p:nvPr/>
        </p:nvSpPr>
        <p:spPr>
          <a:xfrm>
            <a:off x="1306285" y="3517641"/>
            <a:ext cx="9843797" cy="30511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Same </a:t>
            </a:r>
            <a:r>
              <a:rPr lang="en-US" sz="2400" dirty="0">
                <a:solidFill>
                  <a:srgbClr val="00B050"/>
                </a:solidFill>
              </a:rPr>
              <a:t>argument</a:t>
            </a:r>
            <a:r>
              <a:rPr lang="en-US" sz="2400" dirty="0"/>
              <a:t> as FLP: A node does not know if a message is </a:t>
            </a:r>
            <a:r>
              <a:rPr lang="en-US" sz="2400" dirty="0">
                <a:solidFill>
                  <a:srgbClr val="FF0000"/>
                </a:solidFill>
              </a:rPr>
              <a:t>lost</a:t>
            </a:r>
            <a:r>
              <a:rPr lang="en-US" sz="2400" dirty="0"/>
              <a:t> or the sender is just </a:t>
            </a:r>
            <a:r>
              <a:rPr lang="en-US" sz="2400" dirty="0">
                <a:solidFill>
                  <a:srgbClr val="FF0000"/>
                </a:solidFill>
              </a:rPr>
              <a:t>slow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Another argument</a:t>
            </a:r>
            <a:r>
              <a:rPr lang="en-US" sz="2400" dirty="0"/>
              <a:t>: Assume the earlier case where messages can be </a:t>
            </a:r>
            <a:r>
              <a:rPr lang="en-US" sz="2400" dirty="0">
                <a:solidFill>
                  <a:srgbClr val="FF0000"/>
                </a:solidFill>
              </a:rPr>
              <a:t>lost</a:t>
            </a:r>
            <a:r>
              <a:rPr lang="en-US" sz="2400" dirty="0"/>
              <a:t>. Don’t </a:t>
            </a:r>
            <a:r>
              <a:rPr lang="en-US" sz="2400" dirty="0">
                <a:solidFill>
                  <a:srgbClr val="FF0000"/>
                </a:solidFill>
              </a:rPr>
              <a:t>lose</a:t>
            </a:r>
            <a:r>
              <a:rPr lang="en-US" sz="2400" dirty="0"/>
              <a:t> them, just keep them in </a:t>
            </a:r>
            <a:r>
              <a:rPr lang="en-US" sz="2400" dirty="0">
                <a:solidFill>
                  <a:srgbClr val="0070C0"/>
                </a:solidFill>
              </a:rPr>
              <a:t>cold storage</a:t>
            </a:r>
            <a:r>
              <a:rPr lang="en-US" sz="2400" dirty="0"/>
              <a:t>. At some point, we will see a </a:t>
            </a:r>
            <a:r>
              <a:rPr lang="en-US" sz="2400" dirty="0">
                <a:solidFill>
                  <a:srgbClr val="00B050"/>
                </a:solidFill>
              </a:rPr>
              <a:t>non-atomic</a:t>
            </a:r>
            <a:r>
              <a:rPr lang="en-US" sz="2400" dirty="0"/>
              <a:t> execution (will happen for some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2400" dirty="0"/>
              <a:t>). At that point, release all the messages in the </a:t>
            </a:r>
            <a:r>
              <a:rPr lang="en-US" sz="2400" dirty="0">
                <a:solidFill>
                  <a:srgbClr val="0070C0"/>
                </a:solidFill>
              </a:rPr>
              <a:t>cold storage</a:t>
            </a:r>
            <a:r>
              <a:rPr lang="en-US" sz="2400" dirty="0"/>
              <a:t>. Now, no messages are </a:t>
            </a:r>
            <a:r>
              <a:rPr lang="en-US" sz="2400" dirty="0">
                <a:solidFill>
                  <a:srgbClr val="FF0000"/>
                </a:solidFill>
              </a:rPr>
              <a:t>lost</a:t>
            </a:r>
            <a:r>
              <a:rPr lang="en-US" sz="2400" dirty="0"/>
              <a:t>, yet the execution is </a:t>
            </a:r>
            <a:r>
              <a:rPr lang="en-US" sz="2400" dirty="0">
                <a:solidFill>
                  <a:srgbClr val="FF0000"/>
                </a:solidFill>
              </a:rPr>
              <a:t>non-atomic</a:t>
            </a:r>
            <a:r>
              <a:rPr lang="en-US" sz="24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9C008A-9A63-6A4F-5AB2-43FC5985BA5F}"/>
              </a:ext>
            </a:extLst>
          </p:cNvPr>
          <p:cNvSpPr/>
          <p:nvPr/>
        </p:nvSpPr>
        <p:spPr>
          <a:xfrm>
            <a:off x="4767943" y="3377681"/>
            <a:ext cx="2071396" cy="391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Proof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D76CE-C507-61CA-45C6-AF962B21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7647-26CF-5CDE-23C7-72B605C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Guarantee</a:t>
            </a:r>
            <a:r>
              <a:rPr lang="en-US" dirty="0"/>
              <a:t> two out of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828D-2302-97FE-FBD9-2507E616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and partition tolerant</a:t>
            </a:r>
          </a:p>
          <a:p>
            <a:pPr lvl="1"/>
            <a:r>
              <a:rPr lang="en-US" dirty="0"/>
              <a:t>Don’t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responses of partitions that are unreachable from a central node</a:t>
            </a:r>
          </a:p>
          <a:p>
            <a:pPr lvl="1"/>
            <a:r>
              <a:rPr lang="en-US" dirty="0"/>
              <a:t>The central node </a:t>
            </a:r>
            <a:r>
              <a:rPr lang="en-US" dirty="0">
                <a:solidFill>
                  <a:srgbClr val="7030A0"/>
                </a:solidFill>
              </a:rPr>
              <a:t>maintains</a:t>
            </a:r>
            <a:r>
              <a:rPr lang="en-US" dirty="0"/>
              <a:t> up-to-date </a:t>
            </a:r>
            <a:r>
              <a:rPr lang="en-US" dirty="0">
                <a:solidFill>
                  <a:srgbClr val="00B050"/>
                </a:solidFill>
              </a:rPr>
              <a:t>state</a:t>
            </a:r>
          </a:p>
          <a:p>
            <a:r>
              <a:rPr lang="en-US" dirty="0"/>
              <a:t>Atomic and available</a:t>
            </a:r>
          </a:p>
          <a:p>
            <a:pPr lvl="1"/>
            <a:r>
              <a:rPr lang="en-US" dirty="0"/>
              <a:t>A centralized node for a single </a:t>
            </a:r>
            <a:r>
              <a:rPr lang="en-US" dirty="0">
                <a:solidFill>
                  <a:srgbClr val="00B050"/>
                </a:solidFill>
              </a:rPr>
              <a:t>partition</a:t>
            </a:r>
            <a:r>
              <a:rPr lang="en-US" dirty="0"/>
              <a:t> solves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</a:p>
          <a:p>
            <a:pPr lvl="1"/>
            <a:r>
              <a:rPr lang="en-US" dirty="0"/>
              <a:t>Since we are not partition tolerant, </a:t>
            </a:r>
            <a:r>
              <a:rPr lang="en-US" dirty="0">
                <a:solidFill>
                  <a:srgbClr val="7030A0"/>
                </a:solidFill>
              </a:rPr>
              <a:t>unreachable</a:t>
            </a:r>
            <a:r>
              <a:rPr lang="en-US" dirty="0"/>
              <a:t> partitions can be </a:t>
            </a:r>
            <a:r>
              <a:rPr lang="en-US" dirty="0">
                <a:solidFill>
                  <a:srgbClr val="C00000"/>
                </a:solidFill>
              </a:rPr>
              <a:t>ignored</a:t>
            </a:r>
          </a:p>
          <a:p>
            <a:r>
              <a:rPr lang="en-US" dirty="0"/>
              <a:t>Available and partition tolerant</a:t>
            </a:r>
          </a:p>
          <a:p>
            <a:pPr lvl="1"/>
            <a:r>
              <a:rPr lang="en-US" dirty="0"/>
              <a:t>Provide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stale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7F6AA-EDCD-C4BA-0D21-9FBC6E69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4538-1A2C-A09D-1802-5255442A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Synchronous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7273-945E-AA04-D1D6-760129987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2045" cy="1449420"/>
          </a:xfrm>
        </p:spPr>
        <p:txBody>
          <a:bodyPr/>
          <a:lstStyle/>
          <a:p>
            <a:r>
              <a:rPr lang="en-US" dirty="0"/>
              <a:t>Clocks are loosely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 (bounded clock skew)</a:t>
            </a:r>
          </a:p>
          <a:p>
            <a:r>
              <a:rPr lang="en-US" dirty="0"/>
              <a:t>All </a:t>
            </a:r>
            <a:r>
              <a:rPr lang="en-US" dirty="0">
                <a:solidFill>
                  <a:srgbClr val="7030A0"/>
                </a:solidFill>
              </a:rPr>
              <a:t>network</a:t>
            </a:r>
            <a:r>
              <a:rPr lang="en-US" dirty="0"/>
              <a:t> messages are either </a:t>
            </a:r>
            <a:r>
              <a:rPr lang="en-US" dirty="0">
                <a:solidFill>
                  <a:srgbClr val="00B050"/>
                </a:solidFill>
              </a:rPr>
              <a:t>delivered</a:t>
            </a:r>
            <a:r>
              <a:rPr lang="en-US" dirty="0"/>
              <a:t> within </a:t>
            </a:r>
            <a:r>
              <a:rPr lang="en-US" dirty="0" err="1"/>
              <a:t>t</a:t>
            </a:r>
            <a:r>
              <a:rPr lang="en-US" baseline="-25000" dirty="0" err="1"/>
              <a:t>msg</a:t>
            </a:r>
            <a:r>
              <a:rPr lang="en-US" dirty="0"/>
              <a:t> time units or are </a:t>
            </a:r>
            <a:r>
              <a:rPr lang="en-US" dirty="0">
                <a:solidFill>
                  <a:srgbClr val="FF0000"/>
                </a:solidFill>
              </a:rPr>
              <a:t>lost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CE97AE-5264-9A9C-C86B-AEFBF9A27E66}"/>
              </a:ext>
            </a:extLst>
          </p:cNvPr>
          <p:cNvSpPr/>
          <p:nvPr/>
        </p:nvSpPr>
        <p:spPr>
          <a:xfrm>
            <a:off x="1175658" y="3582956"/>
            <a:ext cx="9414587" cy="699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We still cannot </a:t>
            </a:r>
            <a:r>
              <a:rPr lang="en-US" sz="2400" dirty="0">
                <a:solidFill>
                  <a:srgbClr val="7030A0"/>
                </a:solidFill>
              </a:rPr>
              <a:t>guarantee</a:t>
            </a:r>
            <a:r>
              <a:rPr lang="en-US" sz="2400" dirty="0"/>
              <a:t> availability, atomicity and partition tolerance.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851F7-BF2F-30CD-DA1B-EC413CB10A91}"/>
              </a:ext>
            </a:extLst>
          </p:cNvPr>
          <p:cNvSpPr/>
          <p:nvPr/>
        </p:nvSpPr>
        <p:spPr>
          <a:xfrm>
            <a:off x="4637315" y="3312368"/>
            <a:ext cx="207139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Theorem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D9744C-C0F9-7E49-013C-93E8A83F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8" y="3652974"/>
            <a:ext cx="545083" cy="5450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8933A8-841C-196F-D75E-7CF7CF2444D8}"/>
              </a:ext>
            </a:extLst>
          </p:cNvPr>
          <p:cNvSpPr/>
          <p:nvPr/>
        </p:nvSpPr>
        <p:spPr>
          <a:xfrm>
            <a:off x="1110741" y="4590662"/>
            <a:ext cx="9964696" cy="1978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Same approach as before: </a:t>
            </a:r>
            <a:r>
              <a:rPr lang="en-US" sz="2400" dirty="0">
                <a:solidFill>
                  <a:srgbClr val="0070C0"/>
                </a:solidFill>
              </a:rPr>
              <a:t>divide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B050"/>
                </a:solidFill>
              </a:rPr>
              <a:t>network</a:t>
            </a:r>
            <a:r>
              <a:rPr lang="en-US" sz="2400" dirty="0"/>
              <a:t> into two disjoint partitions --  G</a:t>
            </a:r>
            <a:r>
              <a:rPr lang="en-US" sz="2400" baseline="-25000" dirty="0"/>
              <a:t>1</a:t>
            </a:r>
            <a:r>
              <a:rPr lang="en-US" sz="2400" dirty="0"/>
              <a:t> and G</a:t>
            </a:r>
            <a:r>
              <a:rPr lang="en-US" sz="2400" baseline="-25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/>
              <a:t> happens in one component after a </a:t>
            </a:r>
            <a:r>
              <a:rPr lang="en-US" sz="2400" dirty="0">
                <a:solidFill>
                  <a:srgbClr val="C00000"/>
                </a:solidFill>
              </a:rPr>
              <a:t>write</a:t>
            </a:r>
            <a:r>
              <a:rPr lang="en-US" sz="2400" dirty="0"/>
              <a:t> happens in the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Atomicity is still </a:t>
            </a:r>
            <a:r>
              <a:rPr lang="en-US" sz="2400" dirty="0">
                <a:solidFill>
                  <a:srgbClr val="7030A0"/>
                </a:solidFill>
              </a:rPr>
              <a:t>violated</a:t>
            </a:r>
            <a:r>
              <a:rPr lang="en-US" sz="2400" dirty="0"/>
              <a:t>: there is no way for a </a:t>
            </a:r>
            <a:r>
              <a:rPr lang="en-US" sz="2400" dirty="0">
                <a:solidFill>
                  <a:srgbClr val="0070C0"/>
                </a:solidFill>
              </a:rPr>
              <a:t>write</a:t>
            </a:r>
            <a:r>
              <a:rPr lang="en-US" sz="2400" dirty="0"/>
              <a:t> to go from G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G</a:t>
            </a:r>
            <a:r>
              <a:rPr lang="en-US" sz="2400" baseline="-25000" dirty="0">
                <a:sym typeface="Wingdings" panose="05000000000000000000" pitchFamily="2" charset="2"/>
              </a:rPr>
              <a:t>2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98E67D-7E0F-D9EE-153B-7F5EBBAC31A3}"/>
              </a:ext>
            </a:extLst>
          </p:cNvPr>
          <p:cNvSpPr/>
          <p:nvPr/>
        </p:nvSpPr>
        <p:spPr>
          <a:xfrm>
            <a:off x="4637315" y="4394719"/>
            <a:ext cx="2071396" cy="391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Proof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FF257-2C9A-3998-D92D-62A84FFF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7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E326-5791-3EBD-4268-ED7F0CF4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the CAP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7502D-6839-E561-D364-0A6A675B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PODC conference in 2000, Eric Brewer made the following </a:t>
            </a:r>
            <a:r>
              <a:rPr lang="en-US" dirty="0">
                <a:solidFill>
                  <a:srgbClr val="C00000"/>
                </a:solidFill>
              </a:rPr>
              <a:t>conjecture</a:t>
            </a:r>
          </a:p>
          <a:p>
            <a:r>
              <a:rPr lang="en-US" dirty="0"/>
              <a:t>We cannot </a:t>
            </a:r>
            <a:r>
              <a:rPr lang="en-US" dirty="0">
                <a:solidFill>
                  <a:srgbClr val="00B050"/>
                </a:solidFill>
              </a:rPr>
              <a:t>design</a:t>
            </a:r>
            <a:r>
              <a:rPr lang="en-US" dirty="0"/>
              <a:t> a protocol (web service) that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guarantees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Partition 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5C64C-B6B8-54CD-ACC2-3AA47994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4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53AD-2C20-B68D-EDDB-EBEAB163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Synchronous Model (no messages lost)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4BE41-6E9C-2BBB-31CD-B98CD45DD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FF0000"/>
                    </a:solidFill>
                  </a:rPr>
                  <a:t>no</a:t>
                </a:r>
                <a:r>
                  <a:rPr lang="en-US" dirty="0"/>
                  <a:t> messages are lost, then there is a </a:t>
                </a:r>
                <a:r>
                  <a:rPr lang="en-US" dirty="0">
                    <a:solidFill>
                      <a:srgbClr val="0070C0"/>
                    </a:solidFill>
                  </a:rPr>
                  <a:t>way</a:t>
                </a:r>
                <a:r>
                  <a:rPr lang="en-US" dirty="0"/>
                  <a:t> out. </a:t>
                </a:r>
              </a:p>
              <a:p>
                <a:r>
                  <a:rPr lang="en-US" dirty="0"/>
                  <a:t>Use a </a:t>
                </a:r>
                <a:r>
                  <a:rPr lang="en-US" dirty="0">
                    <a:solidFill>
                      <a:srgbClr val="C00000"/>
                    </a:solidFill>
                  </a:rPr>
                  <a:t>centralized</a:t>
                </a:r>
                <a:r>
                  <a:rPr lang="en-US" dirty="0"/>
                  <a:t> scheme (a single </a:t>
                </a:r>
                <a:r>
                  <a:rPr lang="en-US" dirty="0">
                    <a:solidFill>
                      <a:srgbClr val="0070C0"/>
                    </a:solidFill>
                  </a:rPr>
                  <a:t>central</a:t>
                </a:r>
                <a:r>
                  <a:rPr lang="en-US" dirty="0"/>
                  <a:t> server that maintains state and </a:t>
                </a:r>
                <a:r>
                  <a:rPr lang="en-US" dirty="0">
                    <a:solidFill>
                      <a:srgbClr val="00B050"/>
                    </a:solidFill>
                  </a:rPr>
                  <a:t>answers</a:t>
                </a:r>
                <a:r>
                  <a:rPr lang="en-US" dirty="0"/>
                  <a:t> queries)</a:t>
                </a:r>
              </a:p>
              <a:p>
                <a:r>
                  <a:rPr lang="en-US" dirty="0"/>
                  <a:t>Assume a </a:t>
                </a:r>
                <a:r>
                  <a:rPr lang="en-US" dirty="0">
                    <a:solidFill>
                      <a:srgbClr val="FF0000"/>
                    </a:solidFill>
                  </a:rPr>
                  <a:t>read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0070C0"/>
                    </a:solidFill>
                  </a:rPr>
                  <a:t>write</a:t>
                </a:r>
                <a:r>
                  <a:rPr lang="en-US" dirty="0"/>
                  <a:t> object</a:t>
                </a:r>
              </a:p>
              <a:p>
                <a:r>
                  <a:rPr lang="en-US" dirty="0"/>
                  <a:t>Unlike the </a:t>
                </a:r>
                <a:r>
                  <a:rPr lang="en-US" dirty="0">
                    <a:solidFill>
                      <a:srgbClr val="C00000"/>
                    </a:solidFill>
                  </a:rPr>
                  <a:t>asynchronous</a:t>
                </a:r>
                <a:r>
                  <a:rPr lang="en-US" dirty="0"/>
                  <a:t> case, here we can detect </a:t>
                </a:r>
                <a:r>
                  <a:rPr lang="en-US" dirty="0">
                    <a:solidFill>
                      <a:srgbClr val="FF0000"/>
                    </a:solidFill>
                  </a:rPr>
                  <a:t>message</a:t>
                </a:r>
                <a:r>
                  <a:rPr lang="en-US" dirty="0"/>
                  <a:t> losses </a:t>
                </a:r>
              </a:p>
              <a:p>
                <a:pPr lvl="1"/>
                <a:r>
                  <a:rPr lang="en-US" dirty="0"/>
                  <a:t>Just wait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(2t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msg</a:t>
                </a:r>
                <a:r>
                  <a:rPr lang="en-US" dirty="0">
                    <a:solidFill>
                      <a:srgbClr val="0070C0"/>
                    </a:solidFill>
                  </a:rPr>
                  <a:t> + </a:t>
                </a:r>
                <a:r>
                  <a:rPr lang="en-US" dirty="0" err="1">
                    <a:solidFill>
                      <a:srgbClr val="0070C0"/>
                    </a:solidFill>
                  </a:rPr>
                  <a:t>t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proc</a:t>
                </a:r>
                <a:r>
                  <a:rPr lang="en-US" dirty="0">
                    <a:solidFill>
                      <a:srgbClr val="0070C0"/>
                    </a:solidFill>
                  </a:rPr>
                  <a:t> (processing time)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units of time</a:t>
                </a:r>
              </a:p>
              <a:p>
                <a:pPr lvl="1"/>
                <a:r>
                  <a:rPr lang="en-US" dirty="0"/>
                  <a:t>If all messages are </a:t>
                </a:r>
                <a:r>
                  <a:rPr lang="en-US" dirty="0">
                    <a:solidFill>
                      <a:srgbClr val="00B050"/>
                    </a:solidFill>
                  </a:rPr>
                  <a:t>delivered</a:t>
                </a:r>
                <a:r>
                  <a:rPr lang="en-US" dirty="0"/>
                  <a:t>, and </a:t>
                </a:r>
                <a:r>
                  <a:rPr lang="en-US" dirty="0">
                    <a:solidFill>
                      <a:srgbClr val="FF0000"/>
                    </a:solidFill>
                  </a:rPr>
                  <a:t>availability</a:t>
                </a:r>
                <a:r>
                  <a:rPr lang="en-US" dirty="0"/>
                  <a:t> is guaranteed, a response</a:t>
                </a:r>
                <a:br>
                  <a:rPr lang="en-US" dirty="0"/>
                </a:br>
                <a:r>
                  <a:rPr lang="en-US" dirty="0"/>
                  <a:t>will come</a:t>
                </a:r>
              </a:p>
              <a:p>
                <a:pPr lvl="1"/>
                <a:r>
                  <a:rPr lang="en-US" dirty="0"/>
                  <a:t>Otherwise, there is a message </a:t>
                </a:r>
                <a:r>
                  <a:rPr lang="en-US" dirty="0">
                    <a:solidFill>
                      <a:srgbClr val="FF0000"/>
                    </a:solidFill>
                  </a:rPr>
                  <a:t>loss</a:t>
                </a:r>
                <a:r>
                  <a:rPr lang="en-US" dirty="0"/>
                  <a:t>, and the best-known </a:t>
                </a:r>
                <a:r>
                  <a:rPr lang="en-US" dirty="0">
                    <a:solidFill>
                      <a:srgbClr val="00B050"/>
                    </a:solidFill>
                  </a:rPr>
                  <a:t>value</a:t>
                </a:r>
                <a:r>
                  <a:rPr lang="en-US" dirty="0"/>
                  <a:t> (stale ???) could be </a:t>
                </a:r>
                <a:r>
                  <a:rPr lang="en-US" dirty="0">
                    <a:solidFill>
                      <a:srgbClr val="7030A0"/>
                    </a:solidFill>
                  </a:rPr>
                  <a:t>returned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4BE41-6E9C-2BBB-31CD-B98CD45DD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359B6-6BF9-7BDF-3ABE-4B8A5D72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5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B25C-A937-2477-F811-836E385C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DBBE-2FF5-C2FB-800B-D7086E0D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6865"/>
          </a:xfrm>
        </p:spPr>
        <p:txBody>
          <a:bodyPr/>
          <a:lstStyle/>
          <a:p>
            <a:r>
              <a:rPr lang="en-US" dirty="0"/>
              <a:t>The CAP </a:t>
            </a:r>
            <a:r>
              <a:rPr lang="en-US" dirty="0">
                <a:solidFill>
                  <a:srgbClr val="FF0000"/>
                </a:solidFill>
              </a:rPr>
              <a:t>theorem</a:t>
            </a:r>
            <a:r>
              <a:rPr lang="en-US" dirty="0"/>
              <a:t> limits what can be done in a </a:t>
            </a:r>
            <a:r>
              <a:rPr lang="en-US" dirty="0">
                <a:solidFill>
                  <a:srgbClr val="00B050"/>
                </a:solidFill>
              </a:rPr>
              <a:t>distributed system</a:t>
            </a:r>
            <a:r>
              <a:rPr lang="en-US" dirty="0"/>
              <a:t>. </a:t>
            </a:r>
          </a:p>
          <a:p>
            <a:r>
              <a:rPr lang="en-US" dirty="0"/>
              <a:t>It has been </a:t>
            </a:r>
            <a:r>
              <a:rPr lang="en-US" dirty="0">
                <a:solidFill>
                  <a:srgbClr val="0070C0"/>
                </a:solidFill>
              </a:rPr>
              <a:t>extended</a:t>
            </a:r>
            <a:r>
              <a:rPr lang="en-US" dirty="0"/>
              <a:t> in 2010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B5AF09-14E8-BDC4-271C-6C42C134CAB6}"/>
              </a:ext>
            </a:extLst>
          </p:cNvPr>
          <p:cNvSpPr/>
          <p:nvPr/>
        </p:nvSpPr>
        <p:spPr>
          <a:xfrm>
            <a:off x="1006929" y="3666930"/>
            <a:ext cx="10178142" cy="16328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If the network is </a:t>
            </a:r>
            <a:r>
              <a:rPr lang="en-US" sz="2400" dirty="0">
                <a:solidFill>
                  <a:srgbClr val="00B050"/>
                </a:solidFill>
              </a:rPr>
              <a:t>partitioned</a:t>
            </a:r>
            <a:r>
              <a:rPr lang="en-US" sz="2400" dirty="0"/>
              <a:t> (P), a tradeoff exists between </a:t>
            </a:r>
            <a:r>
              <a:rPr lang="en-US" sz="2400" dirty="0">
                <a:solidFill>
                  <a:srgbClr val="C00000"/>
                </a:solidFill>
              </a:rPr>
              <a:t>availability</a:t>
            </a:r>
            <a:r>
              <a:rPr lang="en-US" sz="2400" dirty="0"/>
              <a:t> (A) 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consistency</a:t>
            </a:r>
            <a:r>
              <a:rPr lang="en-US" sz="2400" dirty="0"/>
              <a:t> (C)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Else</a:t>
            </a:r>
            <a:r>
              <a:rPr lang="en-US" sz="2400" dirty="0"/>
              <a:t> (E)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Without</a:t>
            </a:r>
            <a:r>
              <a:rPr lang="en-US" sz="2400" dirty="0"/>
              <a:t> partitions, we need to choose between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latency</a:t>
            </a:r>
            <a:r>
              <a:rPr lang="en-US" sz="2400" dirty="0"/>
              <a:t> (L) and </a:t>
            </a:r>
            <a:r>
              <a:rPr lang="en-US" sz="2400" dirty="0">
                <a:solidFill>
                  <a:srgbClr val="0070C0"/>
                </a:solidFill>
              </a:rPr>
              <a:t>consistency</a:t>
            </a:r>
            <a:r>
              <a:rPr lang="en-US" sz="2400" dirty="0"/>
              <a:t> (C)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13123-E675-3620-F937-5F048C21C476}"/>
              </a:ext>
            </a:extLst>
          </p:cNvPr>
          <p:cNvSpPr/>
          <p:nvPr/>
        </p:nvSpPr>
        <p:spPr>
          <a:xfrm>
            <a:off x="4058816" y="3275044"/>
            <a:ext cx="3125756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PACELC Theorem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B015-D3DD-7FFA-ADE9-B4DB2C5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39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AC84-23AC-F3B6-921D-23A96B56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3E62-39CA-C54F-82A8-48AE989B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Gilbert, Seth, and Nancy Lynch. "Brewer's conjecture and the feasibility of consistent, available, partition-tolerant web services." </a:t>
            </a:r>
            <a:r>
              <a:rPr lang="en-US" i="1" dirty="0" err="1"/>
              <a:t>Acm</a:t>
            </a:r>
            <a:r>
              <a:rPr lang="en-US" i="1" dirty="0"/>
              <a:t> </a:t>
            </a:r>
            <a:r>
              <a:rPr lang="en-US" i="1" dirty="0" err="1"/>
              <a:t>Sigact</a:t>
            </a:r>
            <a:r>
              <a:rPr lang="en-US" i="1" dirty="0"/>
              <a:t> News</a:t>
            </a:r>
            <a:r>
              <a:rPr lang="en-US" dirty="0"/>
              <a:t> 33.2 (2002): 51-59.</a:t>
            </a:r>
          </a:p>
          <a:p>
            <a:r>
              <a:rPr lang="en-US" dirty="0" err="1"/>
              <a:t>Golab</a:t>
            </a:r>
            <a:r>
              <a:rPr lang="en-US" dirty="0"/>
              <a:t>, Wojciech. "Proving PACELC" </a:t>
            </a:r>
            <a:r>
              <a:rPr lang="en-US" i="1" dirty="0"/>
              <a:t>ACM SIGACT News</a:t>
            </a:r>
            <a:r>
              <a:rPr lang="en-US" dirty="0"/>
              <a:t> 49.1 (2018): 73-81.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6CA10-08BB-D7C6-68C3-FE400C5E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083E-A1BA-48E8-0493-F44EC605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understand them?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4987-B6DC-3A58-E3B3-DA58D8654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4573"/>
            <a:ext cx="10515600" cy="3442389"/>
          </a:xfrm>
        </p:spPr>
        <p:txBody>
          <a:bodyPr/>
          <a:lstStyle/>
          <a:p>
            <a:r>
              <a:rPr lang="en-IN" dirty="0"/>
              <a:t>Atomicity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Operations either fully </a:t>
            </a:r>
            <a:r>
              <a:rPr lang="en-IN" dirty="0">
                <a:solidFill>
                  <a:srgbClr val="00B050"/>
                </a:solidFill>
              </a:rPr>
              <a:t>complete</a:t>
            </a:r>
            <a:r>
              <a:rPr lang="en-IN" dirty="0"/>
              <a:t> (commit) or </a:t>
            </a:r>
            <a:r>
              <a:rPr lang="en-IN" dirty="0">
                <a:solidFill>
                  <a:srgbClr val="FF0000"/>
                </a:solidFill>
              </a:rPr>
              <a:t>fail</a:t>
            </a:r>
            <a:r>
              <a:rPr lang="en-IN" dirty="0"/>
              <a:t> in entirety</a:t>
            </a:r>
          </a:p>
          <a:p>
            <a:r>
              <a:rPr lang="en-IN" dirty="0"/>
              <a:t>Consistency </a:t>
            </a:r>
            <a:r>
              <a:rPr lang="en-IN" dirty="0">
                <a:sym typeface="Wingdings" panose="05000000000000000000" pitchFamily="2" charset="2"/>
              </a:rPr>
              <a:t> The result of any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execution</a:t>
            </a:r>
            <a:r>
              <a:rPr lang="en-IN" dirty="0">
                <a:sym typeface="Wingdings" panose="05000000000000000000" pitchFamily="2" charset="2"/>
              </a:rPr>
              <a:t> is consistent. There are different definitions for the word ``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consistent</a:t>
            </a:r>
            <a:r>
              <a:rPr lang="en-IN" dirty="0">
                <a:sym typeface="Wingdings" panose="05000000000000000000" pitchFamily="2" charset="2"/>
              </a:rPr>
              <a:t>’’. Need to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discuss</a:t>
            </a:r>
            <a:r>
              <a:rPr lang="en-IN" dirty="0">
                <a:sym typeface="Wingdings" panose="05000000000000000000" pitchFamily="2" charset="2"/>
              </a:rPr>
              <a:t> …</a:t>
            </a:r>
          </a:p>
          <a:p>
            <a:r>
              <a:rPr lang="en-IN" dirty="0">
                <a:sym typeface="Wingdings" panose="05000000000000000000" pitchFamily="2" charset="2"/>
              </a:rPr>
              <a:t>Isolated  Uncommitted transactions are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isolated</a:t>
            </a:r>
            <a:r>
              <a:rPr lang="en-IN" dirty="0">
                <a:sym typeface="Wingdings" panose="05000000000000000000" pitchFamily="2" charset="2"/>
              </a:rPr>
              <a:t> from each other (cannot see each others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updates</a:t>
            </a:r>
            <a:r>
              <a:rPr lang="en-IN" dirty="0">
                <a:sym typeface="Wingdings" panose="05000000000000000000" pitchFamily="2" charset="2"/>
              </a:rPr>
              <a:t>)</a:t>
            </a:r>
          </a:p>
          <a:p>
            <a:r>
              <a:rPr lang="en-IN" dirty="0">
                <a:sym typeface="Wingdings" panose="05000000000000000000" pitchFamily="2" charset="2"/>
              </a:rPr>
              <a:t>Durable  Once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committed</a:t>
            </a:r>
            <a:r>
              <a:rPr lang="en-IN" dirty="0">
                <a:sym typeface="Wingdings" panose="05000000000000000000" pitchFamily="2" charset="2"/>
              </a:rPr>
              <a:t>, a transaction’s changes are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permanent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DEE6A31-6D21-98FC-ACFA-FF76A41A5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0" y="767751"/>
            <a:ext cx="490431" cy="49043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BF42FA-281C-80EE-EA9B-606CCB68C42F}"/>
              </a:ext>
            </a:extLst>
          </p:cNvPr>
          <p:cNvSpPr/>
          <p:nvPr/>
        </p:nvSpPr>
        <p:spPr>
          <a:xfrm>
            <a:off x="1664898" y="1690688"/>
            <a:ext cx="2372264" cy="4917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Background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FB5E13-C14D-9AD2-68FD-49602BB6710D}"/>
              </a:ext>
            </a:extLst>
          </p:cNvPr>
          <p:cNvSpPr/>
          <p:nvPr/>
        </p:nvSpPr>
        <p:spPr>
          <a:xfrm>
            <a:off x="4872485" y="1720835"/>
            <a:ext cx="3282355" cy="780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Basic ACID semantics of databases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3DCB4D-9870-A139-6EB3-796D8D062C24}"/>
              </a:ext>
            </a:extLst>
          </p:cNvPr>
          <p:cNvSpPr/>
          <p:nvPr/>
        </p:nvSpPr>
        <p:spPr>
          <a:xfrm>
            <a:off x="4226943" y="1854679"/>
            <a:ext cx="414068" cy="189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16E5E0-2B26-7BE4-7194-682727661996}"/>
              </a:ext>
            </a:extLst>
          </p:cNvPr>
          <p:cNvSpPr/>
          <p:nvPr/>
        </p:nvSpPr>
        <p:spPr>
          <a:xfrm>
            <a:off x="2432649" y="6229169"/>
            <a:ext cx="6685472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Distributed system services need a different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553C4-7C9D-DEB0-BE9F-2FA7C413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EB09-0861-2CE8-DDDC-89D086F6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us discuss </a:t>
            </a:r>
            <a:r>
              <a:rPr lang="en-IN" dirty="0">
                <a:solidFill>
                  <a:srgbClr val="0070C0"/>
                </a:solidFill>
              </a:rPr>
              <a:t>consistency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9F60-71C6-F121-A25D-FCB7987B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4828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dictionary</a:t>
            </a:r>
            <a:r>
              <a:rPr lang="en-IN" dirty="0"/>
              <a:t> meaning is that the execution’s outcomes should </a:t>
            </a:r>
            <a:r>
              <a:rPr lang="en-IN" dirty="0">
                <a:solidFill>
                  <a:srgbClr val="00B050"/>
                </a:solidFill>
              </a:rPr>
              <a:t>satisfy</a:t>
            </a:r>
            <a:r>
              <a:rPr lang="en-IN" dirty="0"/>
              <a:t> some intuitive notion of </a:t>
            </a:r>
            <a:r>
              <a:rPr lang="en-IN" dirty="0">
                <a:solidFill>
                  <a:srgbClr val="FF0000"/>
                </a:solidFill>
              </a:rPr>
              <a:t>correctness</a:t>
            </a:r>
            <a:r>
              <a:rPr lang="en-IN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D34159-5F3F-30D5-7034-CC0483087EF3}"/>
              </a:ext>
            </a:extLst>
          </p:cNvPr>
          <p:cNvSpPr/>
          <p:nvPr/>
        </p:nvSpPr>
        <p:spPr>
          <a:xfrm>
            <a:off x="741872" y="3148642"/>
            <a:ext cx="2061713" cy="517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Atomicity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1C4D02-61CE-D176-7C3F-89DED0D14E5C}"/>
              </a:ext>
            </a:extLst>
          </p:cNvPr>
          <p:cNvSpPr/>
          <p:nvPr/>
        </p:nvSpPr>
        <p:spPr>
          <a:xfrm>
            <a:off x="3191774" y="3310387"/>
            <a:ext cx="1026543" cy="2372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6F8B-036B-0198-8352-31EA86EA39A4}"/>
              </a:ext>
            </a:extLst>
          </p:cNvPr>
          <p:cNvSpPr txBox="1"/>
          <p:nvPr/>
        </p:nvSpPr>
        <p:spPr>
          <a:xfrm>
            <a:off x="4606506" y="3176601"/>
            <a:ext cx="6619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All </a:t>
            </a:r>
            <a:r>
              <a:rPr lang="en-IN" sz="2400" dirty="0">
                <a:solidFill>
                  <a:srgbClr val="7030A0"/>
                </a:solidFill>
              </a:rPr>
              <a:t>operations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C00000"/>
                </a:solidFill>
              </a:rPr>
              <a:t>appear</a:t>
            </a:r>
            <a:r>
              <a:rPr lang="en-IN" sz="2400" dirty="0"/>
              <a:t> to take place instantaneously.</a:t>
            </a:r>
          </a:p>
          <a:p>
            <a:r>
              <a:rPr lang="en-IN" sz="2400" dirty="0"/>
              <a:t>No </a:t>
            </a:r>
            <a:r>
              <a:rPr lang="en-IN" sz="2400" dirty="0">
                <a:solidFill>
                  <a:srgbClr val="C00000"/>
                </a:solidFill>
              </a:rPr>
              <a:t>intermediate</a:t>
            </a:r>
            <a:r>
              <a:rPr lang="en-IN" sz="2400" dirty="0"/>
              <a:t> state is ever visible.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051999-85FB-18FE-A17B-9387EAB352CA}"/>
              </a:ext>
            </a:extLst>
          </p:cNvPr>
          <p:cNvCxnSpPr/>
          <p:nvPr/>
        </p:nvCxnSpPr>
        <p:spPr>
          <a:xfrm>
            <a:off x="508958" y="4235570"/>
            <a:ext cx="107175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065A21-EB64-E749-66B5-3331C3630B57}"/>
              </a:ext>
            </a:extLst>
          </p:cNvPr>
          <p:cNvSpPr/>
          <p:nvPr/>
        </p:nvSpPr>
        <p:spPr>
          <a:xfrm>
            <a:off x="4710023" y="4106174"/>
            <a:ext cx="2380890" cy="3175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Example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D9D8F7-831F-608A-626F-0175FA9EDBFF}"/>
              </a:ext>
            </a:extLst>
          </p:cNvPr>
          <p:cNvCxnSpPr>
            <a:cxnSpLocks/>
          </p:cNvCxnSpPr>
          <p:nvPr/>
        </p:nvCxnSpPr>
        <p:spPr>
          <a:xfrm>
            <a:off x="8669547" y="4744528"/>
            <a:ext cx="0" cy="1332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79B7D9-2133-A507-BCFB-7221A892A3DF}"/>
              </a:ext>
            </a:extLst>
          </p:cNvPr>
          <p:cNvSpPr txBox="1"/>
          <p:nvPr/>
        </p:nvSpPr>
        <p:spPr>
          <a:xfrm>
            <a:off x="7632900" y="457694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7C456-2B6C-E1A1-D387-BFF720A2464B}"/>
              </a:ext>
            </a:extLst>
          </p:cNvPr>
          <p:cNvSpPr txBox="1"/>
          <p:nvPr/>
        </p:nvSpPr>
        <p:spPr>
          <a:xfrm>
            <a:off x="9198711" y="457694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81854-19FB-6499-5034-1205C79AC3EC}"/>
              </a:ext>
            </a:extLst>
          </p:cNvPr>
          <p:cNvSpPr txBox="1"/>
          <p:nvPr/>
        </p:nvSpPr>
        <p:spPr>
          <a:xfrm>
            <a:off x="7606309" y="50962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Wx1</a:t>
            </a:r>
            <a:r>
              <a:rPr lang="en-IN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8A400-ADF9-3455-4006-ADB68C29DF03}"/>
              </a:ext>
            </a:extLst>
          </p:cNvPr>
          <p:cNvSpPr txBox="1"/>
          <p:nvPr/>
        </p:nvSpPr>
        <p:spPr>
          <a:xfrm>
            <a:off x="9048030" y="50962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Wy1</a:t>
            </a:r>
            <a:r>
              <a:rPr lang="en-IN" dirty="0"/>
              <a:t> 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3CC8C83-F155-8881-1336-57D16F539634}"/>
              </a:ext>
            </a:extLst>
          </p:cNvPr>
          <p:cNvGraphicFramePr>
            <a:graphicFrameLocks noGrp="1"/>
          </p:cNvGraphicFramePr>
          <p:nvPr/>
        </p:nvGraphicFramePr>
        <p:xfrm>
          <a:off x="358715" y="4468485"/>
          <a:ext cx="488974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870">
                  <a:extLst>
                    <a:ext uri="{9D8B030D-6E8A-4147-A177-3AD203B41FA5}">
                      <a16:colId xmlns:a16="http://schemas.microsoft.com/office/drawing/2014/main" val="3005025334"/>
                    </a:ext>
                  </a:extLst>
                </a:gridCol>
                <a:gridCol w="2444870">
                  <a:extLst>
                    <a:ext uri="{9D8B030D-6E8A-4147-A177-3AD203B41FA5}">
                      <a16:colId xmlns:a16="http://schemas.microsoft.com/office/drawing/2014/main" val="2638264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7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Wx1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Set x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Read x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0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P1,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Processes P1 and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err="1"/>
                        <a:t>x,y</a:t>
                      </a:r>
                      <a:r>
                        <a:rPr lang="en-IN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Global variables (initialized to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6055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0DD555-D0F5-C4E1-683C-9926036FC8CF}"/>
              </a:ext>
            </a:extLst>
          </p:cNvPr>
          <p:cNvSpPr txBox="1"/>
          <p:nvPr/>
        </p:nvSpPr>
        <p:spPr>
          <a:xfrm>
            <a:off x="7636588" y="5615496"/>
            <a:ext cx="69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Ry1</a:t>
            </a:r>
            <a:r>
              <a:rPr lang="en-IN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7505F-49DA-B56F-A900-D7A35ADE0295}"/>
              </a:ext>
            </a:extLst>
          </p:cNvPr>
          <p:cNvSpPr txBox="1"/>
          <p:nvPr/>
        </p:nvSpPr>
        <p:spPr>
          <a:xfrm>
            <a:off x="9100991" y="5615496"/>
            <a:ext cx="69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Rx1</a:t>
            </a:r>
            <a:r>
              <a:rPr lang="en-IN" dirty="0"/>
              <a:t>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20A62A-E4C7-674A-146E-BBA92FBAB3E3}"/>
              </a:ext>
            </a:extLst>
          </p:cNvPr>
          <p:cNvCxnSpPr>
            <a:cxnSpLocks/>
          </p:cNvCxnSpPr>
          <p:nvPr/>
        </p:nvCxnSpPr>
        <p:spPr>
          <a:xfrm>
            <a:off x="7539487" y="5038607"/>
            <a:ext cx="2308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6A668-DE18-519D-A396-6CA6F2BE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CEC4-2A58-87E4-7CE4-25FAC88A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does this example have atomic writes?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236E-402F-4533-591E-DE64B9CD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17" y="3278038"/>
            <a:ext cx="10413521" cy="46166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lay the </a:t>
            </a:r>
            <a:r>
              <a:rPr lang="en-IN" dirty="0">
                <a:solidFill>
                  <a:srgbClr val="0070C0"/>
                </a:solidFill>
              </a:rPr>
              <a:t>operations</a:t>
            </a:r>
            <a:r>
              <a:rPr lang="en-IN" dirty="0"/>
              <a:t> out in a </a:t>
            </a:r>
            <a:r>
              <a:rPr lang="en-IN" dirty="0">
                <a:solidFill>
                  <a:srgbClr val="FF0000"/>
                </a:solidFill>
              </a:rPr>
              <a:t>sequence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2BB9C2-FF3C-78A9-685A-6A8294A8EAE6}"/>
              </a:ext>
            </a:extLst>
          </p:cNvPr>
          <p:cNvGrpSpPr/>
          <p:nvPr/>
        </p:nvGrpSpPr>
        <p:grpSpPr>
          <a:xfrm>
            <a:off x="4649638" y="1363960"/>
            <a:ext cx="2308762" cy="1500219"/>
            <a:chOff x="4649638" y="1363960"/>
            <a:chExt cx="2308762" cy="150021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5B1AC93-10D6-C269-FB9B-A41E4E8EA857}"/>
                </a:ext>
              </a:extLst>
            </p:cNvPr>
            <p:cNvCxnSpPr>
              <a:cxnSpLocks/>
            </p:cNvCxnSpPr>
            <p:nvPr/>
          </p:nvCxnSpPr>
          <p:spPr>
            <a:xfrm>
              <a:off x="5779698" y="1531546"/>
              <a:ext cx="0" cy="13326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819E23-A9E5-DD99-E7C3-5D3C8E01495C}"/>
                </a:ext>
              </a:extLst>
            </p:cNvPr>
            <p:cNvSpPr txBox="1"/>
            <p:nvPr/>
          </p:nvSpPr>
          <p:spPr>
            <a:xfrm>
              <a:off x="4743051" y="1363960"/>
              <a:ext cx="498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P1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4ADADD-CD63-4DC3-1AED-FD74CA81049B}"/>
                </a:ext>
              </a:extLst>
            </p:cNvPr>
            <p:cNvSpPr txBox="1"/>
            <p:nvPr/>
          </p:nvSpPr>
          <p:spPr>
            <a:xfrm>
              <a:off x="6308862" y="1363960"/>
              <a:ext cx="498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P2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7BE00-D80E-6E81-7CDC-6440E0E1AE19}"/>
                </a:ext>
              </a:extLst>
            </p:cNvPr>
            <p:cNvSpPr txBox="1"/>
            <p:nvPr/>
          </p:nvSpPr>
          <p:spPr>
            <a:xfrm>
              <a:off x="4716460" y="188323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Wx1</a:t>
              </a:r>
              <a:r>
                <a:rPr lang="en-IN" dirty="0"/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DFBFA-81C5-406D-84AF-FEC463D94262}"/>
                </a:ext>
              </a:extLst>
            </p:cNvPr>
            <p:cNvSpPr txBox="1"/>
            <p:nvPr/>
          </p:nvSpPr>
          <p:spPr>
            <a:xfrm>
              <a:off x="6119352" y="188323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Wy1</a:t>
              </a:r>
              <a:r>
                <a:rPr lang="en-IN" dirty="0"/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141CA9-52FA-8227-CE75-9DEC8A029FBC}"/>
                </a:ext>
              </a:extLst>
            </p:cNvPr>
            <p:cNvSpPr txBox="1"/>
            <p:nvPr/>
          </p:nvSpPr>
          <p:spPr>
            <a:xfrm>
              <a:off x="4746739" y="2402514"/>
              <a:ext cx="694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Ry1</a:t>
              </a:r>
              <a:r>
                <a:rPr lang="en-IN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358171-516C-5861-0818-9CE275F82588}"/>
                </a:ext>
              </a:extLst>
            </p:cNvPr>
            <p:cNvSpPr txBox="1"/>
            <p:nvPr/>
          </p:nvSpPr>
          <p:spPr>
            <a:xfrm>
              <a:off x="6211142" y="2402514"/>
              <a:ext cx="694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Rx1</a:t>
              </a:r>
              <a:r>
                <a:rPr lang="en-IN" dirty="0"/>
                <a:t>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75CFC3C-1A2C-FD29-BE36-E0906CC8197C}"/>
                </a:ext>
              </a:extLst>
            </p:cNvPr>
            <p:cNvCxnSpPr>
              <a:cxnSpLocks/>
            </p:cNvCxnSpPr>
            <p:nvPr/>
          </p:nvCxnSpPr>
          <p:spPr>
            <a:xfrm>
              <a:off x="4649638" y="1825625"/>
              <a:ext cx="23087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C10384B-1AB6-DFBA-5DAD-7824F8D9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8" y="766255"/>
            <a:ext cx="523302" cy="52330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3280D75-73C0-B1B3-6A71-372C45AC98CA}"/>
              </a:ext>
            </a:extLst>
          </p:cNvPr>
          <p:cNvGrpSpPr/>
          <p:nvPr/>
        </p:nvGrpSpPr>
        <p:grpSpPr>
          <a:xfrm>
            <a:off x="4132053" y="3914875"/>
            <a:ext cx="3523881" cy="477375"/>
            <a:chOff x="4132053" y="3914875"/>
            <a:chExt cx="3523881" cy="4773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0C275-EBB2-1978-9706-90E28925C255}"/>
                </a:ext>
              </a:extLst>
            </p:cNvPr>
            <p:cNvSpPr/>
            <p:nvPr/>
          </p:nvSpPr>
          <p:spPr>
            <a:xfrm>
              <a:off x="4132054" y="3914875"/>
              <a:ext cx="3523880" cy="477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8D720B5-5D74-7CDB-99C1-865313426ACC}"/>
                </a:ext>
              </a:extLst>
            </p:cNvPr>
            <p:cNvSpPr/>
            <p:nvPr/>
          </p:nvSpPr>
          <p:spPr>
            <a:xfrm>
              <a:off x="4132053" y="3922729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Wx1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BE5BC3-F4EE-6682-975E-4F530D109BA6}"/>
                </a:ext>
              </a:extLst>
            </p:cNvPr>
            <p:cNvSpPr/>
            <p:nvPr/>
          </p:nvSpPr>
          <p:spPr>
            <a:xfrm>
              <a:off x="5013052" y="3922728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Wy1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8619543-3982-4F5F-0EEE-079E8E708C77}"/>
                </a:ext>
              </a:extLst>
            </p:cNvPr>
            <p:cNvSpPr/>
            <p:nvPr/>
          </p:nvSpPr>
          <p:spPr>
            <a:xfrm>
              <a:off x="5894051" y="3921959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Ry1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3A1282D-6BE1-3AFD-666E-810940A9809B}"/>
                </a:ext>
              </a:extLst>
            </p:cNvPr>
            <p:cNvSpPr/>
            <p:nvPr/>
          </p:nvSpPr>
          <p:spPr>
            <a:xfrm>
              <a:off x="6786875" y="3918335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Rx1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A0C6EE9-728E-D707-4C49-329556A1A3FA}"/>
              </a:ext>
            </a:extLst>
          </p:cNvPr>
          <p:cNvSpPr txBox="1"/>
          <p:nvPr/>
        </p:nvSpPr>
        <p:spPr>
          <a:xfrm>
            <a:off x="2099573" y="4579891"/>
            <a:ext cx="9038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This </a:t>
            </a:r>
            <a:r>
              <a:rPr lang="en-IN" sz="2400" dirty="0">
                <a:solidFill>
                  <a:srgbClr val="7030A0"/>
                </a:solidFill>
              </a:rPr>
              <a:t>sequence</a:t>
            </a:r>
            <a:r>
              <a:rPr lang="en-IN" sz="2400" dirty="0"/>
              <a:t> is </a:t>
            </a:r>
            <a:r>
              <a:rPr lang="en-IN" sz="2400" dirty="0">
                <a:solidFill>
                  <a:srgbClr val="C00000"/>
                </a:solidFill>
              </a:rPr>
              <a:t>legal</a:t>
            </a:r>
            <a:r>
              <a:rPr lang="en-IN" sz="2400" dirty="0"/>
              <a:t> </a:t>
            </a:r>
            <a:r>
              <a:rPr lang="en-IN" sz="2400" dirty="0">
                <a:sym typeface="Wingdings" panose="05000000000000000000" pitchFamily="2" charset="2"/>
              </a:rPr>
              <a:t> Every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read</a:t>
            </a:r>
            <a:r>
              <a:rPr lang="en-IN" sz="2400" dirty="0">
                <a:sym typeface="Wingdings" panose="05000000000000000000" pitchFamily="2" charset="2"/>
              </a:rPr>
              <a:t> fetches the </a:t>
            </a:r>
            <a:r>
              <a:rPr lang="en-IN" sz="2400" dirty="0">
                <a:solidFill>
                  <a:srgbClr val="00B050"/>
                </a:solidFill>
                <a:sym typeface="Wingdings" panose="05000000000000000000" pitchFamily="2" charset="2"/>
              </a:rPr>
              <a:t>value</a:t>
            </a:r>
            <a:r>
              <a:rPr lang="en-IN" sz="2400" dirty="0">
                <a:sym typeface="Wingdings" panose="05000000000000000000" pitchFamily="2" charset="2"/>
              </a:rPr>
              <a:t> of the latest </a:t>
            </a:r>
            <a:r>
              <a:rPr lang="en-IN" sz="2400" dirty="0">
                <a:solidFill>
                  <a:srgbClr val="0070C0"/>
                </a:solidFill>
                <a:sym typeface="Wingdings" panose="05000000000000000000" pitchFamily="2" charset="2"/>
              </a:rPr>
              <a:t>write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F077A701-7644-5CED-D291-9CD773E035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41556"/>
            <a:ext cx="891952" cy="8919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522BA8-0E95-827F-0A2D-6BAAAA76A642}"/>
              </a:ext>
            </a:extLst>
          </p:cNvPr>
          <p:cNvSpPr txBox="1"/>
          <p:nvPr/>
        </p:nvSpPr>
        <p:spPr>
          <a:xfrm>
            <a:off x="1726199" y="5236352"/>
            <a:ext cx="8521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This is a </a:t>
            </a:r>
            <a:r>
              <a:rPr lang="en-IN" sz="2400" dirty="0">
                <a:solidFill>
                  <a:srgbClr val="FF0000"/>
                </a:solidFill>
              </a:rPr>
              <a:t>sequence</a:t>
            </a:r>
            <a:r>
              <a:rPr lang="en-IN" sz="2400" dirty="0"/>
              <a:t> with atomic </a:t>
            </a:r>
            <a:r>
              <a:rPr lang="en-IN" sz="2400" dirty="0">
                <a:solidFill>
                  <a:srgbClr val="0070C0"/>
                </a:solidFill>
              </a:rPr>
              <a:t>events</a:t>
            </a:r>
            <a:r>
              <a:rPr lang="en-IN" sz="2400" dirty="0"/>
              <a:t> (</a:t>
            </a:r>
            <a:r>
              <a:rPr lang="en-IN" sz="2400" dirty="0">
                <a:solidFill>
                  <a:srgbClr val="00B050"/>
                </a:solidFill>
              </a:rPr>
              <a:t>operations</a:t>
            </a:r>
            <a:r>
              <a:rPr lang="en-IN" sz="2400" dirty="0"/>
              <a:t>) that is also </a:t>
            </a:r>
            <a:r>
              <a:rPr lang="en-IN" sz="2400" dirty="0">
                <a:solidFill>
                  <a:schemeClr val="accent6"/>
                </a:solidFill>
              </a:rPr>
              <a:t>legal</a:t>
            </a:r>
            <a:r>
              <a:rPr lang="en-IN" sz="2400" dirty="0"/>
              <a:t> 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65DB11E-CC09-A99C-E306-D4E1CDF61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21" y="5945655"/>
            <a:ext cx="523302" cy="5233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3A96C10-527C-1853-3BEB-D29907609056}"/>
              </a:ext>
            </a:extLst>
          </p:cNvPr>
          <p:cNvSpPr txBox="1"/>
          <p:nvPr/>
        </p:nvSpPr>
        <p:spPr>
          <a:xfrm>
            <a:off x="2717378" y="5945655"/>
            <a:ext cx="193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What </a:t>
            </a:r>
            <a:r>
              <a:rPr lang="en-IN" sz="2400" dirty="0">
                <a:solidFill>
                  <a:srgbClr val="0070C0"/>
                </a:solidFill>
              </a:rPr>
              <a:t>else</a:t>
            </a:r>
            <a:r>
              <a:rPr lang="en-IN" sz="2400" dirty="0"/>
              <a:t> ???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D845AE-0593-B7E2-710E-5F494FDB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731D-A527-C929-1867-285B7BEC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Consistency (SC)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4114-AEC5-F50B-7EAB-2CAF8FDD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9324"/>
            <a:ext cx="10515600" cy="1064220"/>
          </a:xfrm>
        </p:spPr>
        <p:txBody>
          <a:bodyPr/>
          <a:lstStyle/>
          <a:p>
            <a:r>
              <a:rPr lang="en-IN" dirty="0"/>
              <a:t>Note the order of </a:t>
            </a:r>
            <a:r>
              <a:rPr lang="en-IN" dirty="0">
                <a:solidFill>
                  <a:srgbClr val="00B050"/>
                </a:solidFill>
              </a:rPr>
              <a:t>operations</a:t>
            </a:r>
            <a:r>
              <a:rPr lang="en-IN" dirty="0"/>
              <a:t> within each </a:t>
            </a:r>
            <a:r>
              <a:rPr lang="en-IN" dirty="0">
                <a:solidFill>
                  <a:srgbClr val="C00000"/>
                </a:solidFill>
              </a:rPr>
              <a:t>thread</a:t>
            </a:r>
          </a:p>
          <a:p>
            <a:r>
              <a:rPr lang="en-IN" dirty="0"/>
              <a:t>They have the same </a:t>
            </a:r>
            <a:r>
              <a:rPr lang="en-IN" dirty="0">
                <a:solidFill>
                  <a:srgbClr val="FF0000"/>
                </a:solidFill>
              </a:rPr>
              <a:t>relative</a:t>
            </a:r>
            <a:r>
              <a:rPr lang="en-IN" dirty="0"/>
              <a:t> order in the </a:t>
            </a:r>
            <a:r>
              <a:rPr lang="en-IN" dirty="0">
                <a:solidFill>
                  <a:srgbClr val="0070C0"/>
                </a:solidFill>
              </a:rPr>
              <a:t>equivalent</a:t>
            </a:r>
            <a:r>
              <a:rPr lang="en-IN" dirty="0"/>
              <a:t> global order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DC2ADE-505E-0C0F-5192-73AE24D6C294}"/>
              </a:ext>
            </a:extLst>
          </p:cNvPr>
          <p:cNvGrpSpPr/>
          <p:nvPr/>
        </p:nvGrpSpPr>
        <p:grpSpPr>
          <a:xfrm>
            <a:off x="4742002" y="1825625"/>
            <a:ext cx="2308762" cy="1500219"/>
            <a:chOff x="4649638" y="1363960"/>
            <a:chExt cx="2308762" cy="150021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1DC65E-2DC2-C304-CCC2-E363615488E7}"/>
                </a:ext>
              </a:extLst>
            </p:cNvPr>
            <p:cNvCxnSpPr>
              <a:cxnSpLocks/>
            </p:cNvCxnSpPr>
            <p:nvPr/>
          </p:nvCxnSpPr>
          <p:spPr>
            <a:xfrm>
              <a:off x="5779698" y="1531546"/>
              <a:ext cx="0" cy="13326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5234B3-2138-753E-EAA1-74D8FC3FE223}"/>
                </a:ext>
              </a:extLst>
            </p:cNvPr>
            <p:cNvSpPr txBox="1"/>
            <p:nvPr/>
          </p:nvSpPr>
          <p:spPr>
            <a:xfrm>
              <a:off x="4743051" y="1363960"/>
              <a:ext cx="498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P1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093BA9-6A25-A6F1-39E6-4ABA43F7A3BC}"/>
                </a:ext>
              </a:extLst>
            </p:cNvPr>
            <p:cNvSpPr txBox="1"/>
            <p:nvPr/>
          </p:nvSpPr>
          <p:spPr>
            <a:xfrm>
              <a:off x="6308862" y="1363960"/>
              <a:ext cx="4988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P2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77A429-56BC-8D32-E4D0-3088137DBBE8}"/>
                </a:ext>
              </a:extLst>
            </p:cNvPr>
            <p:cNvSpPr txBox="1"/>
            <p:nvPr/>
          </p:nvSpPr>
          <p:spPr>
            <a:xfrm>
              <a:off x="4716460" y="188323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Wx1</a:t>
              </a:r>
              <a:r>
                <a:rPr lang="en-IN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6E6647-5C7D-356A-2557-A9D4C178C607}"/>
                </a:ext>
              </a:extLst>
            </p:cNvPr>
            <p:cNvSpPr txBox="1"/>
            <p:nvPr/>
          </p:nvSpPr>
          <p:spPr>
            <a:xfrm>
              <a:off x="6119352" y="188323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Wy1</a:t>
              </a:r>
              <a:r>
                <a:rPr lang="en-IN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7A9D83-4788-D57B-F9E0-A04AE0A0B5F0}"/>
                </a:ext>
              </a:extLst>
            </p:cNvPr>
            <p:cNvSpPr txBox="1"/>
            <p:nvPr/>
          </p:nvSpPr>
          <p:spPr>
            <a:xfrm>
              <a:off x="4746739" y="2402514"/>
              <a:ext cx="694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Ry1</a:t>
              </a:r>
              <a:r>
                <a:rPr lang="en-IN" dirty="0"/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BAB809-0B93-D46A-65EE-556700E65334}"/>
                </a:ext>
              </a:extLst>
            </p:cNvPr>
            <p:cNvSpPr txBox="1"/>
            <p:nvPr/>
          </p:nvSpPr>
          <p:spPr>
            <a:xfrm>
              <a:off x="6211142" y="2402514"/>
              <a:ext cx="694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Rx1</a:t>
              </a:r>
              <a:r>
                <a:rPr lang="en-IN" dirty="0"/>
                <a:t> 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0E3AF-1358-C8E7-8BCD-0181064C0EA7}"/>
                </a:ext>
              </a:extLst>
            </p:cNvPr>
            <p:cNvCxnSpPr>
              <a:cxnSpLocks/>
            </p:cNvCxnSpPr>
            <p:nvPr/>
          </p:nvCxnSpPr>
          <p:spPr>
            <a:xfrm>
              <a:off x="4649638" y="1825625"/>
              <a:ext cx="23087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8E0FA0-C5AF-B0FD-8870-95A13DF7D9C0}"/>
              </a:ext>
            </a:extLst>
          </p:cNvPr>
          <p:cNvGrpSpPr/>
          <p:nvPr/>
        </p:nvGrpSpPr>
        <p:grpSpPr>
          <a:xfrm>
            <a:off x="7957070" y="2287290"/>
            <a:ext cx="3523881" cy="477375"/>
            <a:chOff x="4132053" y="3914875"/>
            <a:chExt cx="3523881" cy="4773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DF8E4C-C841-5E7C-DF52-31BDA93F65E2}"/>
                </a:ext>
              </a:extLst>
            </p:cNvPr>
            <p:cNvSpPr/>
            <p:nvPr/>
          </p:nvSpPr>
          <p:spPr>
            <a:xfrm>
              <a:off x="4132054" y="3914875"/>
              <a:ext cx="3523880" cy="477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A0E5563-2B0C-306E-E155-D4EF3DB9CD27}"/>
                </a:ext>
              </a:extLst>
            </p:cNvPr>
            <p:cNvSpPr/>
            <p:nvPr/>
          </p:nvSpPr>
          <p:spPr>
            <a:xfrm>
              <a:off x="4132053" y="3922729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Wx1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F63AB5A-61D6-4E18-B8C5-8D94B9BD5924}"/>
                </a:ext>
              </a:extLst>
            </p:cNvPr>
            <p:cNvSpPr/>
            <p:nvPr/>
          </p:nvSpPr>
          <p:spPr>
            <a:xfrm>
              <a:off x="5013052" y="3922728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Wy1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3C03B0-EB26-3669-DF94-AD4402AF1E1C}"/>
                </a:ext>
              </a:extLst>
            </p:cNvPr>
            <p:cNvSpPr/>
            <p:nvPr/>
          </p:nvSpPr>
          <p:spPr>
            <a:xfrm>
              <a:off x="5894051" y="3921959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Ry1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76346D1-81C5-676A-DD4D-E229E6A578A9}"/>
                </a:ext>
              </a:extLst>
            </p:cNvPr>
            <p:cNvSpPr/>
            <p:nvPr/>
          </p:nvSpPr>
          <p:spPr>
            <a:xfrm>
              <a:off x="6786875" y="3918335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Rx1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92FB12-06AC-742B-FCE1-523DDD5A03BB}"/>
              </a:ext>
            </a:extLst>
          </p:cNvPr>
          <p:cNvSpPr txBox="1"/>
          <p:nvPr/>
        </p:nvSpPr>
        <p:spPr>
          <a:xfrm>
            <a:off x="8207236" y="1813375"/>
            <a:ext cx="347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Equivalent global order</a:t>
            </a:r>
          </a:p>
        </p:txBody>
      </p:sp>
      <p:pic>
        <p:nvPicPr>
          <p:cNvPr id="21" name="Picture 20" descr="Shape, circle&#10;&#10;Description automatically generated">
            <a:extLst>
              <a:ext uri="{FF2B5EF4-FFF2-40B4-BE49-F238E27FC236}">
                <a16:creationId xmlns:a16="http://schemas.microsoft.com/office/drawing/2014/main" id="{357E1D68-A126-ACC2-2CF7-72601EECF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6760"/>
            <a:ext cx="818070" cy="6861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D720E3E-7993-3AC3-9A86-C46A5A23C0FE}"/>
              </a:ext>
            </a:extLst>
          </p:cNvPr>
          <p:cNvSpPr txBox="1"/>
          <p:nvPr/>
        </p:nvSpPr>
        <p:spPr>
          <a:xfrm>
            <a:off x="1821763" y="4923215"/>
            <a:ext cx="958012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We can </a:t>
            </a:r>
            <a:r>
              <a:rPr lang="en-IN" sz="2400" dirty="0">
                <a:solidFill>
                  <a:srgbClr val="FF0000"/>
                </a:solidFill>
              </a:rPr>
              <a:t>reduce</a:t>
            </a:r>
            <a:r>
              <a:rPr lang="en-IN" sz="2400" dirty="0"/>
              <a:t> a </a:t>
            </a:r>
            <a:r>
              <a:rPr lang="en-IN" sz="2400" dirty="0">
                <a:solidFill>
                  <a:srgbClr val="00B050"/>
                </a:solidFill>
              </a:rPr>
              <a:t>parallel</a:t>
            </a:r>
            <a:r>
              <a:rPr lang="en-IN" sz="2400" dirty="0"/>
              <a:t> multi-process </a:t>
            </a:r>
            <a:r>
              <a:rPr lang="en-IN" sz="2400" dirty="0">
                <a:solidFill>
                  <a:srgbClr val="0070C0"/>
                </a:solidFill>
              </a:rPr>
              <a:t>execution</a:t>
            </a:r>
            <a:r>
              <a:rPr lang="en-IN" sz="2400" dirty="0"/>
              <a:t> to a </a:t>
            </a:r>
            <a:r>
              <a:rPr lang="en-IN" sz="2400" dirty="0">
                <a:solidFill>
                  <a:srgbClr val="FF0000"/>
                </a:solidFill>
              </a:rPr>
              <a:t>sequential</a:t>
            </a:r>
            <a:r>
              <a:rPr lang="en-IN" sz="2400" dirty="0"/>
              <a:t> execution,</a:t>
            </a:r>
            <a:br>
              <a:rPr lang="en-IN" sz="2400" dirty="0"/>
            </a:br>
            <a:r>
              <a:rPr lang="en-IN" sz="2400" dirty="0"/>
              <a:t>where each operation is </a:t>
            </a:r>
            <a:r>
              <a:rPr lang="en-IN" sz="2400" dirty="0">
                <a:solidFill>
                  <a:srgbClr val="C00000"/>
                </a:solidFill>
              </a:rPr>
              <a:t>atomic</a:t>
            </a:r>
            <a:r>
              <a:rPr lang="en-IN" sz="2400" dirty="0"/>
              <a:t>, the sequence is </a:t>
            </a:r>
            <a:r>
              <a:rPr lang="en-IN" sz="2400" dirty="0">
                <a:solidFill>
                  <a:srgbClr val="7030A0"/>
                </a:solidFill>
              </a:rPr>
              <a:t>legal</a:t>
            </a:r>
            <a:r>
              <a:rPr lang="en-IN" sz="2400" dirty="0"/>
              <a:t>, and the intra-thread</a:t>
            </a:r>
          </a:p>
          <a:p>
            <a:pPr algn="l"/>
            <a:r>
              <a:rPr lang="en-IN" sz="2400" dirty="0"/>
              <a:t>(</a:t>
            </a:r>
            <a:r>
              <a:rPr lang="en-IN" sz="2400" dirty="0">
                <a:solidFill>
                  <a:srgbClr val="00B050"/>
                </a:solidFill>
              </a:rPr>
              <a:t>program</a:t>
            </a:r>
            <a:r>
              <a:rPr lang="en-IN" sz="2400" dirty="0"/>
              <a:t>) order is respected. The operations are basically </a:t>
            </a:r>
            <a:r>
              <a:rPr lang="en-IN" sz="2400" dirty="0">
                <a:solidFill>
                  <a:srgbClr val="C00000"/>
                </a:solidFill>
              </a:rPr>
              <a:t>interleaved</a:t>
            </a:r>
            <a:r>
              <a:rPr lang="en-IN" sz="2400" dirty="0"/>
              <a:t> to</a:t>
            </a:r>
            <a:br>
              <a:rPr lang="en-IN" sz="2400" dirty="0"/>
            </a:br>
            <a:r>
              <a:rPr lang="en-IN" sz="2400" dirty="0"/>
              <a:t>get the </a:t>
            </a:r>
            <a:r>
              <a:rPr lang="en-IN" sz="2400" dirty="0">
                <a:solidFill>
                  <a:srgbClr val="FF0000"/>
                </a:solidFill>
              </a:rPr>
              <a:t>equivalent</a:t>
            </a:r>
            <a:r>
              <a:rPr lang="en-IN" sz="2400" dirty="0"/>
              <a:t> global order.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879578-6E28-2DF5-68F7-99B427D764F2}"/>
              </a:ext>
            </a:extLst>
          </p:cNvPr>
          <p:cNvSpPr/>
          <p:nvPr/>
        </p:nvSpPr>
        <p:spPr>
          <a:xfrm>
            <a:off x="4917057" y="4684143"/>
            <a:ext cx="3209026" cy="294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Sequential consistency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C5748-EBC7-C9B2-56D3-4CD86591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C5D2-3B53-5693-D276-0B6AA9B4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we have a non-atomic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5084-FB58-E0B5-2A96-D8BDDDFD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IN" dirty="0"/>
              <a:t>If the </a:t>
            </a:r>
            <a:r>
              <a:rPr lang="en-IN" dirty="0">
                <a:solidFill>
                  <a:srgbClr val="00B050"/>
                </a:solidFill>
              </a:rPr>
              <a:t>program</a:t>
            </a:r>
            <a:r>
              <a:rPr lang="en-IN" dirty="0"/>
              <a:t> order is respected, we </a:t>
            </a:r>
            <a:r>
              <a:rPr lang="en-IN" dirty="0">
                <a:solidFill>
                  <a:srgbClr val="0070C0"/>
                </a:solidFill>
              </a:rPr>
              <a:t>expect</a:t>
            </a:r>
            <a:r>
              <a:rPr lang="en-IN" dirty="0"/>
              <a:t> P3 to </a:t>
            </a:r>
            <a:r>
              <a:rPr lang="en-IN" dirty="0">
                <a:solidFill>
                  <a:srgbClr val="FF0000"/>
                </a:solidFill>
              </a:rPr>
              <a:t>read</a:t>
            </a:r>
            <a:r>
              <a:rPr lang="en-IN" dirty="0"/>
              <a:t> (x=1)</a:t>
            </a:r>
          </a:p>
          <a:p>
            <a:r>
              <a:rPr lang="en-IN" dirty="0"/>
              <a:t>However, it </a:t>
            </a:r>
            <a:r>
              <a:rPr lang="en-IN" dirty="0">
                <a:solidFill>
                  <a:srgbClr val="FF0000"/>
                </a:solidFill>
              </a:rPr>
              <a:t>reads</a:t>
            </a:r>
            <a:r>
              <a:rPr lang="en-IN" dirty="0"/>
              <a:t> (x=0)</a:t>
            </a:r>
          </a:p>
          <a:p>
            <a:r>
              <a:rPr lang="en-IN" dirty="0"/>
              <a:t>This means that the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to x (Wx1) is </a:t>
            </a:r>
            <a:r>
              <a:rPr lang="en-IN" dirty="0">
                <a:solidFill>
                  <a:srgbClr val="C00000"/>
                </a:solidFill>
              </a:rPr>
              <a:t>not atomic</a:t>
            </a:r>
          </a:p>
          <a:p>
            <a:r>
              <a:rPr lang="en-IN" dirty="0"/>
              <a:t>An </a:t>
            </a:r>
            <a:r>
              <a:rPr lang="en-IN" dirty="0">
                <a:solidFill>
                  <a:srgbClr val="C00000"/>
                </a:solidFill>
              </a:rPr>
              <a:t>intermediate</a:t>
            </a:r>
            <a:r>
              <a:rPr lang="en-IN" dirty="0"/>
              <a:t> state 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visible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C1ABC2E-E0B3-6D50-B97F-E0BF9E7C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8" y="766255"/>
            <a:ext cx="523302" cy="52330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330F89-F0F2-E403-193C-D090B6AFC0FC}"/>
              </a:ext>
            </a:extLst>
          </p:cNvPr>
          <p:cNvCxnSpPr>
            <a:cxnSpLocks/>
          </p:cNvCxnSpPr>
          <p:nvPr/>
        </p:nvCxnSpPr>
        <p:spPr>
          <a:xfrm>
            <a:off x="5087058" y="1690688"/>
            <a:ext cx="0" cy="1332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028F1C-C298-F138-6C8A-EE278E6A3582}"/>
              </a:ext>
            </a:extLst>
          </p:cNvPr>
          <p:cNvSpPr txBox="1"/>
          <p:nvPr/>
        </p:nvSpPr>
        <p:spPr>
          <a:xfrm>
            <a:off x="4050411" y="152310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6B037-8452-3BF0-4C50-9155A37631EC}"/>
              </a:ext>
            </a:extLst>
          </p:cNvPr>
          <p:cNvSpPr txBox="1"/>
          <p:nvPr/>
        </p:nvSpPr>
        <p:spPr>
          <a:xfrm>
            <a:off x="5616222" y="152310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P2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0FEC7-B138-2173-B014-820418E33CF9}"/>
              </a:ext>
            </a:extLst>
          </p:cNvPr>
          <p:cNvSpPr txBox="1"/>
          <p:nvPr/>
        </p:nvSpPr>
        <p:spPr>
          <a:xfrm>
            <a:off x="4023820" y="20423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Wx1</a:t>
            </a:r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93F7A-05B1-5A5F-365F-C709401A9CA4}"/>
              </a:ext>
            </a:extLst>
          </p:cNvPr>
          <p:cNvSpPr txBox="1"/>
          <p:nvPr/>
        </p:nvSpPr>
        <p:spPr>
          <a:xfrm>
            <a:off x="5426712" y="204237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Rx1</a:t>
            </a:r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CB386-E6CB-5F7D-8EC6-B5DC12E2F61C}"/>
              </a:ext>
            </a:extLst>
          </p:cNvPr>
          <p:cNvSpPr txBox="1"/>
          <p:nvPr/>
        </p:nvSpPr>
        <p:spPr>
          <a:xfrm>
            <a:off x="4054099" y="25616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099FE-2ADB-E5AA-C470-B1256D292CCB}"/>
              </a:ext>
            </a:extLst>
          </p:cNvPr>
          <p:cNvSpPr txBox="1"/>
          <p:nvPr/>
        </p:nvSpPr>
        <p:spPr>
          <a:xfrm>
            <a:off x="5421725" y="2561656"/>
            <a:ext cx="79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Wy1</a:t>
            </a:r>
            <a:r>
              <a:rPr lang="en-IN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680B42-70F4-79E7-667B-2169DFEF1823}"/>
              </a:ext>
            </a:extLst>
          </p:cNvPr>
          <p:cNvCxnSpPr>
            <a:cxnSpLocks/>
          </p:cNvCxnSpPr>
          <p:nvPr/>
        </p:nvCxnSpPr>
        <p:spPr>
          <a:xfrm>
            <a:off x="3956998" y="1984767"/>
            <a:ext cx="41949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C90A63-1007-CFCE-620D-2DA19C376851}"/>
              </a:ext>
            </a:extLst>
          </p:cNvPr>
          <p:cNvCxnSpPr>
            <a:cxnSpLocks/>
          </p:cNvCxnSpPr>
          <p:nvPr/>
        </p:nvCxnSpPr>
        <p:spPr>
          <a:xfrm>
            <a:off x="6585178" y="1690687"/>
            <a:ext cx="0" cy="1332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B6CBA7-1727-5C78-9EE9-705612F0C81A}"/>
              </a:ext>
            </a:extLst>
          </p:cNvPr>
          <p:cNvSpPr txBox="1"/>
          <p:nvPr/>
        </p:nvSpPr>
        <p:spPr>
          <a:xfrm>
            <a:off x="7114341" y="152880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46FFA5-8CE3-BC3B-9651-6FCDF39A4AEC}"/>
              </a:ext>
            </a:extLst>
          </p:cNvPr>
          <p:cNvSpPr txBox="1"/>
          <p:nvPr/>
        </p:nvSpPr>
        <p:spPr>
          <a:xfrm>
            <a:off x="6974827" y="2042258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Ry1</a:t>
            </a:r>
            <a:r>
              <a:rPr lang="en-IN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B82715-B546-92E0-D279-C9B71919D3DA}"/>
              </a:ext>
            </a:extLst>
          </p:cNvPr>
          <p:cNvSpPr txBox="1"/>
          <p:nvPr/>
        </p:nvSpPr>
        <p:spPr>
          <a:xfrm>
            <a:off x="6974827" y="252036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Rx0</a:t>
            </a:r>
            <a:r>
              <a:rPr lang="en-IN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A51DAA-8FDA-01BF-BDD0-2E1497F454C6}"/>
              </a:ext>
            </a:extLst>
          </p:cNvPr>
          <p:cNvCxnSpPr>
            <a:cxnSpLocks/>
          </p:cNvCxnSpPr>
          <p:nvPr/>
        </p:nvCxnSpPr>
        <p:spPr>
          <a:xfrm>
            <a:off x="4790748" y="2273090"/>
            <a:ext cx="5926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78BB85-10EC-045F-EE42-54B9B2C972AD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6220405" y="2286301"/>
            <a:ext cx="0" cy="506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672E7B-3688-14AB-1BAC-855100170FAF}"/>
              </a:ext>
            </a:extLst>
          </p:cNvPr>
          <p:cNvCxnSpPr>
            <a:cxnSpLocks/>
          </p:cNvCxnSpPr>
          <p:nvPr/>
        </p:nvCxnSpPr>
        <p:spPr>
          <a:xfrm flipV="1">
            <a:off x="6220405" y="2357003"/>
            <a:ext cx="827376" cy="504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C2EE5C-47A8-6D80-5F37-41682D752634}"/>
              </a:ext>
            </a:extLst>
          </p:cNvPr>
          <p:cNvCxnSpPr>
            <a:cxnSpLocks/>
          </p:cNvCxnSpPr>
          <p:nvPr/>
        </p:nvCxnSpPr>
        <p:spPr>
          <a:xfrm>
            <a:off x="7648276" y="2286301"/>
            <a:ext cx="0" cy="506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54247-8B29-F46C-22F5-804799A7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4E59-0D75-D753-D154-4D8BC827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problem with sequential consistency (SC)?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B4EB-AC61-EAF8-5771-C34C1E40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4502"/>
            <a:ext cx="10515600" cy="1172774"/>
          </a:xfrm>
        </p:spPr>
        <p:txBody>
          <a:bodyPr/>
          <a:lstStyle/>
          <a:p>
            <a:r>
              <a:rPr lang="en-IN" dirty="0"/>
              <a:t>We only talk about </a:t>
            </a:r>
            <a:r>
              <a:rPr lang="en-IN" dirty="0">
                <a:solidFill>
                  <a:srgbClr val="FF0000"/>
                </a:solidFill>
              </a:rPr>
              <a:t>relative</a:t>
            </a:r>
            <a:r>
              <a:rPr lang="en-IN" dirty="0"/>
              <a:t> orders. </a:t>
            </a:r>
          </a:p>
          <a:p>
            <a:r>
              <a:rPr lang="en-IN" dirty="0"/>
              <a:t>What if the real time order is like this: (1) </a:t>
            </a:r>
            <a:r>
              <a:rPr lang="en-IN" dirty="0">
                <a:sym typeface="Wingdings" panose="05000000000000000000" pitchFamily="2" charset="2"/>
              </a:rPr>
              <a:t> (2)  (3)  (4)</a:t>
            </a:r>
            <a:r>
              <a:rPr lang="en-IN" dirty="0"/>
              <a:t> </a:t>
            </a:r>
          </a:p>
          <a:p>
            <a:pPr lvl="1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DF71CB-C9F3-8B35-BC94-3166C94710CD}"/>
              </a:ext>
            </a:extLst>
          </p:cNvPr>
          <p:cNvCxnSpPr>
            <a:cxnSpLocks/>
          </p:cNvCxnSpPr>
          <p:nvPr/>
        </p:nvCxnSpPr>
        <p:spPr>
          <a:xfrm>
            <a:off x="4120896" y="1970866"/>
            <a:ext cx="0" cy="1332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97940E-5D73-8CA5-6BA6-84ED69571E02}"/>
              </a:ext>
            </a:extLst>
          </p:cNvPr>
          <p:cNvSpPr txBox="1"/>
          <p:nvPr/>
        </p:nvSpPr>
        <p:spPr>
          <a:xfrm>
            <a:off x="2972109" y="180328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P1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C1044-3AF5-244C-0747-80BC7019C0E6}"/>
              </a:ext>
            </a:extLst>
          </p:cNvPr>
          <p:cNvSpPr txBox="1"/>
          <p:nvPr/>
        </p:nvSpPr>
        <p:spPr>
          <a:xfrm>
            <a:off x="4537920" y="180328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P2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FB5B-B0AB-0DA9-7B05-5CF0F51B4272}"/>
              </a:ext>
            </a:extLst>
          </p:cNvPr>
          <p:cNvSpPr txBox="1"/>
          <p:nvPr/>
        </p:nvSpPr>
        <p:spPr>
          <a:xfrm>
            <a:off x="2945518" y="2322557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1. Wx1</a:t>
            </a:r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B055E-8904-ED2C-22B6-1DBFCD561E1E}"/>
              </a:ext>
            </a:extLst>
          </p:cNvPr>
          <p:cNvSpPr txBox="1"/>
          <p:nvPr/>
        </p:nvSpPr>
        <p:spPr>
          <a:xfrm>
            <a:off x="4348410" y="2322557"/>
            <a:ext cx="110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3. Wy1</a:t>
            </a:r>
            <a:r>
              <a:rPr lang="en-IN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B58D5-67E1-D2BE-4AA6-915812EC6FA8}"/>
              </a:ext>
            </a:extLst>
          </p:cNvPr>
          <p:cNvSpPr txBox="1"/>
          <p:nvPr/>
        </p:nvSpPr>
        <p:spPr>
          <a:xfrm>
            <a:off x="2975797" y="2841834"/>
            <a:ext cx="99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2. Ry1</a:t>
            </a:r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3DEFA-36BA-2B61-68A4-A075D87431D0}"/>
              </a:ext>
            </a:extLst>
          </p:cNvPr>
          <p:cNvSpPr txBox="1"/>
          <p:nvPr/>
        </p:nvSpPr>
        <p:spPr>
          <a:xfrm>
            <a:off x="4348410" y="284183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4. Rx1</a:t>
            </a:r>
            <a:r>
              <a:rPr lang="en-IN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952CF4-AA9B-DCF5-53DC-91625A1AE95A}"/>
              </a:ext>
            </a:extLst>
          </p:cNvPr>
          <p:cNvCxnSpPr>
            <a:cxnSpLocks/>
          </p:cNvCxnSpPr>
          <p:nvPr/>
        </p:nvCxnSpPr>
        <p:spPr>
          <a:xfrm>
            <a:off x="2878696" y="2264945"/>
            <a:ext cx="2308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84823-B932-2318-BA43-BD60D9B2AFB0}"/>
              </a:ext>
            </a:extLst>
          </p:cNvPr>
          <p:cNvGrpSpPr/>
          <p:nvPr/>
        </p:nvGrpSpPr>
        <p:grpSpPr>
          <a:xfrm>
            <a:off x="6093764" y="2264945"/>
            <a:ext cx="3523881" cy="477375"/>
            <a:chOff x="4132053" y="3914875"/>
            <a:chExt cx="3523881" cy="4773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739E8F-E22B-1A9F-0B0C-A022D31DE08E}"/>
                </a:ext>
              </a:extLst>
            </p:cNvPr>
            <p:cNvSpPr/>
            <p:nvPr/>
          </p:nvSpPr>
          <p:spPr>
            <a:xfrm>
              <a:off x="4132054" y="3914875"/>
              <a:ext cx="3523880" cy="477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6B1D41-0049-0349-EF99-7095E2EAC0F4}"/>
                </a:ext>
              </a:extLst>
            </p:cNvPr>
            <p:cNvSpPr/>
            <p:nvPr/>
          </p:nvSpPr>
          <p:spPr>
            <a:xfrm>
              <a:off x="4132053" y="3922729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Wx1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2988CD-2E05-AD38-5810-6F63AF672229}"/>
                </a:ext>
              </a:extLst>
            </p:cNvPr>
            <p:cNvSpPr/>
            <p:nvPr/>
          </p:nvSpPr>
          <p:spPr>
            <a:xfrm>
              <a:off x="5013052" y="3922728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Wy1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060AACD-6DEF-36AA-B88E-35A8F0DD8C09}"/>
                </a:ext>
              </a:extLst>
            </p:cNvPr>
            <p:cNvSpPr/>
            <p:nvPr/>
          </p:nvSpPr>
          <p:spPr>
            <a:xfrm>
              <a:off x="5894051" y="3921959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Ry1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178041A-D73B-73F5-2D49-A7609BAEE598}"/>
                </a:ext>
              </a:extLst>
            </p:cNvPr>
            <p:cNvSpPr/>
            <p:nvPr/>
          </p:nvSpPr>
          <p:spPr>
            <a:xfrm>
              <a:off x="6786875" y="3918335"/>
              <a:ext cx="854015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/>
                <a:t>Rx1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1289A7-2C79-7F86-96A8-D66BB1F0675F}"/>
              </a:ext>
            </a:extLst>
          </p:cNvPr>
          <p:cNvSpPr txBox="1"/>
          <p:nvPr/>
        </p:nvSpPr>
        <p:spPr>
          <a:xfrm>
            <a:off x="6343930" y="1791030"/>
            <a:ext cx="347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Equivalent global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FECDA6-A646-F9FB-B33A-FC3F54F2E9DC}"/>
              </a:ext>
            </a:extLst>
          </p:cNvPr>
          <p:cNvSpPr txBox="1"/>
          <p:nvPr/>
        </p:nvSpPr>
        <p:spPr>
          <a:xfrm>
            <a:off x="2416868" y="4605306"/>
            <a:ext cx="5865901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We should have seen the </a:t>
            </a:r>
            <a:r>
              <a:rPr lang="en-IN" sz="2400" dirty="0">
                <a:solidFill>
                  <a:srgbClr val="00B050"/>
                </a:solidFill>
              </a:rPr>
              <a:t>following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outcome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06BBD1-DB4F-A823-8618-875BB428C2F9}"/>
              </a:ext>
            </a:extLst>
          </p:cNvPr>
          <p:cNvCxnSpPr>
            <a:cxnSpLocks/>
          </p:cNvCxnSpPr>
          <p:nvPr/>
        </p:nvCxnSpPr>
        <p:spPr>
          <a:xfrm>
            <a:off x="5220941" y="5334899"/>
            <a:ext cx="0" cy="1332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EFDF9D-2536-7029-20C2-AFAE3F49C417}"/>
              </a:ext>
            </a:extLst>
          </p:cNvPr>
          <p:cNvSpPr txBox="1"/>
          <p:nvPr/>
        </p:nvSpPr>
        <p:spPr>
          <a:xfrm>
            <a:off x="4072154" y="516731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D341BF-2F4B-F1F9-23C2-0BEB88902C0D}"/>
              </a:ext>
            </a:extLst>
          </p:cNvPr>
          <p:cNvSpPr txBox="1"/>
          <p:nvPr/>
        </p:nvSpPr>
        <p:spPr>
          <a:xfrm>
            <a:off x="5637965" y="516731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P2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BABEB-1BF9-0212-4000-15D459BCD52E}"/>
              </a:ext>
            </a:extLst>
          </p:cNvPr>
          <p:cNvSpPr txBox="1"/>
          <p:nvPr/>
        </p:nvSpPr>
        <p:spPr>
          <a:xfrm>
            <a:off x="4045563" y="5686590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1. Wx1</a:t>
            </a:r>
            <a:r>
              <a:rPr lang="en-IN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3ADADA-ADBD-3C71-4C45-FDC0B9FACDAE}"/>
              </a:ext>
            </a:extLst>
          </p:cNvPr>
          <p:cNvSpPr txBox="1"/>
          <p:nvPr/>
        </p:nvSpPr>
        <p:spPr>
          <a:xfrm>
            <a:off x="5448455" y="5686590"/>
            <a:ext cx="110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3. Wy1</a:t>
            </a:r>
            <a:r>
              <a:rPr lang="en-IN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D6333-662E-F324-6B67-118700B8167F}"/>
              </a:ext>
            </a:extLst>
          </p:cNvPr>
          <p:cNvSpPr txBox="1"/>
          <p:nvPr/>
        </p:nvSpPr>
        <p:spPr>
          <a:xfrm>
            <a:off x="4075842" y="6205867"/>
            <a:ext cx="99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2. Ry0</a:t>
            </a:r>
            <a:r>
              <a:rPr lang="en-IN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ABE5ED-5FDE-DEC0-C959-0A4B8BA37B0F}"/>
              </a:ext>
            </a:extLst>
          </p:cNvPr>
          <p:cNvSpPr txBox="1"/>
          <p:nvPr/>
        </p:nvSpPr>
        <p:spPr>
          <a:xfrm>
            <a:off x="5448455" y="6205867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4. Rx1</a:t>
            </a:r>
            <a:r>
              <a:rPr lang="en-IN" dirty="0"/>
              <a:t>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B9D638-F639-5DEB-7B49-56DF372CEFBC}"/>
              </a:ext>
            </a:extLst>
          </p:cNvPr>
          <p:cNvCxnSpPr>
            <a:cxnSpLocks/>
          </p:cNvCxnSpPr>
          <p:nvPr/>
        </p:nvCxnSpPr>
        <p:spPr>
          <a:xfrm>
            <a:off x="3978741" y="5628978"/>
            <a:ext cx="2308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33349FC-8C7F-39C0-FD3E-B0A95F998090}"/>
              </a:ext>
            </a:extLst>
          </p:cNvPr>
          <p:cNvSpPr/>
          <p:nvPr/>
        </p:nvSpPr>
        <p:spPr>
          <a:xfrm>
            <a:off x="4041112" y="6205866"/>
            <a:ext cx="995658" cy="461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79BD2D58-C8AF-4214-9BAE-8A15B3513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3172989" y="6056130"/>
            <a:ext cx="846190" cy="8461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0782E-4AA5-99D8-24C7-FE3DEA74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E86D-7EA7-6F41-607A-329229D4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 vs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4D4A-42A8-A5FC-28E3-B43C721F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5545"/>
          </a:xfrm>
        </p:spPr>
        <p:txBody>
          <a:bodyPr/>
          <a:lstStyle/>
          <a:p>
            <a:r>
              <a:rPr lang="en-IN" dirty="0"/>
              <a:t>SC is fine as a </a:t>
            </a:r>
            <a:r>
              <a:rPr lang="en-IN" dirty="0">
                <a:solidFill>
                  <a:srgbClr val="C00000"/>
                </a:solidFill>
              </a:rPr>
              <a:t>theoretical</a:t>
            </a:r>
            <a:r>
              <a:rPr lang="en-IN" dirty="0"/>
              <a:t> model (</a:t>
            </a:r>
            <a:r>
              <a:rPr lang="en-IN" dirty="0">
                <a:solidFill>
                  <a:srgbClr val="00B050"/>
                </a:solidFill>
              </a:rPr>
              <a:t>preserves</a:t>
            </a:r>
            <a:r>
              <a:rPr lang="en-IN" dirty="0"/>
              <a:t> relative </a:t>
            </a:r>
            <a:r>
              <a:rPr lang="en-IN" dirty="0">
                <a:solidFill>
                  <a:srgbClr val="FF0000"/>
                </a:solidFill>
              </a:rPr>
              <a:t>orders</a:t>
            </a:r>
            <a:r>
              <a:rPr lang="en-IN" dirty="0"/>
              <a:t>, read-write </a:t>
            </a:r>
            <a:r>
              <a:rPr lang="en-IN" dirty="0">
                <a:solidFill>
                  <a:srgbClr val="FF0000"/>
                </a:solidFill>
              </a:rPr>
              <a:t>relationships</a:t>
            </a:r>
            <a:r>
              <a:rPr lang="en-IN" dirty="0"/>
              <a:t>, and </a:t>
            </a:r>
            <a:r>
              <a:rPr lang="en-IN" dirty="0">
                <a:solidFill>
                  <a:schemeClr val="accent1"/>
                </a:solidFill>
              </a:rPr>
              <a:t>atomicity</a:t>
            </a:r>
            <a:r>
              <a:rPr lang="en-IN" dirty="0"/>
              <a:t>)</a:t>
            </a:r>
          </a:p>
          <a:p>
            <a:r>
              <a:rPr lang="en-IN" dirty="0"/>
              <a:t>However, can we </a:t>
            </a:r>
            <a:r>
              <a:rPr lang="en-IN" dirty="0">
                <a:solidFill>
                  <a:srgbClr val="0070C0"/>
                </a:solidFill>
              </a:rPr>
              <a:t>ignore</a:t>
            </a:r>
            <a:r>
              <a:rPr lang="en-IN" dirty="0"/>
              <a:t> real-time </a:t>
            </a:r>
            <a:r>
              <a:rPr lang="en-IN" dirty="0">
                <a:solidFill>
                  <a:srgbClr val="7030A0"/>
                </a:solidFill>
              </a:rPr>
              <a:t>constraints</a:t>
            </a:r>
            <a:r>
              <a:rPr lang="en-IN" dirty="0"/>
              <a:t>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BEB69-B9F7-2167-91AD-BF8EB06F1FFC}"/>
              </a:ext>
            </a:extLst>
          </p:cNvPr>
          <p:cNvSpPr txBox="1"/>
          <p:nvPr/>
        </p:nvSpPr>
        <p:spPr>
          <a:xfrm>
            <a:off x="405442" y="4079082"/>
            <a:ext cx="584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u="sng" dirty="0">
                <a:solidFill>
                  <a:srgbClr val="00B050"/>
                </a:solidFill>
                <a:latin typeface="Comic Sans MS" panose="030F0702030302020204" pitchFamily="66" charset="0"/>
              </a:rPr>
              <a:t>Additional constraints in Linearizability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B04FB-5569-3815-CB67-C831C0CCEE43}"/>
              </a:ext>
            </a:extLst>
          </p:cNvPr>
          <p:cNvSpPr txBox="1"/>
          <p:nvPr/>
        </p:nvSpPr>
        <p:spPr>
          <a:xfrm>
            <a:off x="405442" y="4708811"/>
            <a:ext cx="88723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Every </a:t>
            </a:r>
            <a:r>
              <a:rPr lang="en-IN" sz="2400" dirty="0">
                <a:solidFill>
                  <a:srgbClr val="C00000"/>
                </a:solidFill>
              </a:rPr>
              <a:t>operation</a:t>
            </a:r>
            <a:r>
              <a:rPr lang="en-IN" sz="2400" dirty="0"/>
              <a:t> takes effect </a:t>
            </a:r>
            <a:r>
              <a:rPr lang="en-IN" sz="2400" dirty="0">
                <a:solidFill>
                  <a:srgbClr val="0070C0"/>
                </a:solidFill>
              </a:rPr>
              <a:t>instantaneously</a:t>
            </a:r>
            <a:r>
              <a:rPr lang="en-IN" sz="2400" dirty="0"/>
              <a:t> at some </a:t>
            </a:r>
            <a:r>
              <a:rPr lang="en-IN" sz="2400" dirty="0">
                <a:solidFill>
                  <a:srgbClr val="00B050"/>
                </a:solidFill>
              </a:rPr>
              <a:t>point</a:t>
            </a:r>
            <a:r>
              <a:rPr lang="en-IN" sz="2400" dirty="0"/>
              <a:t> of time </a:t>
            </a:r>
            <a:br>
              <a:rPr lang="en-IN" sz="2400" dirty="0"/>
            </a:br>
            <a:r>
              <a:rPr lang="en-IN" sz="2400" dirty="0"/>
              <a:t>between its </a:t>
            </a:r>
            <a:r>
              <a:rPr lang="en-IN" sz="2400" dirty="0">
                <a:solidFill>
                  <a:srgbClr val="FF0000"/>
                </a:solidFill>
              </a:rPr>
              <a:t>start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0070C0"/>
                </a:solidFill>
              </a:rPr>
              <a:t>finish</a:t>
            </a:r>
            <a:r>
              <a:rPr lang="en-IN" sz="24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If operation </a:t>
            </a:r>
            <a:r>
              <a:rPr lang="en-IN" sz="2400" i="1" dirty="0"/>
              <a:t>B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starts</a:t>
            </a:r>
            <a:r>
              <a:rPr lang="en-IN" sz="2400" dirty="0"/>
              <a:t> after operation </a:t>
            </a:r>
            <a:r>
              <a:rPr lang="en-IN" sz="2400" i="1" dirty="0"/>
              <a:t>A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ends</a:t>
            </a:r>
            <a:r>
              <a:rPr lang="en-IN" sz="2400" dirty="0"/>
              <a:t>, then in the equivalent</a:t>
            </a:r>
            <a:br>
              <a:rPr lang="en-IN" sz="2400" dirty="0"/>
            </a:br>
            <a:r>
              <a:rPr lang="en-IN" sz="2400" dirty="0"/>
              <a:t>global sequential order, </a:t>
            </a:r>
            <a:r>
              <a:rPr lang="en-IN" sz="2400" i="1" dirty="0"/>
              <a:t>B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7030A0"/>
                </a:solidFill>
              </a:rPr>
              <a:t>appears</a:t>
            </a:r>
            <a:r>
              <a:rPr lang="en-IN" sz="2400" dirty="0"/>
              <a:t> after </a:t>
            </a:r>
            <a:r>
              <a:rPr lang="en-IN" sz="2400" i="1" dirty="0"/>
              <a:t>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FFA8E0-61A9-3A60-250A-E75969CBD7AC}"/>
              </a:ext>
            </a:extLst>
          </p:cNvPr>
          <p:cNvSpPr/>
          <p:nvPr/>
        </p:nvSpPr>
        <p:spPr>
          <a:xfrm>
            <a:off x="7297947" y="3398717"/>
            <a:ext cx="2216989" cy="362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operation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B194FD-0A19-EAEE-CACC-6DC67B7A5A51}"/>
              </a:ext>
            </a:extLst>
          </p:cNvPr>
          <p:cNvCxnSpPr/>
          <p:nvPr/>
        </p:nvCxnSpPr>
        <p:spPr>
          <a:xfrm flipV="1">
            <a:off x="7299524" y="3761027"/>
            <a:ext cx="0" cy="641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40B614-3C71-B297-2B62-63162747EDD7}"/>
              </a:ext>
            </a:extLst>
          </p:cNvPr>
          <p:cNvCxnSpPr/>
          <p:nvPr/>
        </p:nvCxnSpPr>
        <p:spPr>
          <a:xfrm flipV="1">
            <a:off x="9514936" y="3761027"/>
            <a:ext cx="0" cy="641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73BDEE-2724-0BE6-7C52-1C507FDF5294}"/>
              </a:ext>
            </a:extLst>
          </p:cNvPr>
          <p:cNvSpPr/>
          <p:nvPr/>
        </p:nvSpPr>
        <p:spPr>
          <a:xfrm>
            <a:off x="6914072" y="4204074"/>
            <a:ext cx="767749" cy="289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595C4-0E05-F293-53F2-63B3E77AE2A6}"/>
              </a:ext>
            </a:extLst>
          </p:cNvPr>
          <p:cNvSpPr/>
          <p:nvPr/>
        </p:nvSpPr>
        <p:spPr>
          <a:xfrm>
            <a:off x="9131061" y="4204074"/>
            <a:ext cx="767749" cy="289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F5C41-96AF-5D03-A2FE-EEAB65E7AB20}"/>
              </a:ext>
            </a:extLst>
          </p:cNvPr>
          <p:cNvSpPr/>
          <p:nvPr/>
        </p:nvSpPr>
        <p:spPr>
          <a:xfrm>
            <a:off x="9368287" y="5029199"/>
            <a:ext cx="2639683" cy="818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No such requirement in SC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6E710-7392-2F4F-A37F-DA520C5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7B5D-D250-44FB-8B17-EE51B6E80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7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4A7BF0-29EC-439B-9881-958EE9CF3473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575B52CFFCE946AF0125FF2A90D948" ma:contentTypeVersion="12" ma:contentTypeDescription="Create a new document." ma:contentTypeScope="" ma:versionID="e75083cb0b2bcdf7369f69edc5abd2d9">
  <xsd:schema xmlns:xsd="http://www.w3.org/2001/XMLSchema" xmlns:xs="http://www.w3.org/2001/XMLSchema" xmlns:p="http://schemas.microsoft.com/office/2006/metadata/properties" xmlns:ns3="c88737bd-e2f2-432c-bced-1b4ea0827f15" xmlns:ns4="6a79a8fb-7b40-40a8-a390-8f91f472256f" targetNamespace="http://schemas.microsoft.com/office/2006/metadata/properties" ma:root="true" ma:fieldsID="8bc4a511b5c025a5b281f538866122f4" ns3:_="" ns4:_="">
    <xsd:import namespace="c88737bd-e2f2-432c-bced-1b4ea0827f15"/>
    <xsd:import namespace="6a79a8fb-7b40-40a8-a390-8f91f47225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737bd-e2f2-432c-bced-1b4ea0827f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9a8fb-7b40-40a8-a390-8f91f47225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6AAEA2-1A45-46BF-9D19-BC549DA9AB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8737bd-e2f2-432c-bced-1b4ea0827f15"/>
    <ds:schemaRef ds:uri="6a79a8fb-7b40-40a8-a390-8f91f4722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695260-9D86-405B-9215-573BBF46A434}">
  <ds:schemaRefs>
    <ds:schemaRef ds:uri="6a79a8fb-7b40-40a8-a390-8f91f472256f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c88737bd-e2f2-432c-bced-1b4ea0827f1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4A2243-549D-49AB-89CE-76968F97CB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1557</Words>
  <Application>Microsoft Office PowerPoint</Application>
  <PresentationFormat>Widescreen</PresentationFormat>
  <Paragraphs>229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Comic Sans MS</vt:lpstr>
      <vt:lpstr>Office Theme</vt:lpstr>
      <vt:lpstr>The CAP Theorem</vt:lpstr>
      <vt:lpstr>Basic Idea of the CAP Theorem</vt:lpstr>
      <vt:lpstr>How do we understand them? </vt:lpstr>
      <vt:lpstr>Let us discuss consistency </vt:lpstr>
      <vt:lpstr>Why does this example have atomic writes?</vt:lpstr>
      <vt:lpstr>Sequential Consistency (SC)</vt:lpstr>
      <vt:lpstr>Can we have a non-atomic execution?</vt:lpstr>
      <vt:lpstr>What is the problem with sequential consistency (SC)? </vt:lpstr>
      <vt:lpstr>SC vs Linearizability</vt:lpstr>
      <vt:lpstr>Other Types of Consistency</vt:lpstr>
      <vt:lpstr>Client-Centric Models </vt:lpstr>
      <vt:lpstr>Client-Centric Models – II </vt:lpstr>
      <vt:lpstr>Read and Write Quorums</vt:lpstr>
      <vt:lpstr>PowerPoint Presentation</vt:lpstr>
      <vt:lpstr>Availability and Partition Tolerance</vt:lpstr>
      <vt:lpstr>Asynchronous Network Model</vt:lpstr>
      <vt:lpstr>Asynchronous Network Model </vt:lpstr>
      <vt:lpstr>Guarantee two out of three</vt:lpstr>
      <vt:lpstr>Partially Synchronous Model</vt:lpstr>
      <vt:lpstr>Partially Synchronous Model (no messages lost)</vt:lpstr>
      <vt:lpstr>Conclusions and Extensions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CAP Theorem</dc:title>
  <dc:creator>Smruti Ranjan Sarangi</dc:creator>
  <cp:lastModifiedBy>Smruti Ranjan Sarangi</cp:lastModifiedBy>
  <cp:revision>4</cp:revision>
  <dcterms:created xsi:type="dcterms:W3CDTF">2022-07-06T05:15:49Z</dcterms:created>
  <dcterms:modified xsi:type="dcterms:W3CDTF">2022-07-13T12:12:24Z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0x010100FC575B52CFFCE946AF0125FF2A90D948</vt:lpwstr>
  </property>
</Properties>
</file>