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73" r:id="rId4"/>
    <p:sldId id="262" r:id="rId5"/>
    <p:sldId id="274" r:id="rId6"/>
    <p:sldId id="275" r:id="rId7"/>
    <p:sldId id="277" r:id="rId8"/>
    <p:sldId id="279" r:id="rId9"/>
    <p:sldId id="278" r:id="rId10"/>
    <p:sldId id="280" r:id="rId11"/>
    <p:sldId id="281" r:id="rId12"/>
    <p:sldId id="283" r:id="rId13"/>
    <p:sldId id="282" r:id="rId14"/>
    <p:sldId id="284" r:id="rId15"/>
    <p:sldId id="286" r:id="rId16"/>
    <p:sldId id="285" r:id="rId17"/>
    <p:sldId id="287" r:id="rId18"/>
    <p:sldId id="288" r:id="rId19"/>
    <p:sldId id="294" r:id="rId20"/>
    <p:sldId id="295" r:id="rId21"/>
    <p:sldId id="290" r:id="rId22"/>
    <p:sldId id="289" r:id="rId23"/>
    <p:sldId id="292" r:id="rId24"/>
    <p:sldId id="291" r:id="rId25"/>
    <p:sldId id="293" r:id="rId26"/>
    <p:sldId id="276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82D38-2C1D-41D0-B35A-F6C705F852D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6DD3F8-5F27-4B11-97E5-79A4911D5D6F}">
      <dgm:prSet phldrT="[Text]"/>
      <dgm:spPr/>
      <dgm:t>
        <a:bodyPr/>
        <a:lstStyle/>
        <a:p>
          <a:r>
            <a:rPr lang="en-US" dirty="0"/>
            <a:t>Election Safety</a:t>
          </a:r>
        </a:p>
      </dgm:t>
    </dgm:pt>
    <dgm:pt modelId="{7A137BAE-E7E8-4CE0-AF3C-875A73CD9F1F}" type="parTrans" cxnId="{DF2397CB-E218-41F2-93AD-C04A486D3EA7}">
      <dgm:prSet/>
      <dgm:spPr/>
      <dgm:t>
        <a:bodyPr/>
        <a:lstStyle/>
        <a:p>
          <a:endParaRPr lang="en-US"/>
        </a:p>
      </dgm:t>
    </dgm:pt>
    <dgm:pt modelId="{B5D78431-21AE-428B-B0CA-E2AE6A3EC8E0}" type="sibTrans" cxnId="{DF2397CB-E218-41F2-93AD-C04A486D3EA7}">
      <dgm:prSet/>
      <dgm:spPr/>
      <dgm:t>
        <a:bodyPr/>
        <a:lstStyle/>
        <a:p>
          <a:endParaRPr lang="en-US"/>
        </a:p>
      </dgm:t>
    </dgm:pt>
    <dgm:pt modelId="{8C65B74C-A75E-45EF-B1E3-DBD7713E8796}">
      <dgm:prSet phldrT="[Text]"/>
      <dgm:spPr/>
      <dgm:t>
        <a:bodyPr/>
        <a:lstStyle/>
        <a:p>
          <a:r>
            <a:rPr lang="en-US" dirty="0"/>
            <a:t>At most one leader can be elected at a given point in time (term).</a:t>
          </a:r>
        </a:p>
      </dgm:t>
    </dgm:pt>
    <dgm:pt modelId="{76F2950C-597F-4191-887F-9F66AEFF2B8F}" type="parTrans" cxnId="{87469856-EF80-4A18-B511-6C9AC19EB968}">
      <dgm:prSet/>
      <dgm:spPr/>
      <dgm:t>
        <a:bodyPr/>
        <a:lstStyle/>
        <a:p>
          <a:endParaRPr lang="en-US"/>
        </a:p>
      </dgm:t>
    </dgm:pt>
    <dgm:pt modelId="{FE8F3646-2EBF-49A4-965F-29ECB00ACDC5}" type="sibTrans" cxnId="{87469856-EF80-4A18-B511-6C9AC19EB968}">
      <dgm:prSet/>
      <dgm:spPr/>
      <dgm:t>
        <a:bodyPr/>
        <a:lstStyle/>
        <a:p>
          <a:endParaRPr lang="en-US"/>
        </a:p>
      </dgm:t>
    </dgm:pt>
    <dgm:pt modelId="{C163F3F5-33E2-4BC9-9CA4-6D51BD3953E1}">
      <dgm:prSet phldrT="[Text]"/>
      <dgm:spPr/>
      <dgm:t>
        <a:bodyPr/>
        <a:lstStyle/>
        <a:p>
          <a:r>
            <a:rPr lang="en-US" dirty="0"/>
            <a:t>Leader Append-Only</a:t>
          </a:r>
        </a:p>
      </dgm:t>
    </dgm:pt>
    <dgm:pt modelId="{13B920B2-924E-4F16-991A-F7537D882780}" type="parTrans" cxnId="{F54490EA-F1AD-4504-AD23-0BB158C7CF3E}">
      <dgm:prSet/>
      <dgm:spPr/>
      <dgm:t>
        <a:bodyPr/>
        <a:lstStyle/>
        <a:p>
          <a:endParaRPr lang="en-US"/>
        </a:p>
      </dgm:t>
    </dgm:pt>
    <dgm:pt modelId="{847A0D3B-7AC0-4D31-BA41-65B2C37EE722}" type="sibTrans" cxnId="{F54490EA-F1AD-4504-AD23-0BB158C7CF3E}">
      <dgm:prSet/>
      <dgm:spPr/>
      <dgm:t>
        <a:bodyPr/>
        <a:lstStyle/>
        <a:p>
          <a:endParaRPr lang="en-US"/>
        </a:p>
      </dgm:t>
    </dgm:pt>
    <dgm:pt modelId="{8CCAC7D2-A469-4BBB-96A8-B5DD58827F22}">
      <dgm:prSet phldrT="[Text]"/>
      <dgm:spPr/>
      <dgm:t>
        <a:bodyPr/>
        <a:lstStyle/>
        <a:p>
          <a:r>
            <a:rPr lang="en-US" dirty="0"/>
            <a:t>It never overwrites or deletes entry in the log.</a:t>
          </a:r>
        </a:p>
      </dgm:t>
    </dgm:pt>
    <dgm:pt modelId="{B3B44B0D-11B3-43C8-94B5-6AEED756B5A2}" type="parTrans" cxnId="{56657DA6-5234-4F45-8EC4-B961D0E8672D}">
      <dgm:prSet/>
      <dgm:spPr/>
      <dgm:t>
        <a:bodyPr/>
        <a:lstStyle/>
        <a:p>
          <a:endParaRPr lang="en-US"/>
        </a:p>
      </dgm:t>
    </dgm:pt>
    <dgm:pt modelId="{8758061D-0B93-425E-B165-6282B668924A}" type="sibTrans" cxnId="{56657DA6-5234-4F45-8EC4-B961D0E8672D}">
      <dgm:prSet/>
      <dgm:spPr/>
      <dgm:t>
        <a:bodyPr/>
        <a:lstStyle/>
        <a:p>
          <a:endParaRPr lang="en-US"/>
        </a:p>
      </dgm:t>
    </dgm:pt>
    <dgm:pt modelId="{C322C057-4B7E-4781-867D-DEF4020EDFF6}">
      <dgm:prSet phldrT="[Text]"/>
      <dgm:spPr/>
      <dgm:t>
        <a:bodyPr/>
        <a:lstStyle/>
        <a:p>
          <a:r>
            <a:rPr lang="en-US" dirty="0"/>
            <a:t>Only appends new entries.</a:t>
          </a:r>
        </a:p>
      </dgm:t>
    </dgm:pt>
    <dgm:pt modelId="{CF7F9164-750C-49B6-B2DF-DB841278B97C}" type="parTrans" cxnId="{2083AABE-2E6A-4844-9251-7D0D9E19F93F}">
      <dgm:prSet/>
      <dgm:spPr/>
      <dgm:t>
        <a:bodyPr/>
        <a:lstStyle/>
        <a:p>
          <a:endParaRPr lang="en-US"/>
        </a:p>
      </dgm:t>
    </dgm:pt>
    <dgm:pt modelId="{2B9D6FD8-2270-467D-9DB9-51B156BD88A6}" type="sibTrans" cxnId="{2083AABE-2E6A-4844-9251-7D0D9E19F93F}">
      <dgm:prSet/>
      <dgm:spPr/>
      <dgm:t>
        <a:bodyPr/>
        <a:lstStyle/>
        <a:p>
          <a:endParaRPr lang="en-US"/>
        </a:p>
      </dgm:t>
    </dgm:pt>
    <dgm:pt modelId="{3965EDBA-968B-43CB-8EE4-5EF8E9EFF958}">
      <dgm:prSet phldrT="[Text]"/>
      <dgm:spPr/>
      <dgm:t>
        <a:bodyPr/>
        <a:lstStyle/>
        <a:p>
          <a:r>
            <a:rPr lang="en-US" dirty="0"/>
            <a:t>Log Matching</a:t>
          </a:r>
        </a:p>
      </dgm:t>
    </dgm:pt>
    <dgm:pt modelId="{9BFE71AE-03C6-4A23-AF83-0C7B92524589}" type="parTrans" cxnId="{26F09C7B-2728-412C-82E6-567740A10CF1}">
      <dgm:prSet/>
      <dgm:spPr/>
      <dgm:t>
        <a:bodyPr/>
        <a:lstStyle/>
        <a:p>
          <a:endParaRPr lang="en-US"/>
        </a:p>
      </dgm:t>
    </dgm:pt>
    <dgm:pt modelId="{BBA7F75D-44FB-4C4C-ADF5-1521C8E9A3E0}" type="sibTrans" cxnId="{26F09C7B-2728-412C-82E6-567740A10CF1}">
      <dgm:prSet/>
      <dgm:spPr/>
      <dgm:t>
        <a:bodyPr/>
        <a:lstStyle/>
        <a:p>
          <a:endParaRPr lang="en-US"/>
        </a:p>
      </dgm:t>
    </dgm:pt>
    <dgm:pt modelId="{2313A4CE-3AE0-41F5-9C9E-26847649EF6E}">
      <dgm:prSet phldrT="[Text]"/>
      <dgm:spPr/>
      <dgm:t>
        <a:bodyPr/>
        <a:lstStyle/>
        <a:p>
          <a:r>
            <a:rPr lang="en-US" dirty="0"/>
            <a:t>If two logs contain the same entry at a given index and term.</a:t>
          </a:r>
        </a:p>
      </dgm:t>
    </dgm:pt>
    <dgm:pt modelId="{7F5B5764-7D99-4E75-89C1-1F91CAD0B1A7}" type="parTrans" cxnId="{C8DB9E0E-F1E4-4B6D-8F47-62A02258EE89}">
      <dgm:prSet/>
      <dgm:spPr/>
      <dgm:t>
        <a:bodyPr/>
        <a:lstStyle/>
        <a:p>
          <a:endParaRPr lang="en-US"/>
        </a:p>
      </dgm:t>
    </dgm:pt>
    <dgm:pt modelId="{56455FFC-B25E-47A6-A0B3-654F8DC79F16}" type="sibTrans" cxnId="{C8DB9E0E-F1E4-4B6D-8F47-62A02258EE89}">
      <dgm:prSet/>
      <dgm:spPr/>
      <dgm:t>
        <a:bodyPr/>
        <a:lstStyle/>
        <a:p>
          <a:endParaRPr lang="en-US"/>
        </a:p>
      </dgm:t>
    </dgm:pt>
    <dgm:pt modelId="{787B6AD7-B93C-4F71-A4C8-2F7FFAE85B23}">
      <dgm:prSet phldrT="[Text]"/>
      <dgm:spPr/>
      <dgm:t>
        <a:bodyPr/>
        <a:lstStyle/>
        <a:p>
          <a:r>
            <a:rPr lang="en-US" dirty="0"/>
            <a:t>Logs are identical till that index.</a:t>
          </a:r>
        </a:p>
      </dgm:t>
    </dgm:pt>
    <dgm:pt modelId="{3913F8F7-8B99-41A3-9156-3A5095736359}" type="parTrans" cxnId="{C88D0081-B76F-42C5-998F-3FC42FECECC3}">
      <dgm:prSet/>
      <dgm:spPr/>
      <dgm:t>
        <a:bodyPr/>
        <a:lstStyle/>
        <a:p>
          <a:endParaRPr lang="en-US"/>
        </a:p>
      </dgm:t>
    </dgm:pt>
    <dgm:pt modelId="{36FAF647-6ECE-437A-8A07-ECEE0C134B36}" type="sibTrans" cxnId="{C88D0081-B76F-42C5-998F-3FC42FECECC3}">
      <dgm:prSet/>
      <dgm:spPr/>
      <dgm:t>
        <a:bodyPr/>
        <a:lstStyle/>
        <a:p>
          <a:endParaRPr lang="en-US"/>
        </a:p>
      </dgm:t>
    </dgm:pt>
    <dgm:pt modelId="{2CEC7E7D-089D-401E-810A-86FA2177F683}">
      <dgm:prSet phldrT="[Text]"/>
      <dgm:spPr/>
      <dgm:t>
        <a:bodyPr/>
        <a:lstStyle/>
        <a:p>
          <a:r>
            <a:rPr lang="en-US" dirty="0"/>
            <a:t>Leader Completeness</a:t>
          </a:r>
        </a:p>
      </dgm:t>
    </dgm:pt>
    <dgm:pt modelId="{CD3B5A5A-C6D3-4736-B19F-8829C4938FBD}" type="parTrans" cxnId="{00A0EFEC-38DC-4F33-B247-1E6EF2928A75}">
      <dgm:prSet/>
      <dgm:spPr/>
      <dgm:t>
        <a:bodyPr/>
        <a:lstStyle/>
        <a:p>
          <a:endParaRPr lang="en-US"/>
        </a:p>
      </dgm:t>
    </dgm:pt>
    <dgm:pt modelId="{243008F2-159E-4D90-A598-75B025020557}" type="sibTrans" cxnId="{00A0EFEC-38DC-4F33-B247-1E6EF2928A75}">
      <dgm:prSet/>
      <dgm:spPr/>
      <dgm:t>
        <a:bodyPr/>
        <a:lstStyle/>
        <a:p>
          <a:endParaRPr lang="en-US"/>
        </a:p>
      </dgm:t>
    </dgm:pt>
    <dgm:pt modelId="{24221B30-5E55-4D75-A72F-B8EF4F3A6F2E}">
      <dgm:prSet phldrT="[Text]"/>
      <dgm:spPr/>
      <dgm:t>
        <a:bodyPr/>
        <a:lstStyle/>
        <a:p>
          <a:r>
            <a:rPr lang="en-US" dirty="0"/>
            <a:t>If an entry is committed in a given term, it will be present in the logs of leaders of successive terms.  </a:t>
          </a:r>
        </a:p>
      </dgm:t>
    </dgm:pt>
    <dgm:pt modelId="{DAEBE8AF-DCFF-4EB1-9CA1-2514BE0EBDAD}" type="parTrans" cxnId="{5CE70BCB-FEBD-4B87-B41A-58C3C2BF9B0C}">
      <dgm:prSet/>
      <dgm:spPr/>
      <dgm:t>
        <a:bodyPr/>
        <a:lstStyle/>
        <a:p>
          <a:endParaRPr lang="en-US"/>
        </a:p>
      </dgm:t>
    </dgm:pt>
    <dgm:pt modelId="{DB9C1B30-15FC-4371-A19D-CCA8DDF872B3}" type="sibTrans" cxnId="{5CE70BCB-FEBD-4B87-B41A-58C3C2BF9B0C}">
      <dgm:prSet/>
      <dgm:spPr/>
      <dgm:t>
        <a:bodyPr/>
        <a:lstStyle/>
        <a:p>
          <a:endParaRPr lang="en-US"/>
        </a:p>
      </dgm:t>
    </dgm:pt>
    <dgm:pt modelId="{82ADD81D-6BF8-41A5-B7A9-FD56CFF82F1E}">
      <dgm:prSet phldrT="[Text]"/>
      <dgm:spPr/>
      <dgm:t>
        <a:bodyPr/>
        <a:lstStyle/>
        <a:p>
          <a:r>
            <a:rPr lang="en-US" dirty="0"/>
            <a:t>State Machine Safety</a:t>
          </a:r>
        </a:p>
      </dgm:t>
    </dgm:pt>
    <dgm:pt modelId="{DD0CF16C-5E39-4BDC-917D-8F8A98DA94DB}" type="parTrans" cxnId="{9F5A14F2-650B-4F94-AD9D-8D6A2BBB366F}">
      <dgm:prSet/>
      <dgm:spPr/>
      <dgm:t>
        <a:bodyPr/>
        <a:lstStyle/>
        <a:p>
          <a:endParaRPr lang="en-US"/>
        </a:p>
      </dgm:t>
    </dgm:pt>
    <dgm:pt modelId="{F6AC9DD6-2E16-42FA-8F6E-71C2642D2ACE}" type="sibTrans" cxnId="{9F5A14F2-650B-4F94-AD9D-8D6A2BBB366F}">
      <dgm:prSet/>
      <dgm:spPr/>
      <dgm:t>
        <a:bodyPr/>
        <a:lstStyle/>
        <a:p>
          <a:endParaRPr lang="en-US"/>
        </a:p>
      </dgm:t>
    </dgm:pt>
    <dgm:pt modelId="{4C6C6263-15B5-4139-90A5-D7562C2E1588}">
      <dgm:prSet phldrT="[Text]"/>
      <dgm:spPr/>
      <dgm:t>
        <a:bodyPr/>
        <a:lstStyle/>
        <a:p>
          <a:r>
            <a:rPr lang="en-US" dirty="0"/>
            <a:t>If a server has applied a log entry to a state machine, then all servers will apply the same entry at the same log index.</a:t>
          </a:r>
        </a:p>
      </dgm:t>
    </dgm:pt>
    <dgm:pt modelId="{7E3C3F13-FEA3-4173-9B76-350C69AEB1C6}" type="parTrans" cxnId="{10613DAD-888C-4804-943B-92D38147F964}">
      <dgm:prSet/>
      <dgm:spPr/>
      <dgm:t>
        <a:bodyPr/>
        <a:lstStyle/>
        <a:p>
          <a:endParaRPr lang="en-US"/>
        </a:p>
      </dgm:t>
    </dgm:pt>
    <dgm:pt modelId="{39B05210-A861-4752-B637-FA3F28C3641D}" type="sibTrans" cxnId="{10613DAD-888C-4804-943B-92D38147F964}">
      <dgm:prSet/>
      <dgm:spPr/>
      <dgm:t>
        <a:bodyPr/>
        <a:lstStyle/>
        <a:p>
          <a:endParaRPr lang="en-US"/>
        </a:p>
      </dgm:t>
    </dgm:pt>
    <dgm:pt modelId="{6A90422C-280A-4888-833B-3D3BC060F576}" type="pres">
      <dgm:prSet presAssocID="{C2482D38-2C1D-41D0-B35A-F6C705F852DC}" presName="Name0" presStyleCnt="0">
        <dgm:presLayoutVars>
          <dgm:dir/>
          <dgm:animLvl val="lvl"/>
          <dgm:resizeHandles val="exact"/>
        </dgm:presLayoutVars>
      </dgm:prSet>
      <dgm:spPr/>
    </dgm:pt>
    <dgm:pt modelId="{6ECECDB2-95F3-416C-A750-EB21753D252B}" type="pres">
      <dgm:prSet presAssocID="{9B6DD3F8-5F27-4B11-97E5-79A4911D5D6F}" presName="linNode" presStyleCnt="0"/>
      <dgm:spPr/>
    </dgm:pt>
    <dgm:pt modelId="{F86E23C9-C51D-44C3-A39D-566381C874BC}" type="pres">
      <dgm:prSet presAssocID="{9B6DD3F8-5F27-4B11-97E5-79A4911D5D6F}" presName="parentText" presStyleLbl="node1" presStyleIdx="0" presStyleCnt="5" custLinFactNeighborX="-923" custLinFactNeighborY="-47759">
        <dgm:presLayoutVars>
          <dgm:chMax val="1"/>
          <dgm:bulletEnabled val="1"/>
        </dgm:presLayoutVars>
      </dgm:prSet>
      <dgm:spPr/>
    </dgm:pt>
    <dgm:pt modelId="{012ED417-E80A-4321-AA95-541102508B8A}" type="pres">
      <dgm:prSet presAssocID="{9B6DD3F8-5F27-4B11-97E5-79A4911D5D6F}" presName="descendantText" presStyleLbl="alignAccFollowNode1" presStyleIdx="0" presStyleCnt="5">
        <dgm:presLayoutVars>
          <dgm:bulletEnabled val="1"/>
        </dgm:presLayoutVars>
      </dgm:prSet>
      <dgm:spPr/>
    </dgm:pt>
    <dgm:pt modelId="{0F8AF47A-A2B7-473C-867B-2940C723E819}" type="pres">
      <dgm:prSet presAssocID="{B5D78431-21AE-428B-B0CA-E2AE6A3EC8E0}" presName="sp" presStyleCnt="0"/>
      <dgm:spPr/>
    </dgm:pt>
    <dgm:pt modelId="{1A5C19D4-7A9E-406D-AD93-36A74F624012}" type="pres">
      <dgm:prSet presAssocID="{C163F3F5-33E2-4BC9-9CA4-6D51BD3953E1}" presName="linNode" presStyleCnt="0"/>
      <dgm:spPr/>
    </dgm:pt>
    <dgm:pt modelId="{D395DD9B-B619-4627-8C60-6D39732E53A2}" type="pres">
      <dgm:prSet presAssocID="{C163F3F5-33E2-4BC9-9CA4-6D51BD3953E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A182504-D038-470C-9320-8216436BFEA1}" type="pres">
      <dgm:prSet presAssocID="{C163F3F5-33E2-4BC9-9CA4-6D51BD3953E1}" presName="descendantText" presStyleLbl="alignAccFollowNode1" presStyleIdx="1" presStyleCnt="5">
        <dgm:presLayoutVars>
          <dgm:bulletEnabled val="1"/>
        </dgm:presLayoutVars>
      </dgm:prSet>
      <dgm:spPr/>
    </dgm:pt>
    <dgm:pt modelId="{0D30C913-290A-4C7E-AE93-89D17E3D5877}" type="pres">
      <dgm:prSet presAssocID="{847A0D3B-7AC0-4D31-BA41-65B2C37EE722}" presName="sp" presStyleCnt="0"/>
      <dgm:spPr/>
    </dgm:pt>
    <dgm:pt modelId="{1FC3B46E-34E8-4E20-92E4-9D4582E07B5B}" type="pres">
      <dgm:prSet presAssocID="{3965EDBA-968B-43CB-8EE4-5EF8E9EFF958}" presName="linNode" presStyleCnt="0"/>
      <dgm:spPr/>
    </dgm:pt>
    <dgm:pt modelId="{BF4990F6-A51A-48D5-8FD0-944DD88369C1}" type="pres">
      <dgm:prSet presAssocID="{3965EDBA-968B-43CB-8EE4-5EF8E9EFF95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DBFB471-4B63-4C78-B1A8-0257B51444EF}" type="pres">
      <dgm:prSet presAssocID="{3965EDBA-968B-43CB-8EE4-5EF8E9EFF958}" presName="descendantText" presStyleLbl="alignAccFollowNode1" presStyleIdx="2" presStyleCnt="5">
        <dgm:presLayoutVars>
          <dgm:bulletEnabled val="1"/>
        </dgm:presLayoutVars>
      </dgm:prSet>
      <dgm:spPr/>
    </dgm:pt>
    <dgm:pt modelId="{7223B756-1E1A-4137-9EC5-8AD0EDEF380C}" type="pres">
      <dgm:prSet presAssocID="{BBA7F75D-44FB-4C4C-ADF5-1521C8E9A3E0}" presName="sp" presStyleCnt="0"/>
      <dgm:spPr/>
    </dgm:pt>
    <dgm:pt modelId="{262E6E4A-E0FE-4C91-96A5-AE5759E8366C}" type="pres">
      <dgm:prSet presAssocID="{2CEC7E7D-089D-401E-810A-86FA2177F683}" presName="linNode" presStyleCnt="0"/>
      <dgm:spPr/>
    </dgm:pt>
    <dgm:pt modelId="{20148467-74F0-4C2A-89CD-3FA3F1F1CE2C}" type="pres">
      <dgm:prSet presAssocID="{2CEC7E7D-089D-401E-810A-86FA2177F68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3B5F3CE-B070-4657-BD9A-C9E7531354D3}" type="pres">
      <dgm:prSet presAssocID="{2CEC7E7D-089D-401E-810A-86FA2177F683}" presName="descendantText" presStyleLbl="alignAccFollowNode1" presStyleIdx="3" presStyleCnt="5">
        <dgm:presLayoutVars>
          <dgm:bulletEnabled val="1"/>
        </dgm:presLayoutVars>
      </dgm:prSet>
      <dgm:spPr/>
    </dgm:pt>
    <dgm:pt modelId="{FE9426F4-35E4-498D-B6B0-C11933598357}" type="pres">
      <dgm:prSet presAssocID="{243008F2-159E-4D90-A598-75B025020557}" presName="sp" presStyleCnt="0"/>
      <dgm:spPr/>
    </dgm:pt>
    <dgm:pt modelId="{7961B30C-3627-48B2-B15B-BD71E82342D1}" type="pres">
      <dgm:prSet presAssocID="{82ADD81D-6BF8-41A5-B7A9-FD56CFF82F1E}" presName="linNode" presStyleCnt="0"/>
      <dgm:spPr/>
    </dgm:pt>
    <dgm:pt modelId="{BD85B76C-B17B-4D2E-98D3-EF34DA79E2B0}" type="pres">
      <dgm:prSet presAssocID="{82ADD81D-6BF8-41A5-B7A9-FD56CFF82F1E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CB5D353-FA65-41E5-B47C-B044BBF45A51}" type="pres">
      <dgm:prSet presAssocID="{82ADD81D-6BF8-41A5-B7A9-FD56CFF82F1E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6C6D9105-9C21-46A9-9CAF-819D0981B20E}" type="presOf" srcId="{4C6C6263-15B5-4139-90A5-D7562C2E1588}" destId="{ACB5D353-FA65-41E5-B47C-B044BBF45A51}" srcOrd="0" destOrd="0" presId="urn:microsoft.com/office/officeart/2005/8/layout/vList5"/>
    <dgm:cxn modelId="{1218FB08-1452-46A5-A9A8-16D424EC91A5}" type="presOf" srcId="{787B6AD7-B93C-4F71-A4C8-2F7FFAE85B23}" destId="{5DBFB471-4B63-4C78-B1A8-0257B51444EF}" srcOrd="0" destOrd="1" presId="urn:microsoft.com/office/officeart/2005/8/layout/vList5"/>
    <dgm:cxn modelId="{C8DB9E0E-F1E4-4B6D-8F47-62A02258EE89}" srcId="{3965EDBA-968B-43CB-8EE4-5EF8E9EFF958}" destId="{2313A4CE-3AE0-41F5-9C9E-26847649EF6E}" srcOrd="0" destOrd="0" parTransId="{7F5B5764-7D99-4E75-89C1-1F91CAD0B1A7}" sibTransId="{56455FFC-B25E-47A6-A0B3-654F8DC79F16}"/>
    <dgm:cxn modelId="{7EEB8A32-BC57-4A07-83A0-79BFBC4648B4}" type="presOf" srcId="{C2482D38-2C1D-41D0-B35A-F6C705F852DC}" destId="{6A90422C-280A-4888-833B-3D3BC060F576}" srcOrd="0" destOrd="0" presId="urn:microsoft.com/office/officeart/2005/8/layout/vList5"/>
    <dgm:cxn modelId="{38F9CA32-BC7A-4A40-8C69-627B03321DA0}" type="presOf" srcId="{8C65B74C-A75E-45EF-B1E3-DBD7713E8796}" destId="{012ED417-E80A-4321-AA95-541102508B8A}" srcOrd="0" destOrd="0" presId="urn:microsoft.com/office/officeart/2005/8/layout/vList5"/>
    <dgm:cxn modelId="{D7EA993D-0B76-41DB-9794-1AFC0331E57E}" type="presOf" srcId="{3965EDBA-968B-43CB-8EE4-5EF8E9EFF958}" destId="{BF4990F6-A51A-48D5-8FD0-944DD88369C1}" srcOrd="0" destOrd="0" presId="urn:microsoft.com/office/officeart/2005/8/layout/vList5"/>
    <dgm:cxn modelId="{79044C65-B783-46C5-91C1-0BC9F02483C3}" type="presOf" srcId="{9B6DD3F8-5F27-4B11-97E5-79A4911D5D6F}" destId="{F86E23C9-C51D-44C3-A39D-566381C874BC}" srcOrd="0" destOrd="0" presId="urn:microsoft.com/office/officeart/2005/8/layout/vList5"/>
    <dgm:cxn modelId="{AF32B965-202D-40C6-82E8-88603B494282}" type="presOf" srcId="{2313A4CE-3AE0-41F5-9C9E-26847649EF6E}" destId="{5DBFB471-4B63-4C78-B1A8-0257B51444EF}" srcOrd="0" destOrd="0" presId="urn:microsoft.com/office/officeart/2005/8/layout/vList5"/>
    <dgm:cxn modelId="{D2347C47-91CA-4466-A372-E7669A5BA959}" type="presOf" srcId="{82ADD81D-6BF8-41A5-B7A9-FD56CFF82F1E}" destId="{BD85B76C-B17B-4D2E-98D3-EF34DA79E2B0}" srcOrd="0" destOrd="0" presId="urn:microsoft.com/office/officeart/2005/8/layout/vList5"/>
    <dgm:cxn modelId="{87469856-EF80-4A18-B511-6C9AC19EB968}" srcId="{9B6DD3F8-5F27-4B11-97E5-79A4911D5D6F}" destId="{8C65B74C-A75E-45EF-B1E3-DBD7713E8796}" srcOrd="0" destOrd="0" parTransId="{76F2950C-597F-4191-887F-9F66AEFF2B8F}" sibTransId="{FE8F3646-2EBF-49A4-965F-29ECB00ACDC5}"/>
    <dgm:cxn modelId="{26F09C7B-2728-412C-82E6-567740A10CF1}" srcId="{C2482D38-2C1D-41D0-B35A-F6C705F852DC}" destId="{3965EDBA-968B-43CB-8EE4-5EF8E9EFF958}" srcOrd="2" destOrd="0" parTransId="{9BFE71AE-03C6-4A23-AF83-0C7B92524589}" sibTransId="{BBA7F75D-44FB-4C4C-ADF5-1521C8E9A3E0}"/>
    <dgm:cxn modelId="{C88D0081-B76F-42C5-998F-3FC42FECECC3}" srcId="{3965EDBA-968B-43CB-8EE4-5EF8E9EFF958}" destId="{787B6AD7-B93C-4F71-A4C8-2F7FFAE85B23}" srcOrd="1" destOrd="0" parTransId="{3913F8F7-8B99-41A3-9156-3A5095736359}" sibTransId="{36FAF647-6ECE-437A-8A07-ECEE0C134B36}"/>
    <dgm:cxn modelId="{FC6EDA81-713D-49FD-96E3-2CCBF5889E69}" type="presOf" srcId="{8CCAC7D2-A469-4BBB-96A8-B5DD58827F22}" destId="{3A182504-D038-470C-9320-8216436BFEA1}" srcOrd="0" destOrd="0" presId="urn:microsoft.com/office/officeart/2005/8/layout/vList5"/>
    <dgm:cxn modelId="{56657DA6-5234-4F45-8EC4-B961D0E8672D}" srcId="{C163F3F5-33E2-4BC9-9CA4-6D51BD3953E1}" destId="{8CCAC7D2-A469-4BBB-96A8-B5DD58827F22}" srcOrd="0" destOrd="0" parTransId="{B3B44B0D-11B3-43C8-94B5-6AEED756B5A2}" sibTransId="{8758061D-0B93-425E-B165-6282B668924A}"/>
    <dgm:cxn modelId="{10613DAD-888C-4804-943B-92D38147F964}" srcId="{82ADD81D-6BF8-41A5-B7A9-FD56CFF82F1E}" destId="{4C6C6263-15B5-4139-90A5-D7562C2E1588}" srcOrd="0" destOrd="0" parTransId="{7E3C3F13-FEA3-4173-9B76-350C69AEB1C6}" sibTransId="{39B05210-A861-4752-B637-FA3F28C3641D}"/>
    <dgm:cxn modelId="{36403CB4-BB54-444B-87FE-079024E90800}" type="presOf" srcId="{24221B30-5E55-4D75-A72F-B8EF4F3A6F2E}" destId="{13B5F3CE-B070-4657-BD9A-C9E7531354D3}" srcOrd="0" destOrd="0" presId="urn:microsoft.com/office/officeart/2005/8/layout/vList5"/>
    <dgm:cxn modelId="{2083AABE-2E6A-4844-9251-7D0D9E19F93F}" srcId="{C163F3F5-33E2-4BC9-9CA4-6D51BD3953E1}" destId="{C322C057-4B7E-4781-867D-DEF4020EDFF6}" srcOrd="1" destOrd="0" parTransId="{CF7F9164-750C-49B6-B2DF-DB841278B97C}" sibTransId="{2B9D6FD8-2270-467D-9DB9-51B156BD88A6}"/>
    <dgm:cxn modelId="{5CE70BCB-FEBD-4B87-B41A-58C3C2BF9B0C}" srcId="{2CEC7E7D-089D-401E-810A-86FA2177F683}" destId="{24221B30-5E55-4D75-A72F-B8EF4F3A6F2E}" srcOrd="0" destOrd="0" parTransId="{DAEBE8AF-DCFF-4EB1-9CA1-2514BE0EBDAD}" sibTransId="{DB9C1B30-15FC-4371-A19D-CCA8DDF872B3}"/>
    <dgm:cxn modelId="{DF2397CB-E218-41F2-93AD-C04A486D3EA7}" srcId="{C2482D38-2C1D-41D0-B35A-F6C705F852DC}" destId="{9B6DD3F8-5F27-4B11-97E5-79A4911D5D6F}" srcOrd="0" destOrd="0" parTransId="{7A137BAE-E7E8-4CE0-AF3C-875A73CD9F1F}" sibTransId="{B5D78431-21AE-428B-B0CA-E2AE6A3EC8E0}"/>
    <dgm:cxn modelId="{43B45BE5-EA25-4B4D-89A8-5F71BD15BF02}" type="presOf" srcId="{2CEC7E7D-089D-401E-810A-86FA2177F683}" destId="{20148467-74F0-4C2A-89CD-3FA3F1F1CE2C}" srcOrd="0" destOrd="0" presId="urn:microsoft.com/office/officeart/2005/8/layout/vList5"/>
    <dgm:cxn modelId="{F54490EA-F1AD-4504-AD23-0BB158C7CF3E}" srcId="{C2482D38-2C1D-41D0-B35A-F6C705F852DC}" destId="{C163F3F5-33E2-4BC9-9CA4-6D51BD3953E1}" srcOrd="1" destOrd="0" parTransId="{13B920B2-924E-4F16-991A-F7537D882780}" sibTransId="{847A0D3B-7AC0-4D31-BA41-65B2C37EE722}"/>
    <dgm:cxn modelId="{00A0EFEC-38DC-4F33-B247-1E6EF2928A75}" srcId="{C2482D38-2C1D-41D0-B35A-F6C705F852DC}" destId="{2CEC7E7D-089D-401E-810A-86FA2177F683}" srcOrd="3" destOrd="0" parTransId="{CD3B5A5A-C6D3-4736-B19F-8829C4938FBD}" sibTransId="{243008F2-159E-4D90-A598-75B025020557}"/>
    <dgm:cxn modelId="{9F5A14F2-650B-4F94-AD9D-8D6A2BBB366F}" srcId="{C2482D38-2C1D-41D0-B35A-F6C705F852DC}" destId="{82ADD81D-6BF8-41A5-B7A9-FD56CFF82F1E}" srcOrd="4" destOrd="0" parTransId="{DD0CF16C-5E39-4BDC-917D-8F8A98DA94DB}" sibTransId="{F6AC9DD6-2E16-42FA-8F6E-71C2642D2ACE}"/>
    <dgm:cxn modelId="{3CF121F8-9A5F-483C-8E07-21E9E33AB14F}" type="presOf" srcId="{C163F3F5-33E2-4BC9-9CA4-6D51BD3953E1}" destId="{D395DD9B-B619-4627-8C60-6D39732E53A2}" srcOrd="0" destOrd="0" presId="urn:microsoft.com/office/officeart/2005/8/layout/vList5"/>
    <dgm:cxn modelId="{3FD44AF8-0260-485B-9CBD-34CF250A6A59}" type="presOf" srcId="{C322C057-4B7E-4781-867D-DEF4020EDFF6}" destId="{3A182504-D038-470C-9320-8216436BFEA1}" srcOrd="0" destOrd="1" presId="urn:microsoft.com/office/officeart/2005/8/layout/vList5"/>
    <dgm:cxn modelId="{B055345A-D3DF-4095-9F3C-1F12706B627F}" type="presParOf" srcId="{6A90422C-280A-4888-833B-3D3BC060F576}" destId="{6ECECDB2-95F3-416C-A750-EB21753D252B}" srcOrd="0" destOrd="0" presId="urn:microsoft.com/office/officeart/2005/8/layout/vList5"/>
    <dgm:cxn modelId="{209AD015-3D7A-4764-857C-3D83C30D986E}" type="presParOf" srcId="{6ECECDB2-95F3-416C-A750-EB21753D252B}" destId="{F86E23C9-C51D-44C3-A39D-566381C874BC}" srcOrd="0" destOrd="0" presId="urn:microsoft.com/office/officeart/2005/8/layout/vList5"/>
    <dgm:cxn modelId="{56041C5C-14D4-4D19-A0E0-F5D487AF826A}" type="presParOf" srcId="{6ECECDB2-95F3-416C-A750-EB21753D252B}" destId="{012ED417-E80A-4321-AA95-541102508B8A}" srcOrd="1" destOrd="0" presId="urn:microsoft.com/office/officeart/2005/8/layout/vList5"/>
    <dgm:cxn modelId="{1CA4833C-EE10-42E9-887B-3AA888EAE647}" type="presParOf" srcId="{6A90422C-280A-4888-833B-3D3BC060F576}" destId="{0F8AF47A-A2B7-473C-867B-2940C723E819}" srcOrd="1" destOrd="0" presId="urn:microsoft.com/office/officeart/2005/8/layout/vList5"/>
    <dgm:cxn modelId="{67FC44E0-7409-4E65-AEF9-DCE5688B9F7E}" type="presParOf" srcId="{6A90422C-280A-4888-833B-3D3BC060F576}" destId="{1A5C19D4-7A9E-406D-AD93-36A74F624012}" srcOrd="2" destOrd="0" presId="urn:microsoft.com/office/officeart/2005/8/layout/vList5"/>
    <dgm:cxn modelId="{A5A3CFC5-88E2-48D9-91EA-2DD916A9646C}" type="presParOf" srcId="{1A5C19D4-7A9E-406D-AD93-36A74F624012}" destId="{D395DD9B-B619-4627-8C60-6D39732E53A2}" srcOrd="0" destOrd="0" presId="urn:microsoft.com/office/officeart/2005/8/layout/vList5"/>
    <dgm:cxn modelId="{3C3CBD5F-FF60-48E1-8694-758017D50F2E}" type="presParOf" srcId="{1A5C19D4-7A9E-406D-AD93-36A74F624012}" destId="{3A182504-D038-470C-9320-8216436BFEA1}" srcOrd="1" destOrd="0" presId="urn:microsoft.com/office/officeart/2005/8/layout/vList5"/>
    <dgm:cxn modelId="{B5627969-EE8F-41B7-8666-C8D07A281659}" type="presParOf" srcId="{6A90422C-280A-4888-833B-3D3BC060F576}" destId="{0D30C913-290A-4C7E-AE93-89D17E3D5877}" srcOrd="3" destOrd="0" presId="urn:microsoft.com/office/officeart/2005/8/layout/vList5"/>
    <dgm:cxn modelId="{84FE10C3-1921-47C4-B296-266A7F9EFA42}" type="presParOf" srcId="{6A90422C-280A-4888-833B-3D3BC060F576}" destId="{1FC3B46E-34E8-4E20-92E4-9D4582E07B5B}" srcOrd="4" destOrd="0" presId="urn:microsoft.com/office/officeart/2005/8/layout/vList5"/>
    <dgm:cxn modelId="{9B421402-3E6E-4A0A-A442-E5469E1E5D2F}" type="presParOf" srcId="{1FC3B46E-34E8-4E20-92E4-9D4582E07B5B}" destId="{BF4990F6-A51A-48D5-8FD0-944DD88369C1}" srcOrd="0" destOrd="0" presId="urn:microsoft.com/office/officeart/2005/8/layout/vList5"/>
    <dgm:cxn modelId="{F1D02031-EEC5-4AAE-BCD1-7FF016ACF2ED}" type="presParOf" srcId="{1FC3B46E-34E8-4E20-92E4-9D4582E07B5B}" destId="{5DBFB471-4B63-4C78-B1A8-0257B51444EF}" srcOrd="1" destOrd="0" presId="urn:microsoft.com/office/officeart/2005/8/layout/vList5"/>
    <dgm:cxn modelId="{1C35BAD1-C3DC-4293-B6C0-67BBA8983427}" type="presParOf" srcId="{6A90422C-280A-4888-833B-3D3BC060F576}" destId="{7223B756-1E1A-4137-9EC5-8AD0EDEF380C}" srcOrd="5" destOrd="0" presId="urn:microsoft.com/office/officeart/2005/8/layout/vList5"/>
    <dgm:cxn modelId="{3D15E46A-0F97-4955-924C-F5F5921DA14D}" type="presParOf" srcId="{6A90422C-280A-4888-833B-3D3BC060F576}" destId="{262E6E4A-E0FE-4C91-96A5-AE5759E8366C}" srcOrd="6" destOrd="0" presId="urn:microsoft.com/office/officeart/2005/8/layout/vList5"/>
    <dgm:cxn modelId="{55B3255C-935A-4D17-AF7F-807F34C9A986}" type="presParOf" srcId="{262E6E4A-E0FE-4C91-96A5-AE5759E8366C}" destId="{20148467-74F0-4C2A-89CD-3FA3F1F1CE2C}" srcOrd="0" destOrd="0" presId="urn:microsoft.com/office/officeart/2005/8/layout/vList5"/>
    <dgm:cxn modelId="{B21DA547-633D-4BB4-B390-02E8AEC6CCA6}" type="presParOf" srcId="{262E6E4A-E0FE-4C91-96A5-AE5759E8366C}" destId="{13B5F3CE-B070-4657-BD9A-C9E7531354D3}" srcOrd="1" destOrd="0" presId="urn:microsoft.com/office/officeart/2005/8/layout/vList5"/>
    <dgm:cxn modelId="{AA644809-B4E9-451A-B93B-9BBB21A51EE5}" type="presParOf" srcId="{6A90422C-280A-4888-833B-3D3BC060F576}" destId="{FE9426F4-35E4-498D-B6B0-C11933598357}" srcOrd="7" destOrd="0" presId="urn:microsoft.com/office/officeart/2005/8/layout/vList5"/>
    <dgm:cxn modelId="{9CBC1204-AD42-446F-8C43-836E5A7DCE74}" type="presParOf" srcId="{6A90422C-280A-4888-833B-3D3BC060F576}" destId="{7961B30C-3627-48B2-B15B-BD71E82342D1}" srcOrd="8" destOrd="0" presId="urn:microsoft.com/office/officeart/2005/8/layout/vList5"/>
    <dgm:cxn modelId="{8B99BBFA-A829-4DF4-B11B-AFE49FD3674A}" type="presParOf" srcId="{7961B30C-3627-48B2-B15B-BD71E82342D1}" destId="{BD85B76C-B17B-4D2E-98D3-EF34DA79E2B0}" srcOrd="0" destOrd="0" presId="urn:microsoft.com/office/officeart/2005/8/layout/vList5"/>
    <dgm:cxn modelId="{8ED8A079-F300-4130-9AFF-2D76F9396F40}" type="presParOf" srcId="{7961B30C-3627-48B2-B15B-BD71E82342D1}" destId="{ACB5D353-FA65-41E5-B47C-B044BBF45A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482D38-2C1D-41D0-B35A-F6C705F852D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6DD3F8-5F27-4B11-97E5-79A4911D5D6F}">
      <dgm:prSet phldrT="[Text]"/>
      <dgm:spPr/>
      <dgm:t>
        <a:bodyPr/>
        <a:lstStyle/>
        <a:p>
          <a:pPr algn="l"/>
          <a:r>
            <a:rPr lang="en-US" dirty="0"/>
            <a:t>Wins the election</a:t>
          </a:r>
        </a:p>
      </dgm:t>
    </dgm:pt>
    <dgm:pt modelId="{7A137BAE-E7E8-4CE0-AF3C-875A73CD9F1F}" type="parTrans" cxnId="{DF2397CB-E218-41F2-93AD-C04A486D3EA7}">
      <dgm:prSet/>
      <dgm:spPr/>
      <dgm:t>
        <a:bodyPr/>
        <a:lstStyle/>
        <a:p>
          <a:endParaRPr lang="en-US"/>
        </a:p>
      </dgm:t>
    </dgm:pt>
    <dgm:pt modelId="{B5D78431-21AE-428B-B0CA-E2AE6A3EC8E0}" type="sibTrans" cxnId="{DF2397CB-E218-41F2-93AD-C04A486D3EA7}">
      <dgm:prSet/>
      <dgm:spPr/>
      <dgm:t>
        <a:bodyPr/>
        <a:lstStyle/>
        <a:p>
          <a:endParaRPr lang="en-US"/>
        </a:p>
      </dgm:t>
    </dgm:pt>
    <dgm:pt modelId="{8C65B74C-A75E-45EF-B1E3-DBD7713E8796}">
      <dgm:prSet phldrT="[Text]" custT="1"/>
      <dgm:spPr/>
      <dgm:t>
        <a:bodyPr/>
        <a:lstStyle/>
        <a:p>
          <a:r>
            <a:rPr lang="en-US" sz="2200" dirty="0"/>
            <a:t>Each server votes for only one </a:t>
          </a:r>
          <a:r>
            <a:rPr lang="en-US" sz="2200" dirty="0">
              <a:solidFill>
                <a:srgbClr val="00B050"/>
              </a:solidFill>
            </a:rPr>
            <a:t>candidate</a:t>
          </a:r>
          <a:r>
            <a:rPr lang="en-US" sz="2200" dirty="0"/>
            <a:t> in a given term.</a:t>
          </a:r>
        </a:p>
      </dgm:t>
    </dgm:pt>
    <dgm:pt modelId="{76F2950C-597F-4191-887F-9F66AEFF2B8F}" type="parTrans" cxnId="{87469856-EF80-4A18-B511-6C9AC19EB968}">
      <dgm:prSet/>
      <dgm:spPr/>
      <dgm:t>
        <a:bodyPr/>
        <a:lstStyle/>
        <a:p>
          <a:endParaRPr lang="en-US"/>
        </a:p>
      </dgm:t>
    </dgm:pt>
    <dgm:pt modelId="{FE8F3646-2EBF-49A4-965F-29ECB00ACDC5}" type="sibTrans" cxnId="{87469856-EF80-4A18-B511-6C9AC19EB968}">
      <dgm:prSet/>
      <dgm:spPr/>
      <dgm:t>
        <a:bodyPr/>
        <a:lstStyle/>
        <a:p>
          <a:endParaRPr lang="en-US"/>
        </a:p>
      </dgm:t>
    </dgm:pt>
    <dgm:pt modelId="{C163F3F5-33E2-4BC9-9CA4-6D51BD3953E1}">
      <dgm:prSet phldrT="[Text]"/>
      <dgm:spPr/>
      <dgm:t>
        <a:bodyPr/>
        <a:lstStyle/>
        <a:p>
          <a:pPr algn="l"/>
          <a:r>
            <a:rPr lang="en-US" dirty="0"/>
            <a:t>Receives an &lt;AppendEntries&gt; message from a server</a:t>
          </a:r>
        </a:p>
      </dgm:t>
    </dgm:pt>
    <dgm:pt modelId="{13B920B2-924E-4F16-991A-F7537D882780}" type="parTrans" cxnId="{F54490EA-F1AD-4504-AD23-0BB158C7CF3E}">
      <dgm:prSet/>
      <dgm:spPr/>
      <dgm:t>
        <a:bodyPr/>
        <a:lstStyle/>
        <a:p>
          <a:endParaRPr lang="en-US"/>
        </a:p>
      </dgm:t>
    </dgm:pt>
    <dgm:pt modelId="{847A0D3B-7AC0-4D31-BA41-65B2C37EE722}" type="sibTrans" cxnId="{F54490EA-F1AD-4504-AD23-0BB158C7CF3E}">
      <dgm:prSet/>
      <dgm:spPr/>
      <dgm:t>
        <a:bodyPr/>
        <a:lstStyle/>
        <a:p>
          <a:endParaRPr lang="en-US"/>
        </a:p>
      </dgm:t>
    </dgm:pt>
    <dgm:pt modelId="{8CCAC7D2-A469-4BBB-96A8-B5DD58827F22}">
      <dgm:prSet phldrT="[Text]" custT="1"/>
      <dgm:spPr/>
      <dgm:t>
        <a:bodyPr/>
        <a:lstStyle/>
        <a:p>
          <a:r>
            <a:rPr lang="en-US" sz="2200" dirty="0"/>
            <a:t>If the term is greater than or equal to the current term. Recognize the other server as the leader. Transition to the </a:t>
          </a:r>
          <a:r>
            <a:rPr lang="en-US" sz="2200" dirty="0">
              <a:solidFill>
                <a:srgbClr val="00B050"/>
              </a:solidFill>
            </a:rPr>
            <a:t>follower</a:t>
          </a:r>
          <a:r>
            <a:rPr lang="en-US" sz="2200" dirty="0"/>
            <a:t> state. </a:t>
          </a:r>
        </a:p>
      </dgm:t>
    </dgm:pt>
    <dgm:pt modelId="{B3B44B0D-11B3-43C8-94B5-6AEED756B5A2}" type="parTrans" cxnId="{56657DA6-5234-4F45-8EC4-B961D0E8672D}">
      <dgm:prSet/>
      <dgm:spPr/>
      <dgm:t>
        <a:bodyPr/>
        <a:lstStyle/>
        <a:p>
          <a:endParaRPr lang="en-US"/>
        </a:p>
      </dgm:t>
    </dgm:pt>
    <dgm:pt modelId="{8758061D-0B93-425E-B165-6282B668924A}" type="sibTrans" cxnId="{56657DA6-5234-4F45-8EC4-B961D0E8672D}">
      <dgm:prSet/>
      <dgm:spPr/>
      <dgm:t>
        <a:bodyPr/>
        <a:lstStyle/>
        <a:p>
          <a:endParaRPr lang="en-US"/>
        </a:p>
      </dgm:t>
    </dgm:pt>
    <dgm:pt modelId="{3965EDBA-968B-43CB-8EE4-5EF8E9EFF958}">
      <dgm:prSet phldrT="[Text]"/>
      <dgm:spPr/>
      <dgm:t>
        <a:bodyPr/>
        <a:lstStyle/>
        <a:p>
          <a:pPr algn="l"/>
          <a:r>
            <a:rPr lang="en-US" dirty="0"/>
            <a:t>No leader is elected. Split votes.</a:t>
          </a:r>
        </a:p>
      </dgm:t>
    </dgm:pt>
    <dgm:pt modelId="{9BFE71AE-03C6-4A23-AF83-0C7B92524589}" type="parTrans" cxnId="{26F09C7B-2728-412C-82E6-567740A10CF1}">
      <dgm:prSet/>
      <dgm:spPr/>
      <dgm:t>
        <a:bodyPr/>
        <a:lstStyle/>
        <a:p>
          <a:endParaRPr lang="en-US"/>
        </a:p>
      </dgm:t>
    </dgm:pt>
    <dgm:pt modelId="{BBA7F75D-44FB-4C4C-ADF5-1521C8E9A3E0}" type="sibTrans" cxnId="{26F09C7B-2728-412C-82E6-567740A10CF1}">
      <dgm:prSet/>
      <dgm:spPr/>
      <dgm:t>
        <a:bodyPr/>
        <a:lstStyle/>
        <a:p>
          <a:endParaRPr lang="en-US"/>
        </a:p>
      </dgm:t>
    </dgm:pt>
    <dgm:pt modelId="{2313A4CE-3AE0-41F5-9C9E-26847649EF6E}">
      <dgm:prSet phldrT="[Text]" custT="1"/>
      <dgm:spPr/>
      <dgm:t>
        <a:bodyPr/>
        <a:lstStyle/>
        <a:p>
          <a:r>
            <a:rPr lang="en-US" sz="2200" dirty="0"/>
            <a:t>Each </a:t>
          </a:r>
          <a:r>
            <a:rPr lang="en-US" sz="2200" dirty="0">
              <a:solidFill>
                <a:srgbClr val="0070C0"/>
              </a:solidFill>
            </a:rPr>
            <a:t>candidate</a:t>
          </a:r>
          <a:r>
            <a:rPr lang="en-US" sz="2200" dirty="0"/>
            <a:t> times out and starts a new election.</a:t>
          </a:r>
          <a:endParaRPr lang="en-US" sz="3400" dirty="0"/>
        </a:p>
      </dgm:t>
    </dgm:pt>
    <dgm:pt modelId="{7F5B5764-7D99-4E75-89C1-1F91CAD0B1A7}" type="parTrans" cxnId="{C8DB9E0E-F1E4-4B6D-8F47-62A02258EE89}">
      <dgm:prSet/>
      <dgm:spPr/>
      <dgm:t>
        <a:bodyPr/>
        <a:lstStyle/>
        <a:p>
          <a:endParaRPr lang="en-US"/>
        </a:p>
      </dgm:t>
    </dgm:pt>
    <dgm:pt modelId="{56455FFC-B25E-47A6-A0B3-654F8DC79F16}" type="sibTrans" cxnId="{C8DB9E0E-F1E4-4B6D-8F47-62A02258EE89}">
      <dgm:prSet/>
      <dgm:spPr/>
      <dgm:t>
        <a:bodyPr/>
        <a:lstStyle/>
        <a:p>
          <a:endParaRPr lang="en-US"/>
        </a:p>
      </dgm:t>
    </dgm:pt>
    <dgm:pt modelId="{CA7F75B7-8F3C-4421-95A9-01400C839AE3}">
      <dgm:prSet phldrT="[Text]" custT="1"/>
      <dgm:spPr/>
      <dgm:t>
        <a:bodyPr/>
        <a:lstStyle/>
        <a:p>
          <a:r>
            <a:rPr lang="en-US" sz="2200" dirty="0"/>
            <a:t>The leader needs to get a vote from the majority of servers.</a:t>
          </a:r>
        </a:p>
      </dgm:t>
    </dgm:pt>
    <dgm:pt modelId="{F64DB50C-60C1-4B63-8490-C5E94E155971}" type="parTrans" cxnId="{059F0730-AB3F-4CCB-9D04-A9CCEC0FC349}">
      <dgm:prSet/>
      <dgm:spPr/>
      <dgm:t>
        <a:bodyPr/>
        <a:lstStyle/>
        <a:p>
          <a:endParaRPr lang="en-US"/>
        </a:p>
      </dgm:t>
    </dgm:pt>
    <dgm:pt modelId="{EA71FC30-22BB-4451-A435-C5ADD1073BB0}" type="sibTrans" cxnId="{059F0730-AB3F-4CCB-9D04-A9CCEC0FC349}">
      <dgm:prSet/>
      <dgm:spPr/>
      <dgm:t>
        <a:bodyPr/>
        <a:lstStyle/>
        <a:p>
          <a:endParaRPr lang="en-US"/>
        </a:p>
      </dgm:t>
    </dgm:pt>
    <dgm:pt modelId="{D7E5638E-BCEF-4D6A-BC8B-5E5A302362C0}">
      <dgm:prSet phldrT="[Text]" custT="1"/>
      <dgm:spPr/>
      <dgm:t>
        <a:bodyPr/>
        <a:lstStyle/>
        <a:p>
          <a:r>
            <a:rPr lang="en-US" sz="2200" dirty="0"/>
            <a:t>It begins its term, and sends </a:t>
          </a:r>
          <a:r>
            <a:rPr lang="en-US" sz="2200" dirty="0">
              <a:solidFill>
                <a:srgbClr val="FF0000"/>
              </a:solidFill>
            </a:rPr>
            <a:t>heartbeat</a:t>
          </a:r>
          <a:r>
            <a:rPr lang="en-US" sz="2200" dirty="0"/>
            <a:t> messages to the rest of the servers.</a:t>
          </a:r>
        </a:p>
      </dgm:t>
    </dgm:pt>
    <dgm:pt modelId="{21A3A65C-D47B-4232-9691-CA6BC1C70841}" type="parTrans" cxnId="{104C554F-D9FD-47B9-B927-6CADAD35EBC8}">
      <dgm:prSet/>
      <dgm:spPr/>
      <dgm:t>
        <a:bodyPr/>
        <a:lstStyle/>
        <a:p>
          <a:endParaRPr lang="en-US"/>
        </a:p>
      </dgm:t>
    </dgm:pt>
    <dgm:pt modelId="{E076323D-88B0-4D77-8ACA-6C5C881854D2}" type="sibTrans" cxnId="{104C554F-D9FD-47B9-B927-6CADAD35EBC8}">
      <dgm:prSet/>
      <dgm:spPr/>
      <dgm:t>
        <a:bodyPr/>
        <a:lstStyle/>
        <a:p>
          <a:endParaRPr lang="en-US"/>
        </a:p>
      </dgm:t>
    </dgm:pt>
    <dgm:pt modelId="{52016CAE-81AD-40AE-9170-08B63CD190E4}">
      <dgm:prSet phldrT="[Text]" custT="1"/>
      <dgm:spPr/>
      <dgm:t>
        <a:bodyPr/>
        <a:lstStyle/>
        <a:p>
          <a:r>
            <a:rPr lang="en-US" sz="2200" dirty="0"/>
            <a:t>Otherwise, </a:t>
          </a:r>
          <a:r>
            <a:rPr lang="en-US" sz="2200" dirty="0">
              <a:solidFill>
                <a:srgbClr val="FF0000"/>
              </a:solidFill>
            </a:rPr>
            <a:t>ignore</a:t>
          </a:r>
          <a:r>
            <a:rPr lang="en-US" sz="2200" dirty="0"/>
            <a:t> the message. </a:t>
          </a:r>
        </a:p>
      </dgm:t>
    </dgm:pt>
    <dgm:pt modelId="{7746F55A-132D-4815-83D2-2E4A2ABC3EC5}" type="parTrans" cxnId="{71D501CC-7043-4755-A67B-437DF5D72D4D}">
      <dgm:prSet/>
      <dgm:spPr/>
      <dgm:t>
        <a:bodyPr/>
        <a:lstStyle/>
        <a:p>
          <a:endParaRPr lang="en-US"/>
        </a:p>
      </dgm:t>
    </dgm:pt>
    <dgm:pt modelId="{6D3636D1-7E7A-489C-80E3-17F968EF4A3C}" type="sibTrans" cxnId="{71D501CC-7043-4755-A67B-437DF5D72D4D}">
      <dgm:prSet/>
      <dgm:spPr/>
      <dgm:t>
        <a:bodyPr/>
        <a:lstStyle/>
        <a:p>
          <a:endParaRPr lang="en-US"/>
        </a:p>
      </dgm:t>
    </dgm:pt>
    <dgm:pt modelId="{31528144-FBBD-4EB4-9192-9BB35465DF48}">
      <dgm:prSet phldrT="[Text]" custT="1"/>
      <dgm:spPr/>
      <dgm:t>
        <a:bodyPr/>
        <a:lstStyle/>
        <a:p>
          <a:r>
            <a:rPr lang="en-US" sz="2200" dirty="0"/>
            <a:t>The timeout period is </a:t>
          </a:r>
          <a:r>
            <a:rPr lang="en-US" sz="2200" dirty="0">
              <a:solidFill>
                <a:srgbClr val="FF0000"/>
              </a:solidFill>
            </a:rPr>
            <a:t>randomized</a:t>
          </a:r>
          <a:r>
            <a:rPr lang="en-US" sz="2200" dirty="0"/>
            <a:t>. </a:t>
          </a:r>
        </a:p>
      </dgm:t>
    </dgm:pt>
    <dgm:pt modelId="{80284098-ADD3-4F95-A28C-E5D0721EE7AE}" type="parTrans" cxnId="{04E346E6-0E81-45FB-AE3A-7485768F3B90}">
      <dgm:prSet/>
      <dgm:spPr/>
    </dgm:pt>
    <dgm:pt modelId="{CB5F3CCF-D490-4F31-97AA-040EEF6A044B}" type="sibTrans" cxnId="{04E346E6-0E81-45FB-AE3A-7485768F3B90}">
      <dgm:prSet/>
      <dgm:spPr/>
    </dgm:pt>
    <dgm:pt modelId="{8B47E396-333E-4B85-B277-45BD5230FF53}">
      <dgm:prSet phldrT="[Text]" custT="1"/>
      <dgm:spPr/>
      <dgm:t>
        <a:bodyPr/>
        <a:lstStyle/>
        <a:p>
          <a:r>
            <a:rPr lang="en-US" sz="2200" dirty="0"/>
            <a:t>This minimizes the chances of having split votes.</a:t>
          </a:r>
        </a:p>
      </dgm:t>
    </dgm:pt>
    <dgm:pt modelId="{6D8C46A5-5FA6-4DA8-AD5D-DD2C159A4956}" type="parTrans" cxnId="{9D724303-ED83-4C5F-9193-038C18A97977}">
      <dgm:prSet/>
      <dgm:spPr/>
    </dgm:pt>
    <dgm:pt modelId="{1A6799A8-30BC-44D5-A76D-7F5BDE64F633}" type="sibTrans" cxnId="{9D724303-ED83-4C5F-9193-038C18A97977}">
      <dgm:prSet/>
      <dgm:spPr/>
    </dgm:pt>
    <dgm:pt modelId="{6A90422C-280A-4888-833B-3D3BC060F576}" type="pres">
      <dgm:prSet presAssocID="{C2482D38-2C1D-41D0-B35A-F6C705F852DC}" presName="Name0" presStyleCnt="0">
        <dgm:presLayoutVars>
          <dgm:dir/>
          <dgm:animLvl val="lvl"/>
          <dgm:resizeHandles val="exact"/>
        </dgm:presLayoutVars>
      </dgm:prSet>
      <dgm:spPr/>
    </dgm:pt>
    <dgm:pt modelId="{6ECECDB2-95F3-416C-A750-EB21753D252B}" type="pres">
      <dgm:prSet presAssocID="{9B6DD3F8-5F27-4B11-97E5-79A4911D5D6F}" presName="linNode" presStyleCnt="0"/>
      <dgm:spPr/>
    </dgm:pt>
    <dgm:pt modelId="{F86E23C9-C51D-44C3-A39D-566381C874BC}" type="pres">
      <dgm:prSet presAssocID="{9B6DD3F8-5F27-4B11-97E5-79A4911D5D6F}" presName="parentText" presStyleLbl="node1" presStyleIdx="0" presStyleCnt="3" custScaleX="70997" custLinFactNeighborX="-923" custLinFactNeighborY="-47759">
        <dgm:presLayoutVars>
          <dgm:chMax val="1"/>
          <dgm:bulletEnabled val="1"/>
        </dgm:presLayoutVars>
      </dgm:prSet>
      <dgm:spPr/>
    </dgm:pt>
    <dgm:pt modelId="{012ED417-E80A-4321-AA95-541102508B8A}" type="pres">
      <dgm:prSet presAssocID="{9B6DD3F8-5F27-4B11-97E5-79A4911D5D6F}" presName="descendantText" presStyleLbl="alignAccFollowNode1" presStyleIdx="0" presStyleCnt="3">
        <dgm:presLayoutVars>
          <dgm:bulletEnabled val="1"/>
        </dgm:presLayoutVars>
      </dgm:prSet>
      <dgm:spPr/>
    </dgm:pt>
    <dgm:pt modelId="{0F8AF47A-A2B7-473C-867B-2940C723E819}" type="pres">
      <dgm:prSet presAssocID="{B5D78431-21AE-428B-B0CA-E2AE6A3EC8E0}" presName="sp" presStyleCnt="0"/>
      <dgm:spPr/>
    </dgm:pt>
    <dgm:pt modelId="{1A5C19D4-7A9E-406D-AD93-36A74F624012}" type="pres">
      <dgm:prSet presAssocID="{C163F3F5-33E2-4BC9-9CA4-6D51BD3953E1}" presName="linNode" presStyleCnt="0"/>
      <dgm:spPr/>
    </dgm:pt>
    <dgm:pt modelId="{D395DD9B-B619-4627-8C60-6D39732E53A2}" type="pres">
      <dgm:prSet presAssocID="{C163F3F5-33E2-4BC9-9CA4-6D51BD3953E1}" presName="parentText" presStyleLbl="node1" presStyleIdx="1" presStyleCnt="3" custScaleX="70997">
        <dgm:presLayoutVars>
          <dgm:chMax val="1"/>
          <dgm:bulletEnabled val="1"/>
        </dgm:presLayoutVars>
      </dgm:prSet>
      <dgm:spPr/>
    </dgm:pt>
    <dgm:pt modelId="{3A182504-D038-470C-9320-8216436BFEA1}" type="pres">
      <dgm:prSet presAssocID="{C163F3F5-33E2-4BC9-9CA4-6D51BD3953E1}" presName="descendantText" presStyleLbl="alignAccFollowNode1" presStyleIdx="1" presStyleCnt="3">
        <dgm:presLayoutVars>
          <dgm:bulletEnabled val="1"/>
        </dgm:presLayoutVars>
      </dgm:prSet>
      <dgm:spPr/>
    </dgm:pt>
    <dgm:pt modelId="{0D30C913-290A-4C7E-AE93-89D17E3D5877}" type="pres">
      <dgm:prSet presAssocID="{847A0D3B-7AC0-4D31-BA41-65B2C37EE722}" presName="sp" presStyleCnt="0"/>
      <dgm:spPr/>
    </dgm:pt>
    <dgm:pt modelId="{1FC3B46E-34E8-4E20-92E4-9D4582E07B5B}" type="pres">
      <dgm:prSet presAssocID="{3965EDBA-968B-43CB-8EE4-5EF8E9EFF958}" presName="linNode" presStyleCnt="0"/>
      <dgm:spPr/>
    </dgm:pt>
    <dgm:pt modelId="{BF4990F6-A51A-48D5-8FD0-944DD88369C1}" type="pres">
      <dgm:prSet presAssocID="{3965EDBA-968B-43CB-8EE4-5EF8E9EFF958}" presName="parentText" presStyleLbl="node1" presStyleIdx="2" presStyleCnt="3" custScaleX="70997">
        <dgm:presLayoutVars>
          <dgm:chMax val="1"/>
          <dgm:bulletEnabled val="1"/>
        </dgm:presLayoutVars>
      </dgm:prSet>
      <dgm:spPr/>
    </dgm:pt>
    <dgm:pt modelId="{5DBFB471-4B63-4C78-B1A8-0257B51444EF}" type="pres">
      <dgm:prSet presAssocID="{3965EDBA-968B-43CB-8EE4-5EF8E9EFF95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D724303-ED83-4C5F-9193-038C18A97977}" srcId="{3965EDBA-968B-43CB-8EE4-5EF8E9EFF958}" destId="{8B47E396-333E-4B85-B277-45BD5230FF53}" srcOrd="2" destOrd="0" parTransId="{6D8C46A5-5FA6-4DA8-AD5D-DD2C159A4956}" sibTransId="{1A6799A8-30BC-44D5-A76D-7F5BDE64F633}"/>
    <dgm:cxn modelId="{C8DB9E0E-F1E4-4B6D-8F47-62A02258EE89}" srcId="{3965EDBA-968B-43CB-8EE4-5EF8E9EFF958}" destId="{2313A4CE-3AE0-41F5-9C9E-26847649EF6E}" srcOrd="0" destOrd="0" parTransId="{7F5B5764-7D99-4E75-89C1-1F91CAD0B1A7}" sibTransId="{56455FFC-B25E-47A6-A0B3-654F8DC79F16}"/>
    <dgm:cxn modelId="{68CA1910-3489-4A54-B5E4-0129BDFD5B6D}" type="presOf" srcId="{D7E5638E-BCEF-4D6A-BC8B-5E5A302362C0}" destId="{012ED417-E80A-4321-AA95-541102508B8A}" srcOrd="0" destOrd="2" presId="urn:microsoft.com/office/officeart/2005/8/layout/vList5"/>
    <dgm:cxn modelId="{059F0730-AB3F-4CCB-9D04-A9CCEC0FC349}" srcId="{9B6DD3F8-5F27-4B11-97E5-79A4911D5D6F}" destId="{CA7F75B7-8F3C-4421-95A9-01400C839AE3}" srcOrd="1" destOrd="0" parTransId="{F64DB50C-60C1-4B63-8490-C5E94E155971}" sibTransId="{EA71FC30-22BB-4451-A435-C5ADD1073BB0}"/>
    <dgm:cxn modelId="{7EEB8A32-BC57-4A07-83A0-79BFBC4648B4}" type="presOf" srcId="{C2482D38-2C1D-41D0-B35A-F6C705F852DC}" destId="{6A90422C-280A-4888-833B-3D3BC060F576}" srcOrd="0" destOrd="0" presId="urn:microsoft.com/office/officeart/2005/8/layout/vList5"/>
    <dgm:cxn modelId="{38F9CA32-BC7A-4A40-8C69-627B03321DA0}" type="presOf" srcId="{8C65B74C-A75E-45EF-B1E3-DBD7713E8796}" destId="{012ED417-E80A-4321-AA95-541102508B8A}" srcOrd="0" destOrd="0" presId="urn:microsoft.com/office/officeart/2005/8/layout/vList5"/>
    <dgm:cxn modelId="{7D725437-1A62-47AD-8F11-0B14FE1454A8}" type="presOf" srcId="{31528144-FBBD-4EB4-9192-9BB35465DF48}" destId="{5DBFB471-4B63-4C78-B1A8-0257B51444EF}" srcOrd="0" destOrd="1" presId="urn:microsoft.com/office/officeart/2005/8/layout/vList5"/>
    <dgm:cxn modelId="{D7EA993D-0B76-41DB-9794-1AFC0331E57E}" type="presOf" srcId="{3965EDBA-968B-43CB-8EE4-5EF8E9EFF958}" destId="{BF4990F6-A51A-48D5-8FD0-944DD88369C1}" srcOrd="0" destOrd="0" presId="urn:microsoft.com/office/officeart/2005/8/layout/vList5"/>
    <dgm:cxn modelId="{79044C65-B783-46C5-91C1-0BC9F02483C3}" type="presOf" srcId="{9B6DD3F8-5F27-4B11-97E5-79A4911D5D6F}" destId="{F86E23C9-C51D-44C3-A39D-566381C874BC}" srcOrd="0" destOrd="0" presId="urn:microsoft.com/office/officeart/2005/8/layout/vList5"/>
    <dgm:cxn modelId="{AF32B965-202D-40C6-82E8-88603B494282}" type="presOf" srcId="{2313A4CE-3AE0-41F5-9C9E-26847649EF6E}" destId="{5DBFB471-4B63-4C78-B1A8-0257B51444EF}" srcOrd="0" destOrd="0" presId="urn:microsoft.com/office/officeart/2005/8/layout/vList5"/>
    <dgm:cxn modelId="{104C554F-D9FD-47B9-B927-6CADAD35EBC8}" srcId="{9B6DD3F8-5F27-4B11-97E5-79A4911D5D6F}" destId="{D7E5638E-BCEF-4D6A-BC8B-5E5A302362C0}" srcOrd="2" destOrd="0" parTransId="{21A3A65C-D47B-4232-9691-CA6BC1C70841}" sibTransId="{E076323D-88B0-4D77-8ACA-6C5C881854D2}"/>
    <dgm:cxn modelId="{87469856-EF80-4A18-B511-6C9AC19EB968}" srcId="{9B6DD3F8-5F27-4B11-97E5-79A4911D5D6F}" destId="{8C65B74C-A75E-45EF-B1E3-DBD7713E8796}" srcOrd="0" destOrd="0" parTransId="{76F2950C-597F-4191-887F-9F66AEFF2B8F}" sibTransId="{FE8F3646-2EBF-49A4-965F-29ECB00ACDC5}"/>
    <dgm:cxn modelId="{26F09C7B-2728-412C-82E6-567740A10CF1}" srcId="{C2482D38-2C1D-41D0-B35A-F6C705F852DC}" destId="{3965EDBA-968B-43CB-8EE4-5EF8E9EFF958}" srcOrd="2" destOrd="0" parTransId="{9BFE71AE-03C6-4A23-AF83-0C7B92524589}" sibTransId="{BBA7F75D-44FB-4C4C-ADF5-1521C8E9A3E0}"/>
    <dgm:cxn modelId="{50AE637C-7193-4DEC-A4B0-1E9DA774F1BB}" type="presOf" srcId="{52016CAE-81AD-40AE-9170-08B63CD190E4}" destId="{3A182504-D038-470C-9320-8216436BFEA1}" srcOrd="0" destOrd="1" presId="urn:microsoft.com/office/officeart/2005/8/layout/vList5"/>
    <dgm:cxn modelId="{A109AE7C-FCD6-4393-807C-BF298655F499}" type="presOf" srcId="{CA7F75B7-8F3C-4421-95A9-01400C839AE3}" destId="{012ED417-E80A-4321-AA95-541102508B8A}" srcOrd="0" destOrd="1" presId="urn:microsoft.com/office/officeart/2005/8/layout/vList5"/>
    <dgm:cxn modelId="{FC6EDA81-713D-49FD-96E3-2CCBF5889E69}" type="presOf" srcId="{8CCAC7D2-A469-4BBB-96A8-B5DD58827F22}" destId="{3A182504-D038-470C-9320-8216436BFEA1}" srcOrd="0" destOrd="0" presId="urn:microsoft.com/office/officeart/2005/8/layout/vList5"/>
    <dgm:cxn modelId="{56657DA6-5234-4F45-8EC4-B961D0E8672D}" srcId="{C163F3F5-33E2-4BC9-9CA4-6D51BD3953E1}" destId="{8CCAC7D2-A469-4BBB-96A8-B5DD58827F22}" srcOrd="0" destOrd="0" parTransId="{B3B44B0D-11B3-43C8-94B5-6AEED756B5A2}" sibTransId="{8758061D-0B93-425E-B165-6282B668924A}"/>
    <dgm:cxn modelId="{DF2397CB-E218-41F2-93AD-C04A486D3EA7}" srcId="{C2482D38-2C1D-41D0-B35A-F6C705F852DC}" destId="{9B6DD3F8-5F27-4B11-97E5-79A4911D5D6F}" srcOrd="0" destOrd="0" parTransId="{7A137BAE-E7E8-4CE0-AF3C-875A73CD9F1F}" sibTransId="{B5D78431-21AE-428B-B0CA-E2AE6A3EC8E0}"/>
    <dgm:cxn modelId="{71D501CC-7043-4755-A67B-437DF5D72D4D}" srcId="{C163F3F5-33E2-4BC9-9CA4-6D51BD3953E1}" destId="{52016CAE-81AD-40AE-9170-08B63CD190E4}" srcOrd="1" destOrd="0" parTransId="{7746F55A-132D-4815-83D2-2E4A2ABC3EC5}" sibTransId="{6D3636D1-7E7A-489C-80E3-17F968EF4A3C}"/>
    <dgm:cxn modelId="{04E346E6-0E81-45FB-AE3A-7485768F3B90}" srcId="{3965EDBA-968B-43CB-8EE4-5EF8E9EFF958}" destId="{31528144-FBBD-4EB4-9192-9BB35465DF48}" srcOrd="1" destOrd="0" parTransId="{80284098-ADD3-4F95-A28C-E5D0721EE7AE}" sibTransId="{CB5F3CCF-D490-4F31-97AA-040EEF6A044B}"/>
    <dgm:cxn modelId="{F54490EA-F1AD-4504-AD23-0BB158C7CF3E}" srcId="{C2482D38-2C1D-41D0-B35A-F6C705F852DC}" destId="{C163F3F5-33E2-4BC9-9CA4-6D51BD3953E1}" srcOrd="1" destOrd="0" parTransId="{13B920B2-924E-4F16-991A-F7537D882780}" sibTransId="{847A0D3B-7AC0-4D31-BA41-65B2C37EE722}"/>
    <dgm:cxn modelId="{E19AB7EA-EB99-40C9-9F21-830699AB0899}" type="presOf" srcId="{8B47E396-333E-4B85-B277-45BD5230FF53}" destId="{5DBFB471-4B63-4C78-B1A8-0257B51444EF}" srcOrd="0" destOrd="2" presId="urn:microsoft.com/office/officeart/2005/8/layout/vList5"/>
    <dgm:cxn modelId="{3CF121F8-9A5F-483C-8E07-21E9E33AB14F}" type="presOf" srcId="{C163F3F5-33E2-4BC9-9CA4-6D51BD3953E1}" destId="{D395DD9B-B619-4627-8C60-6D39732E53A2}" srcOrd="0" destOrd="0" presId="urn:microsoft.com/office/officeart/2005/8/layout/vList5"/>
    <dgm:cxn modelId="{B055345A-D3DF-4095-9F3C-1F12706B627F}" type="presParOf" srcId="{6A90422C-280A-4888-833B-3D3BC060F576}" destId="{6ECECDB2-95F3-416C-A750-EB21753D252B}" srcOrd="0" destOrd="0" presId="urn:microsoft.com/office/officeart/2005/8/layout/vList5"/>
    <dgm:cxn modelId="{209AD015-3D7A-4764-857C-3D83C30D986E}" type="presParOf" srcId="{6ECECDB2-95F3-416C-A750-EB21753D252B}" destId="{F86E23C9-C51D-44C3-A39D-566381C874BC}" srcOrd="0" destOrd="0" presId="urn:microsoft.com/office/officeart/2005/8/layout/vList5"/>
    <dgm:cxn modelId="{56041C5C-14D4-4D19-A0E0-F5D487AF826A}" type="presParOf" srcId="{6ECECDB2-95F3-416C-A750-EB21753D252B}" destId="{012ED417-E80A-4321-AA95-541102508B8A}" srcOrd="1" destOrd="0" presId="urn:microsoft.com/office/officeart/2005/8/layout/vList5"/>
    <dgm:cxn modelId="{1CA4833C-EE10-42E9-887B-3AA888EAE647}" type="presParOf" srcId="{6A90422C-280A-4888-833B-3D3BC060F576}" destId="{0F8AF47A-A2B7-473C-867B-2940C723E819}" srcOrd="1" destOrd="0" presId="urn:microsoft.com/office/officeart/2005/8/layout/vList5"/>
    <dgm:cxn modelId="{67FC44E0-7409-4E65-AEF9-DCE5688B9F7E}" type="presParOf" srcId="{6A90422C-280A-4888-833B-3D3BC060F576}" destId="{1A5C19D4-7A9E-406D-AD93-36A74F624012}" srcOrd="2" destOrd="0" presId="urn:microsoft.com/office/officeart/2005/8/layout/vList5"/>
    <dgm:cxn modelId="{A5A3CFC5-88E2-48D9-91EA-2DD916A9646C}" type="presParOf" srcId="{1A5C19D4-7A9E-406D-AD93-36A74F624012}" destId="{D395DD9B-B619-4627-8C60-6D39732E53A2}" srcOrd="0" destOrd="0" presId="urn:microsoft.com/office/officeart/2005/8/layout/vList5"/>
    <dgm:cxn modelId="{3C3CBD5F-FF60-48E1-8694-758017D50F2E}" type="presParOf" srcId="{1A5C19D4-7A9E-406D-AD93-36A74F624012}" destId="{3A182504-D038-470C-9320-8216436BFEA1}" srcOrd="1" destOrd="0" presId="urn:microsoft.com/office/officeart/2005/8/layout/vList5"/>
    <dgm:cxn modelId="{B5627969-EE8F-41B7-8666-C8D07A281659}" type="presParOf" srcId="{6A90422C-280A-4888-833B-3D3BC060F576}" destId="{0D30C913-290A-4C7E-AE93-89D17E3D5877}" srcOrd="3" destOrd="0" presId="urn:microsoft.com/office/officeart/2005/8/layout/vList5"/>
    <dgm:cxn modelId="{84FE10C3-1921-47C4-B296-266A7F9EFA42}" type="presParOf" srcId="{6A90422C-280A-4888-833B-3D3BC060F576}" destId="{1FC3B46E-34E8-4E20-92E4-9D4582E07B5B}" srcOrd="4" destOrd="0" presId="urn:microsoft.com/office/officeart/2005/8/layout/vList5"/>
    <dgm:cxn modelId="{9B421402-3E6E-4A0A-A442-E5469E1E5D2F}" type="presParOf" srcId="{1FC3B46E-34E8-4E20-92E4-9D4582E07B5B}" destId="{BF4990F6-A51A-48D5-8FD0-944DD88369C1}" srcOrd="0" destOrd="0" presId="urn:microsoft.com/office/officeart/2005/8/layout/vList5"/>
    <dgm:cxn modelId="{F1D02031-EEC5-4AAE-BCD1-7FF016ACF2ED}" type="presParOf" srcId="{1FC3B46E-34E8-4E20-92E4-9D4582E07B5B}" destId="{5DBFB471-4B63-4C78-B1A8-0257B51444E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ED417-E80A-4321-AA95-541102508B8A}">
      <dsp:nvSpPr>
        <dsp:cNvPr id="0" name=""/>
        <dsp:cNvSpPr/>
      </dsp:nvSpPr>
      <dsp:spPr>
        <a:xfrm rot="5400000">
          <a:off x="6759953" y="-2874440"/>
          <a:ext cx="78130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At most one leader can be elected at a given point in time (term).</a:t>
          </a:r>
        </a:p>
      </dsp:txBody>
      <dsp:txXfrm rot="-5400000">
        <a:off x="3785615" y="138038"/>
        <a:ext cx="6691844" cy="705028"/>
      </dsp:txXfrm>
    </dsp:sp>
    <dsp:sp modelId="{F86E23C9-C51D-44C3-A39D-566381C874BC}">
      <dsp:nvSpPr>
        <dsp:cNvPr id="0" name=""/>
        <dsp:cNvSpPr/>
      </dsp:nvSpPr>
      <dsp:spPr>
        <a:xfrm>
          <a:off x="0" y="0"/>
          <a:ext cx="3785616" cy="976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Election Safety</a:t>
          </a:r>
        </a:p>
      </dsp:txBody>
      <dsp:txXfrm>
        <a:off x="47675" y="47675"/>
        <a:ext cx="3690266" cy="881286"/>
      </dsp:txXfrm>
    </dsp:sp>
    <dsp:sp modelId="{3A182504-D038-470C-9320-8216436BFEA1}">
      <dsp:nvSpPr>
        <dsp:cNvPr id="0" name=""/>
        <dsp:cNvSpPr/>
      </dsp:nvSpPr>
      <dsp:spPr>
        <a:xfrm rot="5400000">
          <a:off x="6759953" y="-1848972"/>
          <a:ext cx="78130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It never overwrites or deletes entry in the log.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Only appends new entries.</a:t>
          </a:r>
        </a:p>
      </dsp:txBody>
      <dsp:txXfrm rot="-5400000">
        <a:off x="3785615" y="1163506"/>
        <a:ext cx="6691844" cy="705028"/>
      </dsp:txXfrm>
    </dsp:sp>
    <dsp:sp modelId="{D395DD9B-B619-4627-8C60-6D39732E53A2}">
      <dsp:nvSpPr>
        <dsp:cNvPr id="0" name=""/>
        <dsp:cNvSpPr/>
      </dsp:nvSpPr>
      <dsp:spPr>
        <a:xfrm>
          <a:off x="0" y="1027701"/>
          <a:ext cx="3785616" cy="976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Leader Append-Only</a:t>
          </a:r>
        </a:p>
      </dsp:txBody>
      <dsp:txXfrm>
        <a:off x="47675" y="1075376"/>
        <a:ext cx="3690266" cy="881286"/>
      </dsp:txXfrm>
    </dsp:sp>
    <dsp:sp modelId="{5DBFB471-4B63-4C78-B1A8-0257B51444EF}">
      <dsp:nvSpPr>
        <dsp:cNvPr id="0" name=""/>
        <dsp:cNvSpPr/>
      </dsp:nvSpPr>
      <dsp:spPr>
        <a:xfrm rot="5400000">
          <a:off x="6759953" y="-823504"/>
          <a:ext cx="78130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If two logs contain the same entry at a given index and term.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Logs are identical till that index.</a:t>
          </a:r>
        </a:p>
      </dsp:txBody>
      <dsp:txXfrm rot="-5400000">
        <a:off x="3785615" y="2188974"/>
        <a:ext cx="6691844" cy="705028"/>
      </dsp:txXfrm>
    </dsp:sp>
    <dsp:sp modelId="{BF4990F6-A51A-48D5-8FD0-944DD88369C1}">
      <dsp:nvSpPr>
        <dsp:cNvPr id="0" name=""/>
        <dsp:cNvSpPr/>
      </dsp:nvSpPr>
      <dsp:spPr>
        <a:xfrm>
          <a:off x="0" y="2053169"/>
          <a:ext cx="3785616" cy="976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 Matching</a:t>
          </a:r>
        </a:p>
      </dsp:txBody>
      <dsp:txXfrm>
        <a:off x="47675" y="2100844"/>
        <a:ext cx="3690266" cy="881286"/>
      </dsp:txXfrm>
    </dsp:sp>
    <dsp:sp modelId="{13B5F3CE-B070-4657-BD9A-C9E7531354D3}">
      <dsp:nvSpPr>
        <dsp:cNvPr id="0" name=""/>
        <dsp:cNvSpPr/>
      </dsp:nvSpPr>
      <dsp:spPr>
        <a:xfrm rot="5400000">
          <a:off x="6759953" y="201963"/>
          <a:ext cx="78130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If an entry is committed in a given term, it will be present in the logs of leaders of successive terms.  </a:t>
          </a:r>
        </a:p>
      </dsp:txBody>
      <dsp:txXfrm rot="-5400000">
        <a:off x="3785615" y="3214441"/>
        <a:ext cx="6691844" cy="705028"/>
      </dsp:txXfrm>
    </dsp:sp>
    <dsp:sp modelId="{20148467-74F0-4C2A-89CD-3FA3F1F1CE2C}">
      <dsp:nvSpPr>
        <dsp:cNvPr id="0" name=""/>
        <dsp:cNvSpPr/>
      </dsp:nvSpPr>
      <dsp:spPr>
        <a:xfrm>
          <a:off x="0" y="3078637"/>
          <a:ext cx="3785616" cy="976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Leader Completeness</a:t>
          </a:r>
        </a:p>
      </dsp:txBody>
      <dsp:txXfrm>
        <a:off x="47675" y="3126312"/>
        <a:ext cx="3690266" cy="881286"/>
      </dsp:txXfrm>
    </dsp:sp>
    <dsp:sp modelId="{ACB5D353-FA65-41E5-B47C-B044BBF45A51}">
      <dsp:nvSpPr>
        <dsp:cNvPr id="0" name=""/>
        <dsp:cNvSpPr/>
      </dsp:nvSpPr>
      <dsp:spPr>
        <a:xfrm rot="5400000">
          <a:off x="6759953" y="1227431"/>
          <a:ext cx="78130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If a server has applied a log entry to a state machine, then all servers will apply the same entry at the same log index.</a:t>
          </a:r>
        </a:p>
      </dsp:txBody>
      <dsp:txXfrm rot="-5400000">
        <a:off x="3785615" y="4239909"/>
        <a:ext cx="6691844" cy="705028"/>
      </dsp:txXfrm>
    </dsp:sp>
    <dsp:sp modelId="{BD85B76C-B17B-4D2E-98D3-EF34DA79E2B0}">
      <dsp:nvSpPr>
        <dsp:cNvPr id="0" name=""/>
        <dsp:cNvSpPr/>
      </dsp:nvSpPr>
      <dsp:spPr>
        <a:xfrm>
          <a:off x="0" y="4104105"/>
          <a:ext cx="3785616" cy="976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State Machine Safety</a:t>
          </a:r>
        </a:p>
      </dsp:txBody>
      <dsp:txXfrm>
        <a:off x="47675" y="4151780"/>
        <a:ext cx="3690266" cy="881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ED417-E80A-4321-AA95-541102508B8A}">
      <dsp:nvSpPr>
        <dsp:cNvPr id="0" name=""/>
        <dsp:cNvSpPr/>
      </dsp:nvSpPr>
      <dsp:spPr>
        <a:xfrm rot="5400000">
          <a:off x="6972834" y="-3066666"/>
          <a:ext cx="1310454" cy="77763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Each server votes for only one </a:t>
          </a:r>
          <a:r>
            <a:rPr lang="en-US" sz="2200" kern="1200" dirty="0">
              <a:solidFill>
                <a:srgbClr val="00B050"/>
              </a:solidFill>
            </a:rPr>
            <a:t>candidate</a:t>
          </a:r>
          <a:r>
            <a:rPr lang="en-US" sz="2200" kern="1200" dirty="0"/>
            <a:t> in a given term.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The leader needs to get a vote from the majority of servers.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 begins its term, and sends </a:t>
          </a:r>
          <a:r>
            <a:rPr lang="en-US" sz="2200" kern="1200" dirty="0">
              <a:solidFill>
                <a:srgbClr val="FF0000"/>
              </a:solidFill>
            </a:rPr>
            <a:t>heartbeat</a:t>
          </a:r>
          <a:r>
            <a:rPr lang="en-US" sz="2200" kern="1200" dirty="0"/>
            <a:t> messages to the rest of the servers.</a:t>
          </a:r>
        </a:p>
      </dsp:txBody>
      <dsp:txXfrm rot="-5400000">
        <a:off x="3739880" y="230259"/>
        <a:ext cx="7712393" cy="1182512"/>
      </dsp:txXfrm>
    </dsp:sp>
    <dsp:sp modelId="{F86E23C9-C51D-44C3-A39D-566381C874BC}">
      <dsp:nvSpPr>
        <dsp:cNvPr id="0" name=""/>
        <dsp:cNvSpPr/>
      </dsp:nvSpPr>
      <dsp:spPr>
        <a:xfrm>
          <a:off x="562549" y="0"/>
          <a:ext cx="3105554" cy="1638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Wins the election</a:t>
          </a:r>
        </a:p>
      </dsp:txBody>
      <dsp:txXfrm>
        <a:off x="642513" y="79964"/>
        <a:ext cx="2945626" cy="1478140"/>
      </dsp:txXfrm>
    </dsp:sp>
    <dsp:sp modelId="{3A182504-D038-470C-9320-8216436BFEA1}">
      <dsp:nvSpPr>
        <dsp:cNvPr id="0" name=""/>
        <dsp:cNvSpPr/>
      </dsp:nvSpPr>
      <dsp:spPr>
        <a:xfrm rot="5400000">
          <a:off x="6972834" y="-1346694"/>
          <a:ext cx="1310454" cy="77763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If the term is greater than or equal to the current term. Recognize the other server as the leader. Transition to the </a:t>
          </a:r>
          <a:r>
            <a:rPr lang="en-US" sz="2200" kern="1200" dirty="0">
              <a:solidFill>
                <a:srgbClr val="00B050"/>
              </a:solidFill>
            </a:rPr>
            <a:t>follower</a:t>
          </a:r>
          <a:r>
            <a:rPr lang="en-US" sz="2200" kern="1200" dirty="0"/>
            <a:t> state.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Otherwise, </a:t>
          </a:r>
          <a:r>
            <a:rPr lang="en-US" sz="2200" kern="1200" dirty="0">
              <a:solidFill>
                <a:srgbClr val="FF0000"/>
              </a:solidFill>
            </a:rPr>
            <a:t>ignore</a:t>
          </a:r>
          <a:r>
            <a:rPr lang="en-US" sz="2200" kern="1200" dirty="0"/>
            <a:t> the message. </a:t>
          </a:r>
        </a:p>
      </dsp:txBody>
      <dsp:txXfrm rot="-5400000">
        <a:off x="3739880" y="1950231"/>
        <a:ext cx="7712393" cy="1182512"/>
      </dsp:txXfrm>
    </dsp:sp>
    <dsp:sp modelId="{D395DD9B-B619-4627-8C60-6D39732E53A2}">
      <dsp:nvSpPr>
        <dsp:cNvPr id="0" name=""/>
        <dsp:cNvSpPr/>
      </dsp:nvSpPr>
      <dsp:spPr>
        <a:xfrm>
          <a:off x="634325" y="1722453"/>
          <a:ext cx="3105554" cy="1638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Receives an &lt;AppendEntries&gt; message from a server</a:t>
          </a:r>
        </a:p>
      </dsp:txBody>
      <dsp:txXfrm>
        <a:off x="714289" y="1802417"/>
        <a:ext cx="2945626" cy="1478140"/>
      </dsp:txXfrm>
    </dsp:sp>
    <dsp:sp modelId="{5DBFB471-4B63-4C78-B1A8-0257B51444EF}">
      <dsp:nvSpPr>
        <dsp:cNvPr id="0" name=""/>
        <dsp:cNvSpPr/>
      </dsp:nvSpPr>
      <dsp:spPr>
        <a:xfrm rot="5400000">
          <a:off x="6972834" y="373276"/>
          <a:ext cx="1310454" cy="77763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Each </a:t>
          </a:r>
          <a:r>
            <a:rPr lang="en-US" sz="2200" kern="1200" dirty="0">
              <a:solidFill>
                <a:srgbClr val="0070C0"/>
              </a:solidFill>
            </a:rPr>
            <a:t>candidate</a:t>
          </a:r>
          <a:r>
            <a:rPr lang="en-US" sz="2200" kern="1200" dirty="0"/>
            <a:t> times out and starts a new election.</a:t>
          </a:r>
          <a:endParaRPr lang="en-US" sz="34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The timeout period is </a:t>
          </a:r>
          <a:r>
            <a:rPr lang="en-US" sz="2200" kern="1200" dirty="0">
              <a:solidFill>
                <a:srgbClr val="FF0000"/>
              </a:solidFill>
            </a:rPr>
            <a:t>randomized</a:t>
          </a:r>
          <a:r>
            <a:rPr lang="en-US" sz="2200" kern="1200" dirty="0"/>
            <a:t>.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This minimizes the chances of having split votes.</a:t>
          </a:r>
        </a:p>
      </dsp:txBody>
      <dsp:txXfrm rot="-5400000">
        <a:off x="3739880" y="3670202"/>
        <a:ext cx="7712393" cy="1182512"/>
      </dsp:txXfrm>
    </dsp:sp>
    <dsp:sp modelId="{BF4990F6-A51A-48D5-8FD0-944DD88369C1}">
      <dsp:nvSpPr>
        <dsp:cNvPr id="0" name=""/>
        <dsp:cNvSpPr/>
      </dsp:nvSpPr>
      <dsp:spPr>
        <a:xfrm>
          <a:off x="634325" y="3442424"/>
          <a:ext cx="3105554" cy="1638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leader is elected. Split votes.</a:t>
          </a:r>
        </a:p>
      </dsp:txBody>
      <dsp:txXfrm>
        <a:off x="714289" y="3522388"/>
        <a:ext cx="2945626" cy="1478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9E365-1016-44E3-ACE0-26F7D0D20A5E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31CC7-777A-4CEB-BFBD-A070BB26E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2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0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68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30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75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60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8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36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48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8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02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2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16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38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3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224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95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34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88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2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3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03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2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2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8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DC36-13FB-496A-BC29-BCD23365E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89C78-7607-4D5B-9064-53DB82A00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D0B1-937A-4CA0-AFED-013B846F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43F1-604A-4DD9-B1FB-6CA703A1AB56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D544A-462F-4EDE-A534-3890C5A7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BD46-6FEB-44EC-A898-DF760EF6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BD9A-AF63-44D1-AD3C-9B3E40F4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EC9CF-3F68-4C98-9C9D-2A8F41471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74902-74F9-4D97-AB45-1803090D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3604-F80E-4ABC-AA90-018B9DBBA4BA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54D6E-644E-4605-8F86-744B3B79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6C1F2-50E6-4FA4-AB6E-30602E5A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1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7D3D5-A769-42DB-B204-BF847A2A5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3F61C-DB8E-462B-86B1-A97C7EDEA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81F2-080A-4B7A-8A57-CA247BF3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97B7-61B6-414E-8AE2-5E6EDE371878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D1F0-A9AA-4917-B5E3-1A079191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3E23-CB30-49F8-B459-04468202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9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205E-1F24-438D-9E4B-AAAE20C4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533B-C41A-4A86-B846-23248FDA3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B94C0-92F4-4AF6-9128-526F64B0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99D2-C4C0-4DAC-A7C4-55F6DF5FC72F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D0C94-83F5-4D40-8243-97CF006D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7AA9C-35A5-4B6F-84A1-BCE40B37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3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AC30-CB0A-49C9-9229-4A23CFA1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62F90-0612-4BBF-8D42-74A4A564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449B-4AC5-4481-BD31-29AB3719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C898-2295-41D7-A34A-EB995CD66F17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DE887-4C50-450C-98C0-85E86C12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92A31-3191-4629-AAD0-E765BF76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5442-871B-4371-ACC3-DC7A90A2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6014-73C0-4341-94CF-D41D68BF5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80DDC-EAF1-44F7-879F-FC7043B76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A0045-6773-4EBF-B1D8-5D3347A9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35DE-B28B-4E2B-8C14-E665900886BF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0DD12-86D5-4773-9508-DAA21CA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D5069-FF43-4AB7-B111-D9D39DDE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4C83-1FE9-4815-A4DE-05F9BC01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DF971-4C80-45AE-A9F2-5549C687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0A3C5-3698-4A76-B705-FF693B315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D0D4F-A314-4A28-A432-44525FA59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A889E-865E-4FE0-8A8A-B25F91D61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37B13-F52A-4DEB-92A4-4240848A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0693-0D5E-4112-A774-C7815DF4BBF8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19B15-3772-4A1F-898F-8B63E7C0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66A6E-7C5B-4DB5-BA57-2E382B2C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0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1F97-FC0D-4132-8850-D01F8CCA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30D84-24DA-47B6-82C6-080485DF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4F62-3EE1-40B6-AF77-6CFFC6381F08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B93D7-12BE-4EB1-86BF-A3D719F3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2ED3C-22D9-4D69-8191-73776AB7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0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A0621-9246-4A4E-B959-95B439E6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109F-4944-478B-9D2D-4F02D4426FEA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2EEF5-C8EA-474B-985F-398F0A8F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72F93-11A0-4280-8256-4E1413AF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3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79D1-603E-4411-8F8B-DEE933CE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C4CA-30B3-4D6D-8E85-A48282648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BE5AA-8E04-46B5-8985-EC9C10B4F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D88B0-A81D-4FE5-912F-4FAF2E77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4C2-CC20-4F8A-8BA9-58631B808F62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53B2-FE82-4C09-AB0B-05A09ED2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B02AE-ACC1-43E4-BE43-4158F0B8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2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1CBB-644C-46CE-8D70-D4D82DE7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EFC91-EFBF-47AD-AC57-304840BD8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2A061-EE1E-4E77-BC0C-8E5DB2110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A4181-D020-41C5-84ED-971F67CA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5F65-129A-4308-996E-F930FF711C62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3FF64-E4DE-43DF-82C8-EA5056A2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71C07-1C84-4D19-A949-6A790A48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3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A6860-2D64-48A4-A388-23EAC00A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E25FF-19E1-4F88-9DC4-8282BFB1E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2C4B3-763E-4363-BD67-98D3AB037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A69A3-C60A-41DA-9F16-AD2999E48825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BC1FF-0F72-4BFB-907E-9C21594A5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8E5E2-01BB-4A9D-93FF-84F1B5A5B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70B8-2EF1-41E3-A09F-966C8F878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86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The Raft Consensus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422DC-F297-41B0-A11B-B29B18450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Prof. Smruti R. Sarangi</a:t>
            </a:r>
          </a:p>
          <a:p>
            <a:r>
              <a:rPr lang="en-US" sz="2800" dirty="0"/>
              <a:t>Computer Science and Engineering</a:t>
            </a:r>
          </a:p>
          <a:p>
            <a:r>
              <a:rPr lang="en-US" sz="2800" dirty="0"/>
              <a:t> IIT Delhi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16A4C-8EC2-403A-B96B-3B4045F7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E04FE-CBA6-470F-9504-587CC2AD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7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4A76-2800-40ED-A138-92F91515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4" y="18255"/>
            <a:ext cx="10515600" cy="1325563"/>
          </a:xfrm>
        </p:spPr>
        <p:txBody>
          <a:bodyPr/>
          <a:lstStyle/>
          <a:p>
            <a:r>
              <a:rPr lang="en-US" dirty="0"/>
              <a:t>Three possible scenarios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2FCC1-392F-4FB5-88B3-3E54DAE5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0CEF5-25BE-4CEF-AD67-B782B659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E2B2CC21-DFF3-412E-934C-6556DF107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445488"/>
              </p:ext>
            </p:extLst>
          </p:nvPr>
        </p:nvGraphicFramePr>
        <p:xfrm>
          <a:off x="-218982" y="1273375"/>
          <a:ext cx="12150570" cy="508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3348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2DB-4B27-4C5D-9866-8C91DA64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7325-1DBE-4DBF-8FAC-409A629F4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79" y="1523784"/>
            <a:ext cx="10515600" cy="5063447"/>
          </a:xfrm>
        </p:spPr>
        <p:txBody>
          <a:bodyPr>
            <a:normAutofit fontScale="92500"/>
          </a:bodyPr>
          <a:lstStyle/>
          <a:p>
            <a:r>
              <a:rPr lang="en-US" dirty="0"/>
              <a:t>After a leader has been </a:t>
            </a:r>
            <a:r>
              <a:rPr lang="en-US" dirty="0">
                <a:solidFill>
                  <a:srgbClr val="C00000"/>
                </a:solidFill>
              </a:rPr>
              <a:t>elected</a:t>
            </a:r>
          </a:p>
          <a:p>
            <a:pPr lvl="1"/>
            <a:r>
              <a:rPr lang="en-US" dirty="0"/>
              <a:t>Clients </a:t>
            </a:r>
            <a:r>
              <a:rPr lang="en-US" dirty="0">
                <a:solidFill>
                  <a:srgbClr val="0070C0"/>
                </a:solidFill>
              </a:rPr>
              <a:t>send</a:t>
            </a:r>
            <a:r>
              <a:rPr lang="en-US" dirty="0"/>
              <a:t> it requests.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sends</a:t>
            </a:r>
            <a:r>
              <a:rPr lang="en-US" dirty="0"/>
              <a:t> &lt;AppendEntries&gt; messages to all the servers</a:t>
            </a:r>
          </a:p>
          <a:p>
            <a:r>
              <a:rPr lang="en-US" dirty="0"/>
              <a:t>Structure of a </a:t>
            </a:r>
            <a:r>
              <a:rPr lang="en-US" dirty="0">
                <a:solidFill>
                  <a:srgbClr val="C00000"/>
                </a:solidFill>
              </a:rPr>
              <a:t>log</a:t>
            </a:r>
          </a:p>
          <a:p>
            <a:pPr lvl="1"/>
            <a:r>
              <a:rPr lang="en-US" dirty="0"/>
              <a:t>A list of </a:t>
            </a:r>
            <a:r>
              <a:rPr lang="en-US" dirty="0">
                <a:solidFill>
                  <a:srgbClr val="0070C0"/>
                </a:solidFill>
              </a:rPr>
              <a:t>entries</a:t>
            </a:r>
          </a:p>
          <a:p>
            <a:pPr lvl="1"/>
            <a:r>
              <a:rPr lang="en-US" dirty="0"/>
              <a:t>Each entry stores a term </a:t>
            </a:r>
            <a:r>
              <a:rPr lang="en-US" dirty="0">
                <a:solidFill>
                  <a:srgbClr val="00B050"/>
                </a:solidFill>
              </a:rPr>
              <a:t>number</a:t>
            </a:r>
            <a:r>
              <a:rPr lang="en-US" dirty="0"/>
              <a:t>, and a </a:t>
            </a:r>
            <a:r>
              <a:rPr lang="en-US" dirty="0">
                <a:solidFill>
                  <a:srgbClr val="FF0000"/>
                </a:solidFill>
              </a:rPr>
              <a:t>command</a:t>
            </a:r>
          </a:p>
          <a:p>
            <a:pPr lvl="1"/>
            <a:r>
              <a:rPr lang="en-US" dirty="0"/>
              <a:t>Each entry has an </a:t>
            </a:r>
            <a:r>
              <a:rPr lang="en-US" dirty="0">
                <a:solidFill>
                  <a:srgbClr val="7030A0"/>
                </a:solidFill>
              </a:rPr>
              <a:t>index</a:t>
            </a:r>
            <a:r>
              <a:rPr lang="en-US" dirty="0"/>
              <a:t> (integer) to indicate its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position</a:t>
            </a:r>
            <a:r>
              <a:rPr lang="en-US" dirty="0"/>
              <a:t> in the log</a:t>
            </a:r>
          </a:p>
          <a:p>
            <a:r>
              <a:rPr lang="en-US" dirty="0"/>
              <a:t>Committing an </a:t>
            </a:r>
            <a:r>
              <a:rPr lang="en-US" dirty="0">
                <a:solidFill>
                  <a:srgbClr val="0070C0"/>
                </a:solidFill>
              </a:rPr>
              <a:t>entry</a:t>
            </a:r>
          </a:p>
          <a:p>
            <a:pPr lvl="1"/>
            <a:r>
              <a:rPr lang="en-US" dirty="0"/>
              <a:t>A log entry is </a:t>
            </a:r>
            <a:r>
              <a:rPr lang="en-US" dirty="0">
                <a:solidFill>
                  <a:srgbClr val="00B050"/>
                </a:solidFill>
              </a:rPr>
              <a:t>committed</a:t>
            </a:r>
            <a:r>
              <a:rPr lang="en-US" dirty="0"/>
              <a:t> once the leader has replicated it on a majority of servers.</a:t>
            </a:r>
          </a:p>
          <a:p>
            <a:pPr lvl="1"/>
            <a:r>
              <a:rPr lang="en-US" dirty="0"/>
              <a:t>This commits all </a:t>
            </a:r>
            <a:r>
              <a:rPr lang="en-US" dirty="0">
                <a:solidFill>
                  <a:srgbClr val="7030A0"/>
                </a:solidFill>
              </a:rPr>
              <a:t>preceding</a:t>
            </a:r>
            <a:r>
              <a:rPr lang="en-US" dirty="0"/>
              <a:t> entries as well.</a:t>
            </a:r>
          </a:p>
          <a:p>
            <a:pPr lvl="1"/>
            <a:r>
              <a:rPr lang="en-US" dirty="0"/>
              <a:t>The leader includes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highest committed </a:t>
            </a:r>
            <a:r>
              <a:rPr lang="en-US" dirty="0"/>
              <a:t>index in all its messages</a:t>
            </a:r>
          </a:p>
          <a:p>
            <a:pPr lvl="1"/>
            <a:r>
              <a:rPr lang="en-US" dirty="0"/>
              <a:t>Once </a:t>
            </a:r>
            <a:r>
              <a:rPr lang="en-US" dirty="0">
                <a:solidFill>
                  <a:srgbClr val="00B050"/>
                </a:solidFill>
              </a:rPr>
              <a:t>followers</a:t>
            </a:r>
            <a:r>
              <a:rPr lang="en-US" dirty="0"/>
              <a:t> see the message, they </a:t>
            </a:r>
            <a:r>
              <a:rPr lang="en-US" dirty="0">
                <a:solidFill>
                  <a:srgbClr val="FF0000"/>
                </a:solidFill>
              </a:rPr>
              <a:t>commit</a:t>
            </a:r>
            <a:r>
              <a:rPr lang="en-US" dirty="0"/>
              <a:t> their corresponding entries one after the other (in the order in which they are </a:t>
            </a:r>
            <a:r>
              <a:rPr lang="en-US" dirty="0">
                <a:solidFill>
                  <a:srgbClr val="0070C0"/>
                </a:solidFill>
              </a:rPr>
              <a:t>stored</a:t>
            </a:r>
            <a:r>
              <a:rPr lang="en-US" dirty="0"/>
              <a:t> in the log)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941E1-E88C-4ED3-A096-C3F6F364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it-IT" dirty="0"/>
              <a:t>(c) Smruti R. Sarangi,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A5C09-07BD-48AB-A1BA-9F2599B8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5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BB3B-E630-4A77-8AC8-D959D9CD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12" y="136525"/>
            <a:ext cx="10515600" cy="1325563"/>
          </a:xfrm>
        </p:spPr>
        <p:txBody>
          <a:bodyPr/>
          <a:lstStyle/>
          <a:p>
            <a:r>
              <a:rPr lang="en-US" dirty="0"/>
              <a:t>Log Matching Property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39CB6-D2FE-424C-B494-BE8CF3C0D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57" y="1518776"/>
            <a:ext cx="10515600" cy="1982895"/>
          </a:xfrm>
        </p:spPr>
        <p:txBody>
          <a:bodyPr/>
          <a:lstStyle/>
          <a:p>
            <a:r>
              <a:rPr lang="en-US" dirty="0"/>
              <a:t>Key </a:t>
            </a:r>
            <a:r>
              <a:rPr lang="en-US" dirty="0">
                <a:solidFill>
                  <a:srgbClr val="00B050"/>
                </a:solidFill>
              </a:rPr>
              <a:t>safety</a:t>
            </a:r>
            <a:r>
              <a:rPr lang="en-US" dirty="0"/>
              <a:t> properties (Log matching property)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S1</a:t>
            </a:r>
            <a:r>
              <a:rPr lang="en-US" dirty="0"/>
              <a:t>: If two entries in </a:t>
            </a:r>
            <a:r>
              <a:rPr lang="en-US" dirty="0">
                <a:solidFill>
                  <a:srgbClr val="00B050"/>
                </a:solidFill>
              </a:rPr>
              <a:t>different</a:t>
            </a:r>
            <a:r>
              <a:rPr lang="en-US" dirty="0"/>
              <a:t> logs have the same index and term, they store the same </a:t>
            </a:r>
            <a:r>
              <a:rPr lang="en-US" dirty="0">
                <a:solidFill>
                  <a:srgbClr val="FF0000"/>
                </a:solidFill>
              </a:rPr>
              <a:t>command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S2</a:t>
            </a:r>
            <a:r>
              <a:rPr lang="en-US" dirty="0"/>
              <a:t>: If two separate logs have the same index and term, all the preceding entries of the logs are </a:t>
            </a:r>
            <a:r>
              <a:rPr lang="en-US" dirty="0">
                <a:solidFill>
                  <a:srgbClr val="7030A0"/>
                </a:solidFill>
              </a:rPr>
              <a:t>identical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9EE17-CE5F-4588-92F1-5FBF5A01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D1100-D703-4212-BBB8-6C4218E7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CCC7EC-D8EB-4850-8061-21C2E3F4AFA0}"/>
              </a:ext>
            </a:extLst>
          </p:cNvPr>
          <p:cNvSpPr/>
          <p:nvPr/>
        </p:nvSpPr>
        <p:spPr>
          <a:xfrm>
            <a:off x="1544714" y="4065973"/>
            <a:ext cx="878889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3922C-3CCA-4F51-87AD-70AD7835B0E8}"/>
              </a:ext>
            </a:extLst>
          </p:cNvPr>
          <p:cNvSpPr/>
          <p:nvPr/>
        </p:nvSpPr>
        <p:spPr>
          <a:xfrm>
            <a:off x="2423602" y="4065973"/>
            <a:ext cx="878889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y </a:t>
            </a:r>
            <a:r>
              <a:rPr lang="en-US" dirty="0">
                <a:sym typeface="Wingdings" panose="05000000000000000000" pitchFamily="2" charset="2"/>
              </a:rPr>
              <a:t> 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D976A-9CC3-454F-9CA6-FA26E8C3FB44}"/>
              </a:ext>
            </a:extLst>
          </p:cNvPr>
          <p:cNvSpPr/>
          <p:nvPr/>
        </p:nvSpPr>
        <p:spPr>
          <a:xfrm>
            <a:off x="3302491" y="4065973"/>
            <a:ext cx="878889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z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FC30C9-5937-4292-8104-539D366436D0}"/>
              </a:ext>
            </a:extLst>
          </p:cNvPr>
          <p:cNvSpPr/>
          <p:nvPr/>
        </p:nvSpPr>
        <p:spPr>
          <a:xfrm>
            <a:off x="4181379" y="4065973"/>
            <a:ext cx="878889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EDB02-8A40-4C65-AD3E-3612B2B2F8BF}"/>
              </a:ext>
            </a:extLst>
          </p:cNvPr>
          <p:cNvSpPr/>
          <p:nvPr/>
        </p:nvSpPr>
        <p:spPr>
          <a:xfrm>
            <a:off x="5060268" y="4065973"/>
            <a:ext cx="878889" cy="4793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y </a:t>
            </a:r>
            <a:r>
              <a:rPr lang="en-US" dirty="0">
                <a:sym typeface="Wingdings" panose="05000000000000000000" pitchFamily="2" charset="2"/>
              </a:rPr>
              <a:t> 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2771B7-302F-439C-B1BB-E5259E7B8EEA}"/>
              </a:ext>
            </a:extLst>
          </p:cNvPr>
          <p:cNvSpPr/>
          <p:nvPr/>
        </p:nvSpPr>
        <p:spPr>
          <a:xfrm>
            <a:off x="5939157" y="4065973"/>
            <a:ext cx="878889" cy="4793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2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052E89-A44F-41BD-89A7-F5DCB5C2801D}"/>
              </a:ext>
            </a:extLst>
          </p:cNvPr>
          <p:cNvSpPr/>
          <p:nvPr/>
        </p:nvSpPr>
        <p:spPr>
          <a:xfrm>
            <a:off x="6818045" y="4065973"/>
            <a:ext cx="878889" cy="4793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z </a:t>
            </a:r>
            <a:r>
              <a:rPr lang="en-US" dirty="0">
                <a:sym typeface="Wingdings" panose="05000000000000000000" pitchFamily="2" charset="2"/>
              </a:rPr>
              <a:t> 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FA542-F47A-40F4-9805-3798CFDD21DE}"/>
              </a:ext>
            </a:extLst>
          </p:cNvPr>
          <p:cNvSpPr txBox="1"/>
          <p:nvPr/>
        </p:nvSpPr>
        <p:spPr>
          <a:xfrm>
            <a:off x="1833315" y="3673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8878E-D3ED-403A-97FF-E791E8A2FD74}"/>
              </a:ext>
            </a:extLst>
          </p:cNvPr>
          <p:cNvSpPr txBox="1"/>
          <p:nvPr/>
        </p:nvSpPr>
        <p:spPr>
          <a:xfrm>
            <a:off x="2712203" y="368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90E709-A5D8-42C3-932B-67CF82193A21}"/>
              </a:ext>
            </a:extLst>
          </p:cNvPr>
          <p:cNvSpPr txBox="1"/>
          <p:nvPr/>
        </p:nvSpPr>
        <p:spPr>
          <a:xfrm>
            <a:off x="3591091" y="3673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F8824-5218-4665-9179-E5977D2003FA}"/>
              </a:ext>
            </a:extLst>
          </p:cNvPr>
          <p:cNvSpPr txBox="1"/>
          <p:nvPr/>
        </p:nvSpPr>
        <p:spPr>
          <a:xfrm>
            <a:off x="4469979" y="368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24E196-FC74-4705-ADA4-0E6EB5819231}"/>
              </a:ext>
            </a:extLst>
          </p:cNvPr>
          <p:cNvSpPr txBox="1"/>
          <p:nvPr/>
        </p:nvSpPr>
        <p:spPr>
          <a:xfrm>
            <a:off x="5316170" y="3685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E53CE-37F1-4BE8-ADDE-FB58B058EC21}"/>
              </a:ext>
            </a:extLst>
          </p:cNvPr>
          <p:cNvSpPr txBox="1"/>
          <p:nvPr/>
        </p:nvSpPr>
        <p:spPr>
          <a:xfrm>
            <a:off x="6195058" y="3693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3FAA6B-6A99-4D44-BF10-BF2CF548DBC5}"/>
              </a:ext>
            </a:extLst>
          </p:cNvPr>
          <p:cNvSpPr txBox="1"/>
          <p:nvPr/>
        </p:nvSpPr>
        <p:spPr>
          <a:xfrm>
            <a:off x="7073946" y="3685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E24542-553B-4BBC-A9D1-043AF807F849}"/>
              </a:ext>
            </a:extLst>
          </p:cNvPr>
          <p:cNvSpPr/>
          <p:nvPr/>
        </p:nvSpPr>
        <p:spPr>
          <a:xfrm>
            <a:off x="1544714" y="4761351"/>
            <a:ext cx="878889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56D398-E982-41E8-9DF8-BADBF063FE8A}"/>
              </a:ext>
            </a:extLst>
          </p:cNvPr>
          <p:cNvSpPr/>
          <p:nvPr/>
        </p:nvSpPr>
        <p:spPr>
          <a:xfrm>
            <a:off x="2423602" y="4761351"/>
            <a:ext cx="878889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y </a:t>
            </a:r>
            <a:r>
              <a:rPr lang="en-US" dirty="0">
                <a:sym typeface="Wingdings" panose="05000000000000000000" pitchFamily="2" charset="2"/>
              </a:rPr>
              <a:t> 3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20BC7D-B6C5-4F04-83B5-29EBEFCE16CD}"/>
              </a:ext>
            </a:extLst>
          </p:cNvPr>
          <p:cNvSpPr/>
          <p:nvPr/>
        </p:nvSpPr>
        <p:spPr>
          <a:xfrm>
            <a:off x="3302491" y="4761351"/>
            <a:ext cx="878889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z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E8F3C3-F45F-4D4F-857B-5C70F99A9A25}"/>
              </a:ext>
            </a:extLst>
          </p:cNvPr>
          <p:cNvSpPr/>
          <p:nvPr/>
        </p:nvSpPr>
        <p:spPr>
          <a:xfrm>
            <a:off x="4181379" y="4761351"/>
            <a:ext cx="878889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E60A86-6D38-46AB-97D6-548831EAF03B}"/>
              </a:ext>
            </a:extLst>
          </p:cNvPr>
          <p:cNvSpPr/>
          <p:nvPr/>
        </p:nvSpPr>
        <p:spPr>
          <a:xfrm>
            <a:off x="5060268" y="4761351"/>
            <a:ext cx="878889" cy="4793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y </a:t>
            </a:r>
            <a:r>
              <a:rPr lang="en-US" dirty="0">
                <a:sym typeface="Wingdings" panose="05000000000000000000" pitchFamily="2" charset="2"/>
              </a:rPr>
              <a:t> 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BBE6D4-4F49-4D20-B5F8-31568FC0F732}"/>
              </a:ext>
            </a:extLst>
          </p:cNvPr>
          <p:cNvSpPr/>
          <p:nvPr/>
        </p:nvSpPr>
        <p:spPr>
          <a:xfrm>
            <a:off x="1544714" y="5556253"/>
            <a:ext cx="878889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CD431E-C512-42CE-9C93-4A9CCB6B0E85}"/>
              </a:ext>
            </a:extLst>
          </p:cNvPr>
          <p:cNvSpPr/>
          <p:nvPr/>
        </p:nvSpPr>
        <p:spPr>
          <a:xfrm>
            <a:off x="2423602" y="5556253"/>
            <a:ext cx="878889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y </a:t>
            </a:r>
            <a:r>
              <a:rPr lang="en-US" dirty="0">
                <a:sym typeface="Wingdings" panose="05000000000000000000" pitchFamily="2" charset="2"/>
              </a:rPr>
              <a:t> 3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7A153D-E1B8-4779-B63A-E8B09F9A7C4F}"/>
              </a:ext>
            </a:extLst>
          </p:cNvPr>
          <p:cNvSpPr/>
          <p:nvPr/>
        </p:nvSpPr>
        <p:spPr>
          <a:xfrm>
            <a:off x="3302490" y="5556253"/>
            <a:ext cx="878889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z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E691C3-12FA-4CEF-90A9-4100EE978AD5}"/>
              </a:ext>
            </a:extLst>
          </p:cNvPr>
          <p:cNvSpPr/>
          <p:nvPr/>
        </p:nvSpPr>
        <p:spPr>
          <a:xfrm>
            <a:off x="4181379" y="5556253"/>
            <a:ext cx="878889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3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3F162F-EBEA-4790-82CA-7D21D5A3F367}"/>
              </a:ext>
            </a:extLst>
          </p:cNvPr>
          <p:cNvSpPr/>
          <p:nvPr/>
        </p:nvSpPr>
        <p:spPr>
          <a:xfrm>
            <a:off x="5060267" y="5556253"/>
            <a:ext cx="878889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z </a:t>
            </a:r>
            <a:r>
              <a:rPr lang="en-US" dirty="0">
                <a:sym typeface="Wingdings" panose="05000000000000000000" pitchFamily="2" charset="2"/>
              </a:rPr>
              <a:t> 3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6FD3C7-56B7-4334-BA0D-3CFB34E23CF9}"/>
              </a:ext>
            </a:extLst>
          </p:cNvPr>
          <p:cNvSpPr txBox="1"/>
          <p:nvPr/>
        </p:nvSpPr>
        <p:spPr>
          <a:xfrm>
            <a:off x="8799025" y="401753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Leader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BD23C6-2165-496D-AAE1-A9DD3F9B2BE7}"/>
              </a:ext>
            </a:extLst>
          </p:cNvPr>
          <p:cNvSpPr txBox="1"/>
          <p:nvPr/>
        </p:nvSpPr>
        <p:spPr>
          <a:xfrm>
            <a:off x="8853544" y="4698178"/>
            <a:ext cx="126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Follower</a:t>
            </a:r>
            <a:endParaRPr lang="en-US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1CFBD14-52E2-44AD-9C1A-FEBA73D1033A}"/>
              </a:ext>
            </a:extLst>
          </p:cNvPr>
          <p:cNvSpPr/>
          <p:nvPr/>
        </p:nvSpPr>
        <p:spPr>
          <a:xfrm>
            <a:off x="7865616" y="4017534"/>
            <a:ext cx="287784" cy="132169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739898-5120-4AA6-8D66-AFB0B85AFB28}"/>
              </a:ext>
            </a:extLst>
          </p:cNvPr>
          <p:cNvSpPr txBox="1"/>
          <p:nvPr/>
        </p:nvSpPr>
        <p:spPr>
          <a:xfrm>
            <a:off x="389391" y="3730592"/>
            <a:ext cx="107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index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CD7EA7-25E5-4699-97D0-5D0391E0D882}"/>
              </a:ext>
            </a:extLst>
          </p:cNvPr>
          <p:cNvSpPr txBox="1"/>
          <p:nvPr/>
        </p:nvSpPr>
        <p:spPr>
          <a:xfrm>
            <a:off x="7696934" y="3673583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logs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DED0537-0EBB-4C61-A250-0DFEDA4CF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670" y="5544416"/>
            <a:ext cx="491231" cy="49123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F4A9FBF-BC87-4E30-940E-223E8FD37718}"/>
              </a:ext>
            </a:extLst>
          </p:cNvPr>
          <p:cNvSpPr txBox="1"/>
          <p:nvPr/>
        </p:nvSpPr>
        <p:spPr>
          <a:xfrm>
            <a:off x="6333095" y="5630440"/>
            <a:ext cx="161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Unmatched log</a:t>
            </a:r>
          </a:p>
        </p:txBody>
      </p:sp>
    </p:spTree>
    <p:extLst>
      <p:ext uri="{BB962C8B-B14F-4D97-AF65-F5344CB8AC3E}">
        <p14:creationId xmlns:p14="http://schemas.microsoft.com/office/powerpoint/2010/main" val="67143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ED67-20E8-4189-A670-DD7C2717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Matching Property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8E35-F6FD-4EA4-8C82-44B8A661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Ensuring property </a:t>
            </a:r>
            <a:r>
              <a:rPr lang="en-US" dirty="0">
                <a:solidFill>
                  <a:srgbClr val="0070C0"/>
                </a:solidFill>
              </a:rPr>
              <a:t>S1</a:t>
            </a:r>
            <a:r>
              <a:rPr lang="en-US" dirty="0"/>
              <a:t> (same &lt;index,term&gt; </a:t>
            </a:r>
            <a:r>
              <a:rPr lang="en-US" dirty="0">
                <a:sym typeface="Wingdings" panose="05000000000000000000" pitchFamily="2" charset="2"/>
              </a:rPr>
              <a:t> same command)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leader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creates</a:t>
            </a:r>
            <a:r>
              <a:rPr lang="en-US" dirty="0">
                <a:sym typeface="Wingdings" panose="05000000000000000000" pitchFamily="2" charset="2"/>
              </a:rPr>
              <a:t> at most one entry at a given index in a term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This is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sent</a:t>
            </a:r>
            <a:r>
              <a:rPr lang="en-US" dirty="0">
                <a:sym typeface="Wingdings" panose="05000000000000000000" pitchFamily="2" charset="2"/>
              </a:rPr>
              <a:t> to all the followers</a:t>
            </a:r>
          </a:p>
          <a:p>
            <a:r>
              <a:rPr lang="en-US" dirty="0">
                <a:sym typeface="Wingdings" panose="05000000000000000000" pitchFamily="2" charset="2"/>
              </a:rPr>
              <a:t>Property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S2</a:t>
            </a:r>
            <a:r>
              <a:rPr lang="en-US" dirty="0">
                <a:sym typeface="Wingdings" panose="05000000000000000000" pitchFamily="2" charset="2"/>
              </a:rPr>
              <a:t>:  (same &lt;index,term&gt;  All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previous</a:t>
            </a:r>
            <a:r>
              <a:rPr lang="en-US" dirty="0">
                <a:sym typeface="Wingdings" panose="05000000000000000000" pitchFamily="2" charset="2"/>
              </a:rPr>
              <a:t> entries match)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Along with an &lt;AppendEntries&gt; message, the leader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sends</a:t>
            </a:r>
            <a:r>
              <a:rPr lang="en-US" dirty="0">
                <a:sym typeface="Wingdings" panose="05000000000000000000" pitchFamily="2" charset="2"/>
              </a:rPr>
              <a:t> the &lt;index,term&gt; of the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previous</a:t>
            </a:r>
            <a:r>
              <a:rPr lang="en-US" dirty="0">
                <a:sym typeface="Wingdings" panose="05000000000000000000" pitchFamily="2" charset="2"/>
              </a:rPr>
              <a:t> entry in its log.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the follower does not find the previous entry with a matching &lt;index,term&gt;, it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refuses</a:t>
            </a:r>
            <a:r>
              <a:rPr lang="en-US" dirty="0">
                <a:sym typeface="Wingdings" panose="05000000000000000000" pitchFamily="2" charset="2"/>
              </a:rPr>
              <a:t> to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accept</a:t>
            </a:r>
            <a:r>
              <a:rPr lang="en-US" dirty="0">
                <a:sym typeface="Wingdings" panose="05000000000000000000" pitchFamily="2" charset="2"/>
              </a:rPr>
              <a:t> the message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Ensures the Log Matching property by induction</a:t>
            </a:r>
          </a:p>
          <a:p>
            <a:r>
              <a:rPr lang="en-US" dirty="0">
                <a:sym typeface="Wingdings" panose="05000000000000000000" pitchFamily="2" charset="2"/>
              </a:rPr>
              <a:t>It is possible that because of crashes, the follower’s logs will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diverge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Raft forces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followers</a:t>
            </a:r>
            <a:r>
              <a:rPr lang="en-US" dirty="0">
                <a:sym typeface="Wingdings" panose="05000000000000000000" pitchFamily="2" charset="2"/>
              </a:rPr>
              <a:t> to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replicate</a:t>
            </a:r>
            <a:r>
              <a:rPr lang="en-US" dirty="0">
                <a:sym typeface="Wingdings" panose="05000000000000000000" pitchFamily="2" charset="2"/>
              </a:rPr>
              <a:t> the leader’s logs.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DE07E-E62F-4770-92A4-E897C711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268A9-EDC5-4CDC-930E-90800D48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40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0BE8-A852-499C-BDE4-D1B3AD9C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Reconciling the Log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E38A-228E-43A4-BA38-CDA05B61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9529"/>
            <a:ext cx="10515600" cy="34833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leader maintains a </a:t>
            </a:r>
            <a:r>
              <a:rPr lang="en-US" i="1" dirty="0"/>
              <a:t>nextIndex </a:t>
            </a:r>
            <a:r>
              <a:rPr lang="en-US" dirty="0"/>
              <a:t>pointer for each follower</a:t>
            </a:r>
          </a:p>
          <a:p>
            <a:pPr lvl="1"/>
            <a:r>
              <a:rPr lang="en-US" dirty="0"/>
              <a:t>It is </a:t>
            </a:r>
            <a:r>
              <a:rPr lang="en-US" dirty="0">
                <a:solidFill>
                  <a:srgbClr val="0070C0"/>
                </a:solidFill>
              </a:rPr>
              <a:t>initialized</a:t>
            </a:r>
            <a:r>
              <a:rPr lang="en-US" dirty="0"/>
              <a:t> to be equal to the index of the last entry in its log + 1</a:t>
            </a:r>
            <a:br>
              <a:rPr lang="en-US" dirty="0"/>
            </a:br>
            <a:r>
              <a:rPr lang="en-US" dirty="0"/>
              <a:t>[Assuming the logs are </a:t>
            </a:r>
            <a:r>
              <a:rPr lang="en-US" dirty="0">
                <a:solidFill>
                  <a:srgbClr val="00B050"/>
                </a:solidFill>
              </a:rPr>
              <a:t>consistent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Followers might indicate a </a:t>
            </a:r>
            <a:r>
              <a:rPr lang="en-US" dirty="0">
                <a:solidFill>
                  <a:srgbClr val="FF0000"/>
                </a:solidFill>
              </a:rPr>
              <a:t>divergence</a:t>
            </a:r>
            <a:r>
              <a:rPr lang="en-US" dirty="0"/>
              <a:t> after receiving a message from the leader. The entries at (</a:t>
            </a:r>
            <a:r>
              <a:rPr lang="en-US" i="1" dirty="0"/>
              <a:t>nextIndex – 1) </a:t>
            </a:r>
            <a:r>
              <a:rPr lang="en-US" dirty="0"/>
              <a:t>do not </a:t>
            </a:r>
            <a:r>
              <a:rPr lang="en-US" dirty="0">
                <a:solidFill>
                  <a:srgbClr val="FF0000"/>
                </a:solidFill>
              </a:rPr>
              <a:t>match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leader </a:t>
            </a:r>
            <a:r>
              <a:rPr lang="en-US" dirty="0">
                <a:solidFill>
                  <a:srgbClr val="0070C0"/>
                </a:solidFill>
              </a:rPr>
              <a:t>decrements</a:t>
            </a:r>
            <a:r>
              <a:rPr lang="en-US" dirty="0"/>
              <a:t> the </a:t>
            </a:r>
            <a:r>
              <a:rPr lang="en-US" i="1" dirty="0"/>
              <a:t>nextIndex</a:t>
            </a:r>
            <a:r>
              <a:rPr lang="en-US" dirty="0"/>
              <a:t> pointer and tries again</a:t>
            </a:r>
          </a:p>
          <a:p>
            <a:pPr lvl="1"/>
            <a:r>
              <a:rPr lang="en-US" dirty="0"/>
              <a:t>Ultimately the logs </a:t>
            </a:r>
            <a:r>
              <a:rPr lang="en-US" dirty="0">
                <a:solidFill>
                  <a:srgbClr val="FF0000"/>
                </a:solidFill>
              </a:rPr>
              <a:t>match</a:t>
            </a:r>
            <a:r>
              <a:rPr lang="en-US" dirty="0"/>
              <a:t>. The follower </a:t>
            </a:r>
            <a:r>
              <a:rPr lang="en-US" dirty="0">
                <a:solidFill>
                  <a:srgbClr val="00B050"/>
                </a:solidFill>
              </a:rPr>
              <a:t>appends</a:t>
            </a:r>
            <a:r>
              <a:rPr lang="en-US" dirty="0"/>
              <a:t> all the remaining entries from the leader’s log.</a:t>
            </a:r>
          </a:p>
          <a:p>
            <a:r>
              <a:rPr lang="en-US" dirty="0"/>
              <a:t>The leader never </a:t>
            </a:r>
            <a:r>
              <a:rPr lang="en-US" dirty="0">
                <a:solidFill>
                  <a:srgbClr val="FF0000"/>
                </a:solidFill>
              </a:rPr>
              <a:t>overwrites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deletes</a:t>
            </a:r>
            <a:r>
              <a:rPr lang="en-US" dirty="0"/>
              <a:t> entries in its own log. It only </a:t>
            </a:r>
            <a:r>
              <a:rPr lang="en-US" dirty="0">
                <a:solidFill>
                  <a:srgbClr val="00B050"/>
                </a:solidFill>
              </a:rPr>
              <a:t>appends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7F64F-9880-41ED-9B42-5B37D629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1E93C-CFDA-444A-86AF-16C36F6F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AC1B4D-541D-4A7D-B463-97339D920395}"/>
              </a:ext>
            </a:extLst>
          </p:cNvPr>
          <p:cNvSpPr/>
          <p:nvPr/>
        </p:nvSpPr>
        <p:spPr>
          <a:xfrm>
            <a:off x="1757778" y="2110411"/>
            <a:ext cx="878889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846FE8-3022-4620-B6E5-53496BAA34A2}"/>
              </a:ext>
            </a:extLst>
          </p:cNvPr>
          <p:cNvSpPr/>
          <p:nvPr/>
        </p:nvSpPr>
        <p:spPr>
          <a:xfrm>
            <a:off x="2636666" y="2110411"/>
            <a:ext cx="878889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y </a:t>
            </a:r>
            <a:r>
              <a:rPr lang="en-US" dirty="0">
                <a:sym typeface="Wingdings" panose="05000000000000000000" pitchFamily="2" charset="2"/>
              </a:rPr>
              <a:t> 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DD516-4DD5-460E-B472-460AC3561375}"/>
              </a:ext>
            </a:extLst>
          </p:cNvPr>
          <p:cNvSpPr/>
          <p:nvPr/>
        </p:nvSpPr>
        <p:spPr>
          <a:xfrm>
            <a:off x="3515555" y="2110411"/>
            <a:ext cx="878889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z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E0E1E1-5140-4AFA-9F27-A1E2E49558F5}"/>
              </a:ext>
            </a:extLst>
          </p:cNvPr>
          <p:cNvSpPr/>
          <p:nvPr/>
        </p:nvSpPr>
        <p:spPr>
          <a:xfrm>
            <a:off x="4394443" y="2110411"/>
            <a:ext cx="878889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EEE468-79A1-45A3-A636-EF85CEEA4F50}"/>
              </a:ext>
            </a:extLst>
          </p:cNvPr>
          <p:cNvSpPr/>
          <p:nvPr/>
        </p:nvSpPr>
        <p:spPr>
          <a:xfrm>
            <a:off x="5273332" y="2110411"/>
            <a:ext cx="878889" cy="4793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y </a:t>
            </a:r>
            <a:r>
              <a:rPr lang="en-US" dirty="0">
                <a:sym typeface="Wingdings" panose="05000000000000000000" pitchFamily="2" charset="2"/>
              </a:rPr>
              <a:t> 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4F8C63-7F72-4D6E-8CA5-FD4D65EF8A81}"/>
              </a:ext>
            </a:extLst>
          </p:cNvPr>
          <p:cNvSpPr/>
          <p:nvPr/>
        </p:nvSpPr>
        <p:spPr>
          <a:xfrm>
            <a:off x="6152221" y="2110411"/>
            <a:ext cx="878889" cy="4793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2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550AA8-3D5C-4984-A001-F2EC59206AF0}"/>
              </a:ext>
            </a:extLst>
          </p:cNvPr>
          <p:cNvSpPr/>
          <p:nvPr/>
        </p:nvSpPr>
        <p:spPr>
          <a:xfrm>
            <a:off x="7031109" y="2110411"/>
            <a:ext cx="878889" cy="4793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z </a:t>
            </a:r>
            <a:r>
              <a:rPr lang="en-US" dirty="0">
                <a:sym typeface="Wingdings" panose="05000000000000000000" pitchFamily="2" charset="2"/>
              </a:rPr>
              <a:t> 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094A4-55C7-48A0-9175-906C7AA66E0A}"/>
              </a:ext>
            </a:extLst>
          </p:cNvPr>
          <p:cNvSpPr txBox="1"/>
          <p:nvPr/>
        </p:nvSpPr>
        <p:spPr>
          <a:xfrm>
            <a:off x="2055257" y="1750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85F38F-DC4D-40FD-A481-AB804D826D80}"/>
              </a:ext>
            </a:extLst>
          </p:cNvPr>
          <p:cNvSpPr txBox="1"/>
          <p:nvPr/>
        </p:nvSpPr>
        <p:spPr>
          <a:xfrm>
            <a:off x="2934145" y="1757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F4CBB6-9926-4A03-8DA6-3C670214E514}"/>
              </a:ext>
            </a:extLst>
          </p:cNvPr>
          <p:cNvSpPr txBox="1"/>
          <p:nvPr/>
        </p:nvSpPr>
        <p:spPr>
          <a:xfrm>
            <a:off x="3813033" y="1750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B41CFD-9F1A-4CDC-9ACA-135D5310B5DF}"/>
              </a:ext>
            </a:extLst>
          </p:cNvPr>
          <p:cNvSpPr txBox="1"/>
          <p:nvPr/>
        </p:nvSpPr>
        <p:spPr>
          <a:xfrm>
            <a:off x="4691921" y="1757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A58CFE-2B2C-4B29-AFE9-5D18ACC38561}"/>
              </a:ext>
            </a:extLst>
          </p:cNvPr>
          <p:cNvSpPr txBox="1"/>
          <p:nvPr/>
        </p:nvSpPr>
        <p:spPr>
          <a:xfrm>
            <a:off x="5563892" y="1754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250C4D-0565-4C08-A2B7-2EE73B1B8919}"/>
              </a:ext>
            </a:extLst>
          </p:cNvPr>
          <p:cNvSpPr txBox="1"/>
          <p:nvPr/>
        </p:nvSpPr>
        <p:spPr>
          <a:xfrm>
            <a:off x="6446190" y="1750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397495-EB8E-4DBB-A7E2-E22C28185A03}"/>
              </a:ext>
            </a:extLst>
          </p:cNvPr>
          <p:cNvSpPr txBox="1"/>
          <p:nvPr/>
        </p:nvSpPr>
        <p:spPr>
          <a:xfrm>
            <a:off x="7321274" y="1746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6943B4-E930-45F1-BB75-B4885E8F53F9}"/>
              </a:ext>
            </a:extLst>
          </p:cNvPr>
          <p:cNvSpPr txBox="1"/>
          <p:nvPr/>
        </p:nvSpPr>
        <p:spPr>
          <a:xfrm>
            <a:off x="611333" y="1807547"/>
            <a:ext cx="107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index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7AC75B-5B36-4F53-A8AE-57122121052A}"/>
              </a:ext>
            </a:extLst>
          </p:cNvPr>
          <p:cNvSpPr txBox="1"/>
          <p:nvPr/>
        </p:nvSpPr>
        <p:spPr>
          <a:xfrm>
            <a:off x="7900381" y="1446042"/>
            <a:ext cx="1862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nextIndex = 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BBDD62-C224-4CCD-BBED-B7998E1BD408}"/>
              </a:ext>
            </a:extLst>
          </p:cNvPr>
          <p:cNvCxnSpPr>
            <a:cxnSpLocks/>
          </p:cNvCxnSpPr>
          <p:nvPr/>
        </p:nvCxnSpPr>
        <p:spPr>
          <a:xfrm flipH="1">
            <a:off x="8193246" y="1845854"/>
            <a:ext cx="417354" cy="504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424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B3FF-3C86-4A14-A009-45EEABB9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C03E-46CB-41FB-BD96-1B37B03E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899FD-7251-4D8D-8F77-9BC36877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1BDF82-67CB-403E-8185-8A112EDAE159}"/>
              </a:ext>
            </a:extLst>
          </p:cNvPr>
          <p:cNvSpPr/>
          <p:nvPr/>
        </p:nvSpPr>
        <p:spPr>
          <a:xfrm>
            <a:off x="3684233" y="2831977"/>
            <a:ext cx="5122416" cy="1899821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Safety Properties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77155-ACA5-4AEB-97FE-6BD73CFC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6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5B1B-5409-4576-A4C8-9335BFA2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Completeness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8DCDC-5691-4C3C-95CE-686C4DFC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Leaders will keep </a:t>
            </a:r>
            <a:r>
              <a:rPr lang="en-US" dirty="0">
                <a:solidFill>
                  <a:srgbClr val="0070C0"/>
                </a:solidFill>
              </a:rPr>
              <a:t>changing</a:t>
            </a:r>
            <a:r>
              <a:rPr lang="en-US" dirty="0"/>
              <a:t> because of process crashes</a:t>
            </a:r>
          </a:p>
          <a:p>
            <a:pPr lvl="1"/>
            <a:r>
              <a:rPr lang="en-US" dirty="0"/>
              <a:t>However, the new leader should have all the </a:t>
            </a:r>
            <a:r>
              <a:rPr lang="en-US" dirty="0">
                <a:solidFill>
                  <a:srgbClr val="C00000"/>
                </a:solidFill>
              </a:rPr>
              <a:t>log entries </a:t>
            </a:r>
            <a:r>
              <a:rPr lang="en-US" dirty="0"/>
              <a:t>of the old leader</a:t>
            </a:r>
          </a:p>
          <a:p>
            <a:r>
              <a:rPr lang="en-US" dirty="0"/>
              <a:t>Election </a:t>
            </a:r>
            <a:r>
              <a:rPr lang="en-US" dirty="0">
                <a:solidFill>
                  <a:srgbClr val="FF0000"/>
                </a:solidFill>
              </a:rPr>
              <a:t>restriction</a:t>
            </a:r>
          </a:p>
          <a:p>
            <a:pPr lvl="1"/>
            <a:r>
              <a:rPr lang="en-US" dirty="0"/>
              <a:t>A candidate cannot </a:t>
            </a:r>
            <a:r>
              <a:rPr lang="en-US" dirty="0">
                <a:solidFill>
                  <a:srgbClr val="00B050"/>
                </a:solidFill>
              </a:rPr>
              <a:t>win</a:t>
            </a:r>
            <a:r>
              <a:rPr lang="en-US" dirty="0"/>
              <a:t> an election unless its log contains all committed entries</a:t>
            </a:r>
          </a:p>
          <a:p>
            <a:pPr lvl="1"/>
            <a:r>
              <a:rPr lang="en-US" dirty="0"/>
              <a:t>The &lt;RequestVote&gt; message includes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information</a:t>
            </a:r>
            <a:r>
              <a:rPr lang="en-US" dirty="0"/>
              <a:t> about the candidate’s </a:t>
            </a:r>
            <a:r>
              <a:rPr lang="en-US" dirty="0">
                <a:solidFill>
                  <a:srgbClr val="C00000"/>
                </a:solidFill>
              </a:rPr>
              <a:t>log</a:t>
            </a:r>
          </a:p>
          <a:p>
            <a:pPr lvl="1"/>
            <a:r>
              <a:rPr lang="en-US" dirty="0"/>
              <a:t>The candidate’s log should at least be as </a:t>
            </a:r>
            <a:r>
              <a:rPr lang="en-US" dirty="0">
                <a:solidFill>
                  <a:srgbClr val="0070C0"/>
                </a:solidFill>
              </a:rPr>
              <a:t>up to date </a:t>
            </a:r>
            <a:r>
              <a:rPr lang="en-US" dirty="0"/>
              <a:t>as the log of the voter.</a:t>
            </a:r>
          </a:p>
          <a:p>
            <a:pPr lvl="1"/>
            <a:r>
              <a:rPr lang="en-US" dirty="0"/>
              <a:t>Up to date </a:t>
            </a:r>
            <a:r>
              <a:rPr lang="en-US" dirty="0">
                <a:solidFill>
                  <a:srgbClr val="C00000"/>
                </a:solidFill>
              </a:rPr>
              <a:t>check</a:t>
            </a:r>
          </a:p>
          <a:p>
            <a:pPr lvl="2"/>
            <a:r>
              <a:rPr lang="en-US" dirty="0"/>
              <a:t>Check the </a:t>
            </a:r>
            <a:r>
              <a:rPr lang="en-US" dirty="0">
                <a:solidFill>
                  <a:srgbClr val="00B050"/>
                </a:solidFill>
              </a:rPr>
              <a:t>last entries</a:t>
            </a:r>
            <a:r>
              <a:rPr lang="en-US" dirty="0"/>
              <a:t>. The log with the </a:t>
            </a:r>
            <a:r>
              <a:rPr lang="en-US" dirty="0">
                <a:solidFill>
                  <a:srgbClr val="FF0000"/>
                </a:solidFill>
              </a:rPr>
              <a:t>higher</a:t>
            </a:r>
            <a:r>
              <a:rPr lang="en-US" dirty="0"/>
              <a:t> term is more up to date.</a:t>
            </a:r>
          </a:p>
          <a:p>
            <a:pPr lvl="2"/>
            <a:r>
              <a:rPr lang="en-US" dirty="0"/>
              <a:t>If the terms are the </a:t>
            </a:r>
            <a:r>
              <a:rPr lang="en-US" dirty="0">
                <a:solidFill>
                  <a:srgbClr val="0070C0"/>
                </a:solidFill>
              </a:rPr>
              <a:t>same</a:t>
            </a:r>
            <a:r>
              <a:rPr lang="en-US" dirty="0"/>
              <a:t>, the log with more entries is more up to date.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33B35-ECDD-4A58-926E-2A53B016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(c) Smruti R. Sarangi,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AAEAA-7916-4EAE-BFD8-AD15E19B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69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6674-D166-435E-95F7-7FEC8DE5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Entries from Previous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F585C-D461-4561-8B6E-1E1963475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a leader </a:t>
            </a:r>
            <a:r>
              <a:rPr lang="en-US" dirty="0">
                <a:solidFill>
                  <a:srgbClr val="FF0000"/>
                </a:solidFill>
              </a:rPr>
              <a:t>crashes</a:t>
            </a:r>
          </a:p>
          <a:p>
            <a:pPr lvl="1"/>
            <a:r>
              <a:rPr lang="en-US" dirty="0"/>
              <a:t>Let’s say it crashes before </a:t>
            </a:r>
            <a:r>
              <a:rPr lang="en-US" dirty="0">
                <a:solidFill>
                  <a:srgbClr val="00B050"/>
                </a:solidFill>
              </a:rPr>
              <a:t>committing</a:t>
            </a:r>
            <a:r>
              <a:rPr lang="en-US" dirty="0"/>
              <a:t> an entry, </a:t>
            </a:r>
            <a:r>
              <a:rPr lang="en-US" i="1" dirty="0"/>
              <a:t>e, </a:t>
            </a:r>
            <a:r>
              <a:rPr lang="en-US" dirty="0"/>
              <a:t> that is stored in a majority of servers.</a:t>
            </a:r>
          </a:p>
          <a:p>
            <a:pPr lvl="1"/>
            <a:r>
              <a:rPr lang="en-US" dirty="0"/>
              <a:t>A new leader will be </a:t>
            </a:r>
            <a:r>
              <a:rPr lang="en-US" dirty="0">
                <a:solidFill>
                  <a:srgbClr val="0070C0"/>
                </a:solidFill>
              </a:rPr>
              <a:t>elected</a:t>
            </a:r>
          </a:p>
          <a:p>
            <a:pPr lvl="1"/>
            <a:r>
              <a:rPr lang="en-US" dirty="0"/>
              <a:t>This leader’s log has to be at least as </a:t>
            </a:r>
            <a:r>
              <a:rPr lang="en-US" dirty="0">
                <a:solidFill>
                  <a:srgbClr val="7030A0"/>
                </a:solidFill>
              </a:rPr>
              <a:t>up to date </a:t>
            </a:r>
            <a:r>
              <a:rPr lang="en-US" dirty="0"/>
              <a:t>as a majority of the servers</a:t>
            </a:r>
          </a:p>
          <a:p>
            <a:pPr lvl="1"/>
            <a:r>
              <a:rPr lang="en-US" dirty="0"/>
              <a:t>Let us say it has </a:t>
            </a:r>
            <a:r>
              <a:rPr lang="en-US" i="1" dirty="0"/>
              <a:t>e </a:t>
            </a:r>
            <a:r>
              <a:rPr lang="en-US" dirty="0"/>
              <a:t>in its log</a:t>
            </a:r>
          </a:p>
          <a:p>
            <a:pPr lvl="1"/>
            <a:r>
              <a:rPr lang="en-US" dirty="0"/>
              <a:t>In the </a:t>
            </a:r>
            <a:r>
              <a:rPr lang="en-US" dirty="0">
                <a:solidFill>
                  <a:srgbClr val="00B050"/>
                </a:solidFill>
              </a:rPr>
              <a:t>normal</a:t>
            </a:r>
            <a:r>
              <a:rPr lang="en-US" dirty="0"/>
              <a:t> course of operation it will </a:t>
            </a:r>
            <a:r>
              <a:rPr lang="en-US" dirty="0">
                <a:solidFill>
                  <a:srgbClr val="0070C0"/>
                </a:solidFill>
              </a:rPr>
              <a:t>send</a:t>
            </a:r>
            <a:r>
              <a:rPr lang="en-US" dirty="0"/>
              <a:t> </a:t>
            </a:r>
            <a:r>
              <a:rPr lang="en-US" i="1" dirty="0"/>
              <a:t>e </a:t>
            </a:r>
            <a:r>
              <a:rPr lang="en-US" dirty="0"/>
              <a:t>to the rest of the servers that do not have it.</a:t>
            </a:r>
          </a:p>
          <a:p>
            <a:r>
              <a:rPr lang="en-US" dirty="0"/>
              <a:t>What about an entry from a </a:t>
            </a:r>
            <a:r>
              <a:rPr lang="en-US" dirty="0">
                <a:solidFill>
                  <a:srgbClr val="00B050"/>
                </a:solidFill>
              </a:rPr>
              <a:t>previous</a:t>
            </a:r>
            <a:r>
              <a:rPr lang="en-US" dirty="0"/>
              <a:t> term that is uncommitted? </a:t>
            </a:r>
          </a:p>
          <a:p>
            <a:pPr lvl="1"/>
            <a:r>
              <a:rPr lang="en-US" dirty="0"/>
              <a:t>Should the current leader overwrite it, or commit it?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Prefer</a:t>
            </a:r>
            <a:r>
              <a:rPr lang="en-US" dirty="0"/>
              <a:t> simplicity: Do not </a:t>
            </a:r>
            <a:r>
              <a:rPr lang="en-US" dirty="0">
                <a:solidFill>
                  <a:srgbClr val="FF0000"/>
                </a:solidFill>
              </a:rPr>
              <a:t>commit</a:t>
            </a:r>
            <a:r>
              <a:rPr lang="en-US" dirty="0"/>
              <a:t> entries from previous terms.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EC809-FF52-4DDD-B3AC-C27F616D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0BCD9-4DCF-4AC7-A56F-11F8EDD9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 descr="A picture containing building, door, drawing, table&#10;&#10;Description automatically generated">
            <a:extLst>
              <a:ext uri="{FF2B5EF4-FFF2-40B4-BE49-F238E27FC236}">
                <a16:creationId xmlns:a16="http://schemas.microsoft.com/office/drawing/2014/main" id="{194C2FD3-8558-4F9F-82F4-B3A11054B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612427" y="3517027"/>
            <a:ext cx="451545" cy="9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29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4A17-9878-4C51-94CA-5CADE58D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Follower and Candidate Crashes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F661F4-2375-410B-9AF2-F0DDD5D27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Raft keeps trying to send &lt;RequestVote&gt; and &lt;AppendEntries&gt; to all crashed </a:t>
                </a:r>
                <a:r>
                  <a:rPr lang="en-US" dirty="0">
                    <a:solidFill>
                      <a:srgbClr val="00B050"/>
                    </a:solidFill>
                  </a:rPr>
                  <a:t>followers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0070C0"/>
                    </a:solidFill>
                  </a:rPr>
                  <a:t>candidates</a:t>
                </a:r>
              </a:p>
              <a:p>
                <a:r>
                  <a:rPr lang="en-US" dirty="0"/>
                  <a:t>All of Raft’s messages are </a:t>
                </a:r>
                <a:r>
                  <a:rPr lang="en-US" dirty="0">
                    <a:solidFill>
                      <a:srgbClr val="7030A0"/>
                    </a:solidFill>
                  </a:rPr>
                  <a:t>idempotent</a:t>
                </a:r>
              </a:p>
              <a:p>
                <a:pPr lvl="1"/>
                <a:r>
                  <a:rPr lang="en-US" dirty="0"/>
                  <a:t>There is no </a:t>
                </a:r>
                <a:r>
                  <a:rPr lang="en-US" dirty="0">
                    <a:solidFill>
                      <a:srgbClr val="FF0000"/>
                    </a:solidFill>
                  </a:rPr>
                  <a:t>harm</a:t>
                </a:r>
                <a:r>
                  <a:rPr lang="en-US" dirty="0"/>
                  <a:t> if multiple copies of the same message are sent to the same server.</a:t>
                </a:r>
              </a:p>
              <a:p>
                <a:r>
                  <a:rPr lang="en-US" dirty="0"/>
                  <a:t>Timing requirements:</a:t>
                </a:r>
              </a:p>
              <a:p>
                <a:pPr lvl="1"/>
                <a:r>
                  <a:rPr lang="en-US" dirty="0"/>
                  <a:t>Broadcast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/>
                  <a:t>lection time 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dirty="0"/>
                  <a:t> Mean time between failures</a:t>
                </a:r>
              </a:p>
              <a:p>
                <a:pPr lvl="1"/>
                <a:r>
                  <a:rPr lang="en-US" dirty="0"/>
                  <a:t>Broadcast time: 0.5 to 20 ms</a:t>
                </a:r>
              </a:p>
              <a:p>
                <a:pPr lvl="1"/>
                <a:r>
                  <a:rPr lang="en-US" dirty="0"/>
                  <a:t>Election timeout: 10ms to 500 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F661F4-2375-410B-9AF2-F0DDD5D27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C1B47-B4FE-4833-AC1F-EFA8E91C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63E39-9639-4819-88C4-5F21457D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14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E189-2C09-43AF-850B-4D1353BF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1964" cy="1325563"/>
          </a:xfrm>
        </p:spPr>
        <p:txBody>
          <a:bodyPr/>
          <a:lstStyle/>
          <a:p>
            <a:r>
              <a:rPr lang="en-US" dirty="0"/>
              <a:t>Proof of Safety (Leader Completeness Property)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2783-96C0-4872-8D08-EE91D1430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that in term </a:t>
            </a:r>
            <a:r>
              <a:rPr lang="en-US" i="1" dirty="0"/>
              <a:t>T</a:t>
            </a:r>
            <a:r>
              <a:rPr lang="en-US" dirty="0"/>
              <a:t>, leader</a:t>
            </a:r>
            <a:r>
              <a:rPr lang="en-US" baseline="-25000" dirty="0"/>
              <a:t>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commits</a:t>
            </a:r>
            <a:r>
              <a:rPr lang="en-US" dirty="0"/>
              <a:t> an entry, </a:t>
            </a:r>
            <a:r>
              <a:rPr lang="en-US" i="1" dirty="0"/>
              <a:t>e</a:t>
            </a:r>
            <a:endParaRPr lang="en-US" dirty="0"/>
          </a:p>
          <a:p>
            <a:pPr lvl="1"/>
            <a:r>
              <a:rPr lang="en-US" dirty="0"/>
              <a:t>At a later term </a:t>
            </a:r>
            <a:r>
              <a:rPr lang="en-US" i="1" dirty="0"/>
              <a:t>U</a:t>
            </a:r>
            <a:r>
              <a:rPr lang="en-US" dirty="0"/>
              <a:t>, leader</a:t>
            </a:r>
            <a:r>
              <a:rPr lang="en-US" baseline="-25000" dirty="0"/>
              <a:t>U </a:t>
            </a:r>
            <a:r>
              <a:rPr lang="en-US" dirty="0"/>
              <a:t>does not </a:t>
            </a:r>
            <a:r>
              <a:rPr lang="en-US" dirty="0">
                <a:solidFill>
                  <a:srgbClr val="0070C0"/>
                </a:solidFill>
              </a:rPr>
              <a:t>store</a:t>
            </a:r>
            <a:r>
              <a:rPr lang="en-US" dirty="0"/>
              <a:t> the entry</a:t>
            </a:r>
          </a:p>
          <a:p>
            <a:pPr lvl="1"/>
            <a:r>
              <a:rPr lang="en-US" dirty="0"/>
              <a:t>Consider the </a:t>
            </a:r>
            <a:r>
              <a:rPr lang="en-US" dirty="0">
                <a:solidFill>
                  <a:srgbClr val="0070C0"/>
                </a:solidFill>
              </a:rPr>
              <a:t>smallest</a:t>
            </a:r>
            <a:r>
              <a:rPr lang="en-US" dirty="0"/>
              <a:t> such U. </a:t>
            </a:r>
            <a:r>
              <a:rPr lang="en-US" i="1" dirty="0"/>
              <a:t>U &gt; T</a:t>
            </a:r>
          </a:p>
          <a:p>
            <a:pPr lvl="1"/>
            <a:r>
              <a:rPr lang="en-US" i="1" dirty="0"/>
              <a:t>e </a:t>
            </a:r>
            <a:r>
              <a:rPr lang="en-US" dirty="0"/>
              <a:t>must have been </a:t>
            </a:r>
            <a:r>
              <a:rPr lang="en-US" dirty="0">
                <a:solidFill>
                  <a:srgbClr val="FF0000"/>
                </a:solidFill>
              </a:rPr>
              <a:t>absent</a:t>
            </a:r>
            <a:r>
              <a:rPr lang="en-US" dirty="0"/>
              <a:t> from </a:t>
            </a:r>
            <a:r>
              <a:rPr lang="en-US" i="1" dirty="0"/>
              <a:t>U</a:t>
            </a:r>
            <a:r>
              <a:rPr lang="en-US" dirty="0"/>
              <a:t>’s logs at the time of its election</a:t>
            </a:r>
          </a:p>
          <a:p>
            <a:pPr lvl="1"/>
            <a:r>
              <a:rPr lang="en-US" dirty="0"/>
              <a:t>There must be some server, </a:t>
            </a:r>
            <a:r>
              <a:rPr lang="en-US" i="1" dirty="0"/>
              <a:t>S, </a:t>
            </a:r>
            <a:r>
              <a:rPr lang="en-US" dirty="0"/>
              <a:t>that </a:t>
            </a:r>
            <a:r>
              <a:rPr lang="en-US" dirty="0">
                <a:solidFill>
                  <a:srgbClr val="00B050"/>
                </a:solidFill>
              </a:rPr>
              <a:t>accepted</a:t>
            </a:r>
            <a:r>
              <a:rPr lang="en-US" dirty="0"/>
              <a:t> </a:t>
            </a:r>
            <a:r>
              <a:rPr lang="en-US" i="1" dirty="0"/>
              <a:t>e </a:t>
            </a:r>
            <a:r>
              <a:rPr lang="en-US" dirty="0"/>
              <a:t>(sent by leader</a:t>
            </a:r>
            <a:r>
              <a:rPr lang="en-US" baseline="-25000" dirty="0"/>
              <a:t>T</a:t>
            </a:r>
            <a:r>
              <a:rPr lang="en-US" dirty="0"/>
              <a:t>) and also voted for leader</a:t>
            </a:r>
            <a:r>
              <a:rPr lang="en-US" baseline="-25000" dirty="0"/>
              <a:t>U</a:t>
            </a:r>
            <a:r>
              <a:rPr lang="en-US" dirty="0"/>
              <a:t>. </a:t>
            </a:r>
          </a:p>
          <a:p>
            <a:pPr lvl="1"/>
            <a:r>
              <a:rPr lang="en-US" i="1" dirty="0"/>
              <a:t>S </a:t>
            </a:r>
            <a:r>
              <a:rPr lang="en-US" dirty="0"/>
              <a:t>still had </a:t>
            </a:r>
            <a:r>
              <a:rPr lang="en-US" i="1" dirty="0"/>
              <a:t>e</a:t>
            </a:r>
            <a:r>
              <a:rPr lang="en-US" dirty="0"/>
              <a:t>, when it voted for leader</a:t>
            </a:r>
            <a:r>
              <a:rPr lang="en-US" baseline="-25000" dirty="0"/>
              <a:t>U</a:t>
            </a:r>
            <a:r>
              <a:rPr lang="en-US" dirty="0"/>
              <a:t>. This is because all the intervening leaders had </a:t>
            </a:r>
            <a:r>
              <a:rPr lang="en-US" i="1" dirty="0"/>
              <a:t>e </a:t>
            </a:r>
            <a:r>
              <a:rPr lang="en-US" dirty="0"/>
              <a:t>in their logs (assumption, we chose the </a:t>
            </a:r>
            <a:r>
              <a:rPr lang="en-US" dirty="0">
                <a:solidFill>
                  <a:srgbClr val="0070C0"/>
                </a:solidFill>
              </a:rPr>
              <a:t>smallest</a:t>
            </a: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At the time of voting, leader</a:t>
            </a:r>
            <a:r>
              <a:rPr lang="en-US" baseline="-25000" dirty="0"/>
              <a:t>U</a:t>
            </a:r>
            <a:r>
              <a:rPr lang="en-US" dirty="0"/>
              <a:t>’s log must have been </a:t>
            </a:r>
            <a:r>
              <a:rPr lang="en-US" dirty="0">
                <a:solidFill>
                  <a:srgbClr val="00B050"/>
                </a:solidFill>
              </a:rPr>
              <a:t>up to date</a:t>
            </a:r>
          </a:p>
          <a:p>
            <a:pPr lvl="1"/>
            <a:r>
              <a:rPr lang="en-US" dirty="0"/>
              <a:t> If they had the same last term, then the log of leader</a:t>
            </a:r>
            <a:r>
              <a:rPr lang="en-US" baseline="-25000" dirty="0"/>
              <a:t>U</a:t>
            </a:r>
            <a:r>
              <a:rPr lang="en-US" dirty="0"/>
              <a:t> must have been </a:t>
            </a:r>
            <a:r>
              <a:rPr lang="en-US" dirty="0">
                <a:solidFill>
                  <a:srgbClr val="FF0000"/>
                </a:solidFill>
              </a:rPr>
              <a:t>longer</a:t>
            </a:r>
            <a:r>
              <a:rPr lang="en-US" dirty="0"/>
              <a:t>. It must have contained </a:t>
            </a:r>
            <a:r>
              <a:rPr lang="en-US" i="1" dirty="0"/>
              <a:t>e</a:t>
            </a:r>
            <a:r>
              <a:rPr lang="en-US" dirty="0"/>
              <a:t>. </a:t>
            </a:r>
            <a:endParaRPr lang="en-US" i="1" dirty="0"/>
          </a:p>
          <a:p>
            <a:pPr lvl="1"/>
            <a:endParaRPr lang="en-US" dirty="0"/>
          </a:p>
          <a:p>
            <a:pPr lvl="1"/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76931-8D8D-447B-A2E5-E7FFADFC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E987D-A70F-4067-B30B-E39FB2E2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3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E90D-DE00-41E8-964E-E5B83F0A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41FB-1D46-43FA-9C94-5B454D35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Paxos is too </a:t>
            </a:r>
            <a:r>
              <a:rPr lang="en-US" dirty="0">
                <a:solidFill>
                  <a:srgbClr val="FF0000"/>
                </a:solidFill>
              </a:rPr>
              <a:t>complex</a:t>
            </a:r>
          </a:p>
          <a:p>
            <a:r>
              <a:rPr lang="en-US" dirty="0"/>
              <a:t>Paxos is </a:t>
            </a:r>
            <a:r>
              <a:rPr lang="en-US" dirty="0">
                <a:solidFill>
                  <a:srgbClr val="00B050"/>
                </a:solidFill>
              </a:rPr>
              <a:t>optimized</a:t>
            </a:r>
            <a:r>
              <a:rPr lang="en-US" dirty="0"/>
              <a:t> for agreeing upon a single value</a:t>
            </a:r>
          </a:p>
          <a:p>
            <a:pPr lvl="1"/>
            <a:r>
              <a:rPr lang="en-US" dirty="0"/>
              <a:t>If we want to agree upon a list of values (in the same order) such as a </a:t>
            </a:r>
            <a:r>
              <a:rPr lang="en-US" dirty="0">
                <a:solidFill>
                  <a:srgbClr val="FF0000"/>
                </a:solidFill>
              </a:rPr>
              <a:t>log</a:t>
            </a:r>
          </a:p>
          <a:p>
            <a:pPr lvl="1"/>
            <a:r>
              <a:rPr lang="en-US" dirty="0"/>
              <a:t>It becomes even more </a:t>
            </a:r>
            <a:r>
              <a:rPr lang="en-US" dirty="0">
                <a:solidFill>
                  <a:srgbClr val="002060"/>
                </a:solidFill>
              </a:rPr>
              <a:t>complicated</a:t>
            </a:r>
          </a:p>
          <a:p>
            <a:r>
              <a:rPr lang="en-US" dirty="0"/>
              <a:t>Practical implementations are </a:t>
            </a:r>
            <a:r>
              <a:rPr lang="en-US" dirty="0">
                <a:solidFill>
                  <a:srgbClr val="C00000"/>
                </a:solidFill>
              </a:rPr>
              <a:t>unwieldy</a:t>
            </a:r>
          </a:p>
          <a:p>
            <a:r>
              <a:rPr lang="en-US" dirty="0"/>
              <a:t>Main </a:t>
            </a:r>
            <a:r>
              <a:rPr lang="en-US" dirty="0">
                <a:solidFill>
                  <a:srgbClr val="0070C0"/>
                </a:solidFill>
              </a:rPr>
              <a:t>advantages</a:t>
            </a:r>
            <a:r>
              <a:rPr lang="en-US" dirty="0"/>
              <a:t> of Raft</a:t>
            </a:r>
          </a:p>
          <a:p>
            <a:pPr lvl="1"/>
            <a:r>
              <a:rPr lang="en-US" dirty="0"/>
              <a:t>Understandability</a:t>
            </a:r>
          </a:p>
          <a:p>
            <a:pPr lvl="1"/>
            <a:r>
              <a:rPr lang="en-US" dirty="0"/>
              <a:t>Naturally tailored towards a list of values.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16572-2423-4CA6-91B0-D24D60F3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47DEBA9-E14D-48AC-B64E-BE8AA430F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22604"/>
            <a:ext cx="412791" cy="41279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50F1-CBB7-4761-B55F-9FFB1DE9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75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DDA9-A91F-4E30-BA0D-2BCC8380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Safety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71831-E96F-4B26-9D80-DD987A733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Otherwise, leader</a:t>
            </a:r>
            <a:r>
              <a:rPr lang="en-US" baseline="-25000" dirty="0"/>
              <a:t>U</a:t>
            </a:r>
            <a:r>
              <a:rPr lang="en-US" dirty="0"/>
              <a:t>’s last log term must have been </a:t>
            </a:r>
            <a:r>
              <a:rPr lang="en-US" dirty="0">
                <a:solidFill>
                  <a:srgbClr val="C00000"/>
                </a:solidFill>
              </a:rPr>
              <a:t>larger</a:t>
            </a:r>
            <a:r>
              <a:rPr lang="en-US" dirty="0"/>
              <a:t> than the voter’s.</a:t>
            </a:r>
          </a:p>
          <a:p>
            <a:pPr lvl="1"/>
            <a:r>
              <a:rPr lang="en-US" dirty="0"/>
              <a:t>The earlier leader that </a:t>
            </a:r>
            <a:r>
              <a:rPr lang="en-US" dirty="0">
                <a:solidFill>
                  <a:srgbClr val="00B050"/>
                </a:solidFill>
              </a:rPr>
              <a:t>created</a:t>
            </a:r>
            <a:r>
              <a:rPr lang="en-US" dirty="0"/>
              <a:t> leader</a:t>
            </a:r>
            <a:r>
              <a:rPr lang="en-US" baseline="-25000" dirty="0"/>
              <a:t>U</a:t>
            </a:r>
            <a:r>
              <a:rPr lang="en-US" dirty="0"/>
              <a:t>’s  last log entry must have had </a:t>
            </a:r>
            <a:r>
              <a:rPr lang="en-US" i="1" dirty="0"/>
              <a:t>e</a:t>
            </a:r>
            <a:r>
              <a:rPr lang="en-US" dirty="0"/>
              <a:t> in its 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dirty="0"/>
              <a:t> (assumption). By the </a:t>
            </a:r>
            <a:r>
              <a:rPr lang="en-US" dirty="0">
                <a:solidFill>
                  <a:srgbClr val="FF0000"/>
                </a:solidFill>
              </a:rPr>
              <a:t>Log Matching </a:t>
            </a:r>
            <a:r>
              <a:rPr lang="en-US" dirty="0"/>
              <a:t>property , leader</a:t>
            </a:r>
            <a:r>
              <a:rPr lang="en-US" baseline="-25000" dirty="0"/>
              <a:t>U</a:t>
            </a:r>
            <a:r>
              <a:rPr lang="en-US" dirty="0"/>
              <a:t>’s log must also contain </a:t>
            </a:r>
            <a:r>
              <a:rPr lang="en-US" i="1" dirty="0"/>
              <a:t>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Hence, the Leader Completeness Property </a:t>
            </a:r>
            <a:r>
              <a:rPr lang="en-US" dirty="0">
                <a:solidFill>
                  <a:srgbClr val="0070C0"/>
                </a:solidFill>
              </a:rPr>
              <a:t>holds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2E595-AF79-4A95-A439-1447F7ED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DC8D-91FC-4D07-9E4D-ADEF7EA5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84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8CB2-C85B-40AF-A0C5-10D1294F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D065-3B7B-4573-8621-2CA0A306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4B8D5-5914-4584-B6FE-8720424C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B497B-6F98-45C0-887A-2D296CEB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4E192E-0C38-4A15-B7B4-F00730330D75}"/>
              </a:ext>
            </a:extLst>
          </p:cNvPr>
          <p:cNvSpPr/>
          <p:nvPr/>
        </p:nvSpPr>
        <p:spPr>
          <a:xfrm>
            <a:off x="3684233" y="2831977"/>
            <a:ext cx="5122416" cy="1899821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Miscellaneous Issues</a:t>
            </a:r>
          </a:p>
        </p:txBody>
      </p:sp>
    </p:spTree>
    <p:extLst>
      <p:ext uri="{BB962C8B-B14F-4D97-AF65-F5344CB8AC3E}">
        <p14:creationId xmlns:p14="http://schemas.microsoft.com/office/powerpoint/2010/main" val="1300913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9DB9-8272-4F3C-99BF-88415004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84082"/>
            <a:ext cx="10515600" cy="1325563"/>
          </a:xfrm>
        </p:spPr>
        <p:txBody>
          <a:bodyPr/>
          <a:lstStyle/>
          <a:p>
            <a:r>
              <a:rPr lang="en-US" dirty="0"/>
              <a:t>Cluster Membership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7FFA4-8CE3-49C4-BAF0-ADF6E441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8" y="1443886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Servers can get </a:t>
            </a:r>
            <a:r>
              <a:rPr lang="en-US" dirty="0">
                <a:solidFill>
                  <a:srgbClr val="C00000"/>
                </a:solidFill>
              </a:rPr>
              <a:t>added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deleted</a:t>
            </a:r>
            <a:r>
              <a:rPr lang="en-US" dirty="0"/>
              <a:t> from the Raft cluster. </a:t>
            </a:r>
          </a:p>
          <a:p>
            <a:pPr lvl="1"/>
            <a:r>
              <a:rPr lang="en-US" dirty="0"/>
              <a:t>The traditional approach is to </a:t>
            </a:r>
            <a:r>
              <a:rPr lang="en-US" dirty="0">
                <a:solidFill>
                  <a:srgbClr val="FF0000"/>
                </a:solidFill>
              </a:rPr>
              <a:t>stall</a:t>
            </a:r>
            <a:r>
              <a:rPr lang="en-US" dirty="0"/>
              <a:t> the system.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Copy</a:t>
            </a:r>
            <a:r>
              <a:rPr lang="en-US" dirty="0"/>
              <a:t> the logs to the new configuration.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Restart</a:t>
            </a:r>
            <a:r>
              <a:rPr lang="en-US" dirty="0"/>
              <a:t> the system.</a:t>
            </a:r>
          </a:p>
          <a:p>
            <a:r>
              <a:rPr lang="en-US" dirty="0"/>
              <a:t>Raft does this without any down time.</a:t>
            </a:r>
          </a:p>
          <a:p>
            <a:pPr lvl="1"/>
            <a:r>
              <a:rPr lang="en-US" dirty="0"/>
              <a:t>Leader receives a request to </a:t>
            </a:r>
            <a:r>
              <a:rPr lang="en-US" dirty="0">
                <a:solidFill>
                  <a:srgbClr val="C00000"/>
                </a:solidFill>
              </a:rPr>
              <a:t>change</a:t>
            </a:r>
            <a:r>
              <a:rPr lang="en-US" dirty="0"/>
              <a:t> the configuration: C</a:t>
            </a:r>
            <a:r>
              <a:rPr lang="en-US" baseline="-25000" dirty="0"/>
              <a:t>old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</a:t>
            </a:r>
            <a:r>
              <a:rPr lang="en-US" baseline="-25000" dirty="0">
                <a:sym typeface="Wingdings" panose="05000000000000000000" pitchFamily="2" charset="2"/>
              </a:rPr>
              <a:t>new</a:t>
            </a:r>
            <a:endParaRPr lang="en-US" baseline="-25000" dirty="0"/>
          </a:p>
          <a:p>
            <a:pPr lvl="1"/>
            <a:r>
              <a:rPr lang="en-US" dirty="0"/>
              <a:t>It creates a </a:t>
            </a:r>
            <a:r>
              <a:rPr lang="en-US" dirty="0">
                <a:solidFill>
                  <a:srgbClr val="0070C0"/>
                </a:solidFill>
              </a:rPr>
              <a:t>joint consensus </a:t>
            </a:r>
            <a:r>
              <a:rPr lang="en-US" dirty="0"/>
              <a:t>mechanism</a:t>
            </a:r>
          </a:p>
          <a:p>
            <a:pPr lvl="1"/>
            <a:r>
              <a:rPr lang="en-US" dirty="0"/>
              <a:t>Creates a new configuration C</a:t>
            </a:r>
            <a:r>
              <a:rPr lang="en-US" baseline="-25000" dirty="0"/>
              <a:t>old,new</a:t>
            </a:r>
            <a:r>
              <a:rPr lang="en-US" dirty="0"/>
              <a:t>. It </a:t>
            </a:r>
            <a:r>
              <a:rPr lang="en-US" dirty="0">
                <a:solidFill>
                  <a:srgbClr val="00B050"/>
                </a:solidFill>
              </a:rPr>
              <a:t>broadcasts</a:t>
            </a:r>
            <a:r>
              <a:rPr lang="en-US" dirty="0"/>
              <a:t> this message to all the servers.</a:t>
            </a:r>
          </a:p>
          <a:p>
            <a:pPr lvl="1"/>
            <a:r>
              <a:rPr lang="en-US" dirty="0"/>
              <a:t>Once the C</a:t>
            </a:r>
            <a:r>
              <a:rPr lang="en-US" baseline="-25000" dirty="0"/>
              <a:t>old,new </a:t>
            </a:r>
            <a:r>
              <a:rPr lang="en-US" dirty="0"/>
              <a:t>entry has been </a:t>
            </a:r>
            <a:r>
              <a:rPr lang="en-US" dirty="0">
                <a:solidFill>
                  <a:srgbClr val="FF0000"/>
                </a:solidFill>
              </a:rPr>
              <a:t>committed</a:t>
            </a:r>
            <a:r>
              <a:rPr lang="en-US" dirty="0"/>
              <a:t>, all the servers have to respect this joint configuration. 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05D63-584D-4C75-A64C-E95E4CFB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2659C-55D0-4684-9D31-32377D0F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58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8902-CC7D-414A-BC5F-409BA27F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Consensus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A193-EC88-4089-A450-BA9A58115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726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During this period, the servers </a:t>
            </a:r>
            <a:r>
              <a:rPr lang="en-US" dirty="0">
                <a:solidFill>
                  <a:srgbClr val="00B0F0"/>
                </a:solidFill>
              </a:rPr>
              <a:t>act</a:t>
            </a:r>
            <a:r>
              <a:rPr lang="en-US" dirty="0"/>
              <a:t> in a special way</a:t>
            </a:r>
          </a:p>
          <a:p>
            <a:pPr lvl="1"/>
            <a:r>
              <a:rPr lang="en-US" dirty="0"/>
              <a:t>Log entries are </a:t>
            </a:r>
            <a:r>
              <a:rPr lang="en-US" dirty="0">
                <a:solidFill>
                  <a:srgbClr val="C00000"/>
                </a:solidFill>
              </a:rPr>
              <a:t>replicated</a:t>
            </a:r>
            <a:r>
              <a:rPr lang="en-US" dirty="0"/>
              <a:t> in all the servers.</a:t>
            </a:r>
          </a:p>
          <a:p>
            <a:pPr lvl="1"/>
            <a:r>
              <a:rPr lang="en-US" dirty="0"/>
              <a:t>Any </a:t>
            </a:r>
            <a:r>
              <a:rPr lang="en-US" dirty="0">
                <a:solidFill>
                  <a:srgbClr val="0070C0"/>
                </a:solidFill>
              </a:rPr>
              <a:t>server</a:t>
            </a:r>
            <a:r>
              <a:rPr lang="en-US" dirty="0"/>
              <a:t> (from C</a:t>
            </a:r>
            <a:r>
              <a:rPr lang="en-US" baseline="-25000" dirty="0"/>
              <a:t>new</a:t>
            </a:r>
            <a:r>
              <a:rPr lang="en-US" dirty="0"/>
              <a:t> or C</a:t>
            </a:r>
            <a:r>
              <a:rPr lang="en-US" baseline="-25000" dirty="0"/>
              <a:t>old</a:t>
            </a:r>
            <a:r>
              <a:rPr lang="en-US" dirty="0"/>
              <a:t>) can be elected as a </a:t>
            </a:r>
            <a:r>
              <a:rPr lang="en-US" dirty="0">
                <a:solidFill>
                  <a:srgbClr val="00B050"/>
                </a:solidFill>
              </a:rPr>
              <a:t>leader</a:t>
            </a:r>
          </a:p>
          <a:p>
            <a:pPr lvl="1"/>
            <a:r>
              <a:rPr lang="en-US" dirty="0"/>
              <a:t>We need separate </a:t>
            </a:r>
            <a:r>
              <a:rPr lang="en-US" dirty="0">
                <a:solidFill>
                  <a:srgbClr val="C00000"/>
                </a:solidFill>
              </a:rPr>
              <a:t>majorities</a:t>
            </a:r>
            <a:r>
              <a:rPr lang="en-US" dirty="0"/>
              <a:t> (election and entry commitment) in both the </a:t>
            </a:r>
            <a:r>
              <a:rPr lang="en-US" dirty="0">
                <a:solidFill>
                  <a:srgbClr val="C00000"/>
                </a:solidFill>
              </a:rPr>
              <a:t>old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 configurations. </a:t>
            </a:r>
          </a:p>
          <a:p>
            <a:r>
              <a:rPr lang="en-US" dirty="0"/>
              <a:t>This </a:t>
            </a:r>
            <a:r>
              <a:rPr lang="en-US" dirty="0">
                <a:solidFill>
                  <a:srgbClr val="C00000"/>
                </a:solidFill>
              </a:rPr>
              <a:t>ensures</a:t>
            </a:r>
            <a:r>
              <a:rPr lang="en-US" dirty="0"/>
              <a:t> that the new servers in C</a:t>
            </a:r>
            <a:r>
              <a:rPr lang="en-US" baseline="-25000" dirty="0"/>
              <a:t>new</a:t>
            </a:r>
            <a:r>
              <a:rPr lang="en-US" dirty="0"/>
              <a:t> can get all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logs</a:t>
            </a:r>
            <a:r>
              <a:rPr lang="en-US" dirty="0"/>
              <a:t>. New servers can also join as </a:t>
            </a:r>
            <a:r>
              <a:rPr lang="en-US" dirty="0">
                <a:solidFill>
                  <a:srgbClr val="C00000"/>
                </a:solidFill>
              </a:rPr>
              <a:t>non-voting</a:t>
            </a:r>
            <a:r>
              <a:rPr lang="en-US" dirty="0"/>
              <a:t> members.</a:t>
            </a:r>
          </a:p>
          <a:p>
            <a:r>
              <a:rPr lang="en-US" dirty="0"/>
              <a:t>After this the leader </a:t>
            </a:r>
            <a:r>
              <a:rPr lang="en-US" dirty="0">
                <a:solidFill>
                  <a:srgbClr val="0070C0"/>
                </a:solidFill>
              </a:rPr>
              <a:t>sends</a:t>
            </a:r>
            <a:r>
              <a:rPr lang="en-US" dirty="0"/>
              <a:t> a message to all the servers describing C</a:t>
            </a:r>
            <a:r>
              <a:rPr lang="en-US" baseline="-25000" dirty="0"/>
              <a:t>new</a:t>
            </a:r>
          </a:p>
          <a:p>
            <a:pPr lvl="1"/>
            <a:r>
              <a:rPr lang="en-US" dirty="0"/>
              <a:t>After this message is committed, a server from C</a:t>
            </a:r>
            <a:r>
              <a:rPr lang="en-US" baseline="-25000" dirty="0"/>
              <a:t>new</a:t>
            </a:r>
            <a:r>
              <a:rPr lang="en-US" dirty="0"/>
              <a:t> needs to </a:t>
            </a:r>
            <a:r>
              <a:rPr lang="en-US" dirty="0">
                <a:solidFill>
                  <a:srgbClr val="0070C0"/>
                </a:solidFill>
              </a:rPr>
              <a:t>start</a:t>
            </a:r>
            <a:r>
              <a:rPr lang="en-US" dirty="0"/>
              <a:t> an election and </a:t>
            </a:r>
            <a:r>
              <a:rPr lang="en-US" dirty="0">
                <a:solidFill>
                  <a:srgbClr val="00B050"/>
                </a:solidFill>
              </a:rPr>
              <a:t>win</a:t>
            </a:r>
            <a:r>
              <a:rPr lang="en-US" dirty="0"/>
              <a:t>. This will happen because all the logs till this message are </a:t>
            </a:r>
            <a:r>
              <a:rPr lang="en-US" dirty="0">
                <a:solidFill>
                  <a:srgbClr val="C00000"/>
                </a:solidFill>
              </a:rPr>
              <a:t>committed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DEC79-C691-41A8-BC51-BEF23B10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0C01-2057-45FC-AC46-19DB21DB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98DD2F-3DD6-4E41-B673-1288C5A0D940}"/>
              </a:ext>
            </a:extLst>
          </p:cNvPr>
          <p:cNvSpPr/>
          <p:nvPr/>
        </p:nvSpPr>
        <p:spPr>
          <a:xfrm>
            <a:off x="3053179" y="1611588"/>
            <a:ext cx="1455938" cy="3717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baseline="-25000" dirty="0"/>
              <a:t>old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A5EC0C-57C2-46AE-8296-7CE2F7A02120}"/>
              </a:ext>
            </a:extLst>
          </p:cNvPr>
          <p:cNvSpPr/>
          <p:nvPr/>
        </p:nvSpPr>
        <p:spPr>
          <a:xfrm>
            <a:off x="4500608" y="1600689"/>
            <a:ext cx="1181101" cy="3717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baseline="-25000" dirty="0"/>
              <a:t>old,new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7578B5-D144-4D28-B15F-4B9272480A3B}"/>
              </a:ext>
            </a:extLst>
          </p:cNvPr>
          <p:cNvSpPr/>
          <p:nvPr/>
        </p:nvSpPr>
        <p:spPr>
          <a:xfrm>
            <a:off x="5681709" y="1600257"/>
            <a:ext cx="2006353" cy="371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baseline="-25000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500391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567D-763C-44D5-9028-392DF7E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Compaction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CEB6-B115-4180-8E00-5200A5CC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Logs will keep </a:t>
            </a:r>
            <a:r>
              <a:rPr lang="en-US" dirty="0">
                <a:solidFill>
                  <a:srgbClr val="00B050"/>
                </a:solidFill>
              </a:rPr>
              <a:t>growing</a:t>
            </a:r>
            <a:r>
              <a:rPr lang="en-US" dirty="0"/>
              <a:t> over time.</a:t>
            </a:r>
          </a:p>
          <a:p>
            <a:r>
              <a:rPr lang="en-US" dirty="0"/>
              <a:t>When a log reaches a fixed size, take a </a:t>
            </a:r>
            <a:r>
              <a:rPr lang="en-US" dirty="0">
                <a:solidFill>
                  <a:srgbClr val="002060"/>
                </a:solidFill>
              </a:rPr>
              <a:t>snapshot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Store</a:t>
            </a:r>
            <a:r>
              <a:rPr lang="en-US" dirty="0"/>
              <a:t> a snapshot of the entire follower server in stable storage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Record</a:t>
            </a:r>
            <a:r>
              <a:rPr lang="en-US" dirty="0"/>
              <a:t> the index, and term of the </a:t>
            </a:r>
            <a:r>
              <a:rPr lang="en-US" dirty="0">
                <a:solidFill>
                  <a:srgbClr val="00B0F0"/>
                </a:solidFill>
              </a:rPr>
              <a:t>latest</a:t>
            </a:r>
            <a:r>
              <a:rPr lang="en-US" dirty="0"/>
              <a:t> entry in the last </a:t>
            </a:r>
            <a:r>
              <a:rPr lang="en-US" dirty="0">
                <a:solidFill>
                  <a:srgbClr val="7030A0"/>
                </a:solidFill>
              </a:rPr>
              <a:t>snapshot</a:t>
            </a:r>
          </a:p>
          <a:p>
            <a:pPr lvl="1"/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discard</a:t>
            </a:r>
            <a:r>
              <a:rPr lang="en-US" dirty="0"/>
              <a:t> the stored logs from the servers</a:t>
            </a:r>
          </a:p>
          <a:p>
            <a:r>
              <a:rPr lang="en-US" dirty="0"/>
              <a:t>Servers take snapshots </a:t>
            </a:r>
            <a:r>
              <a:rPr lang="en-US" dirty="0">
                <a:solidFill>
                  <a:srgbClr val="0070C0"/>
                </a:solidFill>
              </a:rPr>
              <a:t>independently </a:t>
            </a:r>
            <a:r>
              <a:rPr lang="en-US" dirty="0"/>
              <a:t>by the leader and followers</a:t>
            </a:r>
          </a:p>
          <a:p>
            <a:r>
              <a:rPr lang="en-US" dirty="0"/>
              <a:t>The leader may </a:t>
            </a:r>
            <a:r>
              <a:rPr lang="en-US" dirty="0">
                <a:solidFill>
                  <a:srgbClr val="0070C0"/>
                </a:solidFill>
              </a:rPr>
              <a:t>send</a:t>
            </a:r>
            <a:r>
              <a:rPr lang="en-US" dirty="0"/>
              <a:t> snapshots to </a:t>
            </a:r>
            <a:r>
              <a:rPr lang="en-US" dirty="0">
                <a:solidFill>
                  <a:srgbClr val="00B050"/>
                </a:solidFill>
              </a:rPr>
              <a:t>followers</a:t>
            </a:r>
            <a:r>
              <a:rPr lang="en-US" dirty="0"/>
              <a:t> that are far behind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64363-4D02-497E-997B-AC1A3EE1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D911A-B0EE-4727-8C2B-182CF376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69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A3CC-55B0-46D7-88D5-F16658CA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C993-7EFE-470B-ABB0-0FAB52E50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Clients</a:t>
            </a:r>
            <a:r>
              <a:rPr lang="en-US" dirty="0"/>
              <a:t> first contact a randomly chosen server, that directs them towards the </a:t>
            </a:r>
            <a:r>
              <a:rPr lang="en-US" dirty="0">
                <a:solidFill>
                  <a:srgbClr val="FF0000"/>
                </a:solidFill>
              </a:rPr>
              <a:t>leader</a:t>
            </a:r>
          </a:p>
          <a:p>
            <a:r>
              <a:rPr lang="en-US" dirty="0">
                <a:solidFill>
                  <a:srgbClr val="7030A0"/>
                </a:solidFill>
              </a:rPr>
              <a:t>Linearizability</a:t>
            </a:r>
            <a:r>
              <a:rPr lang="en-US" dirty="0"/>
              <a:t> consistency condition:</a:t>
            </a:r>
          </a:p>
          <a:p>
            <a:pPr lvl="1"/>
            <a:r>
              <a:rPr lang="en-US" dirty="0"/>
              <a:t>Each request appears to execute in a </a:t>
            </a:r>
            <a:r>
              <a:rPr lang="en-US" dirty="0">
                <a:solidFill>
                  <a:srgbClr val="00B0F0"/>
                </a:solidFill>
              </a:rPr>
              <a:t>single instant </a:t>
            </a:r>
            <a:r>
              <a:rPr lang="en-US" dirty="0"/>
              <a:t>at some point between its invocation and response</a:t>
            </a:r>
          </a:p>
          <a:p>
            <a:pPr lvl="1"/>
            <a:r>
              <a:rPr lang="en-US" dirty="0"/>
              <a:t>Every command is </a:t>
            </a:r>
            <a:r>
              <a:rPr lang="en-US" dirty="0">
                <a:solidFill>
                  <a:srgbClr val="C00000"/>
                </a:solidFill>
              </a:rPr>
              <a:t>assigned</a:t>
            </a:r>
            <a:r>
              <a:rPr lang="en-US" dirty="0"/>
              <a:t> a unique serial number by the client. Servers keep a record of it. If they see a command once again, they simply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respond</a:t>
            </a:r>
            <a:r>
              <a:rPr lang="en-US" dirty="0"/>
              <a:t> to it without re-executing the request.</a:t>
            </a:r>
          </a:p>
          <a:p>
            <a:r>
              <a:rPr lang="en-US" dirty="0"/>
              <a:t>Read-only operations</a:t>
            </a:r>
          </a:p>
          <a:p>
            <a:pPr lvl="1"/>
            <a:r>
              <a:rPr lang="en-US" dirty="0"/>
              <a:t>Can be </a:t>
            </a:r>
            <a:r>
              <a:rPr lang="en-US" dirty="0">
                <a:solidFill>
                  <a:srgbClr val="C00000"/>
                </a:solidFill>
              </a:rPr>
              <a:t>handled</a:t>
            </a:r>
            <a:r>
              <a:rPr lang="en-US" dirty="0"/>
              <a:t> without writing anything to the log</a:t>
            </a:r>
          </a:p>
          <a:p>
            <a:pPr lvl="1"/>
            <a:r>
              <a:rPr lang="en-US" dirty="0"/>
              <a:t>Before executing a read-only </a:t>
            </a:r>
            <a:r>
              <a:rPr lang="en-US" dirty="0">
                <a:solidFill>
                  <a:srgbClr val="00B050"/>
                </a:solidFill>
              </a:rPr>
              <a:t>operation</a:t>
            </a:r>
            <a:r>
              <a:rPr lang="en-US" dirty="0"/>
              <a:t>, the leader needs to ensure that it has at least </a:t>
            </a:r>
            <a:r>
              <a:rPr lang="en-US" dirty="0">
                <a:solidFill>
                  <a:srgbClr val="FF0000"/>
                </a:solidFill>
              </a:rPr>
              <a:t>committed</a:t>
            </a:r>
            <a:r>
              <a:rPr lang="en-US" dirty="0"/>
              <a:t> a single message in the current </a:t>
            </a:r>
            <a:r>
              <a:rPr lang="en-US" dirty="0">
                <a:solidFill>
                  <a:srgbClr val="0070C0"/>
                </a:solidFill>
              </a:rPr>
              <a:t>term</a:t>
            </a:r>
            <a:r>
              <a:rPr lang="en-US" dirty="0"/>
              <a:t>, and it is still the </a:t>
            </a:r>
            <a:r>
              <a:rPr lang="en-US" dirty="0">
                <a:solidFill>
                  <a:srgbClr val="FF0000"/>
                </a:solidFill>
              </a:rPr>
              <a:t>leader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A6745-A4D5-44CF-84CA-AD94A0EF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6D086-CCB7-4ACB-B47A-66D9F9DB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7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DCD3-2F69-4FA8-8BDA-EAEA3462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819A1-2655-4167-92BC-5A4D1E91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Ongaro, D., &amp; Ousterhout, J. (2014). In search of an understandable consensus algorithm. In </a:t>
            </a:r>
            <a:r>
              <a:rPr lang="en-US" sz="2400" i="1" dirty="0"/>
              <a:t>2014 {USENIX} Annual Technical Conference ({USENIX}{ATC} 14)</a:t>
            </a:r>
            <a:r>
              <a:rPr lang="en-US" sz="2400" dirty="0"/>
              <a:t> (pp. 305-319).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04BDE-5837-44C6-8573-8389103B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1F9A1-8D35-412F-84BF-CC4F2167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95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3D5D5-C1CE-4919-9F31-576A94EB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5152F-0B59-4897-90B5-01E35B26472A}"/>
              </a:ext>
            </a:extLst>
          </p:cNvPr>
          <p:cNvSpPr/>
          <p:nvPr/>
        </p:nvSpPr>
        <p:spPr>
          <a:xfrm>
            <a:off x="2448560" y="2105561"/>
            <a:ext cx="765048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6219E1-13F5-49DD-B7E7-AB1F249D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5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B3FF-3C86-4A14-A009-45EEABB9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C03E-46CB-41FB-BD96-1B37B03E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899FD-7251-4D8D-8F77-9BC36877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1BDF82-67CB-403E-8185-8A112EDAE159}"/>
              </a:ext>
            </a:extLst>
          </p:cNvPr>
          <p:cNvSpPr/>
          <p:nvPr/>
        </p:nvSpPr>
        <p:spPr>
          <a:xfrm>
            <a:off x="3684233" y="2831977"/>
            <a:ext cx="5122416" cy="1899821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Overview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77155-ACA5-4AEB-97FE-6BD73CFC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393E-5F59-4C33-98B2-539BDEE8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8" y="192519"/>
            <a:ext cx="10515600" cy="1325563"/>
          </a:xfrm>
        </p:spPr>
        <p:txBody>
          <a:bodyPr/>
          <a:lstStyle/>
          <a:p>
            <a:r>
              <a:rPr lang="en-US" dirty="0"/>
              <a:t>Key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11C1-D268-4197-A77D-BC1077E3A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082"/>
            <a:ext cx="10515600" cy="48382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Replicated state machine model</a:t>
            </a:r>
          </a:p>
          <a:p>
            <a:pPr lvl="1"/>
            <a:r>
              <a:rPr lang="en-US" dirty="0"/>
              <a:t>Each server </a:t>
            </a:r>
            <a:r>
              <a:rPr lang="en-US" dirty="0">
                <a:solidFill>
                  <a:srgbClr val="C00000"/>
                </a:solidFill>
              </a:rPr>
              <a:t>maintains</a:t>
            </a:r>
            <a:r>
              <a:rPr lang="en-US" dirty="0"/>
              <a:t> a state machine</a:t>
            </a:r>
          </a:p>
          <a:p>
            <a:pPr lvl="1"/>
            <a:r>
              <a:rPr lang="en-US" dirty="0"/>
              <a:t>Clients send </a:t>
            </a:r>
            <a:r>
              <a:rPr lang="en-US" dirty="0">
                <a:solidFill>
                  <a:srgbClr val="0070C0"/>
                </a:solidFill>
              </a:rPr>
              <a:t>requests</a:t>
            </a:r>
            <a:r>
              <a:rPr lang="en-US" dirty="0"/>
              <a:t> to the servers</a:t>
            </a:r>
          </a:p>
          <a:p>
            <a:pPr lvl="1"/>
            <a:r>
              <a:rPr lang="en-US" dirty="0"/>
              <a:t>All the servers need to apply the requests to their state machines in the same order (</a:t>
            </a:r>
            <a:r>
              <a:rPr lang="en-US" dirty="0">
                <a:solidFill>
                  <a:srgbClr val="00B050"/>
                </a:solidFill>
              </a:rPr>
              <a:t>consensus</a:t>
            </a:r>
            <a:r>
              <a:rPr lang="en-US" dirty="0"/>
              <a:t> order)</a:t>
            </a:r>
          </a:p>
          <a:p>
            <a:r>
              <a:rPr lang="en-US" dirty="0"/>
              <a:t>This means that all the servers need to </a:t>
            </a:r>
            <a:r>
              <a:rPr lang="en-US" dirty="0">
                <a:solidFill>
                  <a:srgbClr val="C00000"/>
                </a:solidFill>
              </a:rPr>
              <a:t>agree</a:t>
            </a:r>
            <a:r>
              <a:rPr lang="en-US" dirty="0"/>
              <a:t> on the sequence of events (requests)</a:t>
            </a:r>
          </a:p>
          <a:p>
            <a:r>
              <a:rPr lang="en-US" dirty="0">
                <a:solidFill>
                  <a:srgbClr val="0070C0"/>
                </a:solidFill>
              </a:rPr>
              <a:t>Elect</a:t>
            </a:r>
            <a:r>
              <a:rPr lang="en-US" dirty="0"/>
              <a:t> a leader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B050"/>
                </a:solidFill>
              </a:rPr>
              <a:t>accepts</a:t>
            </a:r>
            <a:r>
              <a:rPr lang="en-US" dirty="0"/>
              <a:t> requests from clients.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Replicates</a:t>
            </a:r>
            <a:r>
              <a:rPr lang="en-US" dirty="0"/>
              <a:t> them at the servers.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Informs</a:t>
            </a:r>
            <a:r>
              <a:rPr lang="en-US" dirty="0"/>
              <a:t> the servers when they can process the message (in </a:t>
            </a:r>
            <a:r>
              <a:rPr lang="en-US" dirty="0">
                <a:solidFill>
                  <a:srgbClr val="00B050"/>
                </a:solidFill>
              </a:rPr>
              <a:t>consensus</a:t>
            </a:r>
            <a:r>
              <a:rPr lang="en-US" dirty="0"/>
              <a:t> order)</a:t>
            </a:r>
          </a:p>
          <a:p>
            <a:pPr lvl="1"/>
            <a:r>
              <a:rPr lang="en-US" dirty="0"/>
              <a:t>Divides time into </a:t>
            </a:r>
            <a:r>
              <a:rPr lang="en-US" dirty="0">
                <a:solidFill>
                  <a:srgbClr val="00B050"/>
                </a:solidFill>
              </a:rPr>
              <a:t>terms</a:t>
            </a:r>
            <a:r>
              <a:rPr lang="en-US" dirty="0"/>
              <a:t>: Each term has a unique </a:t>
            </a:r>
            <a:r>
              <a:rPr lang="en-US" dirty="0">
                <a:solidFill>
                  <a:srgbClr val="0070C0"/>
                </a:solidFill>
              </a:rPr>
              <a:t>leader</a:t>
            </a:r>
            <a:r>
              <a:rPr lang="en-US" dirty="0"/>
              <a:t> and an increasing sequence </a:t>
            </a:r>
            <a:r>
              <a:rPr lang="en-US" dirty="0">
                <a:solidFill>
                  <a:srgbClr val="00B050"/>
                </a:solidFill>
              </a:rPr>
              <a:t>number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8F9A8-75C0-4202-8A99-44967F20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14D2D-ECCB-4437-AB1F-29998E3A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1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4A66-A0A4-4F8F-9EBA-B4D36CD7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63" y="-167535"/>
            <a:ext cx="10515600" cy="1325563"/>
          </a:xfrm>
        </p:spPr>
        <p:txBody>
          <a:bodyPr/>
          <a:lstStyle/>
          <a:p>
            <a:r>
              <a:rPr lang="en-US" dirty="0"/>
              <a:t>Safety Properties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E1878A-C651-4932-B56C-6E480FB740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774702"/>
              </p:ext>
            </p:extLst>
          </p:nvPr>
        </p:nvGraphicFramePr>
        <p:xfrm>
          <a:off x="580749" y="1250673"/>
          <a:ext cx="10515600" cy="508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FECAA-A405-4198-B179-BAF57D08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E83B8-D2EC-4853-A771-71986A5D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DD64-1402-4AF0-9A83-23712A8F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74" y="8739"/>
            <a:ext cx="10515600" cy="1325563"/>
          </a:xfrm>
        </p:spPr>
        <p:txBody>
          <a:bodyPr/>
          <a:lstStyle/>
          <a:p>
            <a:r>
              <a:rPr lang="en-US" dirty="0"/>
              <a:t>A Raft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05768-8CE3-43F7-9974-4CC7ADE5A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9440"/>
            <a:ext cx="10515600" cy="250350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Raft cluster typically contains 5 servers</a:t>
            </a:r>
          </a:p>
          <a:p>
            <a:r>
              <a:rPr lang="en-US" dirty="0"/>
              <a:t>A server has three </a:t>
            </a:r>
            <a:r>
              <a:rPr lang="en-US" dirty="0">
                <a:solidFill>
                  <a:srgbClr val="0070C0"/>
                </a:solidFill>
              </a:rPr>
              <a:t>states</a:t>
            </a:r>
          </a:p>
          <a:p>
            <a:pPr lvl="1"/>
            <a:r>
              <a:rPr lang="en-US" dirty="0"/>
              <a:t>Leader, follower, and candidate</a:t>
            </a:r>
          </a:p>
          <a:p>
            <a:r>
              <a:rPr lang="en-US" dirty="0">
                <a:solidFill>
                  <a:srgbClr val="00B050"/>
                </a:solidFill>
              </a:rPr>
              <a:t>Followers</a:t>
            </a:r>
            <a:r>
              <a:rPr lang="en-US" dirty="0"/>
              <a:t> become </a:t>
            </a:r>
            <a:r>
              <a:rPr lang="en-US" dirty="0">
                <a:solidFill>
                  <a:srgbClr val="0070C0"/>
                </a:solidFill>
              </a:rPr>
              <a:t>candidates</a:t>
            </a:r>
            <a:r>
              <a:rPr lang="en-US" dirty="0"/>
              <a:t>. Any candidate receiving a majority vote becomes a </a:t>
            </a:r>
            <a:r>
              <a:rPr lang="en-US" dirty="0">
                <a:solidFill>
                  <a:srgbClr val="FF0000"/>
                </a:solidFill>
              </a:rPr>
              <a:t>leader</a:t>
            </a:r>
            <a:r>
              <a:rPr lang="en-US" dirty="0"/>
              <a:t>.</a:t>
            </a:r>
          </a:p>
          <a:p>
            <a:r>
              <a:rPr lang="en-US" dirty="0"/>
              <a:t>If the </a:t>
            </a:r>
            <a:r>
              <a:rPr lang="en-US" dirty="0">
                <a:solidFill>
                  <a:srgbClr val="FF0000"/>
                </a:solidFill>
              </a:rPr>
              <a:t>leader</a:t>
            </a:r>
            <a:r>
              <a:rPr lang="en-US" dirty="0"/>
              <a:t> finds another </a:t>
            </a:r>
            <a:r>
              <a:rPr lang="en-US" dirty="0">
                <a:solidFill>
                  <a:srgbClr val="FF0000"/>
                </a:solidFill>
              </a:rPr>
              <a:t>leader</a:t>
            </a:r>
            <a:r>
              <a:rPr lang="en-US" dirty="0"/>
              <a:t> or a server with a higher term id, it becomes a </a:t>
            </a:r>
            <a:r>
              <a:rPr lang="en-US" dirty="0">
                <a:solidFill>
                  <a:srgbClr val="00B050"/>
                </a:solidFill>
              </a:rPr>
              <a:t>follower</a:t>
            </a:r>
            <a:r>
              <a:rPr lang="en-US" dirty="0"/>
              <a:t> again.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BED61-B3D5-45F6-B493-EDF48D07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DA4EC5-13D5-480B-B8C3-C0BDD6B92109}"/>
              </a:ext>
            </a:extLst>
          </p:cNvPr>
          <p:cNvSpPr/>
          <p:nvPr/>
        </p:nvSpPr>
        <p:spPr>
          <a:xfrm>
            <a:off x="1731146" y="2272683"/>
            <a:ext cx="2068497" cy="4971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Follower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1451CB-625D-4C35-9A62-5D86FF759D97}"/>
              </a:ext>
            </a:extLst>
          </p:cNvPr>
          <p:cNvSpPr/>
          <p:nvPr/>
        </p:nvSpPr>
        <p:spPr>
          <a:xfrm>
            <a:off x="4830932" y="2272683"/>
            <a:ext cx="2068497" cy="4971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Candidate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45CA86-127D-457B-879D-B56365C0641B}"/>
              </a:ext>
            </a:extLst>
          </p:cNvPr>
          <p:cNvSpPr/>
          <p:nvPr/>
        </p:nvSpPr>
        <p:spPr>
          <a:xfrm>
            <a:off x="8152660" y="2272683"/>
            <a:ext cx="2068497" cy="4971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Leader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1936BE-EC2A-499F-933A-FE888A156ADE}"/>
              </a:ext>
            </a:extLst>
          </p:cNvPr>
          <p:cNvCxnSpPr>
            <a:cxnSpLocks/>
          </p:cNvCxnSpPr>
          <p:nvPr/>
        </p:nvCxnSpPr>
        <p:spPr>
          <a:xfrm>
            <a:off x="1154097" y="2077375"/>
            <a:ext cx="0" cy="4438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FFF295-7DAF-40E2-96F6-450CC57DC50E}"/>
              </a:ext>
            </a:extLst>
          </p:cNvPr>
          <p:cNvCxnSpPr>
            <a:endCxn id="5" idx="1"/>
          </p:cNvCxnSpPr>
          <p:nvPr/>
        </p:nvCxnSpPr>
        <p:spPr>
          <a:xfrm>
            <a:off x="1145219" y="2521257"/>
            <a:ext cx="585927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BF30A8-E94C-494A-BF7F-9B2A4189132B}"/>
              </a:ext>
            </a:extLst>
          </p:cNvPr>
          <p:cNvSpPr txBox="1"/>
          <p:nvPr/>
        </p:nvSpPr>
        <p:spPr>
          <a:xfrm>
            <a:off x="712534" y="1731494"/>
            <a:ext cx="101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Starts up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8C63B7-1065-409F-BE9D-109BA377B6E0}"/>
              </a:ext>
            </a:extLst>
          </p:cNvPr>
          <p:cNvCxnSpPr/>
          <p:nvPr/>
        </p:nvCxnSpPr>
        <p:spPr>
          <a:xfrm flipV="1">
            <a:off x="3417903" y="1828801"/>
            <a:ext cx="0" cy="4438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37B8D2-2F79-45B0-95AB-5DD5566AB29D}"/>
              </a:ext>
            </a:extLst>
          </p:cNvPr>
          <p:cNvCxnSpPr>
            <a:cxnSpLocks/>
          </p:cNvCxnSpPr>
          <p:nvPr/>
        </p:nvCxnSpPr>
        <p:spPr>
          <a:xfrm>
            <a:off x="3417903" y="1828801"/>
            <a:ext cx="1979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0FEB49-DD7B-4C22-9513-6BC99DF6E29F}"/>
              </a:ext>
            </a:extLst>
          </p:cNvPr>
          <p:cNvCxnSpPr>
            <a:cxnSpLocks/>
          </p:cNvCxnSpPr>
          <p:nvPr/>
        </p:nvCxnSpPr>
        <p:spPr>
          <a:xfrm>
            <a:off x="5406501" y="1828801"/>
            <a:ext cx="0" cy="443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02A714-130D-4368-B2F8-314A84D2E0B4}"/>
              </a:ext>
            </a:extLst>
          </p:cNvPr>
          <p:cNvSpPr txBox="1"/>
          <p:nvPr/>
        </p:nvSpPr>
        <p:spPr>
          <a:xfrm>
            <a:off x="3132702" y="1398141"/>
            <a:ext cx="255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 out, starts election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393EA0-381A-4758-B552-9F4CFE648A1D}"/>
              </a:ext>
            </a:extLst>
          </p:cNvPr>
          <p:cNvCxnSpPr/>
          <p:nvPr/>
        </p:nvCxnSpPr>
        <p:spPr>
          <a:xfrm flipV="1">
            <a:off x="6712999" y="1828801"/>
            <a:ext cx="0" cy="4438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C0F0EA-8610-44B1-BD1A-820529B26985}"/>
              </a:ext>
            </a:extLst>
          </p:cNvPr>
          <p:cNvCxnSpPr>
            <a:cxnSpLocks/>
          </p:cNvCxnSpPr>
          <p:nvPr/>
        </p:nvCxnSpPr>
        <p:spPr>
          <a:xfrm>
            <a:off x="6712999" y="1828801"/>
            <a:ext cx="1979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3E480E-1264-4312-8DA9-2CD29C06EC3A}"/>
              </a:ext>
            </a:extLst>
          </p:cNvPr>
          <p:cNvCxnSpPr>
            <a:cxnSpLocks/>
          </p:cNvCxnSpPr>
          <p:nvPr/>
        </p:nvCxnSpPr>
        <p:spPr>
          <a:xfrm>
            <a:off x="8701597" y="1828801"/>
            <a:ext cx="0" cy="443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DE0D68-43DA-4FB0-A9A6-56F5DCCDFE01}"/>
              </a:ext>
            </a:extLst>
          </p:cNvPr>
          <p:cNvSpPr txBox="1"/>
          <p:nvPr/>
        </p:nvSpPr>
        <p:spPr>
          <a:xfrm>
            <a:off x="6742591" y="1157161"/>
            <a:ext cx="2273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Receives votes from a </a:t>
            </a:r>
          </a:p>
          <a:p>
            <a:r>
              <a:rPr lang="en-US" dirty="0"/>
              <a:t>majority of servers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679170-562F-4ED1-B815-659D570480A6}"/>
              </a:ext>
            </a:extLst>
          </p:cNvPr>
          <p:cNvCxnSpPr/>
          <p:nvPr/>
        </p:nvCxnSpPr>
        <p:spPr>
          <a:xfrm flipV="1">
            <a:off x="5682824" y="1157161"/>
            <a:ext cx="0" cy="1115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A0FF57-E052-4580-8B63-1940EF4751C3}"/>
              </a:ext>
            </a:extLst>
          </p:cNvPr>
          <p:cNvCxnSpPr>
            <a:cxnSpLocks/>
          </p:cNvCxnSpPr>
          <p:nvPr/>
        </p:nvCxnSpPr>
        <p:spPr>
          <a:xfrm>
            <a:off x="6365290" y="1157161"/>
            <a:ext cx="0" cy="1125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13A8AC-42B3-4AB9-A51C-690CB55AA188}"/>
              </a:ext>
            </a:extLst>
          </p:cNvPr>
          <p:cNvCxnSpPr/>
          <p:nvPr/>
        </p:nvCxnSpPr>
        <p:spPr>
          <a:xfrm>
            <a:off x="5682824" y="1157161"/>
            <a:ext cx="6735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20E64B2-35E8-4180-8F1F-49C2ED24E610}"/>
              </a:ext>
            </a:extLst>
          </p:cNvPr>
          <p:cNvSpPr txBox="1"/>
          <p:nvPr/>
        </p:nvSpPr>
        <p:spPr>
          <a:xfrm>
            <a:off x="5406501" y="576448"/>
            <a:ext cx="1393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 out</a:t>
            </a:r>
          </a:p>
          <a:p>
            <a:r>
              <a:rPr lang="en-US" dirty="0"/>
              <a:t>new election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2B73BE-40E3-4F72-ABB5-A52DC74A35EC}"/>
              </a:ext>
            </a:extLst>
          </p:cNvPr>
          <p:cNvCxnSpPr>
            <a:cxnSpLocks/>
          </p:cNvCxnSpPr>
          <p:nvPr/>
        </p:nvCxnSpPr>
        <p:spPr>
          <a:xfrm>
            <a:off x="5397623" y="2776876"/>
            <a:ext cx="0" cy="5433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3C1000-68FD-4785-81C1-AE3D90200F1B}"/>
              </a:ext>
            </a:extLst>
          </p:cNvPr>
          <p:cNvCxnSpPr/>
          <p:nvPr/>
        </p:nvCxnSpPr>
        <p:spPr>
          <a:xfrm flipH="1">
            <a:off x="3132702" y="3320249"/>
            <a:ext cx="22649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9169DE-1B36-4DBB-93AF-EEA4F7A2BFE0}"/>
              </a:ext>
            </a:extLst>
          </p:cNvPr>
          <p:cNvCxnSpPr>
            <a:cxnSpLocks/>
          </p:cNvCxnSpPr>
          <p:nvPr/>
        </p:nvCxnSpPr>
        <p:spPr>
          <a:xfrm flipV="1">
            <a:off x="3132702" y="2769833"/>
            <a:ext cx="0" cy="550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91F0799-DC61-4541-A037-9C0B9E6398DE}"/>
              </a:ext>
            </a:extLst>
          </p:cNvPr>
          <p:cNvCxnSpPr>
            <a:cxnSpLocks/>
          </p:cNvCxnSpPr>
          <p:nvPr/>
        </p:nvCxnSpPr>
        <p:spPr>
          <a:xfrm>
            <a:off x="8905783" y="2769832"/>
            <a:ext cx="0" cy="7901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161449-CF90-4920-8B2D-094C72726CD1}"/>
              </a:ext>
            </a:extLst>
          </p:cNvPr>
          <p:cNvCxnSpPr>
            <a:cxnSpLocks/>
          </p:cNvCxnSpPr>
          <p:nvPr/>
        </p:nvCxnSpPr>
        <p:spPr>
          <a:xfrm flipH="1" flipV="1">
            <a:off x="2166151" y="3559946"/>
            <a:ext cx="6739633" cy="103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ABC6D1-1B2A-4288-A1B5-42B5A44A74A9}"/>
              </a:ext>
            </a:extLst>
          </p:cNvPr>
          <p:cNvCxnSpPr>
            <a:cxnSpLocks/>
          </p:cNvCxnSpPr>
          <p:nvPr/>
        </p:nvCxnSpPr>
        <p:spPr>
          <a:xfrm flipV="1">
            <a:off x="2166151" y="2769832"/>
            <a:ext cx="0" cy="800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E8FC59B-1AD4-4CC1-B9D6-9ABE6C92B009}"/>
              </a:ext>
            </a:extLst>
          </p:cNvPr>
          <p:cNvSpPr txBox="1"/>
          <p:nvPr/>
        </p:nvSpPr>
        <p:spPr>
          <a:xfrm>
            <a:off x="6899429" y="3236780"/>
            <a:ext cx="1762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Discovers server</a:t>
            </a:r>
          </a:p>
          <a:p>
            <a:r>
              <a:rPr lang="en-US" dirty="0"/>
              <a:t>with higher term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3FF3D1-7286-4A38-BA11-43B533DD5AE8}"/>
              </a:ext>
            </a:extLst>
          </p:cNvPr>
          <p:cNvSpPr txBox="1"/>
          <p:nvPr/>
        </p:nvSpPr>
        <p:spPr>
          <a:xfrm>
            <a:off x="3406768" y="2957082"/>
            <a:ext cx="2086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Discovers the leader</a:t>
            </a:r>
          </a:p>
          <a:p>
            <a:r>
              <a:rPr lang="en-US" dirty="0"/>
              <a:t>or a new term</a:t>
            </a:r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FC31B284-6E41-49EB-83FC-F4626A6D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6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D0C5-E575-486D-85F8-8E2FE094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Dividing Time into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D3937-62EF-48C5-803C-5BD6541F1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1" y="4039339"/>
            <a:ext cx="10972799" cy="21376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server stores a </a:t>
            </a:r>
            <a:r>
              <a:rPr lang="en-US" dirty="0">
                <a:solidFill>
                  <a:srgbClr val="0070C0"/>
                </a:solidFill>
              </a:rPr>
              <a:t>current term number</a:t>
            </a:r>
          </a:p>
          <a:p>
            <a:r>
              <a:rPr lang="en-US" dirty="0"/>
              <a:t>The term number is </a:t>
            </a:r>
            <a:r>
              <a:rPr lang="en-US" dirty="0">
                <a:solidFill>
                  <a:srgbClr val="C00000"/>
                </a:solidFill>
              </a:rPr>
              <a:t>attached</a:t>
            </a:r>
            <a:r>
              <a:rPr lang="en-US" dirty="0"/>
              <a:t> to every message</a:t>
            </a:r>
          </a:p>
          <a:p>
            <a:pPr lvl="1"/>
            <a:r>
              <a:rPr lang="en-US" dirty="0"/>
              <a:t>If a server with a lower term number sends a message to a server with a higher term number, the latter </a:t>
            </a:r>
            <a:r>
              <a:rPr lang="en-US" dirty="0">
                <a:solidFill>
                  <a:srgbClr val="FF0000"/>
                </a:solidFill>
              </a:rPr>
              <a:t>rejects</a:t>
            </a:r>
            <a:r>
              <a:rPr lang="en-US" dirty="0"/>
              <a:t> the </a:t>
            </a:r>
            <a:r>
              <a:rPr lang="en-US" dirty="0">
                <a:solidFill>
                  <a:srgbClr val="0070C0"/>
                </a:solidFill>
              </a:rPr>
              <a:t>message</a:t>
            </a:r>
          </a:p>
          <a:p>
            <a:pPr lvl="1"/>
            <a:r>
              <a:rPr lang="en-US" dirty="0"/>
              <a:t>In the </a:t>
            </a:r>
            <a:r>
              <a:rPr lang="en-US" dirty="0">
                <a:solidFill>
                  <a:srgbClr val="C00000"/>
                </a:solidFill>
              </a:rPr>
              <a:t>reverse</a:t>
            </a:r>
            <a:r>
              <a:rPr lang="en-US" dirty="0"/>
              <a:t> case, the server with the lower term number </a:t>
            </a:r>
            <a:r>
              <a:rPr lang="en-US" dirty="0">
                <a:solidFill>
                  <a:srgbClr val="00B050"/>
                </a:solidFill>
              </a:rPr>
              <a:t>upgrades</a:t>
            </a:r>
            <a:r>
              <a:rPr lang="en-US" dirty="0"/>
              <a:t> its term num.</a:t>
            </a:r>
          </a:p>
          <a:p>
            <a:pPr lvl="1"/>
            <a:r>
              <a:rPr lang="en-US" dirty="0"/>
              <a:t>If a candidate or leader discover that their term is </a:t>
            </a:r>
            <a:r>
              <a:rPr lang="en-US" i="1" dirty="0">
                <a:solidFill>
                  <a:srgbClr val="7030A0"/>
                </a:solidFill>
              </a:rPr>
              <a:t>stale</a:t>
            </a:r>
            <a:r>
              <a:rPr lang="en-US" dirty="0"/>
              <a:t>, they move to the </a:t>
            </a:r>
            <a:r>
              <a:rPr lang="en-US" dirty="0">
                <a:solidFill>
                  <a:srgbClr val="00B050"/>
                </a:solidFill>
              </a:rPr>
              <a:t>follower</a:t>
            </a:r>
            <a:r>
              <a:rPr lang="en-US" dirty="0"/>
              <a:t> state.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C9544-8AAE-4133-BA11-B575CE47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88822-E87A-45EE-99AB-5E4803BF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823D5-B512-47F8-AD41-4E161251AB57}"/>
              </a:ext>
            </a:extLst>
          </p:cNvPr>
          <p:cNvSpPr/>
          <p:nvPr/>
        </p:nvSpPr>
        <p:spPr>
          <a:xfrm>
            <a:off x="2210540" y="1908699"/>
            <a:ext cx="301841" cy="4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F1C24-693C-4165-8617-B87A893EA377}"/>
              </a:ext>
            </a:extLst>
          </p:cNvPr>
          <p:cNvSpPr/>
          <p:nvPr/>
        </p:nvSpPr>
        <p:spPr>
          <a:xfrm>
            <a:off x="2512381" y="1908699"/>
            <a:ext cx="772357" cy="4705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34F21-E240-4628-B4B4-666489F229DA}"/>
              </a:ext>
            </a:extLst>
          </p:cNvPr>
          <p:cNvSpPr/>
          <p:nvPr/>
        </p:nvSpPr>
        <p:spPr>
          <a:xfrm>
            <a:off x="3586579" y="1917577"/>
            <a:ext cx="926340" cy="4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D4565F-54A8-4572-9E97-3A579C9A9A33}"/>
              </a:ext>
            </a:extLst>
          </p:cNvPr>
          <p:cNvSpPr/>
          <p:nvPr/>
        </p:nvSpPr>
        <p:spPr>
          <a:xfrm>
            <a:off x="3888420" y="1917577"/>
            <a:ext cx="2370337" cy="4705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B34027-CADA-433E-AF9D-60CBCE1D617C}"/>
              </a:ext>
            </a:extLst>
          </p:cNvPr>
          <p:cNvSpPr/>
          <p:nvPr/>
        </p:nvSpPr>
        <p:spPr>
          <a:xfrm>
            <a:off x="6497715" y="1908698"/>
            <a:ext cx="596360" cy="4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BE5F5C-E18C-4C6A-9E9E-617FA1D60CF8}"/>
              </a:ext>
            </a:extLst>
          </p:cNvPr>
          <p:cNvSpPr/>
          <p:nvPr/>
        </p:nvSpPr>
        <p:spPr>
          <a:xfrm>
            <a:off x="7390504" y="1908698"/>
            <a:ext cx="292300" cy="4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83A2C-F8FA-450E-90C8-C7791D2CFF10}"/>
              </a:ext>
            </a:extLst>
          </p:cNvPr>
          <p:cNvSpPr/>
          <p:nvPr/>
        </p:nvSpPr>
        <p:spPr>
          <a:xfrm>
            <a:off x="7692345" y="1908698"/>
            <a:ext cx="747943" cy="4705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3B32BA-FC34-4863-95F3-94577B6296A8}"/>
              </a:ext>
            </a:extLst>
          </p:cNvPr>
          <p:cNvCxnSpPr>
            <a:cxnSpLocks/>
          </p:cNvCxnSpPr>
          <p:nvPr/>
        </p:nvCxnSpPr>
        <p:spPr>
          <a:xfrm>
            <a:off x="1961965" y="2592280"/>
            <a:ext cx="6711518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63D5F5-6E3E-4923-945B-2116499EB3B2}"/>
              </a:ext>
            </a:extLst>
          </p:cNvPr>
          <p:cNvSpPr txBox="1"/>
          <p:nvPr/>
        </p:nvSpPr>
        <p:spPr>
          <a:xfrm>
            <a:off x="2294752" y="1455912"/>
            <a:ext cx="1038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Term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37B93A-E6AE-4D33-874F-41613528C179}"/>
              </a:ext>
            </a:extLst>
          </p:cNvPr>
          <p:cNvSpPr txBox="1"/>
          <p:nvPr/>
        </p:nvSpPr>
        <p:spPr>
          <a:xfrm>
            <a:off x="4512919" y="1433209"/>
            <a:ext cx="1038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Term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3962B-B20E-4B52-B725-6BDB68B5C533}"/>
              </a:ext>
            </a:extLst>
          </p:cNvPr>
          <p:cNvSpPr txBox="1"/>
          <p:nvPr/>
        </p:nvSpPr>
        <p:spPr>
          <a:xfrm>
            <a:off x="6351565" y="1455912"/>
            <a:ext cx="1038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Term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15D007-0A77-4033-9975-C3BB54AC2E54}"/>
              </a:ext>
            </a:extLst>
          </p:cNvPr>
          <p:cNvSpPr txBox="1"/>
          <p:nvPr/>
        </p:nvSpPr>
        <p:spPr>
          <a:xfrm>
            <a:off x="7428060" y="1455912"/>
            <a:ext cx="1038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Term 4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32745B2-BD81-4F6C-81AD-73C1F1B3866A}"/>
              </a:ext>
            </a:extLst>
          </p:cNvPr>
          <p:cNvCxnSpPr>
            <a:endCxn id="6" idx="2"/>
          </p:cNvCxnSpPr>
          <p:nvPr/>
        </p:nvCxnSpPr>
        <p:spPr>
          <a:xfrm rot="16200000" flipV="1">
            <a:off x="2066112" y="2674565"/>
            <a:ext cx="887768" cy="297070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A0E2DD-4E5E-4FA6-93E0-45C38596AA6B}"/>
              </a:ext>
            </a:extLst>
          </p:cNvPr>
          <p:cNvSpPr txBox="1"/>
          <p:nvPr/>
        </p:nvSpPr>
        <p:spPr>
          <a:xfrm>
            <a:off x="2259242" y="3170707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Leader</a:t>
            </a:r>
          </a:p>
          <a:p>
            <a:r>
              <a:rPr lang="en-US" dirty="0"/>
              <a:t>election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C478600-9E4B-4B5B-A3B3-4D703A38F68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77288" y="2550501"/>
            <a:ext cx="878890" cy="55407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CAF3D0-8F45-4123-96E7-30F1AD797D64}"/>
              </a:ext>
            </a:extLst>
          </p:cNvPr>
          <p:cNvSpPr txBox="1"/>
          <p:nvPr/>
        </p:nvSpPr>
        <p:spPr>
          <a:xfrm>
            <a:off x="3198923" y="3172444"/>
            <a:ext cx="110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  <a:p>
            <a:r>
              <a:rPr lang="en-US" dirty="0"/>
              <a:t>operation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1D6F58A-C824-4CF0-A9A7-BE3AD67A9160}"/>
              </a:ext>
            </a:extLst>
          </p:cNvPr>
          <p:cNvCxnSpPr/>
          <p:nvPr/>
        </p:nvCxnSpPr>
        <p:spPr>
          <a:xfrm rot="16200000" flipV="1">
            <a:off x="6495306" y="2670126"/>
            <a:ext cx="887768" cy="297070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3E45CE-E80A-4C0D-B895-B6C610D3AC94}"/>
              </a:ext>
            </a:extLst>
          </p:cNvPr>
          <p:cNvSpPr txBox="1"/>
          <p:nvPr/>
        </p:nvSpPr>
        <p:spPr>
          <a:xfrm>
            <a:off x="6408451" y="3179942"/>
            <a:ext cx="138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Failed leader</a:t>
            </a:r>
          </a:p>
          <a:p>
            <a:r>
              <a:rPr lang="en-US" dirty="0"/>
              <a:t>election</a:t>
            </a:r>
          </a:p>
        </p:txBody>
      </p:sp>
    </p:spTree>
    <p:extLst>
      <p:ext uri="{BB962C8B-B14F-4D97-AF65-F5344CB8AC3E}">
        <p14:creationId xmlns:p14="http://schemas.microsoft.com/office/powerpoint/2010/main" val="157523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B3FF-3C86-4A14-A009-45EEABB9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C03E-46CB-41FB-BD96-1B37B03E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899FD-7251-4D8D-8F77-9BC36877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1BDF82-67CB-403E-8185-8A112EDAE159}"/>
              </a:ext>
            </a:extLst>
          </p:cNvPr>
          <p:cNvSpPr/>
          <p:nvPr/>
        </p:nvSpPr>
        <p:spPr>
          <a:xfrm>
            <a:off x="3684233" y="2831977"/>
            <a:ext cx="5122416" cy="1899821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Details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77155-ACA5-4AEB-97FE-6BD73CFC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4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D5AE-B82D-429D-B404-C4A3D22F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CBBB-4C10-4913-96E9-9706996B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servers start in the </a:t>
            </a:r>
            <a:r>
              <a:rPr lang="en-US" dirty="0">
                <a:solidFill>
                  <a:srgbClr val="00B050"/>
                </a:solidFill>
              </a:rPr>
              <a:t>follower</a:t>
            </a:r>
            <a:r>
              <a:rPr lang="en-US" dirty="0"/>
              <a:t> state</a:t>
            </a:r>
          </a:p>
          <a:p>
            <a:r>
              <a:rPr lang="en-US" dirty="0"/>
              <a:t>They periodically get messages from the leader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Heartbeat</a:t>
            </a:r>
            <a:r>
              <a:rPr lang="en-US" dirty="0"/>
              <a:t> messages</a:t>
            </a:r>
          </a:p>
          <a:p>
            <a:r>
              <a:rPr lang="en-US" dirty="0"/>
              <a:t>If a server does not get a </a:t>
            </a:r>
            <a:r>
              <a:rPr lang="en-US" dirty="0">
                <a:solidFill>
                  <a:srgbClr val="FF0000"/>
                </a:solidFill>
              </a:rPr>
              <a:t>heartbeat</a:t>
            </a:r>
            <a:r>
              <a:rPr lang="en-US" dirty="0"/>
              <a:t> for a pre-specified duration</a:t>
            </a:r>
          </a:p>
          <a:p>
            <a:pPr lvl="1"/>
            <a:r>
              <a:rPr lang="en-US" dirty="0"/>
              <a:t>It times out</a:t>
            </a:r>
          </a:p>
          <a:p>
            <a:pPr lvl="1"/>
            <a:r>
              <a:rPr lang="en-US" dirty="0"/>
              <a:t>Begins the process of </a:t>
            </a:r>
            <a:r>
              <a:rPr lang="en-US" dirty="0">
                <a:solidFill>
                  <a:srgbClr val="0070C0"/>
                </a:solidFill>
              </a:rPr>
              <a:t>electing</a:t>
            </a:r>
            <a:r>
              <a:rPr lang="en-US" dirty="0"/>
              <a:t> a new leader</a:t>
            </a:r>
          </a:p>
          <a:p>
            <a:r>
              <a:rPr lang="en-US" dirty="0"/>
              <a:t>Beginning an election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Increments</a:t>
            </a:r>
            <a:r>
              <a:rPr lang="en-US" dirty="0"/>
              <a:t> its current term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Transitions</a:t>
            </a:r>
            <a:r>
              <a:rPr lang="en-US" dirty="0"/>
              <a:t> to the </a:t>
            </a:r>
            <a:r>
              <a:rPr lang="en-US" dirty="0">
                <a:solidFill>
                  <a:srgbClr val="0070C0"/>
                </a:solidFill>
              </a:rPr>
              <a:t>candidate</a:t>
            </a:r>
            <a:r>
              <a:rPr lang="en-US" dirty="0"/>
              <a:t> state</a:t>
            </a:r>
          </a:p>
          <a:p>
            <a:pPr lvl="1"/>
            <a:r>
              <a:rPr lang="en-US" dirty="0"/>
              <a:t>Votes for itself. Sends a </a:t>
            </a:r>
            <a:r>
              <a:rPr lang="en-US" dirty="0">
                <a:solidFill>
                  <a:srgbClr val="7030A0"/>
                </a:solidFill>
              </a:rPr>
              <a:t>&lt;RequestVote&gt; </a:t>
            </a:r>
            <a:r>
              <a:rPr lang="en-US" dirty="0"/>
              <a:t>message to rest of the servers.</a:t>
            </a:r>
          </a:p>
          <a:p>
            <a:r>
              <a:rPr lang="en-US" dirty="0"/>
              <a:t>Three possible outcomes.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5151B-F952-40C5-8FAA-382ABDCB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5D1B2-D3CC-4099-BF57-D881C78F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6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2407</Words>
  <Application>Microsoft Office PowerPoint</Application>
  <PresentationFormat>Widescreen</PresentationFormat>
  <Paragraphs>371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Freestyle Script</vt:lpstr>
      <vt:lpstr>Office Theme</vt:lpstr>
      <vt:lpstr>The Raft Consensus Protocol</vt:lpstr>
      <vt:lpstr>Motivation</vt:lpstr>
      <vt:lpstr>PowerPoint Presentation</vt:lpstr>
      <vt:lpstr>Key Idea</vt:lpstr>
      <vt:lpstr>Safety Properties</vt:lpstr>
      <vt:lpstr>A Raft Cluster</vt:lpstr>
      <vt:lpstr>Dividing Time into Terms</vt:lpstr>
      <vt:lpstr>PowerPoint Presentation</vt:lpstr>
      <vt:lpstr>Leader Election</vt:lpstr>
      <vt:lpstr>Three possible scenarios</vt:lpstr>
      <vt:lpstr>Log Replication</vt:lpstr>
      <vt:lpstr>Log Matching Property - I</vt:lpstr>
      <vt:lpstr>Log Matching Property - II</vt:lpstr>
      <vt:lpstr>Reconciling the Log Entries</vt:lpstr>
      <vt:lpstr>PowerPoint Presentation</vt:lpstr>
      <vt:lpstr>Leader Completeness Property</vt:lpstr>
      <vt:lpstr>Committing Entries from Previous Terms</vt:lpstr>
      <vt:lpstr>Follower and Candidate Crashes</vt:lpstr>
      <vt:lpstr>Proof of Safety (Leader Completeness Property)</vt:lpstr>
      <vt:lpstr>Proof of Safety - II</vt:lpstr>
      <vt:lpstr>PowerPoint Presentation</vt:lpstr>
      <vt:lpstr>Cluster Membership Changes</vt:lpstr>
      <vt:lpstr>Joint Consensus Mechanism</vt:lpstr>
      <vt:lpstr>Log Compaction</vt:lpstr>
      <vt:lpstr>Client Interaction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Byzantine Fault Tolerance</dc:title>
  <dc:creator>Smruti Ranjan Sarangi</dc:creator>
  <cp:lastModifiedBy>Smruti Ranjan Sarangi</cp:lastModifiedBy>
  <cp:revision>82</cp:revision>
  <dcterms:created xsi:type="dcterms:W3CDTF">2020-03-28T03:19:27Z</dcterms:created>
  <dcterms:modified xsi:type="dcterms:W3CDTF">2020-04-08T07:40:45Z</dcterms:modified>
</cp:coreProperties>
</file>