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8" r:id="rId3"/>
    <p:sldId id="4277" r:id="rId4"/>
    <p:sldId id="4278" r:id="rId5"/>
    <p:sldId id="4279" r:id="rId6"/>
    <p:sldId id="4280" r:id="rId7"/>
    <p:sldId id="4281" r:id="rId8"/>
    <p:sldId id="4282" r:id="rId9"/>
    <p:sldId id="4283" r:id="rId10"/>
    <p:sldId id="4284" r:id="rId11"/>
    <p:sldId id="4285" r:id="rId12"/>
    <p:sldId id="4286" r:id="rId13"/>
    <p:sldId id="428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993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5E36D-1B88-41A2-B1FF-A248F887A9EC}" v="38" dt="2024-05-09T18:25:48.868"/>
    <p1510:client id="{BF8FFD6A-89C9-4DED-B94F-18081796A74D}" v="1" dt="2024-05-09T07:38:58.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01289D-A2BB-4980-AC56-676D14CB6499}" type="doc">
      <dgm:prSet loTypeId="urn:microsoft.com/office/officeart/2005/8/layout/arrow2" loCatId="process" qsTypeId="urn:microsoft.com/office/officeart/2005/8/quickstyle/simple1" qsCatId="simple" csTypeId="urn:microsoft.com/office/officeart/2005/8/colors/accent1_2" csCatId="accent1" phldr="1"/>
      <dgm:spPr/>
    </dgm:pt>
    <dgm:pt modelId="{8F60B04B-BD34-496D-AE31-5600B3E8447F}">
      <dgm:prSet phldrT="[Text]" phldr="0" custT="1"/>
      <dgm:spPr/>
      <dgm:t>
        <a:bodyPr/>
        <a:lstStyle/>
        <a:p>
          <a:pPr rtl="0"/>
          <a:r>
            <a:rPr lang="en-US" sz="4000" dirty="0">
              <a:latin typeface="+mn-lt"/>
            </a:rPr>
            <a:t>Security</a:t>
          </a:r>
          <a:endParaRPr lang="en-US" sz="2400" dirty="0">
            <a:latin typeface="+mn-lt"/>
          </a:endParaRPr>
        </a:p>
      </dgm:t>
    </dgm:pt>
    <dgm:pt modelId="{099E9275-D9F4-4F14-8BC3-E0EAC447AC59}" type="parTrans" cxnId="{D2AA002F-BA28-4B58-A526-8B24C5B4428C}">
      <dgm:prSet/>
      <dgm:spPr/>
      <dgm:t>
        <a:bodyPr/>
        <a:lstStyle/>
        <a:p>
          <a:endParaRPr lang="en-US"/>
        </a:p>
      </dgm:t>
    </dgm:pt>
    <dgm:pt modelId="{3B7F3F9D-AD38-468C-BB8D-D165D54F87DA}" type="sibTrans" cxnId="{D2AA002F-BA28-4B58-A526-8B24C5B4428C}">
      <dgm:prSet/>
      <dgm:spPr/>
      <dgm:t>
        <a:bodyPr/>
        <a:lstStyle/>
        <a:p>
          <a:endParaRPr lang="en-US"/>
        </a:p>
      </dgm:t>
    </dgm:pt>
    <dgm:pt modelId="{DDA4A0B1-82EB-46DF-8A0B-795E7E850EAC}">
      <dgm:prSet phldrT="[Text]" phldr="0" custT="1"/>
      <dgm:spPr/>
      <dgm:t>
        <a:bodyPr/>
        <a:lstStyle/>
        <a:p>
          <a:pPr rtl="0"/>
          <a:r>
            <a:rPr lang="en-US" sz="4000" dirty="0">
              <a:latin typeface="+mn-lt"/>
            </a:rPr>
            <a:t>Virtualization</a:t>
          </a:r>
          <a:endParaRPr lang="en-US" sz="2400" dirty="0">
            <a:latin typeface="+mn-lt"/>
          </a:endParaRPr>
        </a:p>
      </dgm:t>
    </dgm:pt>
    <dgm:pt modelId="{DD4AB54D-971F-4280-AE55-57CC0EDCD4B5}" type="parTrans" cxnId="{6697CAD5-3733-4CE7-B66C-E420868D0B37}">
      <dgm:prSet/>
      <dgm:spPr/>
      <dgm:t>
        <a:bodyPr/>
        <a:lstStyle/>
        <a:p>
          <a:endParaRPr lang="en-US"/>
        </a:p>
      </dgm:t>
    </dgm:pt>
    <dgm:pt modelId="{B8883BAD-FBA6-464D-8FB4-134DDA18BEF5}" type="sibTrans" cxnId="{6697CAD5-3733-4CE7-B66C-E420868D0B37}">
      <dgm:prSet/>
      <dgm:spPr/>
      <dgm:t>
        <a:bodyPr/>
        <a:lstStyle/>
        <a:p>
          <a:endParaRPr lang="en-US"/>
        </a:p>
      </dgm:t>
    </dgm:pt>
    <dgm:pt modelId="{89E25ED4-1445-4CDA-A29F-569870BFFE46}" type="pres">
      <dgm:prSet presAssocID="{CF01289D-A2BB-4980-AC56-676D14CB6499}" presName="arrowDiagram" presStyleCnt="0">
        <dgm:presLayoutVars>
          <dgm:chMax val="5"/>
          <dgm:dir/>
          <dgm:resizeHandles val="exact"/>
        </dgm:presLayoutVars>
      </dgm:prSet>
      <dgm:spPr/>
    </dgm:pt>
    <dgm:pt modelId="{F437B5E3-DE9C-47EF-82FE-05C5907D6100}" type="pres">
      <dgm:prSet presAssocID="{CF01289D-A2BB-4980-AC56-676D14CB6499}" presName="arrow" presStyleLbl="bgShp" presStyleIdx="0" presStyleCnt="1"/>
      <dgm:spPr/>
    </dgm:pt>
    <dgm:pt modelId="{B71AB647-8D53-410E-A9BA-4A7FB7CB5163}" type="pres">
      <dgm:prSet presAssocID="{CF01289D-A2BB-4980-AC56-676D14CB6499}" presName="arrowDiagram2" presStyleCnt="0"/>
      <dgm:spPr/>
    </dgm:pt>
    <dgm:pt modelId="{44E95670-2628-40BE-9D2F-D85DDC4192FC}" type="pres">
      <dgm:prSet presAssocID="{8F60B04B-BD34-496D-AE31-5600B3E8447F}" presName="bullet2a" presStyleLbl="node1" presStyleIdx="0" presStyleCnt="2"/>
      <dgm:spPr/>
    </dgm:pt>
    <dgm:pt modelId="{A22597A5-1E54-417D-A12F-7580BA2C4363}" type="pres">
      <dgm:prSet presAssocID="{8F60B04B-BD34-496D-AE31-5600B3E8447F}" presName="textBox2a" presStyleLbl="revTx" presStyleIdx="0" presStyleCnt="2">
        <dgm:presLayoutVars>
          <dgm:bulletEnabled val="1"/>
        </dgm:presLayoutVars>
      </dgm:prSet>
      <dgm:spPr/>
    </dgm:pt>
    <dgm:pt modelId="{6B55448A-1EBD-4A77-96F1-914E1BA51EAC}" type="pres">
      <dgm:prSet presAssocID="{DDA4A0B1-82EB-46DF-8A0B-795E7E850EAC}" presName="bullet2b" presStyleLbl="node1" presStyleIdx="1" presStyleCnt="2"/>
      <dgm:spPr/>
    </dgm:pt>
    <dgm:pt modelId="{2F952E5A-2FC5-4585-9C6E-3F66B59B6369}" type="pres">
      <dgm:prSet presAssocID="{DDA4A0B1-82EB-46DF-8A0B-795E7E850EAC}" presName="textBox2b" presStyleLbl="revTx" presStyleIdx="1" presStyleCnt="2">
        <dgm:presLayoutVars>
          <dgm:bulletEnabled val="1"/>
        </dgm:presLayoutVars>
      </dgm:prSet>
      <dgm:spPr/>
    </dgm:pt>
  </dgm:ptLst>
  <dgm:cxnLst>
    <dgm:cxn modelId="{D2AA002F-BA28-4B58-A526-8B24C5B4428C}" srcId="{CF01289D-A2BB-4980-AC56-676D14CB6499}" destId="{8F60B04B-BD34-496D-AE31-5600B3E8447F}" srcOrd="0" destOrd="0" parTransId="{099E9275-D9F4-4F14-8BC3-E0EAC447AC59}" sibTransId="{3B7F3F9D-AD38-468C-BB8D-D165D54F87DA}"/>
    <dgm:cxn modelId="{2199144F-98E2-4D2B-B0AE-48BFC7E29E1E}" type="presOf" srcId="{DDA4A0B1-82EB-46DF-8A0B-795E7E850EAC}" destId="{2F952E5A-2FC5-4585-9C6E-3F66B59B6369}" srcOrd="0" destOrd="0" presId="urn:microsoft.com/office/officeart/2005/8/layout/arrow2"/>
    <dgm:cxn modelId="{D8C3DA75-808F-4AD3-8E5F-A541251063D2}" type="presOf" srcId="{8F60B04B-BD34-496D-AE31-5600B3E8447F}" destId="{A22597A5-1E54-417D-A12F-7580BA2C4363}" srcOrd="0" destOrd="0" presId="urn:microsoft.com/office/officeart/2005/8/layout/arrow2"/>
    <dgm:cxn modelId="{D21CB395-347D-4C53-B526-E33B3E9BF950}" type="presOf" srcId="{CF01289D-A2BB-4980-AC56-676D14CB6499}" destId="{89E25ED4-1445-4CDA-A29F-569870BFFE46}" srcOrd="0" destOrd="0" presId="urn:microsoft.com/office/officeart/2005/8/layout/arrow2"/>
    <dgm:cxn modelId="{6697CAD5-3733-4CE7-B66C-E420868D0B37}" srcId="{CF01289D-A2BB-4980-AC56-676D14CB6499}" destId="{DDA4A0B1-82EB-46DF-8A0B-795E7E850EAC}" srcOrd="1" destOrd="0" parTransId="{DD4AB54D-971F-4280-AE55-57CC0EDCD4B5}" sibTransId="{B8883BAD-FBA6-464D-8FB4-134DDA18BEF5}"/>
    <dgm:cxn modelId="{038B87EF-7F51-45A8-835E-2197B27245CE}" type="presParOf" srcId="{89E25ED4-1445-4CDA-A29F-569870BFFE46}" destId="{F437B5E3-DE9C-47EF-82FE-05C5907D6100}" srcOrd="0" destOrd="0" presId="urn:microsoft.com/office/officeart/2005/8/layout/arrow2"/>
    <dgm:cxn modelId="{9756B95A-DEF6-43B4-ADFB-036A37E4F5A9}" type="presParOf" srcId="{89E25ED4-1445-4CDA-A29F-569870BFFE46}" destId="{B71AB647-8D53-410E-A9BA-4A7FB7CB5163}" srcOrd="1" destOrd="0" presId="urn:microsoft.com/office/officeart/2005/8/layout/arrow2"/>
    <dgm:cxn modelId="{9B6F781F-6338-445D-87EB-FA2FFCB1D78E}" type="presParOf" srcId="{B71AB647-8D53-410E-A9BA-4A7FB7CB5163}" destId="{44E95670-2628-40BE-9D2F-D85DDC4192FC}" srcOrd="0" destOrd="0" presId="urn:microsoft.com/office/officeart/2005/8/layout/arrow2"/>
    <dgm:cxn modelId="{EE11E2E8-29AA-4DCB-A033-4411EF4C6A04}" type="presParOf" srcId="{B71AB647-8D53-410E-A9BA-4A7FB7CB5163}" destId="{A22597A5-1E54-417D-A12F-7580BA2C4363}" srcOrd="1" destOrd="0" presId="urn:microsoft.com/office/officeart/2005/8/layout/arrow2"/>
    <dgm:cxn modelId="{AA67D6B7-D774-4D2C-B6BF-AAFA77BC53FC}" type="presParOf" srcId="{B71AB647-8D53-410E-A9BA-4A7FB7CB5163}" destId="{6B55448A-1EBD-4A77-96F1-914E1BA51EAC}" srcOrd="2" destOrd="0" presId="urn:microsoft.com/office/officeart/2005/8/layout/arrow2"/>
    <dgm:cxn modelId="{B22418A0-FB16-447E-BCC6-74D134444887}" type="presParOf" srcId="{B71AB647-8D53-410E-A9BA-4A7FB7CB5163}" destId="{2F952E5A-2FC5-4585-9C6E-3F66B59B6369}" srcOrd="3"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E4A2E4-4043-4568-B5DB-B1ECBE11C588}"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B20CC7EF-B47F-4DDC-90A6-8BBD0BC6A419}">
      <dgm:prSet phldrT="[Text]"/>
      <dgm:spPr/>
      <dgm:t>
        <a:bodyPr/>
        <a:lstStyle/>
        <a:p>
          <a:r>
            <a:rPr lang="en-IN" dirty="0"/>
            <a:t>Create custom environments</a:t>
          </a:r>
        </a:p>
      </dgm:t>
    </dgm:pt>
    <dgm:pt modelId="{80F1D5C6-373B-4100-9E8C-E467BF59A42A}" type="parTrans" cxnId="{C05E9C78-BC81-4647-843B-3EE38808CFFA}">
      <dgm:prSet/>
      <dgm:spPr/>
      <dgm:t>
        <a:bodyPr/>
        <a:lstStyle/>
        <a:p>
          <a:endParaRPr lang="en-IN"/>
        </a:p>
      </dgm:t>
    </dgm:pt>
    <dgm:pt modelId="{12BAE81E-0A02-40C4-9B7C-C10088E9DB43}" type="sibTrans" cxnId="{C05E9C78-BC81-4647-843B-3EE38808CFFA}">
      <dgm:prSet/>
      <dgm:spPr/>
      <dgm:t>
        <a:bodyPr/>
        <a:lstStyle/>
        <a:p>
          <a:endParaRPr lang="en-IN"/>
        </a:p>
      </dgm:t>
    </dgm:pt>
    <dgm:pt modelId="{D3C9CD36-06E4-422E-8349-661C2F929BAC}">
      <dgm:prSet phldrT="[Text]"/>
      <dgm:spPr/>
      <dgm:t>
        <a:bodyPr/>
        <a:lstStyle/>
        <a:p>
          <a:r>
            <a:rPr lang="en-IN" dirty="0"/>
            <a:t>Create custom </a:t>
          </a:r>
          <a:r>
            <a:rPr lang="en-IN" b="1" dirty="0">
              <a:solidFill>
                <a:schemeClr val="accent5">
                  <a:lumMod val="50000"/>
                </a:schemeClr>
              </a:solidFill>
            </a:rPr>
            <a:t>environments</a:t>
          </a:r>
          <a:r>
            <a:rPr lang="en-IN" dirty="0"/>
            <a:t> (OS + libraries + software) and run them on any machine on a </a:t>
          </a:r>
          <a:r>
            <a:rPr lang="en-IN" dirty="0">
              <a:solidFill>
                <a:schemeClr val="accent5">
                  <a:lumMod val="75000"/>
                </a:schemeClr>
              </a:solidFill>
            </a:rPr>
            <a:t>cloud</a:t>
          </a:r>
          <a:r>
            <a:rPr lang="en-IN" dirty="0"/>
            <a:t>.</a:t>
          </a:r>
        </a:p>
      </dgm:t>
    </dgm:pt>
    <dgm:pt modelId="{756CF22B-BB3E-485D-B907-8E8126B28446}" type="parTrans" cxnId="{6CB61E08-91E2-4904-B62A-C71BA4038BED}">
      <dgm:prSet/>
      <dgm:spPr/>
      <dgm:t>
        <a:bodyPr/>
        <a:lstStyle/>
        <a:p>
          <a:endParaRPr lang="en-IN"/>
        </a:p>
      </dgm:t>
    </dgm:pt>
    <dgm:pt modelId="{209D1BC8-CF26-4BF6-B24C-12F7C343BF4D}" type="sibTrans" cxnId="{6CB61E08-91E2-4904-B62A-C71BA4038BED}">
      <dgm:prSet/>
      <dgm:spPr/>
      <dgm:t>
        <a:bodyPr/>
        <a:lstStyle/>
        <a:p>
          <a:endParaRPr lang="en-IN"/>
        </a:p>
      </dgm:t>
    </dgm:pt>
    <dgm:pt modelId="{41A942F9-78C7-4DF5-B932-C8AD3749CEF8}">
      <dgm:prSet phldrT="[Text]"/>
      <dgm:spPr/>
      <dgm:t>
        <a:bodyPr/>
        <a:lstStyle/>
        <a:p>
          <a:r>
            <a:rPr lang="en-IN" dirty="0"/>
            <a:t>Virtualize the CPU, network, file system, memory, and hardware</a:t>
          </a:r>
        </a:p>
      </dgm:t>
    </dgm:pt>
    <dgm:pt modelId="{47F26775-87FF-4432-BA78-26C3A9BBCE40}" type="parTrans" cxnId="{C0EF2CF7-5AB9-4FCB-8AD2-9C16D1F6C8C1}">
      <dgm:prSet/>
      <dgm:spPr/>
      <dgm:t>
        <a:bodyPr/>
        <a:lstStyle/>
        <a:p>
          <a:endParaRPr lang="en-IN"/>
        </a:p>
      </dgm:t>
    </dgm:pt>
    <dgm:pt modelId="{916EE86D-1BC9-4D34-B112-311E7CD88BC5}" type="sibTrans" cxnId="{C0EF2CF7-5AB9-4FCB-8AD2-9C16D1F6C8C1}">
      <dgm:prSet/>
      <dgm:spPr/>
      <dgm:t>
        <a:bodyPr/>
        <a:lstStyle/>
        <a:p>
          <a:endParaRPr lang="en-IN"/>
        </a:p>
      </dgm:t>
    </dgm:pt>
    <dgm:pt modelId="{5DCD3544-C786-41BB-BAB0-D8C8F67AD1FF}">
      <dgm:prSet phldrT="[Text]"/>
      <dgm:spPr/>
      <dgm:t>
        <a:bodyPr/>
        <a:lstStyle/>
        <a:p>
          <a:r>
            <a:rPr lang="en-IN" dirty="0"/>
            <a:t>Transparently </a:t>
          </a:r>
          <a:r>
            <a:rPr lang="en-IN" dirty="0">
              <a:solidFill>
                <a:srgbClr val="FF0000"/>
              </a:solidFill>
            </a:rPr>
            <a:t>migrate</a:t>
          </a:r>
          <a:r>
            <a:rPr lang="en-IN" dirty="0"/>
            <a:t> the VM across different types of machines</a:t>
          </a:r>
        </a:p>
      </dgm:t>
    </dgm:pt>
    <dgm:pt modelId="{CAA0258B-EA74-45EE-835A-62F9D3244B5A}" type="parTrans" cxnId="{6A7588A3-0655-4BAE-8971-02957DD5B9F2}">
      <dgm:prSet/>
      <dgm:spPr/>
      <dgm:t>
        <a:bodyPr/>
        <a:lstStyle/>
        <a:p>
          <a:endParaRPr lang="en-IN"/>
        </a:p>
      </dgm:t>
    </dgm:pt>
    <dgm:pt modelId="{2760C66E-83C3-4885-96C0-F2BCC5F73CA7}" type="sibTrans" cxnId="{6A7588A3-0655-4BAE-8971-02957DD5B9F2}">
      <dgm:prSet/>
      <dgm:spPr/>
      <dgm:t>
        <a:bodyPr/>
        <a:lstStyle/>
        <a:p>
          <a:endParaRPr lang="en-IN"/>
        </a:p>
      </dgm:t>
    </dgm:pt>
    <dgm:pt modelId="{F94BC06B-BDC9-4F15-B665-FCAF44956132}">
      <dgm:prSet phldrT="[Text]"/>
      <dgm:spPr/>
      <dgm:t>
        <a:bodyPr/>
        <a:lstStyle/>
        <a:p>
          <a:r>
            <a:rPr lang="en-IN" dirty="0"/>
            <a:t>Server consolidation</a:t>
          </a:r>
        </a:p>
      </dgm:t>
    </dgm:pt>
    <dgm:pt modelId="{E183079D-2C20-4BEE-A538-F0895070A557}" type="parTrans" cxnId="{B985356C-95F0-4218-912A-C6F089DB514A}">
      <dgm:prSet/>
      <dgm:spPr/>
      <dgm:t>
        <a:bodyPr/>
        <a:lstStyle/>
        <a:p>
          <a:endParaRPr lang="en-IN"/>
        </a:p>
      </dgm:t>
    </dgm:pt>
    <dgm:pt modelId="{CDCE62D6-ED44-4113-9A46-54B301926A64}" type="sibTrans" cxnId="{B985356C-95F0-4218-912A-C6F089DB514A}">
      <dgm:prSet/>
      <dgm:spPr/>
      <dgm:t>
        <a:bodyPr/>
        <a:lstStyle/>
        <a:p>
          <a:endParaRPr lang="en-IN"/>
        </a:p>
      </dgm:t>
    </dgm:pt>
    <dgm:pt modelId="{D9D6848B-BD53-455B-921C-028537102713}">
      <dgm:prSet phldrT="[Text]"/>
      <dgm:spPr/>
      <dgm:t>
        <a:bodyPr/>
        <a:lstStyle/>
        <a:p>
          <a:r>
            <a:rPr lang="en-IN" dirty="0"/>
            <a:t>Live </a:t>
          </a:r>
          <a:r>
            <a:rPr lang="en-IN" dirty="0">
              <a:solidFill>
                <a:srgbClr val="0070C0"/>
              </a:solidFill>
            </a:rPr>
            <a:t>migration</a:t>
          </a:r>
          <a:r>
            <a:rPr lang="en-IN" dirty="0"/>
            <a:t> of VMs, efficiently heterogeneous </a:t>
          </a:r>
          <a:r>
            <a:rPr lang="en-IN" dirty="0">
              <a:solidFill>
                <a:srgbClr val="00B050"/>
              </a:solidFill>
            </a:rPr>
            <a:t>server</a:t>
          </a:r>
          <a:r>
            <a:rPr lang="en-IN" dirty="0"/>
            <a:t> resources</a:t>
          </a:r>
        </a:p>
      </dgm:t>
    </dgm:pt>
    <dgm:pt modelId="{1EE9C977-E83A-4431-A2FC-AED828FD3A0F}" type="parTrans" cxnId="{971558BC-5B9B-4D87-9858-5332D1A1D26B}">
      <dgm:prSet/>
      <dgm:spPr/>
      <dgm:t>
        <a:bodyPr/>
        <a:lstStyle/>
        <a:p>
          <a:endParaRPr lang="en-IN"/>
        </a:p>
      </dgm:t>
    </dgm:pt>
    <dgm:pt modelId="{3F49DEB0-B1D5-448F-87A1-687A6394B1D1}" type="sibTrans" cxnId="{971558BC-5B9B-4D87-9858-5332D1A1D26B}">
      <dgm:prSet/>
      <dgm:spPr/>
      <dgm:t>
        <a:bodyPr/>
        <a:lstStyle/>
        <a:p>
          <a:endParaRPr lang="en-IN"/>
        </a:p>
      </dgm:t>
    </dgm:pt>
    <dgm:pt modelId="{0D6094B2-9779-4821-8AD7-185BEB4F720C}" type="pres">
      <dgm:prSet presAssocID="{50E4A2E4-4043-4568-B5DB-B1ECBE11C588}" presName="linear" presStyleCnt="0">
        <dgm:presLayoutVars>
          <dgm:animLvl val="lvl"/>
          <dgm:resizeHandles val="exact"/>
        </dgm:presLayoutVars>
      </dgm:prSet>
      <dgm:spPr/>
    </dgm:pt>
    <dgm:pt modelId="{EC50B172-DA19-47D1-807B-2AE8D799D9F9}" type="pres">
      <dgm:prSet presAssocID="{B20CC7EF-B47F-4DDC-90A6-8BBD0BC6A419}" presName="parentText" presStyleLbl="node1" presStyleIdx="0" presStyleCnt="3" custLinFactNeighborX="-4702" custLinFactNeighborY="2033">
        <dgm:presLayoutVars>
          <dgm:chMax val="0"/>
          <dgm:bulletEnabled val="1"/>
        </dgm:presLayoutVars>
      </dgm:prSet>
      <dgm:spPr/>
    </dgm:pt>
    <dgm:pt modelId="{79C93F50-8BED-4891-A354-3243341EEA63}" type="pres">
      <dgm:prSet presAssocID="{B20CC7EF-B47F-4DDC-90A6-8BBD0BC6A419}" presName="childText" presStyleLbl="revTx" presStyleIdx="0" presStyleCnt="3">
        <dgm:presLayoutVars>
          <dgm:bulletEnabled val="1"/>
        </dgm:presLayoutVars>
      </dgm:prSet>
      <dgm:spPr/>
    </dgm:pt>
    <dgm:pt modelId="{E123F77A-7481-4962-B66B-492AAF18509E}" type="pres">
      <dgm:prSet presAssocID="{41A942F9-78C7-4DF5-B932-C8AD3749CEF8}" presName="parentText" presStyleLbl="node1" presStyleIdx="1" presStyleCnt="3">
        <dgm:presLayoutVars>
          <dgm:chMax val="0"/>
          <dgm:bulletEnabled val="1"/>
        </dgm:presLayoutVars>
      </dgm:prSet>
      <dgm:spPr/>
    </dgm:pt>
    <dgm:pt modelId="{FACAFA12-D796-49E5-8F65-9BFC748A4FBA}" type="pres">
      <dgm:prSet presAssocID="{41A942F9-78C7-4DF5-B932-C8AD3749CEF8}" presName="childText" presStyleLbl="revTx" presStyleIdx="1" presStyleCnt="3">
        <dgm:presLayoutVars>
          <dgm:bulletEnabled val="1"/>
        </dgm:presLayoutVars>
      </dgm:prSet>
      <dgm:spPr/>
    </dgm:pt>
    <dgm:pt modelId="{30ECA24E-1222-4C98-93B7-06BFD2AA46EE}" type="pres">
      <dgm:prSet presAssocID="{F94BC06B-BDC9-4F15-B665-FCAF44956132}" presName="parentText" presStyleLbl="node1" presStyleIdx="2" presStyleCnt="3">
        <dgm:presLayoutVars>
          <dgm:chMax val="0"/>
          <dgm:bulletEnabled val="1"/>
        </dgm:presLayoutVars>
      </dgm:prSet>
      <dgm:spPr/>
    </dgm:pt>
    <dgm:pt modelId="{1F114E96-A614-40B1-BC6E-D581F5708786}" type="pres">
      <dgm:prSet presAssocID="{F94BC06B-BDC9-4F15-B665-FCAF44956132}" presName="childText" presStyleLbl="revTx" presStyleIdx="2" presStyleCnt="3">
        <dgm:presLayoutVars>
          <dgm:bulletEnabled val="1"/>
        </dgm:presLayoutVars>
      </dgm:prSet>
      <dgm:spPr/>
    </dgm:pt>
  </dgm:ptLst>
  <dgm:cxnLst>
    <dgm:cxn modelId="{6CB61E08-91E2-4904-B62A-C71BA4038BED}" srcId="{B20CC7EF-B47F-4DDC-90A6-8BBD0BC6A419}" destId="{D3C9CD36-06E4-422E-8349-661C2F929BAC}" srcOrd="0" destOrd="0" parTransId="{756CF22B-BB3E-485D-B907-8E8126B28446}" sibTransId="{209D1BC8-CF26-4BF6-B24C-12F7C343BF4D}"/>
    <dgm:cxn modelId="{6022932A-0C12-455F-BFA7-237D13E40F59}" type="presOf" srcId="{D3C9CD36-06E4-422E-8349-661C2F929BAC}" destId="{79C93F50-8BED-4891-A354-3243341EEA63}" srcOrd="0" destOrd="0" presId="urn:microsoft.com/office/officeart/2005/8/layout/vList2"/>
    <dgm:cxn modelId="{8314C12B-E270-4A59-8AF9-4DB4945B326D}" type="presOf" srcId="{41A942F9-78C7-4DF5-B932-C8AD3749CEF8}" destId="{E123F77A-7481-4962-B66B-492AAF18509E}" srcOrd="0" destOrd="0" presId="urn:microsoft.com/office/officeart/2005/8/layout/vList2"/>
    <dgm:cxn modelId="{4E2AEC69-C1EC-4546-AA09-F05B20B55E97}" type="presOf" srcId="{D9D6848B-BD53-455B-921C-028537102713}" destId="{1F114E96-A614-40B1-BC6E-D581F5708786}" srcOrd="0" destOrd="0" presId="urn:microsoft.com/office/officeart/2005/8/layout/vList2"/>
    <dgm:cxn modelId="{B985356C-95F0-4218-912A-C6F089DB514A}" srcId="{50E4A2E4-4043-4568-B5DB-B1ECBE11C588}" destId="{F94BC06B-BDC9-4F15-B665-FCAF44956132}" srcOrd="2" destOrd="0" parTransId="{E183079D-2C20-4BEE-A538-F0895070A557}" sibTransId="{CDCE62D6-ED44-4113-9A46-54B301926A64}"/>
    <dgm:cxn modelId="{C05E9C78-BC81-4647-843B-3EE38808CFFA}" srcId="{50E4A2E4-4043-4568-B5DB-B1ECBE11C588}" destId="{B20CC7EF-B47F-4DDC-90A6-8BBD0BC6A419}" srcOrd="0" destOrd="0" parTransId="{80F1D5C6-373B-4100-9E8C-E467BF59A42A}" sibTransId="{12BAE81E-0A02-40C4-9B7C-C10088E9DB43}"/>
    <dgm:cxn modelId="{CC21607F-5925-436F-8330-2820F57E16EC}" type="presOf" srcId="{B20CC7EF-B47F-4DDC-90A6-8BBD0BC6A419}" destId="{EC50B172-DA19-47D1-807B-2AE8D799D9F9}" srcOrd="0" destOrd="0" presId="urn:microsoft.com/office/officeart/2005/8/layout/vList2"/>
    <dgm:cxn modelId="{6A7588A3-0655-4BAE-8971-02957DD5B9F2}" srcId="{41A942F9-78C7-4DF5-B932-C8AD3749CEF8}" destId="{5DCD3544-C786-41BB-BAB0-D8C8F67AD1FF}" srcOrd="0" destOrd="0" parTransId="{CAA0258B-EA74-45EE-835A-62F9D3244B5A}" sibTransId="{2760C66E-83C3-4885-96C0-F2BCC5F73CA7}"/>
    <dgm:cxn modelId="{971558BC-5B9B-4D87-9858-5332D1A1D26B}" srcId="{F94BC06B-BDC9-4F15-B665-FCAF44956132}" destId="{D9D6848B-BD53-455B-921C-028537102713}" srcOrd="0" destOrd="0" parTransId="{1EE9C977-E83A-4431-A2FC-AED828FD3A0F}" sibTransId="{3F49DEB0-B1D5-448F-87A1-687A6394B1D1}"/>
    <dgm:cxn modelId="{A0332ADE-BED4-4C98-8BED-D40ABD3048A3}" type="presOf" srcId="{50E4A2E4-4043-4568-B5DB-B1ECBE11C588}" destId="{0D6094B2-9779-4821-8AD7-185BEB4F720C}" srcOrd="0" destOrd="0" presId="urn:microsoft.com/office/officeart/2005/8/layout/vList2"/>
    <dgm:cxn modelId="{79B5EFF2-3905-4029-A451-2BFA7F99EA3E}" type="presOf" srcId="{5DCD3544-C786-41BB-BAB0-D8C8F67AD1FF}" destId="{FACAFA12-D796-49E5-8F65-9BFC748A4FBA}" srcOrd="0" destOrd="0" presId="urn:microsoft.com/office/officeart/2005/8/layout/vList2"/>
    <dgm:cxn modelId="{BA3F92F3-BDFE-403D-BBA9-29AFADEE44C1}" type="presOf" srcId="{F94BC06B-BDC9-4F15-B665-FCAF44956132}" destId="{30ECA24E-1222-4C98-93B7-06BFD2AA46EE}" srcOrd="0" destOrd="0" presId="urn:microsoft.com/office/officeart/2005/8/layout/vList2"/>
    <dgm:cxn modelId="{C0EF2CF7-5AB9-4FCB-8AD2-9C16D1F6C8C1}" srcId="{50E4A2E4-4043-4568-B5DB-B1ECBE11C588}" destId="{41A942F9-78C7-4DF5-B932-C8AD3749CEF8}" srcOrd="1" destOrd="0" parTransId="{47F26775-87FF-4432-BA78-26C3A9BBCE40}" sibTransId="{916EE86D-1BC9-4D34-B112-311E7CD88BC5}"/>
    <dgm:cxn modelId="{9FB8532B-34BB-419A-8011-C3355380A1C8}" type="presParOf" srcId="{0D6094B2-9779-4821-8AD7-185BEB4F720C}" destId="{EC50B172-DA19-47D1-807B-2AE8D799D9F9}" srcOrd="0" destOrd="0" presId="urn:microsoft.com/office/officeart/2005/8/layout/vList2"/>
    <dgm:cxn modelId="{0D0DA9DB-E278-4399-9DAD-47BD2708C446}" type="presParOf" srcId="{0D6094B2-9779-4821-8AD7-185BEB4F720C}" destId="{79C93F50-8BED-4891-A354-3243341EEA63}" srcOrd="1" destOrd="0" presId="urn:microsoft.com/office/officeart/2005/8/layout/vList2"/>
    <dgm:cxn modelId="{2A8E8FAC-5442-462D-A23B-A2783D7EFB29}" type="presParOf" srcId="{0D6094B2-9779-4821-8AD7-185BEB4F720C}" destId="{E123F77A-7481-4962-B66B-492AAF18509E}" srcOrd="2" destOrd="0" presId="urn:microsoft.com/office/officeart/2005/8/layout/vList2"/>
    <dgm:cxn modelId="{5967326F-28E9-44D6-A57C-4EFAFAA24DA8}" type="presParOf" srcId="{0D6094B2-9779-4821-8AD7-185BEB4F720C}" destId="{FACAFA12-D796-49E5-8F65-9BFC748A4FBA}" srcOrd="3" destOrd="0" presId="urn:microsoft.com/office/officeart/2005/8/layout/vList2"/>
    <dgm:cxn modelId="{C3F542BD-754F-4B32-8DEB-1A059F7FC18A}" type="presParOf" srcId="{0D6094B2-9779-4821-8AD7-185BEB4F720C}" destId="{30ECA24E-1222-4C98-93B7-06BFD2AA46EE}" srcOrd="4" destOrd="0" presId="urn:microsoft.com/office/officeart/2005/8/layout/vList2"/>
    <dgm:cxn modelId="{D196A119-8C13-4A0E-9B2C-3B94D54C2534}" type="presParOf" srcId="{0D6094B2-9779-4821-8AD7-185BEB4F720C}" destId="{1F114E96-A614-40B1-BC6E-D581F570878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7B5E3-DE9C-47EF-82FE-05C5907D6100}">
      <dsp:nvSpPr>
        <dsp:cNvPr id="0" name=""/>
        <dsp:cNvSpPr/>
      </dsp:nvSpPr>
      <dsp:spPr>
        <a:xfrm>
          <a:off x="0" y="87312"/>
          <a:ext cx="9677400" cy="604837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95670-2628-40BE-9D2F-D85DDC4192FC}">
      <dsp:nvSpPr>
        <dsp:cNvPr id="0" name=""/>
        <dsp:cNvSpPr/>
      </dsp:nvSpPr>
      <dsp:spPr>
        <a:xfrm>
          <a:off x="2249995" y="3383676"/>
          <a:ext cx="338709" cy="3387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597A5-1E54-417D-A12F-7580BA2C4363}">
      <dsp:nvSpPr>
        <dsp:cNvPr id="0" name=""/>
        <dsp:cNvSpPr/>
      </dsp:nvSpPr>
      <dsp:spPr>
        <a:xfrm>
          <a:off x="2419350" y="3553031"/>
          <a:ext cx="3145155" cy="2582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475" tIns="0" rIns="0" bIns="0" numCol="1" spcCol="1270" anchor="t" anchorCtr="0">
          <a:noAutofit/>
        </a:bodyPr>
        <a:lstStyle/>
        <a:p>
          <a:pPr marL="0" lvl="0" indent="0" algn="l" defTabSz="1778000" rtl="0">
            <a:lnSpc>
              <a:spcPct val="90000"/>
            </a:lnSpc>
            <a:spcBef>
              <a:spcPct val="0"/>
            </a:spcBef>
            <a:spcAft>
              <a:spcPct val="35000"/>
            </a:spcAft>
            <a:buNone/>
          </a:pPr>
          <a:r>
            <a:rPr lang="en-US" sz="4000" kern="1200" dirty="0">
              <a:latin typeface="+mn-lt"/>
            </a:rPr>
            <a:t>Security</a:t>
          </a:r>
          <a:endParaRPr lang="en-US" sz="2400" kern="1200" dirty="0">
            <a:latin typeface="+mn-lt"/>
          </a:endParaRPr>
        </a:p>
      </dsp:txBody>
      <dsp:txXfrm>
        <a:off x="2419350" y="3553031"/>
        <a:ext cx="3145155" cy="2582656"/>
      </dsp:txXfrm>
    </dsp:sp>
    <dsp:sp modelId="{6B55448A-1EBD-4A77-96F1-914E1BA51EAC}">
      <dsp:nvSpPr>
        <dsp:cNvPr id="0" name=""/>
        <dsp:cNvSpPr/>
      </dsp:nvSpPr>
      <dsp:spPr>
        <a:xfrm>
          <a:off x="5370957" y="1841341"/>
          <a:ext cx="580644" cy="5806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952E5A-2FC5-4585-9C6E-3F66B59B6369}">
      <dsp:nvSpPr>
        <dsp:cNvPr id="0" name=""/>
        <dsp:cNvSpPr/>
      </dsp:nvSpPr>
      <dsp:spPr>
        <a:xfrm>
          <a:off x="5661279" y="2131663"/>
          <a:ext cx="3145155" cy="4004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7671" tIns="0" rIns="0" bIns="0" numCol="1" spcCol="1270" anchor="t" anchorCtr="0">
          <a:noAutofit/>
        </a:bodyPr>
        <a:lstStyle/>
        <a:p>
          <a:pPr marL="0" lvl="0" indent="0" algn="l" defTabSz="1778000" rtl="0">
            <a:lnSpc>
              <a:spcPct val="90000"/>
            </a:lnSpc>
            <a:spcBef>
              <a:spcPct val="0"/>
            </a:spcBef>
            <a:spcAft>
              <a:spcPct val="35000"/>
            </a:spcAft>
            <a:buNone/>
          </a:pPr>
          <a:r>
            <a:rPr lang="en-US" sz="4000" kern="1200" dirty="0">
              <a:latin typeface="+mn-lt"/>
            </a:rPr>
            <a:t>Virtualization</a:t>
          </a:r>
          <a:endParaRPr lang="en-US" sz="2400" kern="1200" dirty="0">
            <a:latin typeface="+mn-lt"/>
          </a:endParaRPr>
        </a:p>
      </dsp:txBody>
      <dsp:txXfrm>
        <a:off x="5661279" y="2131663"/>
        <a:ext cx="3145155" cy="4004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0B172-DA19-47D1-807B-2AE8D799D9F9}">
      <dsp:nvSpPr>
        <dsp:cNvPr id="0" name=""/>
        <dsp:cNvSpPr/>
      </dsp:nvSpPr>
      <dsp:spPr>
        <a:xfrm>
          <a:off x="0" y="354809"/>
          <a:ext cx="9709608"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Create custom environments</a:t>
          </a:r>
        </a:p>
      </dsp:txBody>
      <dsp:txXfrm>
        <a:off x="32784" y="387593"/>
        <a:ext cx="9644040" cy="606012"/>
      </dsp:txXfrm>
    </dsp:sp>
    <dsp:sp modelId="{79C93F50-8BED-4891-A354-3243341EEA63}">
      <dsp:nvSpPr>
        <dsp:cNvPr id="0" name=""/>
        <dsp:cNvSpPr/>
      </dsp:nvSpPr>
      <dsp:spPr>
        <a:xfrm>
          <a:off x="0" y="1012250"/>
          <a:ext cx="9709608"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28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Create custom </a:t>
          </a:r>
          <a:r>
            <a:rPr lang="en-IN" sz="2200" b="1" kern="1200" dirty="0">
              <a:solidFill>
                <a:schemeClr val="accent5">
                  <a:lumMod val="50000"/>
                </a:schemeClr>
              </a:solidFill>
            </a:rPr>
            <a:t>environments</a:t>
          </a:r>
          <a:r>
            <a:rPr lang="en-IN" sz="2200" kern="1200" dirty="0"/>
            <a:t> (OS + libraries + software) and run them on any machine on a </a:t>
          </a:r>
          <a:r>
            <a:rPr lang="en-IN" sz="2200" kern="1200" dirty="0">
              <a:solidFill>
                <a:schemeClr val="accent5">
                  <a:lumMod val="75000"/>
                </a:schemeClr>
              </a:solidFill>
            </a:rPr>
            <a:t>cloud</a:t>
          </a:r>
          <a:r>
            <a:rPr lang="en-IN" sz="2200" kern="1200" dirty="0"/>
            <a:t>.</a:t>
          </a:r>
        </a:p>
      </dsp:txBody>
      <dsp:txXfrm>
        <a:off x="0" y="1012250"/>
        <a:ext cx="9709608" cy="695520"/>
      </dsp:txXfrm>
    </dsp:sp>
    <dsp:sp modelId="{E123F77A-7481-4962-B66B-492AAF18509E}">
      <dsp:nvSpPr>
        <dsp:cNvPr id="0" name=""/>
        <dsp:cNvSpPr/>
      </dsp:nvSpPr>
      <dsp:spPr>
        <a:xfrm>
          <a:off x="0" y="1707770"/>
          <a:ext cx="9709608" cy="6715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Virtualize the CPU, network, file system, memory, and hardware</a:t>
          </a:r>
        </a:p>
      </dsp:txBody>
      <dsp:txXfrm>
        <a:off x="32784" y="1740554"/>
        <a:ext cx="9644040" cy="606012"/>
      </dsp:txXfrm>
    </dsp:sp>
    <dsp:sp modelId="{FACAFA12-D796-49E5-8F65-9BFC748A4FBA}">
      <dsp:nvSpPr>
        <dsp:cNvPr id="0" name=""/>
        <dsp:cNvSpPr/>
      </dsp:nvSpPr>
      <dsp:spPr>
        <a:xfrm>
          <a:off x="0" y="2379350"/>
          <a:ext cx="9709608"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28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Transparently </a:t>
          </a:r>
          <a:r>
            <a:rPr lang="en-IN" sz="2200" kern="1200" dirty="0">
              <a:solidFill>
                <a:srgbClr val="FF0000"/>
              </a:solidFill>
            </a:rPr>
            <a:t>migrate</a:t>
          </a:r>
          <a:r>
            <a:rPr lang="en-IN" sz="2200" kern="1200" dirty="0"/>
            <a:t> the VM across different types of machines</a:t>
          </a:r>
        </a:p>
      </dsp:txBody>
      <dsp:txXfrm>
        <a:off x="0" y="2379350"/>
        <a:ext cx="9709608" cy="463680"/>
      </dsp:txXfrm>
    </dsp:sp>
    <dsp:sp modelId="{30ECA24E-1222-4C98-93B7-06BFD2AA46EE}">
      <dsp:nvSpPr>
        <dsp:cNvPr id="0" name=""/>
        <dsp:cNvSpPr/>
      </dsp:nvSpPr>
      <dsp:spPr>
        <a:xfrm>
          <a:off x="0" y="2843030"/>
          <a:ext cx="9709608" cy="6715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Server consolidation</a:t>
          </a:r>
        </a:p>
      </dsp:txBody>
      <dsp:txXfrm>
        <a:off x="32784" y="2875814"/>
        <a:ext cx="9644040" cy="606012"/>
      </dsp:txXfrm>
    </dsp:sp>
    <dsp:sp modelId="{1F114E96-A614-40B1-BC6E-D581F5708786}">
      <dsp:nvSpPr>
        <dsp:cNvPr id="0" name=""/>
        <dsp:cNvSpPr/>
      </dsp:nvSpPr>
      <dsp:spPr>
        <a:xfrm>
          <a:off x="0" y="3514610"/>
          <a:ext cx="9709608"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28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Live </a:t>
          </a:r>
          <a:r>
            <a:rPr lang="en-IN" sz="2200" kern="1200" dirty="0">
              <a:solidFill>
                <a:srgbClr val="0070C0"/>
              </a:solidFill>
            </a:rPr>
            <a:t>migration</a:t>
          </a:r>
          <a:r>
            <a:rPr lang="en-IN" sz="2200" kern="1200" dirty="0"/>
            <a:t> of VMs, efficiently heterogeneous </a:t>
          </a:r>
          <a:r>
            <a:rPr lang="en-IN" sz="2200" kern="1200" dirty="0">
              <a:solidFill>
                <a:srgbClr val="00B050"/>
              </a:solidFill>
            </a:rPr>
            <a:t>server</a:t>
          </a:r>
          <a:r>
            <a:rPr lang="en-IN" sz="2200" kern="1200" dirty="0"/>
            <a:t> resources</a:t>
          </a:r>
        </a:p>
      </dsp:txBody>
      <dsp:txXfrm>
        <a:off x="0" y="3514610"/>
        <a:ext cx="9709608" cy="46368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B8C9AA-707B-4201-A572-BEA3BE0B85C7}"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9EECD-22CF-4973-9402-83B845A7E5E4}" type="slidenum">
              <a:rPr lang="en-US" smtClean="0"/>
              <a:t>‹#›</a:t>
            </a:fld>
            <a:endParaRPr lang="en-US"/>
          </a:p>
        </p:txBody>
      </p:sp>
    </p:spTree>
    <p:extLst>
      <p:ext uri="{BB962C8B-B14F-4D97-AF65-F5344CB8AC3E}">
        <p14:creationId xmlns:p14="http://schemas.microsoft.com/office/powerpoint/2010/main" val="15065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DE3900-C0C2-4A6C-AF65-E11B537462D1}" type="datetime1">
              <a:rPr lang="en-US" smtClean="0"/>
              <a:t>5/9/2024</a:t>
            </a:fld>
            <a:endParaRPr lang="en-US"/>
          </a:p>
        </p:txBody>
      </p:sp>
      <p:sp>
        <p:nvSpPr>
          <p:cNvPr id="5" name="Footer Placeholder 4"/>
          <p:cNvSpPr>
            <a:spLocks noGrp="1"/>
          </p:cNvSpPr>
          <p:nvPr>
            <p:ph type="ftr" sz="quarter" idx="11"/>
          </p:nvPr>
        </p:nvSpPr>
        <p:spPr/>
        <p:txBody>
          <a:bodyPr/>
          <a:lstStyle/>
          <a:p>
            <a:r>
              <a:rPr lang="it-IT"/>
              <a:t>(c) Smruti R. Sarangi, 2023</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6D1FCD-FEF5-4152-BD00-356A0EE48CA5}" type="datetime1">
              <a:rPr lang="en-US" smtClean="0"/>
              <a:t>5/9/2024</a:t>
            </a:fld>
            <a:endParaRPr lang="en-US"/>
          </a:p>
        </p:txBody>
      </p:sp>
      <p:sp>
        <p:nvSpPr>
          <p:cNvPr id="5" name="Footer Placeholder 4"/>
          <p:cNvSpPr>
            <a:spLocks noGrp="1"/>
          </p:cNvSpPr>
          <p:nvPr>
            <p:ph type="ftr" sz="quarter" idx="11"/>
          </p:nvPr>
        </p:nvSpPr>
        <p:spPr/>
        <p:txBody>
          <a:bodyPr/>
          <a:lstStyle/>
          <a:p>
            <a:r>
              <a:rPr lang="it-IT"/>
              <a:t>(c) Smruti R. Sarangi, 2023</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17A22-5731-4A99-A0E0-B6725C6B1489}" type="datetime1">
              <a:rPr lang="en-US" smtClean="0"/>
              <a:t>5/9/2024</a:t>
            </a:fld>
            <a:endParaRPr lang="en-US"/>
          </a:p>
        </p:txBody>
      </p:sp>
      <p:sp>
        <p:nvSpPr>
          <p:cNvPr id="5" name="Footer Placeholder 4"/>
          <p:cNvSpPr>
            <a:spLocks noGrp="1"/>
          </p:cNvSpPr>
          <p:nvPr>
            <p:ph type="ftr" sz="quarter" idx="11"/>
          </p:nvPr>
        </p:nvSpPr>
        <p:spPr/>
        <p:txBody>
          <a:bodyPr/>
          <a:lstStyle/>
          <a:p>
            <a:r>
              <a:rPr lang="it-IT"/>
              <a:t>(c) Smruti R. Sarangi, 2023</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0_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13"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a:latin typeface="Calibri" panose="020F0502020204030204" pitchFamily="34" charset="0"/>
            </a:endParaRPr>
          </a:p>
        </p:txBody>
      </p:sp>
      <p:pic>
        <p:nvPicPr>
          <p:cNvPr id="14" name="Picture 9"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3200" y="5870576"/>
            <a:ext cx="1117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title"/>
          </p:nvPr>
        </p:nvSpPr>
        <p:spPr>
          <a:xfrm>
            <a:off x="609600" y="338328"/>
            <a:ext cx="10972800" cy="1252728"/>
          </a:xfrm>
        </p:spPr>
        <p:txBody>
          <a:bodyPr/>
          <a:lstStyle>
            <a:lvl1pPr>
              <a:defRPr>
                <a:solidFill>
                  <a:schemeClr val="tx1"/>
                </a:solidFill>
              </a:defRPr>
            </a:lvl1pPr>
          </a:lstStyle>
          <a:p>
            <a:r>
              <a:rPr lang="en-US"/>
              <a:t>Click to edit Master title style</a:t>
            </a:r>
          </a:p>
        </p:txBody>
      </p:sp>
      <p:sp>
        <p:nvSpPr>
          <p:cNvPr id="22" name="Content Placeholder 2"/>
          <p:cNvSpPr>
            <a:spLocks noGrp="1"/>
          </p:cNvSpPr>
          <p:nvPr>
            <p:ph idx="1"/>
          </p:nvPr>
        </p:nvSpPr>
        <p:spPr>
          <a:xfrm>
            <a:off x="1133497" y="2331653"/>
            <a:ext cx="9877777" cy="3450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2926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D70EE8-2EAB-43B8-8DF2-F7EC468C40E6}" type="datetime1">
              <a:rPr lang="en-US" smtClean="0"/>
              <a:t>5/9/2024</a:t>
            </a:fld>
            <a:endParaRPr lang="en-US"/>
          </a:p>
        </p:txBody>
      </p:sp>
      <p:sp>
        <p:nvSpPr>
          <p:cNvPr id="5" name="Footer Placeholder 4"/>
          <p:cNvSpPr>
            <a:spLocks noGrp="1"/>
          </p:cNvSpPr>
          <p:nvPr>
            <p:ph type="ftr" sz="quarter" idx="11"/>
          </p:nvPr>
        </p:nvSpPr>
        <p:spPr/>
        <p:txBody>
          <a:bodyPr/>
          <a:lstStyle/>
          <a:p>
            <a:r>
              <a:rPr lang="it-IT"/>
              <a:t>(c) Smruti R. Sarangi, 2023</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FE1C6-85BE-4806-A411-CACA0DE5F5A2}" type="datetime1">
              <a:rPr lang="en-US" smtClean="0"/>
              <a:t>5/9/2024</a:t>
            </a:fld>
            <a:endParaRPr lang="en-US"/>
          </a:p>
        </p:txBody>
      </p:sp>
      <p:sp>
        <p:nvSpPr>
          <p:cNvPr id="5" name="Footer Placeholder 4"/>
          <p:cNvSpPr>
            <a:spLocks noGrp="1"/>
          </p:cNvSpPr>
          <p:nvPr>
            <p:ph type="ftr" sz="quarter" idx="11"/>
          </p:nvPr>
        </p:nvSpPr>
        <p:spPr/>
        <p:txBody>
          <a:bodyPr/>
          <a:lstStyle/>
          <a:p>
            <a:r>
              <a:rPr lang="it-IT"/>
              <a:t>(c) Smruti R. Sarangi, 2023</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326F56-8953-47CD-A78E-131A41EBA39C}" type="datetime1">
              <a:rPr lang="en-US" smtClean="0"/>
              <a:t>5/9/2024</a:t>
            </a:fld>
            <a:endParaRPr lang="en-US"/>
          </a:p>
        </p:txBody>
      </p:sp>
      <p:sp>
        <p:nvSpPr>
          <p:cNvPr id="6" name="Footer Placeholder 5"/>
          <p:cNvSpPr>
            <a:spLocks noGrp="1"/>
          </p:cNvSpPr>
          <p:nvPr>
            <p:ph type="ftr" sz="quarter" idx="11"/>
          </p:nvPr>
        </p:nvSpPr>
        <p:spPr/>
        <p:txBody>
          <a:bodyPr/>
          <a:lstStyle/>
          <a:p>
            <a:r>
              <a:rPr lang="it-IT"/>
              <a:t>(c) Smruti R. Sarangi, 2023</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BD9C57-F68C-475B-BB12-A916749DF31E}" type="datetime1">
              <a:rPr lang="en-US" smtClean="0"/>
              <a:t>5/9/2024</a:t>
            </a:fld>
            <a:endParaRPr lang="en-US"/>
          </a:p>
        </p:txBody>
      </p:sp>
      <p:sp>
        <p:nvSpPr>
          <p:cNvPr id="8" name="Footer Placeholder 7"/>
          <p:cNvSpPr>
            <a:spLocks noGrp="1"/>
          </p:cNvSpPr>
          <p:nvPr>
            <p:ph type="ftr" sz="quarter" idx="11"/>
          </p:nvPr>
        </p:nvSpPr>
        <p:spPr/>
        <p:txBody>
          <a:bodyPr/>
          <a:lstStyle/>
          <a:p>
            <a:r>
              <a:rPr lang="it-IT"/>
              <a:t>(c) Smruti R. Sarangi, 2023</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DC5B1D-4414-40DA-A38F-F4428D5AC7D6}" type="datetime1">
              <a:rPr lang="en-US" smtClean="0"/>
              <a:t>5/9/2024</a:t>
            </a:fld>
            <a:endParaRPr lang="en-US"/>
          </a:p>
        </p:txBody>
      </p:sp>
      <p:sp>
        <p:nvSpPr>
          <p:cNvPr id="4" name="Footer Placeholder 3"/>
          <p:cNvSpPr>
            <a:spLocks noGrp="1"/>
          </p:cNvSpPr>
          <p:nvPr>
            <p:ph type="ftr" sz="quarter" idx="11"/>
          </p:nvPr>
        </p:nvSpPr>
        <p:spPr/>
        <p:txBody>
          <a:bodyPr/>
          <a:lstStyle/>
          <a:p>
            <a:r>
              <a:rPr lang="it-IT"/>
              <a:t>(c) Smruti R. Sarangi, 2023</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F67C3-D9CB-4CFF-96D5-3617DA008641}" type="datetime1">
              <a:rPr lang="en-US" smtClean="0"/>
              <a:t>5/9/2024</a:t>
            </a:fld>
            <a:endParaRPr lang="en-US"/>
          </a:p>
        </p:txBody>
      </p:sp>
      <p:sp>
        <p:nvSpPr>
          <p:cNvPr id="3" name="Footer Placeholder 2"/>
          <p:cNvSpPr>
            <a:spLocks noGrp="1"/>
          </p:cNvSpPr>
          <p:nvPr>
            <p:ph type="ftr" sz="quarter" idx="11"/>
          </p:nvPr>
        </p:nvSpPr>
        <p:spPr/>
        <p:txBody>
          <a:bodyPr/>
          <a:lstStyle/>
          <a:p>
            <a:r>
              <a:rPr lang="it-IT"/>
              <a:t>(c) Smruti R. Sarangi, 2023</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2B0C63-A3FE-4260-A0F4-5C5F59187465}" type="datetime1">
              <a:rPr lang="en-US" smtClean="0"/>
              <a:t>5/9/2024</a:t>
            </a:fld>
            <a:endParaRPr lang="en-US"/>
          </a:p>
        </p:txBody>
      </p:sp>
      <p:sp>
        <p:nvSpPr>
          <p:cNvPr id="6" name="Footer Placeholder 5"/>
          <p:cNvSpPr>
            <a:spLocks noGrp="1"/>
          </p:cNvSpPr>
          <p:nvPr>
            <p:ph type="ftr" sz="quarter" idx="11"/>
          </p:nvPr>
        </p:nvSpPr>
        <p:spPr/>
        <p:txBody>
          <a:bodyPr/>
          <a:lstStyle/>
          <a:p>
            <a:r>
              <a:rPr lang="it-IT"/>
              <a:t>(c) Smruti R. Sarangi, 2023</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76130-906A-4BFC-A406-311505E72C69}" type="datetime1">
              <a:rPr lang="en-US" smtClean="0"/>
              <a:t>5/9/2024</a:t>
            </a:fld>
            <a:endParaRPr lang="en-US"/>
          </a:p>
        </p:txBody>
      </p:sp>
      <p:sp>
        <p:nvSpPr>
          <p:cNvPr id="6" name="Footer Placeholder 5"/>
          <p:cNvSpPr>
            <a:spLocks noGrp="1"/>
          </p:cNvSpPr>
          <p:nvPr>
            <p:ph type="ftr" sz="quarter" idx="11"/>
          </p:nvPr>
        </p:nvSpPr>
        <p:spPr/>
        <p:txBody>
          <a:bodyPr/>
          <a:lstStyle/>
          <a:p>
            <a:r>
              <a:rPr lang="it-IT"/>
              <a:t>(c) Smruti R. Sarangi, 2023</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00D3E-02F7-43FD-A5E2-F4982879FA8E}" type="datetime1">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(c) Smruti R. Sarangi, 2023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89858/pci-video-card-icon"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nonsa.pl/wiki/Problem" TargetMode="External"/><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hyperlink" Target="https://pixabay.com/en/smiley-emoticon-happy-face-icon-1635449/"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59C6F201-9216-493E-A634-E73ECB502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DE38CF2-E5F3-E2C5-A69D-FD2384EE70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5" name="Rectangle: Rounded Corners 10">
            <a:extLst>
              <a:ext uri="{FF2B5EF4-FFF2-40B4-BE49-F238E27FC236}">
                <a16:creationId xmlns:a16="http://schemas.microsoft.com/office/drawing/2014/main" id="{1D3A3C7D-3C2F-4809-9061-F9D2F44EC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3859952" cy="5215839"/>
          </a:xfrm>
          <a:prstGeom prst="roundRect">
            <a:avLst>
              <a:gd name="adj" fmla="val 2654"/>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EB794C42-3DFD-4AE5-92A3-B8F3C8721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22960" y="830591"/>
            <a:ext cx="2987899" cy="2987899"/>
          </a:xfrm>
          <a:prstGeom prst="arc">
            <a:avLst>
              <a:gd name="adj1" fmla="val 16200000"/>
              <a:gd name="adj2" fmla="val 114657"/>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810866" y="820108"/>
            <a:ext cx="3339232" cy="2336749"/>
          </a:xfrm>
        </p:spPr>
        <p:txBody>
          <a:bodyPr>
            <a:normAutofit/>
          </a:bodyPr>
          <a:lstStyle/>
          <a:p>
            <a:r>
              <a:rPr lang="en-IN" sz="3600" dirty="0"/>
              <a:t>Chapter 8:</a:t>
            </a:r>
            <a:br>
              <a:rPr lang="en-IN" sz="3600" dirty="0"/>
            </a:br>
            <a:r>
              <a:rPr lang="en-IN" sz="3600" dirty="0"/>
              <a:t>Security and Virtualization</a:t>
            </a:r>
            <a:endParaRPr lang="en-US" sz="3600" dirty="0">
              <a:cs typeface="Calibri Light"/>
            </a:endParaRPr>
          </a:p>
        </p:txBody>
      </p:sp>
      <p:sp>
        <p:nvSpPr>
          <p:cNvPr id="3" name="Subtitle 2"/>
          <p:cNvSpPr>
            <a:spLocks noGrp="1"/>
          </p:cNvSpPr>
          <p:nvPr>
            <p:ph type="subTitle" idx="1"/>
          </p:nvPr>
        </p:nvSpPr>
        <p:spPr>
          <a:xfrm>
            <a:off x="798576" y="3895344"/>
            <a:ext cx="3511296" cy="1773936"/>
          </a:xfrm>
        </p:spPr>
        <p:txBody>
          <a:bodyPr>
            <a:normAutofit/>
          </a:bodyPr>
          <a:lstStyle/>
          <a:p>
            <a:r>
              <a:rPr lang="en-IN" sz="3200"/>
              <a:t>Smruti R Sarangi </a:t>
            </a:r>
          </a:p>
          <a:p>
            <a:r>
              <a:rPr lang="en-IN" sz="3200"/>
              <a:t>IIT Delhi</a:t>
            </a:r>
            <a:endParaRPr lang="en-US" sz="3200"/>
          </a:p>
        </p:txBody>
      </p:sp>
      <p:sp>
        <p:nvSpPr>
          <p:cNvPr id="5" name="Footer Placeholder 4">
            <a:extLst>
              <a:ext uri="{FF2B5EF4-FFF2-40B4-BE49-F238E27FC236}">
                <a16:creationId xmlns:a16="http://schemas.microsoft.com/office/drawing/2014/main" id="{85CEBB29-423F-EC79-6DB0-98E2AE1F7971}"/>
              </a:ext>
            </a:extLst>
          </p:cNvPr>
          <p:cNvSpPr>
            <a:spLocks noGrp="1"/>
          </p:cNvSpPr>
          <p:nvPr>
            <p:ph type="ftr" sz="quarter" idx="11"/>
          </p:nvPr>
        </p:nvSpPr>
        <p:spPr/>
        <p:txBody>
          <a:bodyPr/>
          <a:lstStyle/>
          <a:p>
            <a:r>
              <a:rPr lang="it-IT"/>
              <a:t>(c) Smruti R. Sarangi, 2023</a:t>
            </a:r>
            <a:endParaRPr lang="en-US"/>
          </a:p>
        </p:txBody>
      </p:sp>
      <p:sp>
        <p:nvSpPr>
          <p:cNvPr id="6" name="Slide Number Placeholder 5">
            <a:extLst>
              <a:ext uri="{FF2B5EF4-FFF2-40B4-BE49-F238E27FC236}">
                <a16:creationId xmlns:a16="http://schemas.microsoft.com/office/drawing/2014/main" id="{B0A1D5FD-53E0-D4B1-C01E-35BB844C9CFC}"/>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36539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DA5E-8A69-E6FD-A09B-145CBAE1C0FF}"/>
              </a:ext>
            </a:extLst>
          </p:cNvPr>
          <p:cNvSpPr>
            <a:spLocks noGrp="1"/>
          </p:cNvSpPr>
          <p:nvPr>
            <p:ph type="title"/>
          </p:nvPr>
        </p:nvSpPr>
        <p:spPr>
          <a:xfrm>
            <a:off x="276227" y="136525"/>
            <a:ext cx="10515600" cy="1325563"/>
          </a:xfrm>
        </p:spPr>
        <p:txBody>
          <a:bodyPr/>
          <a:lstStyle/>
          <a:p>
            <a:r>
              <a:rPr lang="en-IN" dirty="0"/>
              <a:t>I/</a:t>
            </a:r>
            <a:r>
              <a:rPr lang="en-IN"/>
              <a:t>O Virtualization</a:t>
            </a:r>
          </a:p>
        </p:txBody>
      </p:sp>
      <p:sp>
        <p:nvSpPr>
          <p:cNvPr id="4" name="Footer Placeholder 3">
            <a:extLst>
              <a:ext uri="{FF2B5EF4-FFF2-40B4-BE49-F238E27FC236}">
                <a16:creationId xmlns:a16="http://schemas.microsoft.com/office/drawing/2014/main" id="{73F5B294-8BD5-A5D9-62FD-764C1742187A}"/>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7B5821DC-7BD7-4C5D-EDB2-6A33C6369267}"/>
              </a:ext>
            </a:extLst>
          </p:cNvPr>
          <p:cNvSpPr>
            <a:spLocks noGrp="1"/>
          </p:cNvSpPr>
          <p:nvPr>
            <p:ph type="sldNum" sz="quarter" idx="12"/>
          </p:nvPr>
        </p:nvSpPr>
        <p:spPr/>
        <p:txBody>
          <a:bodyPr/>
          <a:lstStyle/>
          <a:p>
            <a:fld id="{330EA680-D336-4FF7-8B7A-9848BB0A1C32}" type="slidenum">
              <a:rPr lang="en-US" smtClean="0"/>
              <a:t>10</a:t>
            </a:fld>
            <a:endParaRPr lang="en-US"/>
          </a:p>
        </p:txBody>
      </p:sp>
      <p:pic>
        <p:nvPicPr>
          <p:cNvPr id="11" name="Content Placeholder 10" descr="A picture containing text, clock&#10;&#10;Description automatically generated">
            <a:extLst>
              <a:ext uri="{FF2B5EF4-FFF2-40B4-BE49-F238E27FC236}">
                <a16:creationId xmlns:a16="http://schemas.microsoft.com/office/drawing/2014/main" id="{759B1E7B-E46A-6872-30A2-4FB46C8AFF2B}"/>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78804" y="1180307"/>
            <a:ext cx="1952626" cy="1952626"/>
          </a:xfrm>
        </p:spPr>
      </p:pic>
      <p:pic>
        <p:nvPicPr>
          <p:cNvPr id="12" name="Content Placeholder 10" descr="A picture containing text, clock&#10;&#10;Description automatically generated">
            <a:extLst>
              <a:ext uri="{FF2B5EF4-FFF2-40B4-BE49-F238E27FC236}">
                <a16:creationId xmlns:a16="http://schemas.microsoft.com/office/drawing/2014/main" id="{A4614F97-71D7-C3AF-A3CF-5B3E6C73DE7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34214" y="714375"/>
            <a:ext cx="1952626" cy="1952626"/>
          </a:xfrm>
          <a:prstGeom prst="rect">
            <a:avLst/>
          </a:prstGeom>
        </p:spPr>
      </p:pic>
      <p:pic>
        <p:nvPicPr>
          <p:cNvPr id="13" name="Content Placeholder 10" descr="A picture containing text, clock&#10;&#10;Description automatically generated">
            <a:extLst>
              <a:ext uri="{FF2B5EF4-FFF2-40B4-BE49-F238E27FC236}">
                <a16:creationId xmlns:a16="http://schemas.microsoft.com/office/drawing/2014/main" id="{CD757F49-06C4-DC74-4A1C-2A076807E40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7974" y="994569"/>
            <a:ext cx="1952626" cy="1952626"/>
          </a:xfrm>
          <a:prstGeom prst="rect">
            <a:avLst/>
          </a:prstGeom>
        </p:spPr>
      </p:pic>
      <p:pic>
        <p:nvPicPr>
          <p:cNvPr id="14" name="Content Placeholder 10" descr="A picture containing text, clock&#10;&#10;Description automatically generated">
            <a:extLst>
              <a:ext uri="{FF2B5EF4-FFF2-40B4-BE49-F238E27FC236}">
                <a16:creationId xmlns:a16="http://schemas.microsoft.com/office/drawing/2014/main" id="{C0CA8672-02ED-FDCA-0344-C696DADC4AF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53124" y="1268412"/>
            <a:ext cx="1952626" cy="1952626"/>
          </a:xfrm>
          <a:prstGeom prst="rect">
            <a:avLst/>
          </a:prstGeom>
        </p:spPr>
      </p:pic>
      <p:sp>
        <p:nvSpPr>
          <p:cNvPr id="15" name="TextBox 14">
            <a:extLst>
              <a:ext uri="{FF2B5EF4-FFF2-40B4-BE49-F238E27FC236}">
                <a16:creationId xmlns:a16="http://schemas.microsoft.com/office/drawing/2014/main" id="{0A472876-4C02-1750-EDB9-B6B8F2F8E7E5}"/>
              </a:ext>
            </a:extLst>
          </p:cNvPr>
          <p:cNvSpPr txBox="1"/>
          <p:nvPr/>
        </p:nvSpPr>
        <p:spPr>
          <a:xfrm>
            <a:off x="2726532" y="3013501"/>
            <a:ext cx="6260308" cy="830997"/>
          </a:xfrm>
          <a:prstGeom prst="rect">
            <a:avLst/>
          </a:prstGeom>
          <a:noFill/>
        </p:spPr>
        <p:txBody>
          <a:bodyPr wrap="square" rtlCol="0">
            <a:spAutoFit/>
          </a:bodyPr>
          <a:lstStyle/>
          <a:p>
            <a:r>
              <a:rPr lang="en-IN" sz="2400" dirty="0"/>
              <a:t>One </a:t>
            </a:r>
            <a:r>
              <a:rPr lang="en-IN" sz="2400" dirty="0">
                <a:solidFill>
                  <a:srgbClr val="00B050"/>
                </a:solidFill>
              </a:rPr>
              <a:t>network</a:t>
            </a:r>
            <a:r>
              <a:rPr lang="en-IN" sz="2400" dirty="0"/>
              <a:t> card appears as several </a:t>
            </a:r>
            <a:r>
              <a:rPr lang="en-IN" sz="2400" dirty="0">
                <a:solidFill>
                  <a:srgbClr val="0070C0"/>
                </a:solidFill>
              </a:rPr>
              <a:t>virtual network cards</a:t>
            </a:r>
            <a:r>
              <a:rPr lang="en-IN" sz="2400" dirty="0"/>
              <a:t> (one for each </a:t>
            </a:r>
            <a:r>
              <a:rPr lang="en-IN" sz="2400" dirty="0">
                <a:solidFill>
                  <a:srgbClr val="7030A0"/>
                </a:solidFill>
              </a:rPr>
              <a:t>VM</a:t>
            </a:r>
            <a:r>
              <a:rPr lang="en-IN" sz="2400" dirty="0"/>
              <a:t>) </a:t>
            </a:r>
          </a:p>
        </p:txBody>
      </p:sp>
      <p:sp>
        <p:nvSpPr>
          <p:cNvPr id="16" name="TextBox 15">
            <a:extLst>
              <a:ext uri="{FF2B5EF4-FFF2-40B4-BE49-F238E27FC236}">
                <a16:creationId xmlns:a16="http://schemas.microsoft.com/office/drawing/2014/main" id="{1BA007C7-8ECF-43B9-149D-0F013A923F12}"/>
              </a:ext>
            </a:extLst>
          </p:cNvPr>
          <p:cNvSpPr txBox="1"/>
          <p:nvPr/>
        </p:nvSpPr>
        <p:spPr>
          <a:xfrm>
            <a:off x="832484" y="3990977"/>
            <a:ext cx="9798518" cy="1200329"/>
          </a:xfrm>
          <a:prstGeom prst="rect">
            <a:avLst/>
          </a:prstGeom>
          <a:noFill/>
        </p:spPr>
        <p:txBody>
          <a:bodyPr wrap="square" rtlCol="0">
            <a:spAutoFit/>
          </a:bodyPr>
          <a:lstStyle/>
          <a:p>
            <a:r>
              <a:rPr lang="en-IN" sz="2400" dirty="0">
                <a:solidFill>
                  <a:srgbClr val="0070C0"/>
                </a:solidFill>
              </a:rPr>
              <a:t>Emulation</a:t>
            </a:r>
            <a:r>
              <a:rPr lang="en-IN" sz="2400" dirty="0"/>
              <a:t>: The </a:t>
            </a:r>
            <a:r>
              <a:rPr lang="en-IN" sz="2400" dirty="0">
                <a:solidFill>
                  <a:srgbClr val="C00000"/>
                </a:solidFill>
              </a:rPr>
              <a:t>hypervisor</a:t>
            </a:r>
            <a:r>
              <a:rPr lang="en-IN" sz="2400" dirty="0"/>
              <a:t> traps every I/O instruction and </a:t>
            </a:r>
            <a:r>
              <a:rPr lang="en-IN" sz="2400" dirty="0">
                <a:solidFill>
                  <a:srgbClr val="C00000"/>
                </a:solidFill>
              </a:rPr>
              <a:t>memory-mapped </a:t>
            </a:r>
            <a:r>
              <a:rPr lang="en-IN" sz="2400" dirty="0" err="1">
                <a:solidFill>
                  <a:srgbClr val="00B050"/>
                </a:solidFill>
              </a:rPr>
              <a:t>ld</a:t>
            </a:r>
            <a:r>
              <a:rPr lang="en-IN" sz="2400" dirty="0">
                <a:solidFill>
                  <a:srgbClr val="00B050"/>
                </a:solidFill>
              </a:rPr>
              <a:t>/</a:t>
            </a:r>
            <a:r>
              <a:rPr lang="en-IN" sz="2400" dirty="0" err="1">
                <a:solidFill>
                  <a:srgbClr val="00B050"/>
                </a:solidFill>
              </a:rPr>
              <a:t>st</a:t>
            </a:r>
            <a:r>
              <a:rPr lang="en-IN" sz="2400" dirty="0">
                <a:solidFill>
                  <a:srgbClr val="00B050"/>
                </a:solidFill>
              </a:rPr>
              <a:t> </a:t>
            </a:r>
            <a:r>
              <a:rPr lang="en-IN" sz="2400" dirty="0"/>
              <a:t>instruction (make </a:t>
            </a:r>
            <a:r>
              <a:rPr lang="en-IN" sz="2400" dirty="0">
                <a:solidFill>
                  <a:srgbClr val="00B050"/>
                </a:solidFill>
              </a:rPr>
              <a:t>pages</a:t>
            </a:r>
            <a:r>
              <a:rPr lang="en-IN" sz="2400" dirty="0"/>
              <a:t> non-accessible). Follows the trap-and-emulate method. Every guest OS uses </a:t>
            </a:r>
            <a:r>
              <a:rPr lang="en-IN" sz="2400" dirty="0">
                <a:solidFill>
                  <a:srgbClr val="0070C0"/>
                </a:solidFill>
              </a:rPr>
              <a:t>emulated devices</a:t>
            </a:r>
            <a:r>
              <a:rPr lang="en-IN" sz="2400" dirty="0"/>
              <a:t>. [</a:t>
            </a:r>
            <a:r>
              <a:rPr lang="en-IN" sz="2400" dirty="0">
                <a:solidFill>
                  <a:srgbClr val="FF0000"/>
                </a:solidFill>
              </a:rPr>
              <a:t>slow</a:t>
            </a:r>
            <a:r>
              <a:rPr lang="en-IN" sz="2400" dirty="0"/>
              <a:t>]</a:t>
            </a:r>
          </a:p>
        </p:txBody>
      </p:sp>
      <p:sp>
        <p:nvSpPr>
          <p:cNvPr id="17" name="TextBox 16">
            <a:extLst>
              <a:ext uri="{FF2B5EF4-FFF2-40B4-BE49-F238E27FC236}">
                <a16:creationId xmlns:a16="http://schemas.microsoft.com/office/drawing/2014/main" id="{643C2DDF-257D-45DC-790C-F054B149B365}"/>
              </a:ext>
            </a:extLst>
          </p:cNvPr>
          <p:cNvSpPr txBox="1"/>
          <p:nvPr/>
        </p:nvSpPr>
        <p:spPr>
          <a:xfrm>
            <a:off x="832483" y="5221990"/>
            <a:ext cx="10342447" cy="1200329"/>
          </a:xfrm>
          <a:prstGeom prst="rect">
            <a:avLst/>
          </a:prstGeom>
          <a:noFill/>
        </p:spPr>
        <p:txBody>
          <a:bodyPr wrap="square" rtlCol="0">
            <a:spAutoFit/>
          </a:bodyPr>
          <a:lstStyle/>
          <a:p>
            <a:r>
              <a:rPr lang="en-IN" sz="2400" dirty="0">
                <a:solidFill>
                  <a:srgbClr val="C00000"/>
                </a:solidFill>
              </a:rPr>
              <a:t>With H/W support (PCI-X devices)</a:t>
            </a:r>
            <a:r>
              <a:rPr lang="en-IN" sz="2400" dirty="0"/>
              <a:t>: Use the SR-IOV and MR-IOV </a:t>
            </a:r>
            <a:r>
              <a:rPr lang="en-IN" sz="2400" dirty="0">
                <a:solidFill>
                  <a:srgbClr val="0070C0"/>
                </a:solidFill>
              </a:rPr>
              <a:t>protocols</a:t>
            </a:r>
            <a:r>
              <a:rPr lang="en-IN" sz="2400" dirty="0"/>
              <a:t>. A single device </a:t>
            </a:r>
            <a:r>
              <a:rPr lang="en-IN" sz="2400" dirty="0">
                <a:solidFill>
                  <a:srgbClr val="FF0000"/>
                </a:solidFill>
              </a:rPr>
              <a:t>exposes</a:t>
            </a:r>
            <a:r>
              <a:rPr lang="en-IN" sz="2400" dirty="0"/>
              <a:t> separate buffers (request queues), interrupts and DMA streams to each </a:t>
            </a:r>
            <a:r>
              <a:rPr lang="en-IN" sz="2400" dirty="0">
                <a:solidFill>
                  <a:srgbClr val="00B050"/>
                </a:solidFill>
              </a:rPr>
              <a:t>VM</a:t>
            </a:r>
            <a:r>
              <a:rPr lang="en-IN" sz="2400" dirty="0"/>
              <a:t>. MR-IOV allows sharing the </a:t>
            </a:r>
            <a:r>
              <a:rPr lang="en-IN" sz="2400" dirty="0">
                <a:solidFill>
                  <a:srgbClr val="7030A0"/>
                </a:solidFill>
              </a:rPr>
              <a:t>resources</a:t>
            </a:r>
            <a:r>
              <a:rPr lang="en-IN" sz="2400" dirty="0"/>
              <a:t> with multiple </a:t>
            </a:r>
            <a:r>
              <a:rPr lang="en-IN" sz="2400" dirty="0">
                <a:solidFill>
                  <a:schemeClr val="accent5">
                    <a:lumMod val="75000"/>
                  </a:schemeClr>
                </a:solidFill>
              </a:rPr>
              <a:t>computers</a:t>
            </a:r>
            <a:r>
              <a:rPr lang="en-IN" sz="2400" dirty="0"/>
              <a:t>.</a:t>
            </a:r>
          </a:p>
        </p:txBody>
      </p:sp>
    </p:spTree>
    <p:extLst>
      <p:ext uri="{BB962C8B-B14F-4D97-AF65-F5344CB8AC3E}">
        <p14:creationId xmlns:p14="http://schemas.microsoft.com/office/powerpoint/2010/main" val="256713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7684A-0A77-FABC-8C7B-6A38F2F3EC5A}"/>
              </a:ext>
            </a:extLst>
          </p:cNvPr>
          <p:cNvSpPr>
            <a:spLocks noGrp="1"/>
          </p:cNvSpPr>
          <p:nvPr>
            <p:ph type="title"/>
          </p:nvPr>
        </p:nvSpPr>
        <p:spPr>
          <a:xfrm>
            <a:off x="181043" y="0"/>
            <a:ext cx="10515600" cy="1325563"/>
          </a:xfrm>
        </p:spPr>
        <p:txBody>
          <a:bodyPr/>
          <a:lstStyle/>
          <a:p>
            <a:r>
              <a:rPr lang="en-IN" dirty="0"/>
              <a:t>Paravirtualization</a:t>
            </a:r>
          </a:p>
        </p:txBody>
      </p:sp>
      <p:sp>
        <p:nvSpPr>
          <p:cNvPr id="3" name="Content Placeholder 2">
            <a:extLst>
              <a:ext uri="{FF2B5EF4-FFF2-40B4-BE49-F238E27FC236}">
                <a16:creationId xmlns:a16="http://schemas.microsoft.com/office/drawing/2014/main" id="{0B29B79D-215F-72A5-F1EE-0615802963A0}"/>
              </a:ext>
            </a:extLst>
          </p:cNvPr>
          <p:cNvSpPr>
            <a:spLocks noGrp="1"/>
          </p:cNvSpPr>
          <p:nvPr>
            <p:ph idx="1"/>
          </p:nvPr>
        </p:nvSpPr>
        <p:spPr>
          <a:xfrm>
            <a:off x="467025" y="1780640"/>
            <a:ext cx="11257949" cy="4758272"/>
          </a:xfrm>
        </p:spPr>
        <p:txBody>
          <a:bodyPr>
            <a:normAutofit fontScale="92500" lnSpcReduction="10000"/>
          </a:bodyPr>
          <a:lstStyle/>
          <a:p>
            <a:r>
              <a:rPr lang="en-IN" sz="2400" dirty="0"/>
              <a:t>Xen [1] was the first popular para-virtualized </a:t>
            </a:r>
            <a:r>
              <a:rPr lang="en-IN" sz="2400" dirty="0">
                <a:solidFill>
                  <a:srgbClr val="7030A0"/>
                </a:solidFill>
              </a:rPr>
              <a:t>hypervisor</a:t>
            </a:r>
            <a:r>
              <a:rPr lang="en-IN" sz="2400" dirty="0"/>
              <a:t>. Guest OSes </a:t>
            </a:r>
            <a:r>
              <a:rPr lang="en-IN" sz="2400" dirty="0">
                <a:solidFill>
                  <a:srgbClr val="C00000"/>
                </a:solidFill>
              </a:rPr>
              <a:t>communicate</a:t>
            </a:r>
            <a:r>
              <a:rPr lang="en-IN" sz="2400" dirty="0"/>
              <a:t> via system calls (also known as </a:t>
            </a:r>
            <a:r>
              <a:rPr lang="en-IN" sz="2400" dirty="0" err="1">
                <a:solidFill>
                  <a:srgbClr val="FF0000"/>
                </a:solidFill>
              </a:rPr>
              <a:t>hypercalls</a:t>
            </a:r>
            <a:r>
              <a:rPr lang="en-IN" sz="2400" dirty="0"/>
              <a:t>). </a:t>
            </a:r>
          </a:p>
          <a:p>
            <a:r>
              <a:rPr lang="en-IN" sz="2400" dirty="0">
                <a:solidFill>
                  <a:srgbClr val="FF0000"/>
                </a:solidFill>
              </a:rPr>
              <a:t>Avoid</a:t>
            </a:r>
            <a:r>
              <a:rPr lang="en-IN" sz="2400" dirty="0"/>
              <a:t> instructions that change their </a:t>
            </a:r>
            <a:r>
              <a:rPr lang="en-IN" sz="2400" dirty="0" err="1">
                <a:solidFill>
                  <a:srgbClr val="C00000"/>
                </a:solidFill>
              </a:rPr>
              <a:t>behavior</a:t>
            </a:r>
            <a:r>
              <a:rPr lang="en-IN" sz="2400" dirty="0"/>
              <a:t> based on the privilege level</a:t>
            </a:r>
          </a:p>
          <a:p>
            <a:r>
              <a:rPr lang="en-IN" sz="2400" dirty="0"/>
              <a:t>Ensure that either all </a:t>
            </a:r>
            <a:r>
              <a:rPr lang="en-IN" sz="2400" dirty="0">
                <a:solidFill>
                  <a:srgbClr val="00B050"/>
                </a:solidFill>
              </a:rPr>
              <a:t>privileged</a:t>
            </a:r>
            <a:r>
              <a:rPr lang="en-IN" sz="2400" dirty="0"/>
              <a:t> instructions either trap in VM mode or are </a:t>
            </a:r>
            <a:r>
              <a:rPr lang="en-IN" sz="2400" dirty="0">
                <a:solidFill>
                  <a:srgbClr val="FF0000"/>
                </a:solidFill>
              </a:rPr>
              <a:t>replaced</a:t>
            </a:r>
            <a:r>
              <a:rPr lang="en-IN" sz="2400" dirty="0"/>
              <a:t> with </a:t>
            </a:r>
            <a:r>
              <a:rPr lang="en-IN" sz="2400" dirty="0">
                <a:solidFill>
                  <a:srgbClr val="7030A0"/>
                </a:solidFill>
              </a:rPr>
              <a:t>non-privileged variants </a:t>
            </a:r>
            <a:r>
              <a:rPr lang="en-IN" sz="2400" dirty="0"/>
              <a:t>that do the same job (may </a:t>
            </a:r>
            <a:r>
              <a:rPr lang="en-IN" sz="2400" dirty="0">
                <a:solidFill>
                  <a:srgbClr val="00B050"/>
                </a:solidFill>
              </a:rPr>
              <a:t>invoke</a:t>
            </a:r>
            <a:r>
              <a:rPr lang="en-IN" sz="2400" dirty="0"/>
              <a:t> VMM routines)</a:t>
            </a:r>
          </a:p>
          <a:p>
            <a:r>
              <a:rPr lang="en-IN" sz="2400" dirty="0"/>
              <a:t>Use “</a:t>
            </a:r>
            <a:r>
              <a:rPr lang="en-IN" sz="2400" dirty="0">
                <a:solidFill>
                  <a:srgbClr val="0070C0"/>
                </a:solidFill>
              </a:rPr>
              <a:t>fast</a:t>
            </a:r>
            <a:r>
              <a:rPr lang="en-IN" sz="2400" dirty="0"/>
              <a:t> exception handlers” that are directly registered in the CPU’s </a:t>
            </a:r>
            <a:r>
              <a:rPr lang="en-IN" sz="2400" dirty="0">
                <a:solidFill>
                  <a:srgbClr val="C00000"/>
                </a:solidFill>
              </a:rPr>
              <a:t>exception</a:t>
            </a:r>
            <a:r>
              <a:rPr lang="en-IN" sz="2400" dirty="0"/>
              <a:t> and </a:t>
            </a:r>
            <a:r>
              <a:rPr lang="en-IN" sz="2400" dirty="0">
                <a:solidFill>
                  <a:schemeClr val="accent2">
                    <a:lumMod val="75000"/>
                  </a:schemeClr>
                </a:solidFill>
              </a:rPr>
              <a:t>system call table</a:t>
            </a:r>
            <a:r>
              <a:rPr lang="en-IN" sz="2400" dirty="0"/>
              <a:t>. </a:t>
            </a:r>
            <a:r>
              <a:rPr lang="en-IN" sz="2400" dirty="0">
                <a:solidFill>
                  <a:srgbClr val="7030A0"/>
                </a:solidFill>
              </a:rPr>
              <a:t>Page fault handlers </a:t>
            </a:r>
            <a:r>
              <a:rPr lang="en-IN" sz="2400" dirty="0"/>
              <a:t>need to be there with Xen (HW reasons 🤔)</a:t>
            </a:r>
          </a:p>
          <a:p>
            <a:r>
              <a:rPr lang="en-IN" sz="2400" dirty="0"/>
              <a:t>Guest OSes can directly </a:t>
            </a:r>
            <a:r>
              <a:rPr lang="en-IN" sz="2400" dirty="0">
                <a:solidFill>
                  <a:srgbClr val="0070C0"/>
                </a:solidFill>
              </a:rPr>
              <a:t>write</a:t>
            </a:r>
            <a:r>
              <a:rPr lang="en-IN" sz="2400" dirty="0"/>
              <a:t> into the </a:t>
            </a:r>
            <a:r>
              <a:rPr lang="en-IN" sz="2400" dirty="0">
                <a:solidFill>
                  <a:srgbClr val="FF0000"/>
                </a:solidFill>
              </a:rPr>
              <a:t>CR3</a:t>
            </a:r>
            <a:r>
              <a:rPr lang="en-IN" sz="2400" dirty="0"/>
              <a:t> register and change the current </a:t>
            </a:r>
            <a:r>
              <a:rPr lang="en-IN" sz="2400" dirty="0">
                <a:solidFill>
                  <a:srgbClr val="00B050"/>
                </a:solidFill>
              </a:rPr>
              <a:t>page table</a:t>
            </a:r>
            <a:r>
              <a:rPr lang="en-IN" sz="2400" dirty="0"/>
              <a:t> address (</a:t>
            </a:r>
            <a:r>
              <a:rPr lang="en-IN" sz="2400" dirty="0">
                <a:solidFill>
                  <a:srgbClr val="FF0000"/>
                </a:solidFill>
              </a:rPr>
              <a:t>mapping</a:t>
            </a:r>
            <a:r>
              <a:rPr lang="en-IN" sz="2400" dirty="0"/>
              <a:t>: GVA </a:t>
            </a:r>
            <a:r>
              <a:rPr lang="en-IN" sz="2400" dirty="0">
                <a:sym typeface="Wingdings" panose="05000000000000000000" pitchFamily="2" charset="2"/>
              </a:rPr>
              <a:t> HPA). </a:t>
            </a:r>
            <a:r>
              <a:rPr lang="en-IN" sz="2400" dirty="0">
                <a:solidFill>
                  <a:srgbClr val="00B050"/>
                </a:solidFill>
                <a:sym typeface="Wingdings" panose="05000000000000000000" pitchFamily="2" charset="2"/>
              </a:rPr>
              <a:t>Updates</a:t>
            </a:r>
            <a:r>
              <a:rPr lang="en-IN" sz="2400" dirty="0">
                <a:sym typeface="Wingdings" panose="05000000000000000000" pitchFamily="2" charset="2"/>
              </a:rPr>
              <a:t> to the page table need to go through the </a:t>
            </a:r>
            <a:r>
              <a:rPr lang="en-IN" sz="2400" dirty="0">
                <a:solidFill>
                  <a:srgbClr val="C00000"/>
                </a:solidFill>
                <a:sym typeface="Wingdings" panose="05000000000000000000" pitchFamily="2" charset="2"/>
              </a:rPr>
              <a:t>hypervisor</a:t>
            </a:r>
            <a:r>
              <a:rPr lang="en-IN" sz="2400" dirty="0">
                <a:sym typeface="Wingdings" panose="05000000000000000000" pitchFamily="2" charset="2"/>
              </a:rPr>
              <a:t>. Xen maintains a </a:t>
            </a:r>
            <a:r>
              <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Wingdings" panose="05000000000000000000" pitchFamily="2" charset="2"/>
              </a:rPr>
              <a:t>shadow</a:t>
            </a:r>
            <a:r>
              <a:rPr lang="en-IN" sz="2400" dirty="0">
                <a:sym typeface="Wingdings" panose="05000000000000000000" pitchFamily="2" charset="2"/>
              </a:rPr>
              <a:t> page table for each process and it </a:t>
            </a:r>
            <a:r>
              <a:rPr lang="en-IN" sz="2400" dirty="0">
                <a:solidFill>
                  <a:srgbClr val="FF0000"/>
                </a:solidFill>
                <a:sym typeface="Wingdings" panose="05000000000000000000" pitchFamily="2" charset="2"/>
              </a:rPr>
              <a:t>updates</a:t>
            </a:r>
            <a:r>
              <a:rPr lang="en-IN" sz="2400" dirty="0">
                <a:sym typeface="Wingdings" panose="05000000000000000000" pitchFamily="2" charset="2"/>
              </a:rPr>
              <a:t> it when the guest OS lets it know.</a:t>
            </a:r>
          </a:p>
          <a:p>
            <a:r>
              <a:rPr lang="en-IN" sz="2400" dirty="0">
                <a:sym typeface="Wingdings" panose="05000000000000000000" pitchFamily="2" charset="2"/>
              </a:rPr>
              <a:t>Interrupts are sent as </a:t>
            </a:r>
            <a:r>
              <a:rPr lang="en-IN" sz="2400" dirty="0">
                <a:solidFill>
                  <a:srgbClr val="0070C0"/>
                </a:solidFill>
                <a:sym typeface="Wingdings" panose="05000000000000000000" pitchFamily="2" charset="2"/>
              </a:rPr>
              <a:t>lightweight</a:t>
            </a:r>
            <a:r>
              <a:rPr lang="en-IN" sz="2400" dirty="0">
                <a:sym typeface="Wingdings" panose="05000000000000000000" pitchFamily="2" charset="2"/>
              </a:rPr>
              <a:t> events to the </a:t>
            </a:r>
            <a:r>
              <a:rPr lang="en-IN" sz="2400" dirty="0">
                <a:solidFill>
                  <a:srgbClr val="7030A0"/>
                </a:solidFill>
                <a:sym typeface="Wingdings" panose="05000000000000000000" pitchFamily="2" charset="2"/>
              </a:rPr>
              <a:t>guest OS </a:t>
            </a:r>
            <a:r>
              <a:rPr lang="en-IN" sz="2400" dirty="0">
                <a:sym typeface="Wingdings" panose="05000000000000000000" pitchFamily="2" charset="2"/>
              </a:rPr>
              <a:t>(similar to </a:t>
            </a:r>
            <a:r>
              <a:rPr lang="en-IN" sz="2400" dirty="0">
                <a:solidFill>
                  <a:srgbClr val="00B050"/>
                </a:solidFill>
                <a:sym typeface="Wingdings" panose="05000000000000000000" pitchFamily="2" charset="2"/>
              </a:rPr>
              <a:t>signals</a:t>
            </a:r>
            <a:r>
              <a:rPr lang="en-IN" sz="2400" dirty="0">
                <a:sym typeface="Wingdings" panose="05000000000000000000" pitchFamily="2" charset="2"/>
              </a:rPr>
              <a:t>)</a:t>
            </a:r>
          </a:p>
          <a:p>
            <a:r>
              <a:rPr lang="en-IN" sz="2400" dirty="0"/>
              <a:t>I/O: Create a </a:t>
            </a:r>
            <a:r>
              <a:rPr lang="en-IN" sz="2400" dirty="0">
                <a:solidFill>
                  <a:srgbClr val="7030A0"/>
                </a:solidFill>
              </a:rPr>
              <a:t>bounded queue </a:t>
            </a:r>
            <a:r>
              <a:rPr lang="en-IN" sz="2400" dirty="0"/>
              <a:t>(request buffer) between the guest OS and </a:t>
            </a:r>
            <a:r>
              <a:rPr lang="en-IN" sz="2400" dirty="0">
                <a:solidFill>
                  <a:srgbClr val="0070C0"/>
                </a:solidFill>
              </a:rPr>
              <a:t>Xen</a:t>
            </a:r>
            <a:r>
              <a:rPr lang="en-IN" sz="2400" dirty="0"/>
              <a:t> (aka I/O ring because it is a </a:t>
            </a:r>
            <a:r>
              <a:rPr lang="en-IN" sz="2400" dirty="0">
                <a:solidFill>
                  <a:srgbClr val="C00000"/>
                </a:solidFill>
              </a:rPr>
              <a:t>circular queue</a:t>
            </a:r>
            <a:r>
              <a:rPr lang="en-IN" sz="2400" dirty="0"/>
              <a:t>).</a:t>
            </a:r>
          </a:p>
          <a:p>
            <a:endParaRPr lang="en-IN" dirty="0"/>
          </a:p>
        </p:txBody>
      </p:sp>
      <p:sp>
        <p:nvSpPr>
          <p:cNvPr id="4" name="Footer Placeholder 3">
            <a:extLst>
              <a:ext uri="{FF2B5EF4-FFF2-40B4-BE49-F238E27FC236}">
                <a16:creationId xmlns:a16="http://schemas.microsoft.com/office/drawing/2014/main" id="{FAB2A888-F5B1-674A-98DA-470994D30C5C}"/>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FEF33048-A5EC-47F8-B554-E9499D5FBBD9}"/>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6" name="Picture 5" descr="Icon&#10;&#10;Description automatically generated">
            <a:extLst>
              <a:ext uri="{FF2B5EF4-FFF2-40B4-BE49-F238E27FC236}">
                <a16:creationId xmlns:a16="http://schemas.microsoft.com/office/drawing/2014/main" id="{53D6E11C-816F-69D9-AA3D-8722D13B21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5033" y="1100030"/>
            <a:ext cx="592949" cy="592949"/>
          </a:xfrm>
          <a:prstGeom prst="rect">
            <a:avLst/>
          </a:prstGeom>
        </p:spPr>
      </p:pic>
      <p:sp>
        <p:nvSpPr>
          <p:cNvPr id="7" name="TextBox 6">
            <a:extLst>
              <a:ext uri="{FF2B5EF4-FFF2-40B4-BE49-F238E27FC236}">
                <a16:creationId xmlns:a16="http://schemas.microsoft.com/office/drawing/2014/main" id="{631464D3-C592-56B7-E697-AA322D4E453D}"/>
              </a:ext>
            </a:extLst>
          </p:cNvPr>
          <p:cNvSpPr txBox="1"/>
          <p:nvPr/>
        </p:nvSpPr>
        <p:spPr>
          <a:xfrm>
            <a:off x="2073875" y="1185338"/>
            <a:ext cx="8507265" cy="461665"/>
          </a:xfrm>
          <a:prstGeom prst="rect">
            <a:avLst/>
          </a:prstGeom>
          <a:noFill/>
        </p:spPr>
        <p:txBody>
          <a:bodyPr wrap="none" rtlCol="0">
            <a:spAutoFit/>
          </a:bodyPr>
          <a:lstStyle/>
          <a:p>
            <a:r>
              <a:rPr lang="en-IN" sz="2400" dirty="0"/>
              <a:t>Why not modify the </a:t>
            </a:r>
            <a:r>
              <a:rPr lang="en-IN" sz="2400" dirty="0">
                <a:solidFill>
                  <a:srgbClr val="0070C0"/>
                </a:solidFill>
              </a:rPr>
              <a:t>guest operating system </a:t>
            </a:r>
            <a:r>
              <a:rPr lang="en-IN" sz="2400" dirty="0"/>
              <a:t>to make it </a:t>
            </a:r>
            <a:r>
              <a:rPr lang="en-IN" sz="2400" dirty="0">
                <a:solidFill>
                  <a:srgbClr val="00B050"/>
                </a:solidFill>
              </a:rPr>
              <a:t>VM</a:t>
            </a:r>
            <a:r>
              <a:rPr lang="en-IN" sz="2400" dirty="0"/>
              <a:t> aware? </a:t>
            </a:r>
          </a:p>
        </p:txBody>
      </p:sp>
    </p:spTree>
    <p:extLst>
      <p:ext uri="{BB962C8B-B14F-4D97-AF65-F5344CB8AC3E}">
        <p14:creationId xmlns:p14="http://schemas.microsoft.com/office/powerpoint/2010/main" val="11780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57EE-95C0-BC4F-5A79-8D4CFD3CD4A4}"/>
              </a:ext>
            </a:extLst>
          </p:cNvPr>
          <p:cNvSpPr>
            <a:spLocks noGrp="1"/>
          </p:cNvSpPr>
          <p:nvPr>
            <p:ph type="title"/>
          </p:nvPr>
        </p:nvSpPr>
        <p:spPr>
          <a:xfrm>
            <a:off x="838200" y="184467"/>
            <a:ext cx="10515600" cy="1325563"/>
          </a:xfrm>
        </p:spPr>
        <p:txBody>
          <a:bodyPr/>
          <a:lstStyle/>
          <a:p>
            <a:r>
              <a:rPr lang="en-IN" dirty="0"/>
              <a:t>HW-Assisted Virtualization</a:t>
            </a:r>
          </a:p>
        </p:txBody>
      </p:sp>
      <p:sp>
        <p:nvSpPr>
          <p:cNvPr id="4" name="Footer Placeholder 3">
            <a:extLst>
              <a:ext uri="{FF2B5EF4-FFF2-40B4-BE49-F238E27FC236}">
                <a16:creationId xmlns:a16="http://schemas.microsoft.com/office/drawing/2014/main" id="{10E0F3B6-FB26-3D87-7057-1517B0757251}"/>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A43404E6-3AA3-3264-6E3A-C0C545143ECD}"/>
              </a:ext>
            </a:extLst>
          </p:cNvPr>
          <p:cNvSpPr>
            <a:spLocks noGrp="1"/>
          </p:cNvSpPr>
          <p:nvPr>
            <p:ph type="sldNum" sz="quarter" idx="12"/>
          </p:nvPr>
        </p:nvSpPr>
        <p:spPr/>
        <p:txBody>
          <a:bodyPr/>
          <a:lstStyle/>
          <a:p>
            <a:fld id="{330EA680-D336-4FF7-8B7A-9848BB0A1C32}" type="slidenum">
              <a:rPr lang="en-US" smtClean="0"/>
              <a:t>12</a:t>
            </a:fld>
            <a:endParaRPr lang="en-US"/>
          </a:p>
        </p:txBody>
      </p:sp>
      <p:graphicFrame>
        <p:nvGraphicFramePr>
          <p:cNvPr id="6" name="Table 6">
            <a:extLst>
              <a:ext uri="{FF2B5EF4-FFF2-40B4-BE49-F238E27FC236}">
                <a16:creationId xmlns:a16="http://schemas.microsoft.com/office/drawing/2014/main" id="{0359F3C2-FD31-437D-EEA8-BCCD7E4D40E0}"/>
              </a:ext>
            </a:extLst>
          </p:cNvPr>
          <p:cNvGraphicFramePr>
            <a:graphicFrameLocks noGrp="1"/>
          </p:cNvGraphicFramePr>
          <p:nvPr/>
        </p:nvGraphicFramePr>
        <p:xfrm>
          <a:off x="838200" y="1404152"/>
          <a:ext cx="10086206" cy="4846320"/>
        </p:xfrm>
        <a:graphic>
          <a:graphicData uri="http://schemas.openxmlformats.org/drawingml/2006/table">
            <a:tbl>
              <a:tblPr firstRow="1" bandRow="1">
                <a:tableStyleId>{5C22544A-7EE6-4342-B048-85BDC9FD1C3A}</a:tableStyleId>
              </a:tblPr>
              <a:tblGrid>
                <a:gridCol w="2720206">
                  <a:extLst>
                    <a:ext uri="{9D8B030D-6E8A-4147-A177-3AD203B41FA5}">
                      <a16:colId xmlns:a16="http://schemas.microsoft.com/office/drawing/2014/main" val="2550645410"/>
                    </a:ext>
                  </a:extLst>
                </a:gridCol>
                <a:gridCol w="7366000">
                  <a:extLst>
                    <a:ext uri="{9D8B030D-6E8A-4147-A177-3AD203B41FA5}">
                      <a16:colId xmlns:a16="http://schemas.microsoft.com/office/drawing/2014/main" val="3442426487"/>
                    </a:ext>
                  </a:extLst>
                </a:gridCol>
              </a:tblGrid>
              <a:tr h="370840">
                <a:tc>
                  <a:txBody>
                    <a:bodyPr/>
                    <a:lstStyle/>
                    <a:p>
                      <a:r>
                        <a:rPr lang="en-IN" sz="2400" dirty="0"/>
                        <a:t>Event</a:t>
                      </a:r>
                    </a:p>
                  </a:txBody>
                  <a:tcPr/>
                </a:tc>
                <a:tc>
                  <a:txBody>
                    <a:bodyPr/>
                    <a:lstStyle/>
                    <a:p>
                      <a:r>
                        <a:rPr lang="en-IN" sz="2400" dirty="0"/>
                        <a:t>Action</a:t>
                      </a:r>
                    </a:p>
                  </a:txBody>
                  <a:tcPr/>
                </a:tc>
                <a:extLst>
                  <a:ext uri="{0D108BD9-81ED-4DB2-BD59-A6C34878D82A}">
                    <a16:rowId xmlns:a16="http://schemas.microsoft.com/office/drawing/2014/main" val="2402156614"/>
                  </a:ext>
                </a:extLst>
              </a:tr>
              <a:tr h="370840">
                <a:tc>
                  <a:txBody>
                    <a:bodyPr/>
                    <a:lstStyle/>
                    <a:p>
                      <a:r>
                        <a:rPr lang="en-IN" sz="2400" dirty="0"/>
                        <a:t>Privileged instruction execution </a:t>
                      </a:r>
                    </a:p>
                  </a:txBody>
                  <a:tcPr/>
                </a:tc>
                <a:tc>
                  <a:txBody>
                    <a:bodyPr/>
                    <a:lstStyle/>
                    <a:p>
                      <a:r>
                        <a:rPr lang="en-IN" sz="2400" dirty="0"/>
                        <a:t>Most of the time it is allowed like </a:t>
                      </a:r>
                      <a:r>
                        <a:rPr lang="en-IN" sz="2400" i="1" dirty="0" err="1"/>
                        <a:t>syscall</a:t>
                      </a:r>
                      <a:r>
                        <a:rPr lang="en-IN" sz="2400" i="1" dirty="0"/>
                        <a:t> enter </a:t>
                      </a:r>
                      <a:r>
                        <a:rPr lang="en-IN" sz="2400" dirty="0"/>
                        <a:t>and </a:t>
                      </a:r>
                      <a:r>
                        <a:rPr lang="en-IN" sz="2400" i="1" dirty="0"/>
                        <a:t>exit</a:t>
                      </a:r>
                      <a:r>
                        <a:rPr lang="en-IN" sz="2400" dirty="0"/>
                        <a:t> because in this case, VMs run in Ring 0 (albeit in non-root mode or VM mode). Some I/O instructions necessitate a VM exit. The device needs to be emulated.</a:t>
                      </a:r>
                    </a:p>
                  </a:txBody>
                  <a:tcPr/>
                </a:tc>
                <a:extLst>
                  <a:ext uri="{0D108BD9-81ED-4DB2-BD59-A6C34878D82A}">
                    <a16:rowId xmlns:a16="http://schemas.microsoft.com/office/drawing/2014/main" val="229884377"/>
                  </a:ext>
                </a:extLst>
              </a:tr>
              <a:tr h="370840">
                <a:tc>
                  <a:txBody>
                    <a:bodyPr/>
                    <a:lstStyle/>
                    <a:p>
                      <a:r>
                        <a:rPr lang="en-IN" sz="2400" dirty="0"/>
                        <a:t>Memory accesses</a:t>
                      </a:r>
                    </a:p>
                  </a:txBody>
                  <a:tcPr/>
                </a:tc>
                <a:tc>
                  <a:txBody>
                    <a:bodyPr/>
                    <a:lstStyle/>
                    <a:p>
                      <a:pPr lvl="0" algn="l">
                        <a:lnSpc>
                          <a:spcPct val="100000"/>
                        </a:lnSpc>
                        <a:spcBef>
                          <a:spcPts val="0"/>
                        </a:spcBef>
                        <a:spcAft>
                          <a:spcPts val="0"/>
                        </a:spcAft>
                        <a:buNone/>
                      </a:pPr>
                      <a:r>
                        <a:rPr lang="en-IN" sz="2400" b="0" i="0" u="none" strike="noStrike" noProof="0">
                          <a:latin typeface="Calibri"/>
                        </a:rPr>
                        <a:t>Use shadow page tables that are directly stored in HW (fast path). The CPU walks both the guest and host page tables on a TLB miss and updates the shadow page table (if there has been an update to either page table, slow path). </a:t>
                      </a:r>
                      <a:endParaRPr lang="en-US" dirty="0"/>
                    </a:p>
                  </a:txBody>
                  <a:tcPr/>
                </a:tc>
                <a:extLst>
                  <a:ext uri="{0D108BD9-81ED-4DB2-BD59-A6C34878D82A}">
                    <a16:rowId xmlns:a16="http://schemas.microsoft.com/office/drawing/2014/main" val="554184077"/>
                  </a:ext>
                </a:extLst>
              </a:tr>
              <a:tr h="370840">
                <a:tc>
                  <a:txBody>
                    <a:bodyPr/>
                    <a:lstStyle/>
                    <a:p>
                      <a:r>
                        <a:rPr lang="en-IN" sz="2400" dirty="0"/>
                        <a:t>I/O</a:t>
                      </a:r>
                    </a:p>
                  </a:txBody>
                  <a:tcPr/>
                </a:tc>
                <a:tc>
                  <a:txBody>
                    <a:bodyPr/>
                    <a:lstStyle/>
                    <a:p>
                      <a:r>
                        <a:rPr lang="en-IN" sz="2400" dirty="0"/>
                        <a:t>Use the SR-IOV and MR-IOV protocols</a:t>
                      </a:r>
                    </a:p>
                  </a:txBody>
                  <a:tcPr/>
                </a:tc>
                <a:extLst>
                  <a:ext uri="{0D108BD9-81ED-4DB2-BD59-A6C34878D82A}">
                    <a16:rowId xmlns:a16="http://schemas.microsoft.com/office/drawing/2014/main" val="3268626137"/>
                  </a:ext>
                </a:extLst>
              </a:tr>
              <a:tr h="370840">
                <a:tc>
                  <a:txBody>
                    <a:bodyPr/>
                    <a:lstStyle/>
                    <a:p>
                      <a:r>
                        <a:rPr lang="en-IN" sz="2400" dirty="0"/>
                        <a:t>Storage</a:t>
                      </a:r>
                    </a:p>
                  </a:txBody>
                  <a:tcPr/>
                </a:tc>
                <a:tc>
                  <a:txBody>
                    <a:bodyPr/>
                    <a:lstStyle/>
                    <a:p>
                      <a:r>
                        <a:rPr lang="en-IN" sz="2400" dirty="0"/>
                        <a:t>The hypervisor maintains </a:t>
                      </a:r>
                      <a:r>
                        <a:rPr lang="en-IN" sz="2400"/>
                        <a:t>a guest-to-host </a:t>
                      </a:r>
                      <a:r>
                        <a:rPr lang="en-IN" sz="2400" dirty="0"/>
                        <a:t>block table.</a:t>
                      </a:r>
                    </a:p>
                  </a:txBody>
                  <a:tcPr/>
                </a:tc>
                <a:extLst>
                  <a:ext uri="{0D108BD9-81ED-4DB2-BD59-A6C34878D82A}">
                    <a16:rowId xmlns:a16="http://schemas.microsoft.com/office/drawing/2014/main" val="3913302276"/>
                  </a:ext>
                </a:extLst>
              </a:tr>
            </a:tbl>
          </a:graphicData>
        </a:graphic>
      </p:graphicFrame>
      <p:sp>
        <p:nvSpPr>
          <p:cNvPr id="3" name="Rectangle: Rounded Corners 2">
            <a:extLst>
              <a:ext uri="{FF2B5EF4-FFF2-40B4-BE49-F238E27FC236}">
                <a16:creationId xmlns:a16="http://schemas.microsoft.com/office/drawing/2014/main" id="{896EE304-DED9-A370-06FB-3A169E78CC31}"/>
              </a:ext>
            </a:extLst>
          </p:cNvPr>
          <p:cNvSpPr/>
          <p:nvPr/>
        </p:nvSpPr>
        <p:spPr>
          <a:xfrm>
            <a:off x="7306056" y="585216"/>
            <a:ext cx="1883664" cy="4937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t>Intel VT-x</a:t>
            </a:r>
          </a:p>
        </p:txBody>
      </p:sp>
      <p:sp>
        <p:nvSpPr>
          <p:cNvPr id="7" name="Rectangle: Rounded Corners 6">
            <a:extLst>
              <a:ext uri="{FF2B5EF4-FFF2-40B4-BE49-F238E27FC236}">
                <a16:creationId xmlns:a16="http://schemas.microsoft.com/office/drawing/2014/main" id="{0BE92B70-D627-8908-E81A-A7839F1675A6}"/>
              </a:ext>
            </a:extLst>
          </p:cNvPr>
          <p:cNvSpPr/>
          <p:nvPr/>
        </p:nvSpPr>
        <p:spPr>
          <a:xfrm>
            <a:off x="9329928" y="585216"/>
            <a:ext cx="1231392" cy="49377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AMD-V</a:t>
            </a:r>
          </a:p>
        </p:txBody>
      </p:sp>
    </p:spTree>
    <p:extLst>
      <p:ext uri="{BB962C8B-B14F-4D97-AF65-F5344CB8AC3E}">
        <p14:creationId xmlns:p14="http://schemas.microsoft.com/office/powerpoint/2010/main" val="177232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62AF-F85B-BC8E-F040-B44D098F9734}"/>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28C6CF2C-7CA7-4EBC-431D-A62A3D8AF5C3}"/>
              </a:ext>
            </a:extLst>
          </p:cNvPr>
          <p:cNvSpPr>
            <a:spLocks noGrp="1"/>
          </p:cNvSpPr>
          <p:nvPr>
            <p:ph idx="1"/>
          </p:nvPr>
        </p:nvSpPr>
        <p:spPr/>
        <p:txBody>
          <a:bodyPr/>
          <a:lstStyle/>
          <a:p>
            <a:pPr marL="514350" indent="-514350">
              <a:buFont typeface="+mj-lt"/>
              <a:buAutoNum type="arabicPeriod"/>
            </a:pPr>
            <a:r>
              <a:rPr lang="en-IN" dirty="0"/>
              <a:t>Paul Barham, Boris Dragovic, Keir Fraser, Steven Hand, Tim Harris, Alex Ho, Rolf Neugebauer, Ian Pratt, and Andrew Warfield. 2003. Xen and the art of virtualization. In Proceedings of the nineteenth ACM symposium on Operating systems principles (SOSP '03). Association for Computing Machinery, New York, NY, USA, 164–177. https://doi.org/10.1145/945445.945462</a:t>
            </a:r>
          </a:p>
        </p:txBody>
      </p:sp>
      <p:sp>
        <p:nvSpPr>
          <p:cNvPr id="4" name="Footer Placeholder 3">
            <a:extLst>
              <a:ext uri="{FF2B5EF4-FFF2-40B4-BE49-F238E27FC236}">
                <a16:creationId xmlns:a16="http://schemas.microsoft.com/office/drawing/2014/main" id="{012E33B8-0806-CCF4-8CEA-1E4A0D6D1D79}"/>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BE17FAFC-503B-85BD-52ED-7AE3C47DF8B2}"/>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536826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9406EF8-A9C7-4956-37DE-447EB795A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63" y="82617"/>
            <a:ext cx="11717619" cy="6571244"/>
          </a:xfrm>
        </p:spPr>
      </p:pic>
      <p:pic>
        <p:nvPicPr>
          <p:cNvPr id="5" name="Picture 4" descr="Icon&#10;&#10;Description automatically generated">
            <a:extLst>
              <a:ext uri="{FF2B5EF4-FFF2-40B4-BE49-F238E27FC236}">
                <a16:creationId xmlns:a16="http://schemas.microsoft.com/office/drawing/2014/main" id="{2AE49069-C86C-9A2D-80AF-67C1845D4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776" y="4926063"/>
            <a:ext cx="1404239" cy="1404239"/>
          </a:xfrm>
          <a:prstGeom prst="rect">
            <a:avLst/>
          </a:prstGeom>
        </p:spPr>
      </p:pic>
      <p:pic>
        <p:nvPicPr>
          <p:cNvPr id="2" name="Picture 2">
            <a:extLst>
              <a:ext uri="{FF2B5EF4-FFF2-40B4-BE49-F238E27FC236}">
                <a16:creationId xmlns:a16="http://schemas.microsoft.com/office/drawing/2014/main" id="{C0D47F43-BC24-1AD1-B890-0A7BCFDD42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69459" y="589307"/>
            <a:ext cx="1999328" cy="2037428"/>
          </a:xfrm>
          <a:prstGeom prst="rect">
            <a:avLst/>
          </a:prstGeom>
        </p:spPr>
      </p:pic>
      <p:sp>
        <p:nvSpPr>
          <p:cNvPr id="3" name="TextBox 2">
            <a:extLst>
              <a:ext uri="{FF2B5EF4-FFF2-40B4-BE49-F238E27FC236}">
                <a16:creationId xmlns:a16="http://schemas.microsoft.com/office/drawing/2014/main" id="{34C112CC-5AAD-7868-7DFB-6D6063ECA5EA}"/>
              </a:ext>
            </a:extLst>
          </p:cNvPr>
          <p:cNvSpPr txBox="1"/>
          <p:nvPr/>
        </p:nvSpPr>
        <p:spPr>
          <a:xfrm>
            <a:off x="4613562" y="1260763"/>
            <a:ext cx="611072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a:solidFill>
                  <a:srgbClr val="0070C0"/>
                </a:solidFill>
                <a:latin typeface="Comic Sans MS"/>
                <a:cs typeface="Calibri"/>
              </a:rPr>
              <a:t>srsarangi@cse.iitd.ac.in</a:t>
            </a:r>
            <a:endParaRPr lang="en-US" sz="4000" err="1">
              <a:solidFill>
                <a:srgbClr val="0070C0"/>
              </a:solidFill>
              <a:latin typeface="Comic Sans MS"/>
            </a:endParaRPr>
          </a:p>
        </p:txBody>
      </p:sp>
      <p:sp>
        <p:nvSpPr>
          <p:cNvPr id="6" name="Footer Placeholder 5">
            <a:extLst>
              <a:ext uri="{FF2B5EF4-FFF2-40B4-BE49-F238E27FC236}">
                <a16:creationId xmlns:a16="http://schemas.microsoft.com/office/drawing/2014/main" id="{D45B8B81-3E48-677F-8A2F-C81D3D20251A}"/>
              </a:ext>
            </a:extLst>
          </p:cNvPr>
          <p:cNvSpPr>
            <a:spLocks noGrp="1"/>
          </p:cNvSpPr>
          <p:nvPr>
            <p:ph type="ftr" sz="quarter" idx="11"/>
          </p:nvPr>
        </p:nvSpPr>
        <p:spPr/>
        <p:txBody>
          <a:bodyPr/>
          <a:lstStyle/>
          <a:p>
            <a:r>
              <a:rPr lang="it-IT"/>
              <a:t>(c) Smruti R. Sarangi, 2023</a:t>
            </a:r>
            <a:endParaRPr lang="en-US"/>
          </a:p>
        </p:txBody>
      </p:sp>
      <p:sp>
        <p:nvSpPr>
          <p:cNvPr id="7" name="Slide Number Placeholder 6">
            <a:extLst>
              <a:ext uri="{FF2B5EF4-FFF2-40B4-BE49-F238E27FC236}">
                <a16:creationId xmlns:a16="http://schemas.microsoft.com/office/drawing/2014/main" id="{7A45B286-8152-27A7-D836-8EAF4D9F8884}"/>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21415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3152-5CEC-E443-0BD6-2EC4A67E193E}"/>
              </a:ext>
            </a:extLst>
          </p:cNvPr>
          <p:cNvSpPr>
            <a:spLocks noGrp="1"/>
          </p:cNvSpPr>
          <p:nvPr>
            <p:ph type="title"/>
          </p:nvPr>
        </p:nvSpPr>
        <p:spPr/>
        <p:txBody>
          <a:bodyPr/>
          <a:lstStyle/>
          <a:p>
            <a:r>
              <a:rPr lang="en-US">
                <a:cs typeface="Calibri Light"/>
              </a:rPr>
              <a:t>Outline of this Chapter</a:t>
            </a:r>
            <a:endParaRPr lang="en-US"/>
          </a:p>
        </p:txBody>
      </p:sp>
      <p:graphicFrame>
        <p:nvGraphicFramePr>
          <p:cNvPr id="4" name="Diagram 4">
            <a:extLst>
              <a:ext uri="{FF2B5EF4-FFF2-40B4-BE49-F238E27FC236}">
                <a16:creationId xmlns:a16="http://schemas.microsoft.com/office/drawing/2014/main" id="{BEFA056E-878D-272B-D6B7-9F530418CA72}"/>
              </a:ext>
            </a:extLst>
          </p:cNvPr>
          <p:cNvGraphicFramePr/>
          <p:nvPr>
            <p:extLst>
              <p:ext uri="{D42A27DB-BD31-4B8C-83A1-F6EECF244321}">
                <p14:modId xmlns:p14="http://schemas.microsoft.com/office/powerpoint/2010/main" val="2306987661"/>
              </p:ext>
            </p:extLst>
          </p:nvPr>
        </p:nvGraphicFramePr>
        <p:xfrm>
          <a:off x="2108200" y="520700"/>
          <a:ext cx="9677400" cy="622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7" name="Arrow: Right 546">
            <a:extLst>
              <a:ext uri="{FF2B5EF4-FFF2-40B4-BE49-F238E27FC236}">
                <a16:creationId xmlns:a16="http://schemas.microsoft.com/office/drawing/2014/main" id="{0495D27B-F84C-16D3-39AC-6098851E46AC}"/>
              </a:ext>
            </a:extLst>
          </p:cNvPr>
          <p:cNvSpPr/>
          <p:nvPr/>
        </p:nvSpPr>
        <p:spPr>
          <a:xfrm>
            <a:off x="5809336" y="2224396"/>
            <a:ext cx="1577115" cy="6613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err="1"/>
          </a:p>
        </p:txBody>
      </p:sp>
      <p:sp>
        <p:nvSpPr>
          <p:cNvPr id="3" name="Footer Placeholder 2">
            <a:extLst>
              <a:ext uri="{FF2B5EF4-FFF2-40B4-BE49-F238E27FC236}">
                <a16:creationId xmlns:a16="http://schemas.microsoft.com/office/drawing/2014/main" id="{1FF4AF79-3831-898A-60E2-2A9A7F2ABFCC}"/>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94B06472-D75D-7BDD-CF5F-8BF36EDE3999}"/>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89650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AB811F2-2757-FDA7-73D7-E462C64A8453}"/>
              </a:ext>
            </a:extLst>
          </p:cNvPr>
          <p:cNvSpPr/>
          <p:nvPr/>
        </p:nvSpPr>
        <p:spPr>
          <a:xfrm>
            <a:off x="3000863" y="2538845"/>
            <a:ext cx="1563278" cy="433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12" name="Rectangle: Rounded Corners 11">
            <a:extLst>
              <a:ext uri="{FF2B5EF4-FFF2-40B4-BE49-F238E27FC236}">
                <a16:creationId xmlns:a16="http://schemas.microsoft.com/office/drawing/2014/main" id="{AB60275D-822F-C5C1-BE0B-9CF50051E40F}"/>
              </a:ext>
            </a:extLst>
          </p:cNvPr>
          <p:cNvSpPr/>
          <p:nvPr/>
        </p:nvSpPr>
        <p:spPr>
          <a:xfrm>
            <a:off x="2886172" y="2639506"/>
            <a:ext cx="1563278" cy="433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2" name="Title 1">
            <a:extLst>
              <a:ext uri="{FF2B5EF4-FFF2-40B4-BE49-F238E27FC236}">
                <a16:creationId xmlns:a16="http://schemas.microsoft.com/office/drawing/2014/main" id="{70B71E8A-3238-C67D-DAAF-D862EDFB75FD}"/>
              </a:ext>
            </a:extLst>
          </p:cNvPr>
          <p:cNvSpPr>
            <a:spLocks noGrp="1"/>
          </p:cNvSpPr>
          <p:nvPr>
            <p:ph type="title"/>
          </p:nvPr>
        </p:nvSpPr>
        <p:spPr/>
        <p:txBody>
          <a:bodyPr/>
          <a:lstStyle/>
          <a:p>
            <a:r>
              <a:rPr lang="en-IN" dirty="0"/>
              <a:t>Run an OS as an Application </a:t>
            </a:r>
          </a:p>
        </p:txBody>
      </p:sp>
      <p:sp>
        <p:nvSpPr>
          <p:cNvPr id="4" name="Footer Placeholder 3">
            <a:extLst>
              <a:ext uri="{FF2B5EF4-FFF2-40B4-BE49-F238E27FC236}">
                <a16:creationId xmlns:a16="http://schemas.microsoft.com/office/drawing/2014/main" id="{8F146F1E-A426-9BD6-B6C2-07E30A41142D}"/>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5F78B2B2-DA95-B85B-D293-3DD88B80EF04}"/>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6" name="Rectangle 5">
            <a:extLst>
              <a:ext uri="{FF2B5EF4-FFF2-40B4-BE49-F238E27FC236}">
                <a16:creationId xmlns:a16="http://schemas.microsoft.com/office/drawing/2014/main" id="{F8A5340B-2DD6-72A9-4CD9-3E2382D19F96}"/>
              </a:ext>
            </a:extLst>
          </p:cNvPr>
          <p:cNvSpPr/>
          <p:nvPr/>
        </p:nvSpPr>
        <p:spPr>
          <a:xfrm>
            <a:off x="2771480" y="4732255"/>
            <a:ext cx="5683981" cy="4713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t>Hardware</a:t>
            </a:r>
          </a:p>
        </p:txBody>
      </p:sp>
      <p:sp>
        <p:nvSpPr>
          <p:cNvPr id="7" name="Rectangle 6">
            <a:extLst>
              <a:ext uri="{FF2B5EF4-FFF2-40B4-BE49-F238E27FC236}">
                <a16:creationId xmlns:a16="http://schemas.microsoft.com/office/drawing/2014/main" id="{9A8AED17-A8AC-510F-6A46-55CEEBFD3E6C}"/>
              </a:ext>
            </a:extLst>
          </p:cNvPr>
          <p:cNvSpPr/>
          <p:nvPr/>
        </p:nvSpPr>
        <p:spPr>
          <a:xfrm>
            <a:off x="2771480" y="4119513"/>
            <a:ext cx="5683981" cy="6127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Virtual machine manager (VMM)</a:t>
            </a:r>
          </a:p>
        </p:txBody>
      </p:sp>
      <p:sp>
        <p:nvSpPr>
          <p:cNvPr id="8" name="Rectangle 7">
            <a:extLst>
              <a:ext uri="{FF2B5EF4-FFF2-40B4-BE49-F238E27FC236}">
                <a16:creationId xmlns:a16="http://schemas.microsoft.com/office/drawing/2014/main" id="{042F5522-8C00-49C0-73DA-3413867C1F10}"/>
              </a:ext>
            </a:extLst>
          </p:cNvPr>
          <p:cNvSpPr/>
          <p:nvPr/>
        </p:nvSpPr>
        <p:spPr>
          <a:xfrm>
            <a:off x="2771480" y="3685880"/>
            <a:ext cx="1536569" cy="4336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t>VM1</a:t>
            </a:r>
          </a:p>
        </p:txBody>
      </p:sp>
      <p:sp>
        <p:nvSpPr>
          <p:cNvPr id="9" name="Rectangle 8">
            <a:extLst>
              <a:ext uri="{FF2B5EF4-FFF2-40B4-BE49-F238E27FC236}">
                <a16:creationId xmlns:a16="http://schemas.microsoft.com/office/drawing/2014/main" id="{7D6A4B90-9991-4579-305A-3A5D9F5A0F23}"/>
              </a:ext>
            </a:extLst>
          </p:cNvPr>
          <p:cNvSpPr/>
          <p:nvPr/>
        </p:nvSpPr>
        <p:spPr>
          <a:xfrm>
            <a:off x="2771479" y="3274472"/>
            <a:ext cx="1536569" cy="4336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t>kernel</a:t>
            </a:r>
          </a:p>
        </p:txBody>
      </p:sp>
      <p:sp>
        <p:nvSpPr>
          <p:cNvPr id="10" name="Rectangle: Rounded Corners 9">
            <a:extLst>
              <a:ext uri="{FF2B5EF4-FFF2-40B4-BE49-F238E27FC236}">
                <a16:creationId xmlns:a16="http://schemas.microsoft.com/office/drawing/2014/main" id="{213BE26C-6293-4E46-6AD6-D207BC6BAFAD}"/>
              </a:ext>
            </a:extLst>
          </p:cNvPr>
          <p:cNvSpPr/>
          <p:nvPr/>
        </p:nvSpPr>
        <p:spPr>
          <a:xfrm>
            <a:off x="2771480" y="2780909"/>
            <a:ext cx="1536570" cy="433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processes</a:t>
            </a:r>
          </a:p>
        </p:txBody>
      </p:sp>
      <p:sp>
        <p:nvSpPr>
          <p:cNvPr id="14" name="Rectangle: Rounded Corners 13">
            <a:extLst>
              <a:ext uri="{FF2B5EF4-FFF2-40B4-BE49-F238E27FC236}">
                <a16:creationId xmlns:a16="http://schemas.microsoft.com/office/drawing/2014/main" id="{6A4AD1B5-4A15-CB6B-53D9-DB28D8D41393}"/>
              </a:ext>
            </a:extLst>
          </p:cNvPr>
          <p:cNvSpPr/>
          <p:nvPr/>
        </p:nvSpPr>
        <p:spPr>
          <a:xfrm>
            <a:off x="5114043" y="2538845"/>
            <a:ext cx="1563278" cy="4336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2400" dirty="0"/>
          </a:p>
        </p:txBody>
      </p:sp>
      <p:sp>
        <p:nvSpPr>
          <p:cNvPr id="15" name="Rectangle: Rounded Corners 14">
            <a:extLst>
              <a:ext uri="{FF2B5EF4-FFF2-40B4-BE49-F238E27FC236}">
                <a16:creationId xmlns:a16="http://schemas.microsoft.com/office/drawing/2014/main" id="{5DF9EBE5-98C7-5044-AB41-9EC4762A83AE}"/>
              </a:ext>
            </a:extLst>
          </p:cNvPr>
          <p:cNvSpPr/>
          <p:nvPr/>
        </p:nvSpPr>
        <p:spPr>
          <a:xfrm>
            <a:off x="4999352" y="2639506"/>
            <a:ext cx="1563278" cy="4336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2400" dirty="0"/>
          </a:p>
        </p:txBody>
      </p:sp>
      <p:sp>
        <p:nvSpPr>
          <p:cNvPr id="16" name="Rectangle 15">
            <a:extLst>
              <a:ext uri="{FF2B5EF4-FFF2-40B4-BE49-F238E27FC236}">
                <a16:creationId xmlns:a16="http://schemas.microsoft.com/office/drawing/2014/main" id="{20F334CA-BF66-B9F8-6AF2-A8F7CD5B7AA0}"/>
              </a:ext>
            </a:extLst>
          </p:cNvPr>
          <p:cNvSpPr/>
          <p:nvPr/>
        </p:nvSpPr>
        <p:spPr>
          <a:xfrm>
            <a:off x="4884660" y="3685880"/>
            <a:ext cx="1536569" cy="4336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VM2</a:t>
            </a:r>
          </a:p>
        </p:txBody>
      </p:sp>
      <p:sp>
        <p:nvSpPr>
          <p:cNvPr id="17" name="Rectangle 16">
            <a:extLst>
              <a:ext uri="{FF2B5EF4-FFF2-40B4-BE49-F238E27FC236}">
                <a16:creationId xmlns:a16="http://schemas.microsoft.com/office/drawing/2014/main" id="{1B493F22-3A59-27C2-48AF-FE2C7D46DEBA}"/>
              </a:ext>
            </a:extLst>
          </p:cNvPr>
          <p:cNvSpPr/>
          <p:nvPr/>
        </p:nvSpPr>
        <p:spPr>
          <a:xfrm>
            <a:off x="4884659" y="3274472"/>
            <a:ext cx="1536569" cy="4336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kernel</a:t>
            </a:r>
          </a:p>
        </p:txBody>
      </p:sp>
      <p:sp>
        <p:nvSpPr>
          <p:cNvPr id="18" name="Rectangle: Rounded Corners 17">
            <a:extLst>
              <a:ext uri="{FF2B5EF4-FFF2-40B4-BE49-F238E27FC236}">
                <a16:creationId xmlns:a16="http://schemas.microsoft.com/office/drawing/2014/main" id="{53A5CB41-56AD-10D4-EC0F-90F1C084463A}"/>
              </a:ext>
            </a:extLst>
          </p:cNvPr>
          <p:cNvSpPr/>
          <p:nvPr/>
        </p:nvSpPr>
        <p:spPr>
          <a:xfrm>
            <a:off x="4884660" y="2780909"/>
            <a:ext cx="1536570" cy="43363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dirty="0"/>
              <a:t>processes</a:t>
            </a:r>
          </a:p>
        </p:txBody>
      </p:sp>
      <p:sp>
        <p:nvSpPr>
          <p:cNvPr id="19" name="Rectangle: Rounded Corners 18">
            <a:extLst>
              <a:ext uri="{FF2B5EF4-FFF2-40B4-BE49-F238E27FC236}">
                <a16:creationId xmlns:a16="http://schemas.microsoft.com/office/drawing/2014/main" id="{4303A693-08E9-2926-02BB-8E28B338111A}"/>
              </a:ext>
            </a:extLst>
          </p:cNvPr>
          <p:cNvSpPr/>
          <p:nvPr/>
        </p:nvSpPr>
        <p:spPr>
          <a:xfrm>
            <a:off x="7148276" y="2538845"/>
            <a:ext cx="1563278" cy="4336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sz="2400" dirty="0"/>
          </a:p>
        </p:txBody>
      </p:sp>
      <p:sp>
        <p:nvSpPr>
          <p:cNvPr id="20" name="Rectangle: Rounded Corners 19">
            <a:extLst>
              <a:ext uri="{FF2B5EF4-FFF2-40B4-BE49-F238E27FC236}">
                <a16:creationId xmlns:a16="http://schemas.microsoft.com/office/drawing/2014/main" id="{613EB208-8736-65F0-7DE5-C8F9D0E92F0F}"/>
              </a:ext>
            </a:extLst>
          </p:cNvPr>
          <p:cNvSpPr/>
          <p:nvPr/>
        </p:nvSpPr>
        <p:spPr>
          <a:xfrm>
            <a:off x="7033585" y="2639506"/>
            <a:ext cx="1563278" cy="4336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sz="2400" dirty="0"/>
          </a:p>
        </p:txBody>
      </p:sp>
      <p:sp>
        <p:nvSpPr>
          <p:cNvPr id="21" name="Rectangle 20">
            <a:extLst>
              <a:ext uri="{FF2B5EF4-FFF2-40B4-BE49-F238E27FC236}">
                <a16:creationId xmlns:a16="http://schemas.microsoft.com/office/drawing/2014/main" id="{B9250720-0C41-299B-5E7C-41717F554283}"/>
              </a:ext>
            </a:extLst>
          </p:cNvPr>
          <p:cNvSpPr/>
          <p:nvPr/>
        </p:nvSpPr>
        <p:spPr>
          <a:xfrm>
            <a:off x="6918892" y="3685880"/>
            <a:ext cx="1536569" cy="4336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t>VM3</a:t>
            </a:r>
          </a:p>
        </p:txBody>
      </p:sp>
      <p:sp>
        <p:nvSpPr>
          <p:cNvPr id="22" name="Rectangle 21">
            <a:extLst>
              <a:ext uri="{FF2B5EF4-FFF2-40B4-BE49-F238E27FC236}">
                <a16:creationId xmlns:a16="http://schemas.microsoft.com/office/drawing/2014/main" id="{FD3D9A44-4C2A-4577-DA2C-3B18FDC6B438}"/>
              </a:ext>
            </a:extLst>
          </p:cNvPr>
          <p:cNvSpPr/>
          <p:nvPr/>
        </p:nvSpPr>
        <p:spPr>
          <a:xfrm>
            <a:off x="6918892" y="3274472"/>
            <a:ext cx="1536569" cy="4336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t>kernel</a:t>
            </a:r>
          </a:p>
        </p:txBody>
      </p:sp>
      <p:sp>
        <p:nvSpPr>
          <p:cNvPr id="23" name="Rectangle: Rounded Corners 22">
            <a:extLst>
              <a:ext uri="{FF2B5EF4-FFF2-40B4-BE49-F238E27FC236}">
                <a16:creationId xmlns:a16="http://schemas.microsoft.com/office/drawing/2014/main" id="{FD63F02A-AA86-A307-8AC7-C625A385CF25}"/>
              </a:ext>
            </a:extLst>
          </p:cNvPr>
          <p:cNvSpPr/>
          <p:nvPr/>
        </p:nvSpPr>
        <p:spPr>
          <a:xfrm>
            <a:off x="6918893" y="2780909"/>
            <a:ext cx="1536570" cy="433632"/>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2400" dirty="0"/>
              <a:t>processes</a:t>
            </a:r>
          </a:p>
        </p:txBody>
      </p:sp>
      <p:sp>
        <p:nvSpPr>
          <p:cNvPr id="24" name="Speech Bubble: Rectangle with Corners Rounded 23">
            <a:extLst>
              <a:ext uri="{FF2B5EF4-FFF2-40B4-BE49-F238E27FC236}">
                <a16:creationId xmlns:a16="http://schemas.microsoft.com/office/drawing/2014/main" id="{C685191D-4C6A-7191-F359-ABED2B59D4B5}"/>
              </a:ext>
            </a:extLst>
          </p:cNvPr>
          <p:cNvSpPr/>
          <p:nvPr/>
        </p:nvSpPr>
        <p:spPr>
          <a:xfrm>
            <a:off x="9379670" y="4119512"/>
            <a:ext cx="2403835" cy="754145"/>
          </a:xfrm>
          <a:prstGeom prst="wedgeRoundRectCallout">
            <a:avLst>
              <a:gd name="adj1" fmla="val -86715"/>
              <a:gd name="adj2" fmla="val -5192"/>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also known as Hypervisors</a:t>
            </a:r>
          </a:p>
        </p:txBody>
      </p:sp>
    </p:spTree>
    <p:extLst>
      <p:ext uri="{BB962C8B-B14F-4D97-AF65-F5344CB8AC3E}">
        <p14:creationId xmlns:p14="http://schemas.microsoft.com/office/powerpoint/2010/main" val="735172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AA80F-DBFF-5F88-10BA-573BB210858A}"/>
              </a:ext>
            </a:extLst>
          </p:cNvPr>
          <p:cNvSpPr>
            <a:spLocks noGrp="1"/>
          </p:cNvSpPr>
          <p:nvPr>
            <p:ph type="title"/>
          </p:nvPr>
        </p:nvSpPr>
        <p:spPr/>
        <p:txBody>
          <a:bodyPr/>
          <a:lstStyle/>
          <a:p>
            <a:r>
              <a:rPr lang="en-IN" dirty="0"/>
              <a:t>Types of Hypervisors</a:t>
            </a:r>
          </a:p>
        </p:txBody>
      </p:sp>
      <p:sp>
        <p:nvSpPr>
          <p:cNvPr id="4" name="Footer Placeholder 3">
            <a:extLst>
              <a:ext uri="{FF2B5EF4-FFF2-40B4-BE49-F238E27FC236}">
                <a16:creationId xmlns:a16="http://schemas.microsoft.com/office/drawing/2014/main" id="{3F000220-4C99-2542-FF97-F71304A6FF0D}"/>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59E75F48-0721-7503-6C57-83381B159B54}"/>
              </a:ext>
            </a:extLst>
          </p:cNvPr>
          <p:cNvSpPr>
            <a:spLocks noGrp="1"/>
          </p:cNvSpPr>
          <p:nvPr>
            <p:ph type="sldNum" sz="quarter" idx="12"/>
          </p:nvPr>
        </p:nvSpPr>
        <p:spPr/>
        <p:txBody>
          <a:bodyPr/>
          <a:lstStyle/>
          <a:p>
            <a:fld id="{330EA680-D336-4FF7-8B7A-9848BB0A1C32}" type="slidenum">
              <a:rPr lang="en-US" smtClean="0"/>
              <a:t>4</a:t>
            </a:fld>
            <a:endParaRPr lang="en-US"/>
          </a:p>
        </p:txBody>
      </p:sp>
      <p:graphicFrame>
        <p:nvGraphicFramePr>
          <p:cNvPr id="6" name="Table 6">
            <a:extLst>
              <a:ext uri="{FF2B5EF4-FFF2-40B4-BE49-F238E27FC236}">
                <a16:creationId xmlns:a16="http://schemas.microsoft.com/office/drawing/2014/main" id="{C3251A26-E23E-EB21-4B5E-E9BEFBF83A99}"/>
              </a:ext>
            </a:extLst>
          </p:cNvPr>
          <p:cNvGraphicFramePr>
            <a:graphicFrameLocks noGrp="1"/>
          </p:cNvGraphicFramePr>
          <p:nvPr/>
        </p:nvGraphicFramePr>
        <p:xfrm>
          <a:off x="439885" y="1557759"/>
          <a:ext cx="11360686" cy="3749040"/>
        </p:xfrm>
        <a:graphic>
          <a:graphicData uri="http://schemas.openxmlformats.org/drawingml/2006/table">
            <a:tbl>
              <a:tblPr firstRow="1" bandRow="1">
                <a:tableStyleId>{5C22544A-7EE6-4342-B048-85BDC9FD1C3A}</a:tableStyleId>
              </a:tblPr>
              <a:tblGrid>
                <a:gridCol w="2082447">
                  <a:extLst>
                    <a:ext uri="{9D8B030D-6E8A-4147-A177-3AD203B41FA5}">
                      <a16:colId xmlns:a16="http://schemas.microsoft.com/office/drawing/2014/main" val="4147081035"/>
                    </a:ext>
                  </a:extLst>
                </a:gridCol>
                <a:gridCol w="6130780">
                  <a:extLst>
                    <a:ext uri="{9D8B030D-6E8A-4147-A177-3AD203B41FA5}">
                      <a16:colId xmlns:a16="http://schemas.microsoft.com/office/drawing/2014/main" val="629634866"/>
                    </a:ext>
                  </a:extLst>
                </a:gridCol>
                <a:gridCol w="3147459">
                  <a:extLst>
                    <a:ext uri="{9D8B030D-6E8A-4147-A177-3AD203B41FA5}">
                      <a16:colId xmlns:a16="http://schemas.microsoft.com/office/drawing/2014/main" val="3046749897"/>
                    </a:ext>
                  </a:extLst>
                </a:gridCol>
              </a:tblGrid>
              <a:tr h="370840">
                <a:tc>
                  <a:txBody>
                    <a:bodyPr/>
                    <a:lstStyle/>
                    <a:p>
                      <a:r>
                        <a:rPr lang="en-IN" sz="2400" baseline="0" dirty="0"/>
                        <a:t>Type</a:t>
                      </a:r>
                    </a:p>
                  </a:txBody>
                  <a:tcPr/>
                </a:tc>
                <a:tc>
                  <a:txBody>
                    <a:bodyPr/>
                    <a:lstStyle/>
                    <a:p>
                      <a:r>
                        <a:rPr lang="en-IN" sz="2400" baseline="0" dirty="0"/>
                        <a:t>Explanation</a:t>
                      </a:r>
                    </a:p>
                  </a:txBody>
                  <a:tcPr/>
                </a:tc>
                <a:tc>
                  <a:txBody>
                    <a:bodyPr/>
                    <a:lstStyle/>
                    <a:p>
                      <a:r>
                        <a:rPr lang="en-IN" sz="2400" baseline="0" dirty="0"/>
                        <a:t>Examples</a:t>
                      </a:r>
                    </a:p>
                  </a:txBody>
                  <a:tcPr/>
                </a:tc>
                <a:extLst>
                  <a:ext uri="{0D108BD9-81ED-4DB2-BD59-A6C34878D82A}">
                    <a16:rowId xmlns:a16="http://schemas.microsoft.com/office/drawing/2014/main" val="252671459"/>
                  </a:ext>
                </a:extLst>
              </a:tr>
              <a:tr h="370840">
                <a:tc>
                  <a:txBody>
                    <a:bodyPr/>
                    <a:lstStyle/>
                    <a:p>
                      <a:r>
                        <a:rPr lang="en-IN" sz="2400" baseline="0" dirty="0"/>
                        <a:t>Type 0</a:t>
                      </a:r>
                    </a:p>
                  </a:txBody>
                  <a:tcPr/>
                </a:tc>
                <a:tc>
                  <a:txBody>
                    <a:bodyPr/>
                    <a:lstStyle/>
                    <a:p>
                      <a:r>
                        <a:rPr lang="en-IN" sz="2400" baseline="0" dirty="0"/>
                        <a:t>Hardware or Firmware-based VMM. Minimal software support</a:t>
                      </a:r>
                    </a:p>
                  </a:txBody>
                  <a:tcPr/>
                </a:tc>
                <a:tc>
                  <a:txBody>
                    <a:bodyPr/>
                    <a:lstStyle/>
                    <a:p>
                      <a:r>
                        <a:rPr lang="en-IN" sz="2400" baseline="0" dirty="0"/>
                        <a:t>IBM LPAR, Oracle LDOM</a:t>
                      </a:r>
                    </a:p>
                  </a:txBody>
                  <a:tcPr/>
                </a:tc>
                <a:extLst>
                  <a:ext uri="{0D108BD9-81ED-4DB2-BD59-A6C34878D82A}">
                    <a16:rowId xmlns:a16="http://schemas.microsoft.com/office/drawing/2014/main" val="1680560956"/>
                  </a:ext>
                </a:extLst>
              </a:tr>
              <a:tr h="370840">
                <a:tc>
                  <a:txBody>
                    <a:bodyPr/>
                    <a:lstStyle/>
                    <a:p>
                      <a:r>
                        <a:rPr lang="en-IN" sz="2400" baseline="0" dirty="0"/>
                        <a:t>Type 1</a:t>
                      </a:r>
                    </a:p>
                  </a:txBody>
                  <a:tcPr/>
                </a:tc>
                <a:tc>
                  <a:txBody>
                    <a:bodyPr/>
                    <a:lstStyle/>
                    <a:p>
                      <a:r>
                        <a:rPr lang="en-IN" sz="2400" baseline="0"/>
                        <a:t>An OS that allows us to run other guest OSes. Provides native support and maps guest addresses to physical memory directly.</a:t>
                      </a:r>
                      <a:endParaRPr lang="en-IN" sz="2400" baseline="0" dirty="0"/>
                    </a:p>
                  </a:txBody>
                  <a:tcPr/>
                </a:tc>
                <a:tc>
                  <a:txBody>
                    <a:bodyPr/>
                    <a:lstStyle/>
                    <a:p>
                      <a:r>
                        <a:rPr lang="en-IN" sz="2400" baseline="0" dirty="0"/>
                        <a:t>Linux KVM, VMWare ESX, Citrix </a:t>
                      </a:r>
                      <a:r>
                        <a:rPr lang="en-IN" sz="2400" baseline="0" dirty="0" err="1"/>
                        <a:t>XenServer</a:t>
                      </a:r>
                      <a:endParaRPr lang="en-IN" sz="2400" baseline="0" dirty="0"/>
                    </a:p>
                  </a:txBody>
                  <a:tcPr/>
                </a:tc>
                <a:extLst>
                  <a:ext uri="{0D108BD9-81ED-4DB2-BD59-A6C34878D82A}">
                    <a16:rowId xmlns:a16="http://schemas.microsoft.com/office/drawing/2014/main" val="3928955582"/>
                  </a:ext>
                </a:extLst>
              </a:tr>
              <a:tr h="370840">
                <a:tc>
                  <a:txBody>
                    <a:bodyPr/>
                    <a:lstStyle/>
                    <a:p>
                      <a:r>
                        <a:rPr lang="en-IN" sz="2400" baseline="0" dirty="0"/>
                        <a:t>Type 2</a:t>
                      </a:r>
                    </a:p>
                  </a:txBody>
                  <a:tcPr/>
                </a:tc>
                <a:tc>
                  <a:txBody>
                    <a:bodyPr/>
                    <a:lstStyle/>
                    <a:p>
                      <a:r>
                        <a:rPr lang="en-IN" sz="2400" baseline="0" dirty="0"/>
                        <a:t>Run a guest OS as a regular application </a:t>
                      </a:r>
                    </a:p>
                  </a:txBody>
                  <a:tcPr/>
                </a:tc>
                <a:tc>
                  <a:txBody>
                    <a:bodyPr/>
                    <a:lstStyle/>
                    <a:p>
                      <a:r>
                        <a:rPr lang="en-IN" sz="2400" baseline="0" dirty="0" err="1"/>
                        <a:t>VMPlayer</a:t>
                      </a:r>
                      <a:r>
                        <a:rPr lang="en-IN" sz="2400" baseline="0" dirty="0"/>
                        <a:t>, VirtualBox</a:t>
                      </a:r>
                    </a:p>
                  </a:txBody>
                  <a:tcPr/>
                </a:tc>
                <a:extLst>
                  <a:ext uri="{0D108BD9-81ED-4DB2-BD59-A6C34878D82A}">
                    <a16:rowId xmlns:a16="http://schemas.microsoft.com/office/drawing/2014/main" val="3238123179"/>
                  </a:ext>
                </a:extLst>
              </a:tr>
              <a:tr h="370840">
                <a:tc>
                  <a:txBody>
                    <a:bodyPr/>
                    <a:lstStyle/>
                    <a:p>
                      <a:r>
                        <a:rPr lang="en-IN" sz="2400" baseline="0" dirty="0"/>
                        <a:t>Para-virtualization</a:t>
                      </a:r>
                    </a:p>
                  </a:txBody>
                  <a:tcPr/>
                </a:tc>
                <a:tc>
                  <a:txBody>
                    <a:bodyPr/>
                    <a:lstStyle/>
                    <a:p>
                      <a:r>
                        <a:rPr lang="en-IN" sz="2400" baseline="0" dirty="0"/>
                        <a:t>The code of the guest OS is changed (unlike the previous cases) and made VM aware</a:t>
                      </a:r>
                    </a:p>
                  </a:txBody>
                  <a:tcPr/>
                </a:tc>
                <a:tc>
                  <a:txBody>
                    <a:bodyPr/>
                    <a:lstStyle/>
                    <a:p>
                      <a:r>
                        <a:rPr lang="en-IN" sz="2400" baseline="0" dirty="0"/>
                        <a:t>Xen</a:t>
                      </a:r>
                    </a:p>
                  </a:txBody>
                  <a:tcPr/>
                </a:tc>
                <a:extLst>
                  <a:ext uri="{0D108BD9-81ED-4DB2-BD59-A6C34878D82A}">
                    <a16:rowId xmlns:a16="http://schemas.microsoft.com/office/drawing/2014/main" val="1395169731"/>
                  </a:ext>
                </a:extLst>
              </a:tr>
            </a:tbl>
          </a:graphicData>
        </a:graphic>
      </p:graphicFrame>
    </p:spTree>
    <p:extLst>
      <p:ext uri="{BB962C8B-B14F-4D97-AF65-F5344CB8AC3E}">
        <p14:creationId xmlns:p14="http://schemas.microsoft.com/office/powerpoint/2010/main" val="270039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8D51-CE50-0964-1EFB-6E5C52AA15E3}"/>
              </a:ext>
            </a:extLst>
          </p:cNvPr>
          <p:cNvSpPr>
            <a:spLocks noGrp="1"/>
          </p:cNvSpPr>
          <p:nvPr>
            <p:ph type="title"/>
          </p:nvPr>
        </p:nvSpPr>
        <p:spPr/>
        <p:txBody>
          <a:bodyPr/>
          <a:lstStyle/>
          <a:p>
            <a:r>
              <a:rPr lang="en-IN" dirty="0"/>
              <a:t>Advantages of VMs in Cloud Environments</a:t>
            </a:r>
          </a:p>
        </p:txBody>
      </p:sp>
      <p:sp>
        <p:nvSpPr>
          <p:cNvPr id="4" name="Footer Placeholder 3">
            <a:extLst>
              <a:ext uri="{FF2B5EF4-FFF2-40B4-BE49-F238E27FC236}">
                <a16:creationId xmlns:a16="http://schemas.microsoft.com/office/drawing/2014/main" id="{27FC6512-3CEA-01F8-9600-937140ED70A6}"/>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E77E3DD4-17A3-5040-EB75-3C4DCC96DDE4}"/>
              </a:ext>
            </a:extLst>
          </p:cNvPr>
          <p:cNvSpPr>
            <a:spLocks noGrp="1"/>
          </p:cNvSpPr>
          <p:nvPr>
            <p:ph type="sldNum" sz="quarter" idx="12"/>
          </p:nvPr>
        </p:nvSpPr>
        <p:spPr/>
        <p:txBody>
          <a:bodyPr/>
          <a:lstStyle/>
          <a:p>
            <a:fld id="{330EA680-D336-4FF7-8B7A-9848BB0A1C32}" type="slidenum">
              <a:rPr lang="en-US" smtClean="0"/>
              <a:t>5</a:t>
            </a:fld>
            <a:endParaRPr lang="en-US"/>
          </a:p>
        </p:txBody>
      </p:sp>
      <p:graphicFrame>
        <p:nvGraphicFramePr>
          <p:cNvPr id="6" name="Diagram 5">
            <a:extLst>
              <a:ext uri="{FF2B5EF4-FFF2-40B4-BE49-F238E27FC236}">
                <a16:creationId xmlns:a16="http://schemas.microsoft.com/office/drawing/2014/main" id="{4E215535-5754-BEDD-359E-B32F8C7694D1}"/>
              </a:ext>
            </a:extLst>
          </p:cNvPr>
          <p:cNvGraphicFramePr/>
          <p:nvPr/>
        </p:nvGraphicFramePr>
        <p:xfrm>
          <a:off x="942681" y="1819373"/>
          <a:ext cx="9709608" cy="431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97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31A7-DE19-CA63-3398-C61F5F39359E}"/>
              </a:ext>
            </a:extLst>
          </p:cNvPr>
          <p:cNvSpPr>
            <a:spLocks noGrp="1"/>
          </p:cNvSpPr>
          <p:nvPr>
            <p:ph type="title"/>
          </p:nvPr>
        </p:nvSpPr>
        <p:spPr/>
        <p:txBody>
          <a:bodyPr/>
          <a:lstStyle/>
          <a:p>
            <a:r>
              <a:rPr lang="en-IN" dirty="0"/>
              <a:t>Virtualization</a:t>
            </a:r>
            <a:endParaRPr lang="en-IN"/>
          </a:p>
        </p:txBody>
      </p:sp>
      <p:sp>
        <p:nvSpPr>
          <p:cNvPr id="4" name="Footer Placeholder 3">
            <a:extLst>
              <a:ext uri="{FF2B5EF4-FFF2-40B4-BE49-F238E27FC236}">
                <a16:creationId xmlns:a16="http://schemas.microsoft.com/office/drawing/2014/main" id="{ABAA8847-6B0E-3A74-F5DD-B1A1C981AB1F}"/>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7A46FC4A-B00C-1B6E-87EE-260DD3EAD12E}"/>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6" name="Rectangle: Rounded Corners 5">
            <a:extLst>
              <a:ext uri="{FF2B5EF4-FFF2-40B4-BE49-F238E27FC236}">
                <a16:creationId xmlns:a16="http://schemas.microsoft.com/office/drawing/2014/main" id="{D90FE897-A4FF-3686-37F6-0F7D73F181C0}"/>
              </a:ext>
            </a:extLst>
          </p:cNvPr>
          <p:cNvSpPr/>
          <p:nvPr/>
        </p:nvSpPr>
        <p:spPr>
          <a:xfrm>
            <a:off x="1562076" y="4314845"/>
            <a:ext cx="9307630" cy="73658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The guest OS has no idea that it is running on a hypervisor.</a:t>
            </a:r>
          </a:p>
        </p:txBody>
      </p:sp>
      <p:pic>
        <p:nvPicPr>
          <p:cNvPr id="7" name="Picture 6">
            <a:extLst>
              <a:ext uri="{FF2B5EF4-FFF2-40B4-BE49-F238E27FC236}">
                <a16:creationId xmlns:a16="http://schemas.microsoft.com/office/drawing/2014/main" id="{FE041346-78A0-F6CA-5749-D5826E0397CA}"/>
              </a:ext>
            </a:extLst>
          </p:cNvPr>
          <p:cNvPicPr>
            <a:picLocks noChangeAspect="1"/>
          </p:cNvPicPr>
          <p:nvPr/>
        </p:nvPicPr>
        <p:blipFill>
          <a:blip r:embed="rId2"/>
          <a:stretch>
            <a:fillRect/>
          </a:stretch>
        </p:blipFill>
        <p:spPr>
          <a:xfrm>
            <a:off x="1880232" y="1609505"/>
            <a:ext cx="1358267" cy="1358267"/>
          </a:xfrm>
          <a:prstGeom prst="rect">
            <a:avLst/>
          </a:prstGeom>
        </p:spPr>
      </p:pic>
      <p:sp>
        <p:nvSpPr>
          <p:cNvPr id="8" name="Rectangle: Rounded Corners 7">
            <a:extLst>
              <a:ext uri="{FF2B5EF4-FFF2-40B4-BE49-F238E27FC236}">
                <a16:creationId xmlns:a16="http://schemas.microsoft.com/office/drawing/2014/main" id="{7ECA9492-29C5-F61B-ECE4-4A3BABC47BED}"/>
              </a:ext>
            </a:extLst>
          </p:cNvPr>
          <p:cNvSpPr/>
          <p:nvPr/>
        </p:nvSpPr>
        <p:spPr>
          <a:xfrm>
            <a:off x="1933575" y="3190872"/>
            <a:ext cx="1219200"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CPU</a:t>
            </a:r>
          </a:p>
        </p:txBody>
      </p:sp>
      <p:pic>
        <p:nvPicPr>
          <p:cNvPr id="9" name="Picture 8">
            <a:extLst>
              <a:ext uri="{FF2B5EF4-FFF2-40B4-BE49-F238E27FC236}">
                <a16:creationId xmlns:a16="http://schemas.microsoft.com/office/drawing/2014/main" id="{808AC404-1695-625C-254A-3803BF7A6D15}"/>
              </a:ext>
            </a:extLst>
          </p:cNvPr>
          <p:cNvPicPr>
            <a:picLocks noChangeAspect="1"/>
          </p:cNvPicPr>
          <p:nvPr/>
        </p:nvPicPr>
        <p:blipFill>
          <a:blip r:embed="rId3"/>
          <a:stretch>
            <a:fillRect/>
          </a:stretch>
        </p:blipFill>
        <p:spPr>
          <a:xfrm>
            <a:off x="4174653" y="1513509"/>
            <a:ext cx="1552378" cy="1552378"/>
          </a:xfrm>
          <a:prstGeom prst="rect">
            <a:avLst/>
          </a:prstGeom>
        </p:spPr>
      </p:pic>
      <p:sp>
        <p:nvSpPr>
          <p:cNvPr id="10" name="Rectangle: Rounded Corners 9">
            <a:extLst>
              <a:ext uri="{FF2B5EF4-FFF2-40B4-BE49-F238E27FC236}">
                <a16:creationId xmlns:a16="http://schemas.microsoft.com/office/drawing/2014/main" id="{DAE1FD9E-02F2-CA33-D99D-07D0A26C207A}"/>
              </a:ext>
            </a:extLst>
          </p:cNvPr>
          <p:cNvSpPr/>
          <p:nvPr/>
        </p:nvSpPr>
        <p:spPr>
          <a:xfrm>
            <a:off x="4242033" y="3190872"/>
            <a:ext cx="1330993" cy="40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t>Memory</a:t>
            </a:r>
          </a:p>
        </p:txBody>
      </p:sp>
      <p:pic>
        <p:nvPicPr>
          <p:cNvPr id="15" name="Picture 14">
            <a:extLst>
              <a:ext uri="{FF2B5EF4-FFF2-40B4-BE49-F238E27FC236}">
                <a16:creationId xmlns:a16="http://schemas.microsoft.com/office/drawing/2014/main" id="{11C6BB5E-4E5D-2AFD-A4CA-0E7F82389F3F}"/>
              </a:ext>
            </a:extLst>
          </p:cNvPr>
          <p:cNvPicPr>
            <a:picLocks noChangeAspect="1"/>
          </p:cNvPicPr>
          <p:nvPr/>
        </p:nvPicPr>
        <p:blipFill>
          <a:blip r:embed="rId4"/>
          <a:stretch>
            <a:fillRect/>
          </a:stretch>
        </p:blipFill>
        <p:spPr>
          <a:xfrm>
            <a:off x="6464971" y="1196954"/>
            <a:ext cx="1947784" cy="1947784"/>
          </a:xfrm>
          <a:prstGeom prst="rect">
            <a:avLst/>
          </a:prstGeom>
        </p:spPr>
      </p:pic>
      <p:sp>
        <p:nvSpPr>
          <p:cNvPr id="16" name="Rectangle: Rounded Corners 15">
            <a:extLst>
              <a:ext uri="{FF2B5EF4-FFF2-40B4-BE49-F238E27FC236}">
                <a16:creationId xmlns:a16="http://schemas.microsoft.com/office/drawing/2014/main" id="{A4AB1415-74D5-B296-A250-6F546D343C64}"/>
              </a:ext>
            </a:extLst>
          </p:cNvPr>
          <p:cNvSpPr/>
          <p:nvPr/>
        </p:nvSpPr>
        <p:spPr>
          <a:xfrm>
            <a:off x="6773366" y="3190872"/>
            <a:ext cx="1330993" cy="40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err="1"/>
              <a:t>i</a:t>
            </a:r>
            <a:r>
              <a:rPr lang="en-IN" sz="2400" dirty="0"/>
              <a:t>/o</a:t>
            </a:r>
          </a:p>
        </p:txBody>
      </p:sp>
      <p:pic>
        <p:nvPicPr>
          <p:cNvPr id="17" name="Picture 16">
            <a:extLst>
              <a:ext uri="{FF2B5EF4-FFF2-40B4-BE49-F238E27FC236}">
                <a16:creationId xmlns:a16="http://schemas.microsoft.com/office/drawing/2014/main" id="{130CAA3B-E8D2-ECAF-5D66-47CD8FFC945C}"/>
              </a:ext>
            </a:extLst>
          </p:cNvPr>
          <p:cNvPicPr>
            <a:picLocks noChangeAspect="1"/>
          </p:cNvPicPr>
          <p:nvPr/>
        </p:nvPicPr>
        <p:blipFill>
          <a:blip r:embed="rId5"/>
          <a:stretch>
            <a:fillRect/>
          </a:stretch>
        </p:blipFill>
        <p:spPr>
          <a:xfrm>
            <a:off x="9557186" y="1603069"/>
            <a:ext cx="1622299" cy="1604556"/>
          </a:xfrm>
          <a:prstGeom prst="rect">
            <a:avLst/>
          </a:prstGeom>
        </p:spPr>
      </p:pic>
      <p:sp>
        <p:nvSpPr>
          <p:cNvPr id="18" name="Rectangle: Rounded Corners 17">
            <a:extLst>
              <a:ext uri="{FF2B5EF4-FFF2-40B4-BE49-F238E27FC236}">
                <a16:creationId xmlns:a16="http://schemas.microsoft.com/office/drawing/2014/main" id="{6183E35C-E256-6881-ECA3-60FC48A9B835}"/>
              </a:ext>
            </a:extLst>
          </p:cNvPr>
          <p:cNvSpPr/>
          <p:nvPr/>
        </p:nvSpPr>
        <p:spPr>
          <a:xfrm>
            <a:off x="9316703" y="3190872"/>
            <a:ext cx="1330993" cy="40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a:t>storage</a:t>
            </a:r>
          </a:p>
        </p:txBody>
      </p:sp>
      <p:pic>
        <p:nvPicPr>
          <p:cNvPr id="19" name="Picture 18" descr="Icon&#10;&#10;Description automatically generated">
            <a:extLst>
              <a:ext uri="{FF2B5EF4-FFF2-40B4-BE49-F238E27FC236}">
                <a16:creationId xmlns:a16="http://schemas.microsoft.com/office/drawing/2014/main" id="{28C5CC43-F88B-F340-D73B-109536A59B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82633" y="5344491"/>
            <a:ext cx="718799" cy="718799"/>
          </a:xfrm>
          <a:prstGeom prst="rect">
            <a:avLst/>
          </a:prstGeom>
        </p:spPr>
      </p:pic>
      <p:sp>
        <p:nvSpPr>
          <p:cNvPr id="20" name="Rectangle: Rounded Corners 19">
            <a:extLst>
              <a:ext uri="{FF2B5EF4-FFF2-40B4-BE49-F238E27FC236}">
                <a16:creationId xmlns:a16="http://schemas.microsoft.com/office/drawing/2014/main" id="{9B3B1E00-42E3-DCF2-F162-7E3C8EC843C9}"/>
              </a:ext>
            </a:extLst>
          </p:cNvPr>
          <p:cNvSpPr/>
          <p:nvPr/>
        </p:nvSpPr>
        <p:spPr>
          <a:xfrm>
            <a:off x="4732278" y="5376166"/>
            <a:ext cx="4824908" cy="6871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t>The OS needs to think that it exclusively owns these devices</a:t>
            </a:r>
          </a:p>
        </p:txBody>
      </p:sp>
      <p:pic>
        <p:nvPicPr>
          <p:cNvPr id="21" name="Picture 20" descr="A picture containing airplane&#10;&#10;Description automatically generated">
            <a:extLst>
              <a:ext uri="{FF2B5EF4-FFF2-40B4-BE49-F238E27FC236}">
                <a16:creationId xmlns:a16="http://schemas.microsoft.com/office/drawing/2014/main" id="{128848EB-8675-12F9-D1A6-F20FEE9C0D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226936">
            <a:off x="480277" y="4209984"/>
            <a:ext cx="946308" cy="946308"/>
          </a:xfrm>
          <a:prstGeom prst="rect">
            <a:avLst/>
          </a:prstGeom>
        </p:spPr>
      </p:pic>
    </p:spTree>
    <p:extLst>
      <p:ext uri="{BB962C8B-B14F-4D97-AF65-F5344CB8AC3E}">
        <p14:creationId xmlns:p14="http://schemas.microsoft.com/office/powerpoint/2010/main" val="267148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366E89CA-2918-5D39-5AF1-52835144B4FE}"/>
              </a:ext>
            </a:extLst>
          </p:cNvPr>
          <p:cNvSpPr/>
          <p:nvPr/>
        </p:nvSpPr>
        <p:spPr>
          <a:xfrm>
            <a:off x="7834964" y="288758"/>
            <a:ext cx="3137835" cy="2743199"/>
          </a:xfrm>
          <a:prstGeom prst="ellipse">
            <a:avLst/>
          </a:prstGeom>
          <a:solidFill>
            <a:srgbClr val="5B9BD5">
              <a:alpha val="2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dirty="0"/>
              <a:t>Ring 0</a:t>
            </a:r>
          </a:p>
        </p:txBody>
      </p:sp>
      <p:sp>
        <p:nvSpPr>
          <p:cNvPr id="10" name="Oval 9">
            <a:extLst>
              <a:ext uri="{FF2B5EF4-FFF2-40B4-BE49-F238E27FC236}">
                <a16:creationId xmlns:a16="http://schemas.microsoft.com/office/drawing/2014/main" id="{43B26877-C637-51FD-99B1-147F8205C0BD}"/>
              </a:ext>
            </a:extLst>
          </p:cNvPr>
          <p:cNvSpPr/>
          <p:nvPr/>
        </p:nvSpPr>
        <p:spPr>
          <a:xfrm>
            <a:off x="8153399" y="567891"/>
            <a:ext cx="2540267" cy="217530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400" dirty="0"/>
              <a:t>Ring 0</a:t>
            </a:r>
          </a:p>
        </p:txBody>
      </p:sp>
      <p:sp>
        <p:nvSpPr>
          <p:cNvPr id="9" name="Oval 8">
            <a:extLst>
              <a:ext uri="{FF2B5EF4-FFF2-40B4-BE49-F238E27FC236}">
                <a16:creationId xmlns:a16="http://schemas.microsoft.com/office/drawing/2014/main" id="{C429BB24-16ED-1E32-89DB-562CCB7F67B0}"/>
              </a:ext>
            </a:extLst>
          </p:cNvPr>
          <p:cNvSpPr/>
          <p:nvPr/>
        </p:nvSpPr>
        <p:spPr>
          <a:xfrm>
            <a:off x="8479857" y="853607"/>
            <a:ext cx="1894054" cy="160083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sz="2400" dirty="0"/>
              <a:t>Ring 0</a:t>
            </a:r>
          </a:p>
        </p:txBody>
      </p:sp>
      <p:sp>
        <p:nvSpPr>
          <p:cNvPr id="2" name="Title 1">
            <a:extLst>
              <a:ext uri="{FF2B5EF4-FFF2-40B4-BE49-F238E27FC236}">
                <a16:creationId xmlns:a16="http://schemas.microsoft.com/office/drawing/2014/main" id="{BF5023F2-02CB-9AC2-AC25-A8B6B7757718}"/>
              </a:ext>
            </a:extLst>
          </p:cNvPr>
          <p:cNvSpPr>
            <a:spLocks noGrp="1"/>
          </p:cNvSpPr>
          <p:nvPr>
            <p:ph type="title"/>
          </p:nvPr>
        </p:nvSpPr>
        <p:spPr>
          <a:xfrm>
            <a:off x="838200" y="365125"/>
            <a:ext cx="4406921" cy="1325563"/>
          </a:xfrm>
        </p:spPr>
        <p:txBody>
          <a:bodyPr/>
          <a:lstStyle/>
          <a:p>
            <a:r>
              <a:rPr lang="en-IN" dirty="0"/>
              <a:t>Virtualize the CPU</a:t>
            </a:r>
          </a:p>
        </p:txBody>
      </p:sp>
      <p:sp>
        <p:nvSpPr>
          <p:cNvPr id="4" name="Footer Placeholder 3">
            <a:extLst>
              <a:ext uri="{FF2B5EF4-FFF2-40B4-BE49-F238E27FC236}">
                <a16:creationId xmlns:a16="http://schemas.microsoft.com/office/drawing/2014/main" id="{C2D38AF9-50FE-B379-3230-0CFD52FDA288}"/>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A2396A31-3FCC-4E35-789F-8F478F1187AF}"/>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6" name="TextBox 5">
            <a:extLst>
              <a:ext uri="{FF2B5EF4-FFF2-40B4-BE49-F238E27FC236}">
                <a16:creationId xmlns:a16="http://schemas.microsoft.com/office/drawing/2014/main" id="{77188DDD-7366-1A03-B7FB-8B0ECEB7C0A5}"/>
              </a:ext>
            </a:extLst>
          </p:cNvPr>
          <p:cNvSpPr txBox="1"/>
          <p:nvPr/>
        </p:nvSpPr>
        <p:spPr>
          <a:xfrm>
            <a:off x="1366092" y="2166134"/>
            <a:ext cx="4021157" cy="461665"/>
          </a:xfrm>
          <a:prstGeom prst="rect">
            <a:avLst/>
          </a:prstGeom>
          <a:noFill/>
        </p:spPr>
        <p:txBody>
          <a:bodyPr wrap="square" rtlCol="0">
            <a:spAutoFit/>
          </a:bodyPr>
          <a:lstStyle/>
          <a:p>
            <a:r>
              <a:rPr lang="en-IN" sz="2400" dirty="0">
                <a:solidFill>
                  <a:schemeClr val="accent1"/>
                </a:solidFill>
                <a:latin typeface="Comic Sans MS" panose="030F0702030302020204" pitchFamily="66" charset="0"/>
              </a:rPr>
              <a:t>Regular instructions </a:t>
            </a:r>
          </a:p>
        </p:txBody>
      </p:sp>
      <p:pic>
        <p:nvPicPr>
          <p:cNvPr id="8" name="Picture 7" descr="A picture containing indoor&#10;&#10;Description automatically generated">
            <a:extLst>
              <a:ext uri="{FF2B5EF4-FFF2-40B4-BE49-F238E27FC236}">
                <a16:creationId xmlns:a16="http://schemas.microsoft.com/office/drawing/2014/main" id="{A2B213A8-040E-E6C7-6F86-8864518F905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45121" y="4934157"/>
            <a:ext cx="1701757" cy="1490478"/>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833EF78F-E6E1-7C17-94F0-9B29F005222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641063" y="1806946"/>
            <a:ext cx="2163690" cy="1442460"/>
          </a:xfrm>
          <a:prstGeom prst="rect">
            <a:avLst/>
          </a:prstGeom>
        </p:spPr>
      </p:pic>
      <p:sp>
        <p:nvSpPr>
          <p:cNvPr id="12" name="TextBox 11">
            <a:extLst>
              <a:ext uri="{FF2B5EF4-FFF2-40B4-BE49-F238E27FC236}">
                <a16:creationId xmlns:a16="http://schemas.microsoft.com/office/drawing/2014/main" id="{1479D37F-4C31-3AB0-AFF8-992FC23F07AE}"/>
              </a:ext>
            </a:extLst>
          </p:cNvPr>
          <p:cNvSpPr txBox="1"/>
          <p:nvPr/>
        </p:nvSpPr>
        <p:spPr>
          <a:xfrm>
            <a:off x="1366092" y="3608594"/>
            <a:ext cx="4021157" cy="461665"/>
          </a:xfrm>
          <a:prstGeom prst="rect">
            <a:avLst/>
          </a:prstGeom>
          <a:noFill/>
        </p:spPr>
        <p:txBody>
          <a:bodyPr wrap="square" rtlCol="0">
            <a:spAutoFit/>
          </a:bodyPr>
          <a:lstStyle/>
          <a:p>
            <a:r>
              <a:rPr lang="en-IN" sz="2400" dirty="0">
                <a:solidFill>
                  <a:schemeClr val="accent1"/>
                </a:solidFill>
                <a:latin typeface="Comic Sans MS" panose="030F0702030302020204" pitchFamily="66" charset="0"/>
              </a:rPr>
              <a:t>Privileged instructions </a:t>
            </a:r>
          </a:p>
        </p:txBody>
      </p:sp>
      <p:sp>
        <p:nvSpPr>
          <p:cNvPr id="13" name="Rectangle 12">
            <a:extLst>
              <a:ext uri="{FF2B5EF4-FFF2-40B4-BE49-F238E27FC236}">
                <a16:creationId xmlns:a16="http://schemas.microsoft.com/office/drawing/2014/main" id="{35B541D2-94ED-A689-051E-ECD747533257}"/>
              </a:ext>
            </a:extLst>
          </p:cNvPr>
          <p:cNvSpPr/>
          <p:nvPr/>
        </p:nvSpPr>
        <p:spPr>
          <a:xfrm>
            <a:off x="5063061" y="3589478"/>
            <a:ext cx="6647869" cy="13255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400" dirty="0">
                <a:solidFill>
                  <a:srgbClr val="00B050"/>
                </a:solidFill>
              </a:rPr>
              <a:t>Trap and emulate</a:t>
            </a:r>
            <a:r>
              <a:rPr lang="en-IN" sz="2400" dirty="0"/>
              <a:t>: The </a:t>
            </a:r>
            <a:r>
              <a:rPr lang="en-IN" sz="2400" dirty="0">
                <a:solidFill>
                  <a:srgbClr val="C00000"/>
                </a:solidFill>
              </a:rPr>
              <a:t>guest OS </a:t>
            </a:r>
            <a:r>
              <a:rPr lang="en-IN" sz="2400" dirty="0"/>
              <a:t>runs with </a:t>
            </a:r>
            <a:r>
              <a:rPr lang="en-IN" sz="2400" dirty="0">
                <a:solidFill>
                  <a:srgbClr val="0070C0"/>
                </a:solidFill>
              </a:rPr>
              <a:t>user</a:t>
            </a:r>
            <a:r>
              <a:rPr lang="en-IN" sz="2400" dirty="0"/>
              <a:t> privileges. Invoking a </a:t>
            </a:r>
            <a:r>
              <a:rPr lang="en-IN" sz="2400" dirty="0">
                <a:solidFill>
                  <a:srgbClr val="7030A0"/>
                </a:solidFill>
              </a:rPr>
              <a:t>privileged</a:t>
            </a:r>
            <a:r>
              <a:rPr lang="en-IN" sz="2400" dirty="0"/>
              <a:t> inst. leads to a </a:t>
            </a:r>
            <a:r>
              <a:rPr lang="en-IN" sz="2400" dirty="0">
                <a:solidFill>
                  <a:srgbClr val="FF0000"/>
                </a:solidFill>
              </a:rPr>
              <a:t>trap</a:t>
            </a:r>
            <a:r>
              <a:rPr lang="en-IN" sz="2400" dirty="0"/>
              <a:t>. The hypervisor catches it and successfully </a:t>
            </a:r>
            <a:r>
              <a:rPr lang="en-IN" sz="2400" dirty="0">
                <a:solidFill>
                  <a:schemeClr val="accent6">
                    <a:lumMod val="75000"/>
                  </a:schemeClr>
                </a:solidFill>
              </a:rPr>
              <a:t>emulates</a:t>
            </a:r>
            <a:r>
              <a:rPr lang="en-IN" sz="2400" dirty="0"/>
              <a:t> the instruction.</a:t>
            </a:r>
          </a:p>
        </p:txBody>
      </p:sp>
      <p:sp>
        <p:nvSpPr>
          <p:cNvPr id="14" name="TextBox 13">
            <a:extLst>
              <a:ext uri="{FF2B5EF4-FFF2-40B4-BE49-F238E27FC236}">
                <a16:creationId xmlns:a16="http://schemas.microsoft.com/office/drawing/2014/main" id="{EDB88DD8-ED5F-D45A-6BE6-F339F5190AB8}"/>
              </a:ext>
            </a:extLst>
          </p:cNvPr>
          <p:cNvSpPr txBox="1"/>
          <p:nvPr/>
        </p:nvSpPr>
        <p:spPr>
          <a:xfrm>
            <a:off x="1366092" y="5118344"/>
            <a:ext cx="4021157" cy="1200329"/>
          </a:xfrm>
          <a:prstGeom prst="rect">
            <a:avLst/>
          </a:prstGeom>
          <a:noFill/>
        </p:spPr>
        <p:txBody>
          <a:bodyPr wrap="square" rtlCol="0">
            <a:spAutoFit/>
          </a:bodyPr>
          <a:lstStyle/>
          <a:p>
            <a:r>
              <a:rPr lang="en-IN" sz="2400" dirty="0">
                <a:solidFill>
                  <a:schemeClr val="accent1"/>
                </a:solidFill>
                <a:latin typeface="Comic Sans MS" panose="030F0702030302020204" pitchFamily="66" charset="0"/>
              </a:rPr>
              <a:t>Instructions that execute</a:t>
            </a:r>
          </a:p>
          <a:p>
            <a:r>
              <a:rPr lang="en-IN" sz="2400" dirty="0">
                <a:solidFill>
                  <a:schemeClr val="accent1"/>
                </a:solidFill>
                <a:latin typeface="Comic Sans MS" panose="030F0702030302020204" pitchFamily="66" charset="0"/>
              </a:rPr>
              <a:t>differently based on the</a:t>
            </a:r>
          </a:p>
          <a:p>
            <a:r>
              <a:rPr lang="en-IN" sz="2400" dirty="0">
                <a:solidFill>
                  <a:schemeClr val="accent1"/>
                </a:solidFill>
                <a:latin typeface="Comic Sans MS" panose="030F0702030302020204" pitchFamily="66" charset="0"/>
              </a:rPr>
              <a:t>privilege level</a:t>
            </a:r>
          </a:p>
        </p:txBody>
      </p:sp>
      <p:sp>
        <p:nvSpPr>
          <p:cNvPr id="15" name="Arrow: Right 14">
            <a:extLst>
              <a:ext uri="{FF2B5EF4-FFF2-40B4-BE49-F238E27FC236}">
                <a16:creationId xmlns:a16="http://schemas.microsoft.com/office/drawing/2014/main" id="{98B9B2F6-FE1A-4ABD-9E26-492CD90DE5FC}"/>
              </a:ext>
            </a:extLst>
          </p:cNvPr>
          <p:cNvSpPr/>
          <p:nvPr/>
        </p:nvSpPr>
        <p:spPr>
          <a:xfrm>
            <a:off x="7590993" y="5354398"/>
            <a:ext cx="375491" cy="64999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sz="2400" dirty="0"/>
          </a:p>
        </p:txBody>
      </p:sp>
      <p:sp>
        <p:nvSpPr>
          <p:cNvPr id="16" name="Rectangle 15">
            <a:extLst>
              <a:ext uri="{FF2B5EF4-FFF2-40B4-BE49-F238E27FC236}">
                <a16:creationId xmlns:a16="http://schemas.microsoft.com/office/drawing/2014/main" id="{EB43E1B5-3912-E85E-D5B6-2A903C60BD99}"/>
              </a:ext>
            </a:extLst>
          </p:cNvPr>
          <p:cNvSpPr/>
          <p:nvPr/>
        </p:nvSpPr>
        <p:spPr>
          <a:xfrm>
            <a:off x="8386995" y="5266063"/>
            <a:ext cx="2585805" cy="7383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t>Binary translation </a:t>
            </a:r>
          </a:p>
        </p:txBody>
      </p:sp>
      <p:sp>
        <p:nvSpPr>
          <p:cNvPr id="7" name="Oval 6">
            <a:extLst>
              <a:ext uri="{FF2B5EF4-FFF2-40B4-BE49-F238E27FC236}">
                <a16:creationId xmlns:a16="http://schemas.microsoft.com/office/drawing/2014/main" id="{6421AC48-D387-424B-DB02-CEB0B425CD23}"/>
              </a:ext>
            </a:extLst>
          </p:cNvPr>
          <p:cNvSpPr/>
          <p:nvPr/>
        </p:nvSpPr>
        <p:spPr>
          <a:xfrm>
            <a:off x="8829674" y="1135781"/>
            <a:ext cx="1250049" cy="10303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18" name="TextBox 17">
            <a:extLst>
              <a:ext uri="{FF2B5EF4-FFF2-40B4-BE49-F238E27FC236}">
                <a16:creationId xmlns:a16="http://schemas.microsoft.com/office/drawing/2014/main" id="{4BAAE0FB-FF0A-0819-F2E7-0A9225E8CC71}"/>
              </a:ext>
            </a:extLst>
          </p:cNvPr>
          <p:cNvSpPr txBox="1"/>
          <p:nvPr/>
        </p:nvSpPr>
        <p:spPr>
          <a:xfrm>
            <a:off x="9073022" y="1298289"/>
            <a:ext cx="833626" cy="707886"/>
          </a:xfrm>
          <a:prstGeom prst="rect">
            <a:avLst/>
          </a:prstGeom>
          <a:noFill/>
        </p:spPr>
        <p:txBody>
          <a:bodyPr wrap="none" rtlCol="0">
            <a:spAutoFit/>
          </a:bodyPr>
          <a:lstStyle/>
          <a:p>
            <a:r>
              <a:rPr lang="en-IN" sz="2000" dirty="0">
                <a:solidFill>
                  <a:schemeClr val="bg1"/>
                </a:solidFill>
              </a:rPr>
              <a:t>Ring 0</a:t>
            </a:r>
          </a:p>
          <a:p>
            <a:r>
              <a:rPr lang="en-IN" sz="2000" dirty="0">
                <a:solidFill>
                  <a:schemeClr val="bg1"/>
                </a:solidFill>
              </a:rPr>
              <a:t>kernel</a:t>
            </a:r>
          </a:p>
        </p:txBody>
      </p:sp>
      <p:sp>
        <p:nvSpPr>
          <p:cNvPr id="19" name="TextBox 18">
            <a:extLst>
              <a:ext uri="{FF2B5EF4-FFF2-40B4-BE49-F238E27FC236}">
                <a16:creationId xmlns:a16="http://schemas.microsoft.com/office/drawing/2014/main" id="{B61077B6-BA1D-9567-FDF5-225B2DA1927B}"/>
              </a:ext>
            </a:extLst>
          </p:cNvPr>
          <p:cNvSpPr txBox="1"/>
          <p:nvPr/>
        </p:nvSpPr>
        <p:spPr>
          <a:xfrm>
            <a:off x="9094574" y="827772"/>
            <a:ext cx="763351" cy="369332"/>
          </a:xfrm>
          <a:prstGeom prst="rect">
            <a:avLst/>
          </a:prstGeom>
          <a:noFill/>
        </p:spPr>
        <p:txBody>
          <a:bodyPr wrap="none" rtlCol="0">
            <a:spAutoFit/>
          </a:bodyPr>
          <a:lstStyle/>
          <a:p>
            <a:r>
              <a:rPr lang="en-IN" dirty="0"/>
              <a:t>Ring 1</a:t>
            </a:r>
          </a:p>
        </p:txBody>
      </p:sp>
      <p:sp>
        <p:nvSpPr>
          <p:cNvPr id="20" name="TextBox 19">
            <a:extLst>
              <a:ext uri="{FF2B5EF4-FFF2-40B4-BE49-F238E27FC236}">
                <a16:creationId xmlns:a16="http://schemas.microsoft.com/office/drawing/2014/main" id="{AB131A37-2712-7331-1A07-6532FF18D858}"/>
              </a:ext>
            </a:extLst>
          </p:cNvPr>
          <p:cNvSpPr txBox="1"/>
          <p:nvPr/>
        </p:nvSpPr>
        <p:spPr>
          <a:xfrm>
            <a:off x="9075274" y="511726"/>
            <a:ext cx="763351" cy="369332"/>
          </a:xfrm>
          <a:prstGeom prst="rect">
            <a:avLst/>
          </a:prstGeom>
          <a:noFill/>
        </p:spPr>
        <p:txBody>
          <a:bodyPr wrap="none" rtlCol="0">
            <a:spAutoFit/>
          </a:bodyPr>
          <a:lstStyle/>
          <a:p>
            <a:r>
              <a:rPr lang="en-IN" dirty="0"/>
              <a:t>Ring 2</a:t>
            </a:r>
          </a:p>
        </p:txBody>
      </p:sp>
      <p:sp>
        <p:nvSpPr>
          <p:cNvPr id="21" name="TextBox 20">
            <a:extLst>
              <a:ext uri="{FF2B5EF4-FFF2-40B4-BE49-F238E27FC236}">
                <a16:creationId xmlns:a16="http://schemas.microsoft.com/office/drawing/2014/main" id="{21F49031-7AB4-E2DC-E588-15A5D3A0B7D7}"/>
              </a:ext>
            </a:extLst>
          </p:cNvPr>
          <p:cNvSpPr txBox="1"/>
          <p:nvPr/>
        </p:nvSpPr>
        <p:spPr>
          <a:xfrm>
            <a:off x="9073022" y="192520"/>
            <a:ext cx="763351" cy="369332"/>
          </a:xfrm>
          <a:prstGeom prst="rect">
            <a:avLst/>
          </a:prstGeom>
          <a:noFill/>
        </p:spPr>
        <p:txBody>
          <a:bodyPr wrap="none" rtlCol="0">
            <a:spAutoFit/>
          </a:bodyPr>
          <a:lstStyle/>
          <a:p>
            <a:r>
              <a:rPr lang="en-IN" dirty="0"/>
              <a:t>Ring 3</a:t>
            </a:r>
          </a:p>
        </p:txBody>
      </p:sp>
      <p:sp>
        <p:nvSpPr>
          <p:cNvPr id="22" name="Speech Bubble: Rectangle with Corners Rounded 21">
            <a:extLst>
              <a:ext uri="{FF2B5EF4-FFF2-40B4-BE49-F238E27FC236}">
                <a16:creationId xmlns:a16="http://schemas.microsoft.com/office/drawing/2014/main" id="{4D87BA13-F242-E1DF-FB94-6EDCDD5C2CE5}"/>
              </a:ext>
            </a:extLst>
          </p:cNvPr>
          <p:cNvSpPr/>
          <p:nvPr/>
        </p:nvSpPr>
        <p:spPr>
          <a:xfrm>
            <a:off x="10453036" y="192520"/>
            <a:ext cx="1478688" cy="319206"/>
          </a:xfrm>
          <a:prstGeom prst="wedgeRoundRectCallout">
            <a:avLst>
              <a:gd name="adj1" fmla="val -92177"/>
              <a:gd name="adj2" fmla="val 115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Application</a:t>
            </a:r>
          </a:p>
        </p:txBody>
      </p:sp>
      <p:sp>
        <p:nvSpPr>
          <p:cNvPr id="23" name="Speech Bubble: Rectangle with Corners Rounded 22">
            <a:extLst>
              <a:ext uri="{FF2B5EF4-FFF2-40B4-BE49-F238E27FC236}">
                <a16:creationId xmlns:a16="http://schemas.microsoft.com/office/drawing/2014/main" id="{D564E832-DE3A-1334-CB39-FC3D25FAC59F}"/>
              </a:ext>
            </a:extLst>
          </p:cNvPr>
          <p:cNvSpPr/>
          <p:nvPr/>
        </p:nvSpPr>
        <p:spPr>
          <a:xfrm>
            <a:off x="10700369" y="1206712"/>
            <a:ext cx="1231355" cy="319206"/>
          </a:xfrm>
          <a:prstGeom prst="wedgeRoundRectCallout">
            <a:avLst>
              <a:gd name="adj1" fmla="val -99429"/>
              <a:gd name="adj2" fmla="val -95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guest OS</a:t>
            </a:r>
          </a:p>
        </p:txBody>
      </p:sp>
    </p:spTree>
    <p:extLst>
      <p:ext uri="{BB962C8B-B14F-4D97-AF65-F5344CB8AC3E}">
        <p14:creationId xmlns:p14="http://schemas.microsoft.com/office/powerpoint/2010/main" val="322247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E2C0-4816-DA04-4B9A-AF942DB9A787}"/>
              </a:ext>
            </a:extLst>
          </p:cNvPr>
          <p:cNvSpPr>
            <a:spLocks noGrp="1"/>
          </p:cNvSpPr>
          <p:nvPr>
            <p:ph type="title"/>
          </p:nvPr>
        </p:nvSpPr>
        <p:spPr/>
        <p:txBody>
          <a:bodyPr/>
          <a:lstStyle/>
          <a:p>
            <a:r>
              <a:rPr lang="en-IN" dirty="0"/>
              <a:t>Binary Translation</a:t>
            </a:r>
          </a:p>
        </p:txBody>
      </p:sp>
      <p:sp>
        <p:nvSpPr>
          <p:cNvPr id="3" name="Content Placeholder 2">
            <a:extLst>
              <a:ext uri="{FF2B5EF4-FFF2-40B4-BE49-F238E27FC236}">
                <a16:creationId xmlns:a16="http://schemas.microsoft.com/office/drawing/2014/main" id="{F19E04CD-C47A-12CC-2A5C-DE5C040D3564}"/>
              </a:ext>
            </a:extLst>
          </p:cNvPr>
          <p:cNvSpPr>
            <a:spLocks noGrp="1"/>
          </p:cNvSpPr>
          <p:nvPr>
            <p:ph idx="1"/>
          </p:nvPr>
        </p:nvSpPr>
        <p:spPr/>
        <p:txBody>
          <a:bodyPr/>
          <a:lstStyle/>
          <a:p>
            <a:r>
              <a:rPr lang="en-IN" dirty="0"/>
              <a:t>The </a:t>
            </a:r>
            <a:r>
              <a:rPr lang="en-IN" dirty="0">
                <a:solidFill>
                  <a:srgbClr val="C00000"/>
                </a:solidFill>
              </a:rPr>
              <a:t>hypervisor</a:t>
            </a:r>
            <a:r>
              <a:rPr lang="en-IN" dirty="0"/>
              <a:t> follows a read-ahead scheme. </a:t>
            </a:r>
          </a:p>
          <a:p>
            <a:pPr lvl="1"/>
            <a:r>
              <a:rPr lang="en-IN" dirty="0"/>
              <a:t>Whenever a </a:t>
            </a:r>
            <a:r>
              <a:rPr lang="en-IN" dirty="0">
                <a:solidFill>
                  <a:srgbClr val="00B050"/>
                </a:solidFill>
              </a:rPr>
              <a:t>new</a:t>
            </a:r>
            <a:r>
              <a:rPr lang="en-IN" dirty="0"/>
              <a:t> code page is accessed, a fault is generated (either the </a:t>
            </a:r>
            <a:r>
              <a:rPr lang="en-IN" dirty="0">
                <a:solidFill>
                  <a:srgbClr val="C00000"/>
                </a:solidFill>
              </a:rPr>
              <a:t>TLB</a:t>
            </a:r>
            <a:r>
              <a:rPr lang="en-IN" dirty="0"/>
              <a:t> entry is missing or the page is </a:t>
            </a:r>
            <a:r>
              <a:rPr lang="en-IN" dirty="0">
                <a:solidFill>
                  <a:srgbClr val="FF0000"/>
                </a:solidFill>
              </a:rPr>
              <a:t>marked</a:t>
            </a:r>
            <a:r>
              <a:rPr lang="en-IN" dirty="0"/>
              <a:t> non-accessible)</a:t>
            </a:r>
          </a:p>
          <a:p>
            <a:pPr lvl="1"/>
            <a:r>
              <a:rPr lang="en-IN" dirty="0"/>
              <a:t>The hypervisor </a:t>
            </a:r>
            <a:r>
              <a:rPr lang="en-IN" dirty="0">
                <a:solidFill>
                  <a:srgbClr val="FF0000"/>
                </a:solidFill>
              </a:rPr>
              <a:t>reads</a:t>
            </a:r>
            <a:r>
              <a:rPr lang="en-IN" dirty="0"/>
              <a:t> the page and a few more subsequent pages </a:t>
            </a:r>
          </a:p>
          <a:p>
            <a:pPr lvl="1"/>
            <a:r>
              <a:rPr lang="en-IN" dirty="0"/>
              <a:t>It </a:t>
            </a:r>
            <a:r>
              <a:rPr lang="en-IN" dirty="0">
                <a:solidFill>
                  <a:srgbClr val="0070C0"/>
                </a:solidFill>
              </a:rPr>
              <a:t>scans</a:t>
            </a:r>
            <a:r>
              <a:rPr lang="en-IN" dirty="0"/>
              <a:t> all the instructions.</a:t>
            </a:r>
          </a:p>
          <a:p>
            <a:pPr lvl="1"/>
            <a:r>
              <a:rPr lang="en-IN" dirty="0"/>
              <a:t>If there is a </a:t>
            </a:r>
            <a:r>
              <a:rPr lang="en-IN" dirty="0">
                <a:solidFill>
                  <a:srgbClr val="7030A0"/>
                </a:solidFill>
              </a:rPr>
              <a:t>sensitive</a:t>
            </a:r>
            <a:r>
              <a:rPr lang="en-IN" dirty="0"/>
              <a:t> instruction (changes its </a:t>
            </a:r>
            <a:r>
              <a:rPr lang="en-IN" dirty="0" err="1">
                <a:solidFill>
                  <a:schemeClr val="accent2">
                    <a:lumMod val="75000"/>
                  </a:schemeClr>
                </a:solidFill>
              </a:rPr>
              <a:t>behavior</a:t>
            </a:r>
            <a:r>
              <a:rPr lang="en-IN" dirty="0"/>
              <a:t> based on the privilege level), </a:t>
            </a:r>
            <a:r>
              <a:rPr lang="en-IN" dirty="0">
                <a:solidFill>
                  <a:srgbClr val="C00000"/>
                </a:solidFill>
              </a:rPr>
              <a:t>replace</a:t>
            </a:r>
            <a:r>
              <a:rPr lang="en-IN" dirty="0"/>
              <a:t> it with an alternative sequence </a:t>
            </a:r>
          </a:p>
          <a:p>
            <a:pPr lvl="1"/>
            <a:r>
              <a:rPr lang="en-IN" dirty="0"/>
              <a:t>Make it </a:t>
            </a:r>
            <a:r>
              <a:rPr lang="en-IN" dirty="0">
                <a:solidFill>
                  <a:srgbClr val="0070C0"/>
                </a:solidFill>
              </a:rPr>
              <a:t>generate</a:t>
            </a:r>
            <a:r>
              <a:rPr lang="en-IN" dirty="0"/>
              <a:t> a trap or make the </a:t>
            </a:r>
            <a:r>
              <a:rPr lang="en-IN" dirty="0" err="1">
                <a:solidFill>
                  <a:srgbClr val="00B050"/>
                </a:solidFill>
              </a:rPr>
              <a:t>behavior</a:t>
            </a:r>
            <a:r>
              <a:rPr lang="en-IN" dirty="0"/>
              <a:t> the </a:t>
            </a:r>
            <a:r>
              <a:rPr lang="en-IN" dirty="0">
                <a:solidFill>
                  <a:srgbClr val="0070C0"/>
                </a:solidFill>
              </a:rPr>
              <a:t>same</a:t>
            </a:r>
            <a:r>
              <a:rPr lang="en-IN" dirty="0"/>
              <a:t> (guest &amp; kernel)</a:t>
            </a:r>
          </a:p>
        </p:txBody>
      </p:sp>
      <p:sp>
        <p:nvSpPr>
          <p:cNvPr id="4" name="Footer Placeholder 3">
            <a:extLst>
              <a:ext uri="{FF2B5EF4-FFF2-40B4-BE49-F238E27FC236}">
                <a16:creationId xmlns:a16="http://schemas.microsoft.com/office/drawing/2014/main" id="{81EFF05B-96B8-13EA-038D-7298E8748BD0}"/>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BB9701CB-0E11-C188-3D04-DF8A6F32A35E}"/>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6" name="Picture 5">
            <a:extLst>
              <a:ext uri="{FF2B5EF4-FFF2-40B4-BE49-F238E27FC236}">
                <a16:creationId xmlns:a16="http://schemas.microsoft.com/office/drawing/2014/main" id="{35908C64-8478-0698-AFE7-084D026C2620}"/>
              </a:ext>
            </a:extLst>
          </p:cNvPr>
          <p:cNvPicPr>
            <a:picLocks noChangeAspect="1"/>
          </p:cNvPicPr>
          <p:nvPr/>
        </p:nvPicPr>
        <p:blipFill>
          <a:blip r:embed="rId2"/>
          <a:stretch>
            <a:fillRect/>
          </a:stretch>
        </p:blipFill>
        <p:spPr>
          <a:xfrm>
            <a:off x="9298527" y="53237"/>
            <a:ext cx="1695538" cy="1637451"/>
          </a:xfrm>
          <a:prstGeom prst="rect">
            <a:avLst/>
          </a:prstGeom>
        </p:spPr>
      </p:pic>
    </p:spTree>
    <p:extLst>
      <p:ext uri="{BB962C8B-B14F-4D97-AF65-F5344CB8AC3E}">
        <p14:creationId xmlns:p14="http://schemas.microsoft.com/office/powerpoint/2010/main" val="3628224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E2DA-9468-45CC-2EED-801C2F818873}"/>
              </a:ext>
            </a:extLst>
          </p:cNvPr>
          <p:cNvSpPr>
            <a:spLocks noGrp="1"/>
          </p:cNvSpPr>
          <p:nvPr>
            <p:ph type="title"/>
          </p:nvPr>
        </p:nvSpPr>
        <p:spPr>
          <a:xfrm>
            <a:off x="1527719" y="175312"/>
            <a:ext cx="9751243" cy="1325563"/>
          </a:xfrm>
        </p:spPr>
        <p:txBody>
          <a:bodyPr/>
          <a:lstStyle/>
          <a:p>
            <a:r>
              <a:rPr lang="en-IN" dirty="0"/>
              <a:t>What about memory?</a:t>
            </a:r>
          </a:p>
        </p:txBody>
      </p:sp>
      <p:graphicFrame>
        <p:nvGraphicFramePr>
          <p:cNvPr id="11" name="Table 11">
            <a:extLst>
              <a:ext uri="{FF2B5EF4-FFF2-40B4-BE49-F238E27FC236}">
                <a16:creationId xmlns:a16="http://schemas.microsoft.com/office/drawing/2014/main" id="{B52DF4DB-31E6-DB0E-00E5-9F6C8799F011}"/>
              </a:ext>
            </a:extLst>
          </p:cNvPr>
          <p:cNvGraphicFramePr>
            <a:graphicFrameLocks noGrp="1"/>
          </p:cNvGraphicFramePr>
          <p:nvPr>
            <p:ph idx="1"/>
          </p:nvPr>
        </p:nvGraphicFramePr>
        <p:xfrm>
          <a:off x="7909089" y="1342460"/>
          <a:ext cx="3892727" cy="2286000"/>
        </p:xfrm>
        <a:graphic>
          <a:graphicData uri="http://schemas.openxmlformats.org/drawingml/2006/table">
            <a:tbl>
              <a:tblPr firstRow="1" bandRow="1">
                <a:tableStyleId>{5C22544A-7EE6-4342-B048-85BDC9FD1C3A}</a:tableStyleId>
              </a:tblPr>
              <a:tblGrid>
                <a:gridCol w="952108">
                  <a:extLst>
                    <a:ext uri="{9D8B030D-6E8A-4147-A177-3AD203B41FA5}">
                      <a16:colId xmlns:a16="http://schemas.microsoft.com/office/drawing/2014/main" val="2033958381"/>
                    </a:ext>
                  </a:extLst>
                </a:gridCol>
                <a:gridCol w="2940619">
                  <a:extLst>
                    <a:ext uri="{9D8B030D-6E8A-4147-A177-3AD203B41FA5}">
                      <a16:colId xmlns:a16="http://schemas.microsoft.com/office/drawing/2014/main" val="367477082"/>
                    </a:ext>
                  </a:extLst>
                </a:gridCol>
              </a:tblGrid>
              <a:tr h="370840">
                <a:tc>
                  <a:txBody>
                    <a:bodyPr/>
                    <a:lstStyle/>
                    <a:p>
                      <a:r>
                        <a:rPr lang="en-IN" sz="2400" dirty="0"/>
                        <a:t>Type</a:t>
                      </a:r>
                    </a:p>
                  </a:txBody>
                  <a:tcPr/>
                </a:tc>
                <a:tc>
                  <a:txBody>
                    <a:bodyPr/>
                    <a:lstStyle/>
                    <a:p>
                      <a:r>
                        <a:rPr lang="en-IN" sz="2400" dirty="0"/>
                        <a:t>Explanation</a:t>
                      </a:r>
                    </a:p>
                  </a:txBody>
                  <a:tcPr/>
                </a:tc>
                <a:extLst>
                  <a:ext uri="{0D108BD9-81ED-4DB2-BD59-A6C34878D82A}">
                    <a16:rowId xmlns:a16="http://schemas.microsoft.com/office/drawing/2014/main" val="1540243262"/>
                  </a:ext>
                </a:extLst>
              </a:tr>
              <a:tr h="370840">
                <a:tc>
                  <a:txBody>
                    <a:bodyPr/>
                    <a:lstStyle/>
                    <a:p>
                      <a:r>
                        <a:rPr lang="en-IN" sz="2400" dirty="0"/>
                        <a:t>GVA</a:t>
                      </a:r>
                    </a:p>
                  </a:txBody>
                  <a:tcPr/>
                </a:tc>
                <a:tc>
                  <a:txBody>
                    <a:bodyPr/>
                    <a:lstStyle/>
                    <a:p>
                      <a:r>
                        <a:rPr lang="en-IN" sz="2400" dirty="0"/>
                        <a:t>Guest virtual </a:t>
                      </a:r>
                      <a:r>
                        <a:rPr lang="en-IN" sz="2400" dirty="0" err="1"/>
                        <a:t>addr</a:t>
                      </a:r>
                      <a:r>
                        <a:rPr lang="en-IN" sz="2400" dirty="0"/>
                        <a:t>. </a:t>
                      </a:r>
                    </a:p>
                  </a:txBody>
                  <a:tcPr/>
                </a:tc>
                <a:extLst>
                  <a:ext uri="{0D108BD9-81ED-4DB2-BD59-A6C34878D82A}">
                    <a16:rowId xmlns:a16="http://schemas.microsoft.com/office/drawing/2014/main" val="733627327"/>
                  </a:ext>
                </a:extLst>
              </a:tr>
              <a:tr h="370840">
                <a:tc>
                  <a:txBody>
                    <a:bodyPr/>
                    <a:lstStyle/>
                    <a:p>
                      <a:r>
                        <a:rPr lang="en-IN" sz="2400" dirty="0"/>
                        <a:t>GPA</a:t>
                      </a:r>
                    </a:p>
                  </a:txBody>
                  <a:tcPr/>
                </a:tc>
                <a:tc>
                  <a:txBody>
                    <a:bodyPr/>
                    <a:lstStyle/>
                    <a:p>
                      <a:r>
                        <a:rPr lang="en-IN" sz="2400" dirty="0"/>
                        <a:t>Guest physical </a:t>
                      </a:r>
                      <a:r>
                        <a:rPr lang="en-IN" sz="2400" dirty="0" err="1"/>
                        <a:t>addr</a:t>
                      </a:r>
                      <a:r>
                        <a:rPr lang="en-IN" sz="2400" dirty="0"/>
                        <a:t>.</a:t>
                      </a:r>
                    </a:p>
                  </a:txBody>
                  <a:tcPr/>
                </a:tc>
                <a:extLst>
                  <a:ext uri="{0D108BD9-81ED-4DB2-BD59-A6C34878D82A}">
                    <a16:rowId xmlns:a16="http://schemas.microsoft.com/office/drawing/2014/main" val="2292313691"/>
                  </a:ext>
                </a:extLst>
              </a:tr>
              <a:tr h="370840">
                <a:tc>
                  <a:txBody>
                    <a:bodyPr/>
                    <a:lstStyle/>
                    <a:p>
                      <a:r>
                        <a:rPr lang="en-IN" sz="2400" dirty="0"/>
                        <a:t>HVA</a:t>
                      </a:r>
                    </a:p>
                  </a:txBody>
                  <a:tcPr/>
                </a:tc>
                <a:tc>
                  <a:txBody>
                    <a:bodyPr/>
                    <a:lstStyle/>
                    <a:p>
                      <a:r>
                        <a:rPr lang="en-IN" sz="2400" dirty="0"/>
                        <a:t>Host virtual </a:t>
                      </a:r>
                      <a:r>
                        <a:rPr lang="en-IN" sz="2400" dirty="0" err="1"/>
                        <a:t>addr</a:t>
                      </a:r>
                      <a:r>
                        <a:rPr lang="en-IN" sz="2400" dirty="0"/>
                        <a:t>.</a:t>
                      </a:r>
                    </a:p>
                  </a:txBody>
                  <a:tcPr/>
                </a:tc>
                <a:extLst>
                  <a:ext uri="{0D108BD9-81ED-4DB2-BD59-A6C34878D82A}">
                    <a16:rowId xmlns:a16="http://schemas.microsoft.com/office/drawing/2014/main" val="1448471458"/>
                  </a:ext>
                </a:extLst>
              </a:tr>
              <a:tr h="370840">
                <a:tc>
                  <a:txBody>
                    <a:bodyPr/>
                    <a:lstStyle/>
                    <a:p>
                      <a:r>
                        <a:rPr lang="en-IN" sz="2400" dirty="0"/>
                        <a:t>HPA</a:t>
                      </a:r>
                    </a:p>
                  </a:txBody>
                  <a:tcPr/>
                </a:tc>
                <a:tc>
                  <a:txBody>
                    <a:bodyPr/>
                    <a:lstStyle/>
                    <a:p>
                      <a:r>
                        <a:rPr lang="en-IN" sz="2400" dirty="0"/>
                        <a:t>Host physical </a:t>
                      </a:r>
                      <a:r>
                        <a:rPr lang="en-IN" sz="2400" dirty="0" err="1"/>
                        <a:t>addr</a:t>
                      </a:r>
                      <a:r>
                        <a:rPr lang="en-IN" sz="2400" dirty="0"/>
                        <a:t>.</a:t>
                      </a:r>
                    </a:p>
                  </a:txBody>
                  <a:tcPr/>
                </a:tc>
                <a:extLst>
                  <a:ext uri="{0D108BD9-81ED-4DB2-BD59-A6C34878D82A}">
                    <a16:rowId xmlns:a16="http://schemas.microsoft.com/office/drawing/2014/main" val="2220718482"/>
                  </a:ext>
                </a:extLst>
              </a:tr>
            </a:tbl>
          </a:graphicData>
        </a:graphic>
      </p:graphicFrame>
      <p:sp>
        <p:nvSpPr>
          <p:cNvPr id="4" name="Footer Placeholder 3">
            <a:extLst>
              <a:ext uri="{FF2B5EF4-FFF2-40B4-BE49-F238E27FC236}">
                <a16:creationId xmlns:a16="http://schemas.microsoft.com/office/drawing/2014/main" id="{F1C918D0-2477-3BD3-AE77-D135CE6FECC3}"/>
              </a:ext>
            </a:extLst>
          </p:cNvPr>
          <p:cNvSpPr>
            <a:spLocks noGrp="1"/>
          </p:cNvSpPr>
          <p:nvPr>
            <p:ph type="ftr" sz="quarter" idx="11"/>
          </p:nvPr>
        </p:nvSpPr>
        <p:spPr/>
        <p:txBody>
          <a:bodyPr/>
          <a:lstStyle/>
          <a:p>
            <a:r>
              <a:rPr lang="it-IT"/>
              <a:t>(c) Smruti R. Sarangi, 2023</a:t>
            </a:r>
            <a:endParaRPr lang="en-US"/>
          </a:p>
        </p:txBody>
      </p:sp>
      <p:sp>
        <p:nvSpPr>
          <p:cNvPr id="5" name="Slide Number Placeholder 4">
            <a:extLst>
              <a:ext uri="{FF2B5EF4-FFF2-40B4-BE49-F238E27FC236}">
                <a16:creationId xmlns:a16="http://schemas.microsoft.com/office/drawing/2014/main" id="{0D015572-1076-6D63-3E54-E8E9D83C72CE}"/>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6" name="Picture 5" descr="Icon&#10;&#10;Description automatically generated">
            <a:extLst>
              <a:ext uri="{FF2B5EF4-FFF2-40B4-BE49-F238E27FC236}">
                <a16:creationId xmlns:a16="http://schemas.microsoft.com/office/drawing/2014/main" id="{261DC4B7-F780-6450-FEF5-72214593AF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347" y="390077"/>
            <a:ext cx="896032" cy="896032"/>
          </a:xfrm>
          <a:prstGeom prst="rect">
            <a:avLst/>
          </a:prstGeom>
        </p:spPr>
      </p:pic>
      <p:sp>
        <p:nvSpPr>
          <p:cNvPr id="7" name="Rectangle: Rounded Corners 6">
            <a:extLst>
              <a:ext uri="{FF2B5EF4-FFF2-40B4-BE49-F238E27FC236}">
                <a16:creationId xmlns:a16="http://schemas.microsoft.com/office/drawing/2014/main" id="{ADFEC0BF-2E95-2602-4FAA-C1B9A71BAB6F}"/>
              </a:ext>
            </a:extLst>
          </p:cNvPr>
          <p:cNvSpPr/>
          <p:nvPr/>
        </p:nvSpPr>
        <p:spPr>
          <a:xfrm>
            <a:off x="4703975" y="2164287"/>
            <a:ext cx="2554664" cy="7488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Guest OS</a:t>
            </a:r>
          </a:p>
        </p:txBody>
      </p:sp>
      <p:sp>
        <p:nvSpPr>
          <p:cNvPr id="8" name="Rectangle: Rounded Corners 7">
            <a:extLst>
              <a:ext uri="{FF2B5EF4-FFF2-40B4-BE49-F238E27FC236}">
                <a16:creationId xmlns:a16="http://schemas.microsoft.com/office/drawing/2014/main" id="{F4CD9D93-E78C-544E-7AD3-773ED25E6BC5}"/>
              </a:ext>
            </a:extLst>
          </p:cNvPr>
          <p:cNvSpPr/>
          <p:nvPr/>
        </p:nvSpPr>
        <p:spPr>
          <a:xfrm>
            <a:off x="4703975" y="2983931"/>
            <a:ext cx="2554664" cy="7488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Host OS</a:t>
            </a:r>
          </a:p>
        </p:txBody>
      </p:sp>
      <p:sp>
        <p:nvSpPr>
          <p:cNvPr id="9" name="Rectangle: Rounded Corners 8">
            <a:extLst>
              <a:ext uri="{FF2B5EF4-FFF2-40B4-BE49-F238E27FC236}">
                <a16:creationId xmlns:a16="http://schemas.microsoft.com/office/drawing/2014/main" id="{90D1808D-DC70-D4C3-3C08-54235D4044BE}"/>
              </a:ext>
            </a:extLst>
          </p:cNvPr>
          <p:cNvSpPr/>
          <p:nvPr/>
        </p:nvSpPr>
        <p:spPr>
          <a:xfrm>
            <a:off x="4703975" y="1344643"/>
            <a:ext cx="2554664" cy="7488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400" dirty="0"/>
              <a:t>Guest Application</a:t>
            </a:r>
          </a:p>
        </p:txBody>
      </p:sp>
      <p:sp>
        <p:nvSpPr>
          <p:cNvPr id="12" name="Rectangle: Rounded Corners 11">
            <a:extLst>
              <a:ext uri="{FF2B5EF4-FFF2-40B4-BE49-F238E27FC236}">
                <a16:creationId xmlns:a16="http://schemas.microsoft.com/office/drawing/2014/main" id="{6345545B-DB16-4B69-C712-38A838918767}"/>
              </a:ext>
            </a:extLst>
          </p:cNvPr>
          <p:cNvSpPr/>
          <p:nvPr/>
        </p:nvSpPr>
        <p:spPr>
          <a:xfrm>
            <a:off x="196600" y="4033939"/>
            <a:ext cx="4818161" cy="219717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457200" indent="-457200">
              <a:buAutoNum type="arabicPeriod"/>
            </a:pPr>
            <a:r>
              <a:rPr lang="en-IN" sz="2400" dirty="0">
                <a:solidFill>
                  <a:schemeClr val="accent2">
                    <a:lumMod val="75000"/>
                  </a:schemeClr>
                </a:solidFill>
              </a:rPr>
              <a:t>TLB miss </a:t>
            </a:r>
            <a:r>
              <a:rPr lang="en-IN" sz="2400" dirty="0">
                <a:sym typeface="Wingdings" panose="05000000000000000000" pitchFamily="2" charset="2"/>
              </a:rPr>
              <a:t> </a:t>
            </a:r>
            <a:r>
              <a:rPr lang="en-IN" sz="2400" dirty="0">
                <a:solidFill>
                  <a:srgbClr val="0070C0"/>
                </a:solidFill>
                <a:sym typeface="Wingdings" panose="05000000000000000000" pitchFamily="2" charset="2"/>
              </a:rPr>
              <a:t>walk</a:t>
            </a:r>
            <a:r>
              <a:rPr lang="en-IN" sz="2400" dirty="0">
                <a:sym typeface="Wingdings" panose="05000000000000000000" pitchFamily="2" charset="2"/>
              </a:rPr>
              <a:t> the guest and </a:t>
            </a:r>
            <a:r>
              <a:rPr lang="en-IN" sz="2400" dirty="0">
                <a:solidFill>
                  <a:srgbClr val="FF0000"/>
                </a:solidFill>
                <a:sym typeface="Wingdings" panose="05000000000000000000" pitchFamily="2" charset="2"/>
              </a:rPr>
              <a:t>host</a:t>
            </a:r>
            <a:r>
              <a:rPr lang="en-IN" sz="2400" dirty="0">
                <a:sym typeface="Wingdings" panose="05000000000000000000" pitchFamily="2" charset="2"/>
              </a:rPr>
              <a:t> page tables. (</a:t>
            </a:r>
            <a:r>
              <a:rPr lang="en-IN" sz="2400" dirty="0">
                <a:solidFill>
                  <a:srgbClr val="FF0000"/>
                </a:solidFill>
                <a:sym typeface="Wingdings" panose="05000000000000000000" pitchFamily="2" charset="2"/>
              </a:rPr>
              <a:t>slow</a:t>
            </a:r>
            <a:r>
              <a:rPr lang="en-IN" sz="2400" dirty="0">
                <a:solidFill>
                  <a:schemeClr val="tx1"/>
                </a:solidFill>
                <a:sym typeface="Wingdings" panose="05000000000000000000" pitchFamily="2" charset="2"/>
              </a:rPr>
              <a:t>)</a:t>
            </a:r>
          </a:p>
          <a:p>
            <a:pPr marL="457200" indent="-457200">
              <a:buAutoNum type="arabicPeriod"/>
            </a:pPr>
            <a:r>
              <a:rPr lang="en-IN" sz="2400" dirty="0">
                <a:sym typeface="Wingdings" panose="05000000000000000000" pitchFamily="2" charset="2"/>
              </a:rPr>
              <a:t>No need to </a:t>
            </a:r>
            <a:r>
              <a:rPr lang="en-IN" sz="2400" dirty="0">
                <a:solidFill>
                  <a:srgbClr val="C00000"/>
                </a:solidFill>
                <a:sym typeface="Wingdings" panose="05000000000000000000" pitchFamily="2" charset="2"/>
              </a:rPr>
              <a:t>track</a:t>
            </a:r>
            <a:r>
              <a:rPr lang="en-IN" sz="2400" dirty="0">
                <a:sym typeface="Wingdings" panose="05000000000000000000" pitchFamily="2" charset="2"/>
              </a:rPr>
              <a:t> guest page table modifications.</a:t>
            </a:r>
          </a:p>
          <a:p>
            <a:pPr marL="457200" indent="-457200">
              <a:buAutoNum type="arabicPeriod"/>
            </a:pPr>
            <a:r>
              <a:rPr lang="en-IN" sz="2400" dirty="0">
                <a:cs typeface="Calibri"/>
              </a:rPr>
              <a:t>VMM maintains only 1 page table.</a:t>
            </a:r>
          </a:p>
        </p:txBody>
      </p:sp>
      <p:sp>
        <p:nvSpPr>
          <p:cNvPr id="13" name="Rectangle: Rounded Corners 12">
            <a:extLst>
              <a:ext uri="{FF2B5EF4-FFF2-40B4-BE49-F238E27FC236}">
                <a16:creationId xmlns:a16="http://schemas.microsoft.com/office/drawing/2014/main" id="{7DC225BD-DAA5-2BA1-8F9C-555B27AFB346}"/>
              </a:ext>
            </a:extLst>
          </p:cNvPr>
          <p:cNvSpPr/>
          <p:nvPr/>
        </p:nvSpPr>
        <p:spPr>
          <a:xfrm>
            <a:off x="5986915" y="4156451"/>
            <a:ext cx="5805652" cy="2199899"/>
          </a:xfrm>
          <a:prstGeom prst="round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r>
              <a:rPr lang="en-IN" sz="2400" dirty="0"/>
              <a:t>1. The </a:t>
            </a:r>
            <a:r>
              <a:rPr lang="en-IN" sz="2400" dirty="0">
                <a:solidFill>
                  <a:srgbClr val="00B050"/>
                </a:solidFill>
              </a:rPr>
              <a:t>VMM</a:t>
            </a:r>
            <a:r>
              <a:rPr lang="en-IN" sz="2400" dirty="0"/>
              <a:t> builds a GVA </a:t>
            </a:r>
            <a:r>
              <a:rPr lang="en-IN" sz="2400" dirty="0">
                <a:sym typeface="Wingdings" panose="05000000000000000000" pitchFamily="2" charset="2"/>
              </a:rPr>
              <a:t> HPA </a:t>
            </a:r>
            <a:r>
              <a:rPr lang="en-IN" sz="2400" dirty="0">
                <a:solidFill>
                  <a:srgbClr val="0070C0"/>
                </a:solidFill>
                <a:sym typeface="Wingdings" panose="05000000000000000000" pitchFamily="2" charset="2"/>
              </a:rPr>
              <a:t>page table </a:t>
            </a:r>
            <a:r>
              <a:rPr lang="en-IN" sz="2400" dirty="0">
                <a:solidFill>
                  <a:schemeClr val="tx1"/>
                </a:solidFill>
                <a:sym typeface="Wingdings" panose="05000000000000000000" pitchFamily="2" charset="2"/>
              </a:rPr>
              <a:t>(one per guest process)</a:t>
            </a:r>
            <a:r>
              <a:rPr lang="en-IN" sz="2400" dirty="0">
                <a:solidFill>
                  <a:srgbClr val="0070C0"/>
                </a:solidFill>
                <a:sym typeface="Wingdings" panose="05000000000000000000" pitchFamily="2" charset="2"/>
              </a:rPr>
              <a:t>.</a:t>
            </a:r>
            <a:endParaRPr lang="en-IN" sz="2400" dirty="0">
              <a:cs typeface="Calibri"/>
            </a:endParaRPr>
          </a:p>
          <a:p>
            <a:r>
              <a:rPr lang="en-IN" sz="2400" dirty="0">
                <a:sym typeface="Wingdings" panose="05000000000000000000" pitchFamily="2" charset="2"/>
              </a:rPr>
              <a:t>2. Keeps the </a:t>
            </a:r>
            <a:r>
              <a:rPr lang="en-IN" sz="2400" dirty="0">
                <a:solidFill>
                  <a:srgbClr val="7030A0"/>
                </a:solidFill>
                <a:sym typeface="Wingdings" panose="05000000000000000000" pitchFamily="2" charset="2"/>
              </a:rPr>
              <a:t>shadow</a:t>
            </a:r>
            <a:r>
              <a:rPr lang="en-IN" sz="2400" dirty="0">
                <a:sym typeface="Wingdings" panose="05000000000000000000" pitchFamily="2" charset="2"/>
              </a:rPr>
              <a:t> page table consistent with both </a:t>
            </a:r>
            <a:r>
              <a:rPr lang="en-IN" sz="2400" dirty="0">
                <a:solidFill>
                  <a:srgbClr val="00B050"/>
                </a:solidFill>
                <a:sym typeface="Wingdings" panose="05000000000000000000" pitchFamily="2" charset="2"/>
              </a:rPr>
              <a:t>page tables</a:t>
            </a:r>
            <a:r>
              <a:rPr lang="en-IN" sz="2400" dirty="0">
                <a:sym typeface="Wingdings" panose="05000000000000000000" pitchFamily="2" charset="2"/>
              </a:rPr>
              <a:t>. </a:t>
            </a:r>
            <a:r>
              <a:rPr lang="en-IN" sz="2400" dirty="0">
                <a:solidFill>
                  <a:srgbClr val="C00000"/>
                </a:solidFill>
                <a:sym typeface="Wingdings" panose="05000000000000000000" pitchFamily="2" charset="2"/>
              </a:rPr>
              <a:t>TLB Miss</a:t>
            </a:r>
            <a:r>
              <a:rPr lang="en-IN" sz="2400" dirty="0">
                <a:sym typeface="Wingdings" panose="05000000000000000000" pitchFamily="2" charset="2"/>
              </a:rPr>
              <a:t>: Access just the </a:t>
            </a:r>
            <a:r>
              <a:rPr lang="en-IN"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Wingdings" panose="05000000000000000000" pitchFamily="2" charset="2"/>
              </a:rPr>
              <a:t>shadow</a:t>
            </a:r>
            <a:r>
              <a:rPr lang="en-IN" sz="2400" dirty="0">
                <a:sym typeface="Wingdings" panose="05000000000000000000" pitchFamily="2" charset="2"/>
              </a:rPr>
              <a:t> page table (</a:t>
            </a:r>
            <a:r>
              <a:rPr lang="en-IN" sz="2400" i="1" dirty="0">
                <a:solidFill>
                  <a:srgbClr val="0070C0"/>
                </a:solidFill>
                <a:sym typeface="Wingdings" panose="05000000000000000000" pitchFamily="2" charset="2"/>
              </a:rPr>
              <a:t>fast</a:t>
            </a:r>
            <a:r>
              <a:rPr lang="en-IN" sz="2400" dirty="0">
                <a:sym typeface="Wingdings" panose="05000000000000000000" pitchFamily="2" charset="2"/>
              </a:rPr>
              <a:t>) </a:t>
            </a:r>
          </a:p>
          <a:p>
            <a:r>
              <a:rPr lang="en-IN" sz="2400" dirty="0">
                <a:sym typeface="Wingdings" panose="05000000000000000000" pitchFamily="2" charset="2"/>
              </a:rPr>
              <a:t>3. Track every </a:t>
            </a:r>
            <a:r>
              <a:rPr lang="en-IN" sz="2400" dirty="0">
                <a:solidFill>
                  <a:srgbClr val="C00000"/>
                </a:solidFill>
                <a:sym typeface="Wingdings" panose="05000000000000000000" pitchFamily="2" charset="2"/>
              </a:rPr>
              <a:t>guest</a:t>
            </a:r>
            <a:r>
              <a:rPr lang="en-IN" sz="2400" dirty="0">
                <a:sym typeface="Wingdings" panose="05000000000000000000" pitchFamily="2" charset="2"/>
              </a:rPr>
              <a:t> page table </a:t>
            </a:r>
            <a:r>
              <a:rPr lang="en-IN" sz="2400" dirty="0">
                <a:solidFill>
                  <a:srgbClr val="00B050"/>
                </a:solidFill>
                <a:sym typeface="Wingdings" panose="05000000000000000000" pitchFamily="2" charset="2"/>
              </a:rPr>
              <a:t>update</a:t>
            </a:r>
            <a:endParaRPr lang="en-IN" sz="2400" dirty="0">
              <a:solidFill>
                <a:srgbClr val="00B050"/>
              </a:solidFill>
            </a:endParaRPr>
          </a:p>
        </p:txBody>
      </p:sp>
      <p:sp>
        <p:nvSpPr>
          <p:cNvPr id="14" name="Rectangle 13">
            <a:extLst>
              <a:ext uri="{FF2B5EF4-FFF2-40B4-BE49-F238E27FC236}">
                <a16:creationId xmlns:a16="http://schemas.microsoft.com/office/drawing/2014/main" id="{523FA899-E198-BC70-73B1-710F9B8BA40E}"/>
              </a:ext>
            </a:extLst>
          </p:cNvPr>
          <p:cNvSpPr/>
          <p:nvPr/>
        </p:nvSpPr>
        <p:spPr>
          <a:xfrm>
            <a:off x="1297756" y="3632619"/>
            <a:ext cx="2558592" cy="44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Nested paging</a:t>
            </a:r>
          </a:p>
        </p:txBody>
      </p:sp>
      <p:sp>
        <p:nvSpPr>
          <p:cNvPr id="15" name="Rectangle 14">
            <a:extLst>
              <a:ext uri="{FF2B5EF4-FFF2-40B4-BE49-F238E27FC236}">
                <a16:creationId xmlns:a16="http://schemas.microsoft.com/office/drawing/2014/main" id="{F45A6EAA-9066-DE88-0D73-47256F3BCE84}"/>
              </a:ext>
            </a:extLst>
          </p:cNvPr>
          <p:cNvSpPr/>
          <p:nvPr/>
        </p:nvSpPr>
        <p:spPr>
          <a:xfrm>
            <a:off x="7856075" y="3753692"/>
            <a:ext cx="2558592" cy="443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Shadow paging</a:t>
            </a:r>
          </a:p>
        </p:txBody>
      </p:sp>
      <p:sp>
        <p:nvSpPr>
          <p:cNvPr id="16" name="Rectangle 15">
            <a:extLst>
              <a:ext uri="{FF2B5EF4-FFF2-40B4-BE49-F238E27FC236}">
                <a16:creationId xmlns:a16="http://schemas.microsoft.com/office/drawing/2014/main" id="{688AC574-8488-3B86-B694-34CA4EA4A1E7}"/>
              </a:ext>
            </a:extLst>
          </p:cNvPr>
          <p:cNvSpPr/>
          <p:nvPr/>
        </p:nvSpPr>
        <p:spPr>
          <a:xfrm>
            <a:off x="1602556" y="1904214"/>
            <a:ext cx="1957635" cy="58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TLB entry</a:t>
            </a:r>
          </a:p>
        </p:txBody>
      </p:sp>
      <p:sp>
        <p:nvSpPr>
          <p:cNvPr id="17" name="TextBox 16">
            <a:extLst>
              <a:ext uri="{FF2B5EF4-FFF2-40B4-BE49-F238E27FC236}">
                <a16:creationId xmlns:a16="http://schemas.microsoft.com/office/drawing/2014/main" id="{32ED6AF1-EDB4-D1C4-E3FE-E9C3619ADEBE}"/>
              </a:ext>
            </a:extLst>
          </p:cNvPr>
          <p:cNvSpPr txBox="1"/>
          <p:nvPr/>
        </p:nvSpPr>
        <p:spPr>
          <a:xfrm>
            <a:off x="1872793" y="2521527"/>
            <a:ext cx="1687398" cy="461665"/>
          </a:xfrm>
          <a:prstGeom prst="rect">
            <a:avLst/>
          </a:prstGeom>
          <a:noFill/>
        </p:spPr>
        <p:txBody>
          <a:bodyPr wrap="square" rtlCol="0">
            <a:spAutoFit/>
          </a:bodyPr>
          <a:lstStyle/>
          <a:p>
            <a:r>
              <a:rPr lang="en-IN" sz="2400" dirty="0"/>
              <a:t>GVA </a:t>
            </a:r>
            <a:r>
              <a:rPr lang="en-IN" sz="2400" dirty="0">
                <a:sym typeface="Wingdings" panose="05000000000000000000" pitchFamily="2" charset="2"/>
              </a:rPr>
              <a:t> HPA</a:t>
            </a:r>
            <a:endParaRPr lang="en-IN" sz="2400" dirty="0"/>
          </a:p>
        </p:txBody>
      </p:sp>
      <p:sp>
        <p:nvSpPr>
          <p:cNvPr id="3" name="Rectangle: Rounded Corners 2">
            <a:extLst>
              <a:ext uri="{FF2B5EF4-FFF2-40B4-BE49-F238E27FC236}">
                <a16:creationId xmlns:a16="http://schemas.microsoft.com/office/drawing/2014/main" id="{1C6B860A-370F-1260-561C-D54498DAA280}"/>
              </a:ext>
            </a:extLst>
          </p:cNvPr>
          <p:cNvSpPr/>
          <p:nvPr/>
        </p:nvSpPr>
        <p:spPr>
          <a:xfrm>
            <a:off x="6939815" y="500514"/>
            <a:ext cx="3474852" cy="530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Type 1 Hypervisors</a:t>
            </a:r>
          </a:p>
        </p:txBody>
      </p:sp>
    </p:spTree>
    <p:extLst>
      <p:ext uri="{BB962C8B-B14F-4D97-AF65-F5344CB8AC3E}">
        <p14:creationId xmlns:p14="http://schemas.microsoft.com/office/powerpoint/2010/main" val="3792201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440FDA-5780-44B5-9353-725432E70DB3}">
  <we:reference id="f12c312d-282a-4734-8843-05915fdfef0b" version="4.3.3.0" store="EXCatalog" storeType="EXCatalog"/>
  <we:alternateReferences>
    <we:reference id="WA104178141" version="4.3.3.0" store="en-IN"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915</TotalTime>
  <Words>1166</Words>
  <Application>Microsoft Office PowerPoint</Application>
  <PresentationFormat>Widescreen</PresentationFormat>
  <Paragraphs>156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Chapter 8: Security and Virtualization</vt:lpstr>
      <vt:lpstr>Outline of this Chapter</vt:lpstr>
      <vt:lpstr>Run an OS as an Application </vt:lpstr>
      <vt:lpstr>Types of Hypervisors</vt:lpstr>
      <vt:lpstr>Advantages of VMs in Cloud Environments</vt:lpstr>
      <vt:lpstr>Virtualization</vt:lpstr>
      <vt:lpstr>Virtualize the CPU</vt:lpstr>
      <vt:lpstr>Binary Translation</vt:lpstr>
      <vt:lpstr>What about memory?</vt:lpstr>
      <vt:lpstr>I/O Virtualization</vt:lpstr>
      <vt:lpstr>Paravirtualization</vt:lpstr>
      <vt:lpstr>HW-Assisted Virtualization</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srsarangi</dc:creator>
  <cp:lastModifiedBy>Smruti Ranjan Sarangi</cp:lastModifiedBy>
  <cp:revision>4</cp:revision>
  <dcterms:created xsi:type="dcterms:W3CDTF">2013-07-15T20:26:40Z</dcterms:created>
  <dcterms:modified xsi:type="dcterms:W3CDTF">2024-05-10T06:19:07Z</dcterms:modified>
</cp:coreProperties>
</file>