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8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9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diagrams/data10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6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3"/>
  </p:notesMasterIdLst>
  <p:handoutMasterIdLst>
    <p:handoutMasterId r:id="rId74"/>
  </p:handoutMasterIdLst>
  <p:sldIdLst>
    <p:sldId id="274" r:id="rId2"/>
    <p:sldId id="343" r:id="rId3"/>
    <p:sldId id="4096" r:id="rId4"/>
    <p:sldId id="4097" r:id="rId5"/>
    <p:sldId id="4098" r:id="rId6"/>
    <p:sldId id="4099" r:id="rId7"/>
    <p:sldId id="257" r:id="rId8"/>
    <p:sldId id="4122" r:id="rId9"/>
    <p:sldId id="4123" r:id="rId10"/>
    <p:sldId id="4124" r:id="rId11"/>
    <p:sldId id="4125" r:id="rId12"/>
    <p:sldId id="4126" r:id="rId13"/>
    <p:sldId id="4101" r:id="rId14"/>
    <p:sldId id="4128" r:id="rId15"/>
    <p:sldId id="4129" r:id="rId16"/>
    <p:sldId id="4103" r:id="rId17"/>
    <p:sldId id="4130" r:id="rId18"/>
    <p:sldId id="4127" r:id="rId19"/>
    <p:sldId id="4104" r:id="rId20"/>
    <p:sldId id="4131" r:id="rId21"/>
    <p:sldId id="4105" r:id="rId22"/>
    <p:sldId id="4132" r:id="rId23"/>
    <p:sldId id="4106" r:id="rId24"/>
    <p:sldId id="4133" r:id="rId25"/>
    <p:sldId id="4108" r:id="rId26"/>
    <p:sldId id="4107" r:id="rId27"/>
    <p:sldId id="4134" r:id="rId28"/>
    <p:sldId id="4136" r:id="rId29"/>
    <p:sldId id="4109" r:id="rId30"/>
    <p:sldId id="4135" r:id="rId31"/>
    <p:sldId id="4137" r:id="rId32"/>
    <p:sldId id="4138" r:id="rId33"/>
    <p:sldId id="4111" r:id="rId34"/>
    <p:sldId id="4139" r:id="rId35"/>
    <p:sldId id="4140" r:id="rId36"/>
    <p:sldId id="4142" r:id="rId37"/>
    <p:sldId id="4110" r:id="rId38"/>
    <p:sldId id="4143" r:id="rId39"/>
    <p:sldId id="4144" r:id="rId40"/>
    <p:sldId id="4145" r:id="rId41"/>
    <p:sldId id="4112" r:id="rId42"/>
    <p:sldId id="4150" r:id="rId43"/>
    <p:sldId id="4141" r:id="rId44"/>
    <p:sldId id="4149" r:id="rId45"/>
    <p:sldId id="4151" r:id="rId46"/>
    <p:sldId id="4152" r:id="rId47"/>
    <p:sldId id="4153" r:id="rId48"/>
    <p:sldId id="4113" r:id="rId49"/>
    <p:sldId id="4114" r:id="rId50"/>
    <p:sldId id="4154" r:id="rId51"/>
    <p:sldId id="4115" r:id="rId52"/>
    <p:sldId id="4155" r:id="rId53"/>
    <p:sldId id="4119" r:id="rId54"/>
    <p:sldId id="4156" r:id="rId55"/>
    <p:sldId id="4157" r:id="rId56"/>
    <p:sldId id="4116" r:id="rId57"/>
    <p:sldId id="4158" r:id="rId58"/>
    <p:sldId id="4159" r:id="rId59"/>
    <p:sldId id="4117" r:id="rId60"/>
    <p:sldId id="4146" r:id="rId61"/>
    <p:sldId id="4160" r:id="rId62"/>
    <p:sldId id="4147" r:id="rId63"/>
    <p:sldId id="4148" r:id="rId64"/>
    <p:sldId id="4161" r:id="rId65"/>
    <p:sldId id="4162" r:id="rId66"/>
    <p:sldId id="4163" r:id="rId67"/>
    <p:sldId id="4120" r:id="rId68"/>
    <p:sldId id="4118" r:id="rId69"/>
    <p:sldId id="4164" r:id="rId70"/>
    <p:sldId id="4095" r:id="rId71"/>
    <p:sldId id="335" r:id="rId72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568" userDrawn="1">
          <p15:clr>
            <a:srgbClr val="A4A3A4"/>
          </p15:clr>
        </p15:guide>
        <p15:guide id="2" orient="horz" pos="300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  <p15:guide id="4" orient="horz" pos="2688" userDrawn="1">
          <p15:clr>
            <a:srgbClr val="A4A3A4"/>
          </p15:clr>
        </p15:guide>
        <p15:guide id="5" orient="horz" pos="2904" userDrawn="1">
          <p15:clr>
            <a:srgbClr val="A4A3A4"/>
          </p15:clr>
        </p15:guide>
        <p15:guide id="6" orient="horz" pos="1680" userDrawn="1">
          <p15:clr>
            <a:srgbClr val="A4A3A4"/>
          </p15:clr>
        </p15:guide>
        <p15:guide id="7" orient="horz" pos="3216" userDrawn="1">
          <p15:clr>
            <a:srgbClr val="A4A3A4"/>
          </p15:clr>
        </p15:guide>
        <p15:guide id="8" orient="horz" pos="3096" userDrawn="1">
          <p15:clr>
            <a:srgbClr val="A4A3A4"/>
          </p15:clr>
        </p15:guide>
        <p15:guide id="9" pos="896" userDrawn="1">
          <p15:clr>
            <a:srgbClr val="A4A3A4"/>
          </p15:clr>
        </p15:guide>
        <p15:guide id="10" pos="3968" userDrawn="1">
          <p15:clr>
            <a:srgbClr val="A4A3A4"/>
          </p15:clr>
        </p15:guide>
        <p15:guide id="11" pos="6880" userDrawn="1">
          <p15:clr>
            <a:srgbClr val="A4A3A4"/>
          </p15:clr>
        </p15:guide>
        <p15:guide id="12" pos="2597" userDrawn="1">
          <p15:clr>
            <a:srgbClr val="A4A3A4"/>
          </p15:clr>
        </p15:guide>
        <p15:guide id="13" pos="288" userDrawn="1">
          <p15:clr>
            <a:srgbClr val="A4A3A4"/>
          </p15:clr>
        </p15:guide>
        <p15:guide id="14" orient="horz" pos="2160" userDrawn="1">
          <p15:clr>
            <a:srgbClr val="A4A3A4"/>
          </p15:clr>
        </p15:guide>
        <p15:guide id="15" orient="horz" pos="21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quel User" initials="SU" lastIdx="0" clrIdx="0">
    <p:extLst>
      <p:ext uri="{19B8F6BF-5375-455C-9EA6-DF929625EA0E}">
        <p15:presenceInfo xmlns:p15="http://schemas.microsoft.com/office/powerpoint/2012/main" userId="958da6fd0e6693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0F11"/>
    <a:srgbClr val="E21A23"/>
    <a:srgbClr val="01708C"/>
    <a:srgbClr val="625D9C"/>
    <a:srgbClr val="9F2241"/>
    <a:srgbClr val="692146"/>
    <a:srgbClr val="D394A3"/>
    <a:srgbClr val="FFDFCA"/>
    <a:srgbClr val="E2DFCA"/>
    <a:srgbClr val="FFB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51" autoAdjust="0"/>
    <p:restoredTop sz="94788" autoAdjust="0"/>
  </p:normalViewPr>
  <p:slideViewPr>
    <p:cSldViewPr snapToGrid="0">
      <p:cViewPr varScale="1">
        <p:scale>
          <a:sx n="111" d="100"/>
          <a:sy n="111" d="100"/>
        </p:scale>
        <p:origin x="432" y="96"/>
      </p:cViewPr>
      <p:guideLst>
        <p:guide pos="1568"/>
        <p:guide orient="horz" pos="3000"/>
        <p:guide orient="horz" pos="384"/>
        <p:guide orient="horz" pos="2688"/>
        <p:guide orient="horz" pos="2904"/>
        <p:guide orient="horz" pos="1680"/>
        <p:guide orient="horz" pos="3216"/>
        <p:guide orient="horz" pos="3096"/>
        <p:guide pos="896"/>
        <p:guide pos="3968"/>
        <p:guide pos="6880"/>
        <p:guide pos="2597"/>
        <p:guide pos="288"/>
        <p:guide orient="horz" pos="2160"/>
        <p:guide orient="horz" pos="216"/>
      </p:guideLst>
    </p:cSldViewPr>
  </p:slideViewPr>
  <p:outlineViewPr>
    <p:cViewPr>
      <p:scale>
        <a:sx n="33" d="100"/>
        <a:sy n="33" d="100"/>
      </p:scale>
      <p:origin x="0" y="-1441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8" d="100"/>
        <a:sy n="98" d="100"/>
      </p:scale>
      <p:origin x="0" y="-20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1BEA15-D3C6-4507-B248-435191C064F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EE8EA9-6D8B-470B-A5DE-5F180DB9496D}">
      <dgm:prSet phldrT="[Text]"/>
      <dgm:spPr/>
      <dgm:t>
        <a:bodyPr/>
        <a:lstStyle/>
        <a:p>
          <a:r>
            <a:rPr lang="en-US" dirty="0"/>
            <a:t>OOO Processors</a:t>
          </a:r>
        </a:p>
      </dgm:t>
    </dgm:pt>
    <dgm:pt modelId="{21306F68-D6C6-4462-B00A-04093311B84D}" type="parTrans" cxnId="{0D9DC52E-36C7-43B1-B3BD-1504DAACAC42}">
      <dgm:prSet/>
      <dgm:spPr/>
      <dgm:t>
        <a:bodyPr/>
        <a:lstStyle/>
        <a:p>
          <a:endParaRPr lang="en-US"/>
        </a:p>
      </dgm:t>
    </dgm:pt>
    <dgm:pt modelId="{E80FF618-EA3E-4814-912D-FD9D4192083E}" type="sibTrans" cxnId="{0D9DC52E-36C7-43B1-B3BD-1504DAACAC42}">
      <dgm:prSet/>
      <dgm:spPr/>
      <dgm:t>
        <a:bodyPr/>
        <a:lstStyle/>
        <a:p>
          <a:endParaRPr lang="en-US"/>
        </a:p>
      </dgm:t>
    </dgm:pt>
    <dgm:pt modelId="{FF66C7FC-1317-48A2-9F18-4FF373F33671}">
      <dgm:prSet phldrT="[Text]"/>
      <dgm:spPr/>
      <dgm:t>
        <a:bodyPr/>
        <a:lstStyle/>
        <a:p>
          <a:r>
            <a:rPr lang="en-US" dirty="0"/>
            <a:t>Probability and Statistics</a:t>
          </a:r>
        </a:p>
      </dgm:t>
    </dgm:pt>
    <dgm:pt modelId="{F1CA91E3-5798-41EB-8078-2C532600CA02}" type="parTrans" cxnId="{8F795158-12DD-4753-9A6B-E3C13E801024}">
      <dgm:prSet/>
      <dgm:spPr/>
      <dgm:t>
        <a:bodyPr/>
        <a:lstStyle/>
        <a:p>
          <a:endParaRPr lang="en-US"/>
        </a:p>
      </dgm:t>
    </dgm:pt>
    <dgm:pt modelId="{6A3BCD12-EAEC-486F-9686-F6DE2C7F6208}" type="sibTrans" cxnId="{8F795158-12DD-4753-9A6B-E3C13E801024}">
      <dgm:prSet/>
      <dgm:spPr/>
      <dgm:t>
        <a:bodyPr/>
        <a:lstStyle/>
        <a:p>
          <a:endParaRPr lang="en-US"/>
        </a:p>
      </dgm:t>
    </dgm:pt>
    <dgm:pt modelId="{66FD4932-921A-475B-ACC5-609AB52F4621}">
      <dgm:prSet phldrT="[Text]"/>
      <dgm:spPr/>
      <dgm:t>
        <a:bodyPr/>
        <a:lstStyle/>
        <a:p>
          <a:r>
            <a:rPr lang="en-US" dirty="0"/>
            <a:t>Basic Semiconductor Physics</a:t>
          </a:r>
        </a:p>
      </dgm:t>
    </dgm:pt>
    <dgm:pt modelId="{C31BE3F0-DDFB-4E0D-9182-EA52B4E01E61}" type="parTrans" cxnId="{14C907F7-A1A2-4A5E-954B-2F3064E26140}">
      <dgm:prSet/>
      <dgm:spPr/>
      <dgm:t>
        <a:bodyPr/>
        <a:lstStyle/>
        <a:p>
          <a:endParaRPr lang="en-US"/>
        </a:p>
      </dgm:t>
    </dgm:pt>
    <dgm:pt modelId="{DA778B97-BDBA-48BD-82BA-D6B4C5226C9D}" type="sibTrans" cxnId="{14C907F7-A1A2-4A5E-954B-2F3064E26140}">
      <dgm:prSet/>
      <dgm:spPr/>
      <dgm:t>
        <a:bodyPr/>
        <a:lstStyle/>
        <a:p>
          <a:endParaRPr lang="en-US"/>
        </a:p>
      </dgm:t>
    </dgm:pt>
    <dgm:pt modelId="{BA436893-2E62-40FD-9C11-1255A6692959}" type="pres">
      <dgm:prSet presAssocID="{B01BEA15-D3C6-4507-B248-435191C064F5}" presName="Name0" presStyleCnt="0">
        <dgm:presLayoutVars>
          <dgm:chMax val="7"/>
          <dgm:chPref val="7"/>
          <dgm:dir/>
        </dgm:presLayoutVars>
      </dgm:prSet>
      <dgm:spPr/>
    </dgm:pt>
    <dgm:pt modelId="{9A5C98C3-3D60-4912-B319-169E04228D23}" type="pres">
      <dgm:prSet presAssocID="{B01BEA15-D3C6-4507-B248-435191C064F5}" presName="Name1" presStyleCnt="0"/>
      <dgm:spPr/>
    </dgm:pt>
    <dgm:pt modelId="{E9471722-2C88-41E8-A33F-BDBA49D6B41B}" type="pres">
      <dgm:prSet presAssocID="{B01BEA15-D3C6-4507-B248-435191C064F5}" presName="cycle" presStyleCnt="0"/>
      <dgm:spPr/>
    </dgm:pt>
    <dgm:pt modelId="{B97D9F91-0F62-4207-BED7-965DF9E4C597}" type="pres">
      <dgm:prSet presAssocID="{B01BEA15-D3C6-4507-B248-435191C064F5}" presName="srcNode" presStyleLbl="node1" presStyleIdx="0" presStyleCnt="3"/>
      <dgm:spPr/>
    </dgm:pt>
    <dgm:pt modelId="{367821D1-2E9D-40E3-87E7-92E6A56794B6}" type="pres">
      <dgm:prSet presAssocID="{B01BEA15-D3C6-4507-B248-435191C064F5}" presName="conn" presStyleLbl="parChTrans1D2" presStyleIdx="0" presStyleCnt="1"/>
      <dgm:spPr/>
    </dgm:pt>
    <dgm:pt modelId="{6D559F3B-8633-46A8-AED5-8F5A8DBF34C9}" type="pres">
      <dgm:prSet presAssocID="{B01BEA15-D3C6-4507-B248-435191C064F5}" presName="extraNode" presStyleLbl="node1" presStyleIdx="0" presStyleCnt="3"/>
      <dgm:spPr/>
    </dgm:pt>
    <dgm:pt modelId="{7F2FCADE-6B3E-442C-B26F-7D5452A6CFAF}" type="pres">
      <dgm:prSet presAssocID="{B01BEA15-D3C6-4507-B248-435191C064F5}" presName="dstNode" presStyleLbl="node1" presStyleIdx="0" presStyleCnt="3"/>
      <dgm:spPr/>
    </dgm:pt>
    <dgm:pt modelId="{5BFBD5C3-D206-475E-801F-AFDB724D3C4F}" type="pres">
      <dgm:prSet presAssocID="{34EE8EA9-6D8B-470B-A5DE-5F180DB9496D}" presName="text_1" presStyleLbl="node1" presStyleIdx="0" presStyleCnt="3">
        <dgm:presLayoutVars>
          <dgm:bulletEnabled val="1"/>
        </dgm:presLayoutVars>
      </dgm:prSet>
      <dgm:spPr/>
    </dgm:pt>
    <dgm:pt modelId="{BDA78C3C-304F-4C02-95F1-C10CB869E8A8}" type="pres">
      <dgm:prSet presAssocID="{34EE8EA9-6D8B-470B-A5DE-5F180DB9496D}" presName="accent_1" presStyleCnt="0"/>
      <dgm:spPr/>
    </dgm:pt>
    <dgm:pt modelId="{BFEB9DE1-C972-4539-B05C-2190A1E8BE6E}" type="pres">
      <dgm:prSet presAssocID="{34EE8EA9-6D8B-470B-A5DE-5F180DB9496D}" presName="accentRepeatNode" presStyleLbl="solidFgAcc1" presStyleIdx="0" presStyleCnt="3"/>
      <dgm:spPr/>
    </dgm:pt>
    <dgm:pt modelId="{FCE0757C-065B-4DC4-BB90-359B0CB5942E}" type="pres">
      <dgm:prSet presAssocID="{FF66C7FC-1317-48A2-9F18-4FF373F33671}" presName="text_2" presStyleLbl="node1" presStyleIdx="1" presStyleCnt="3">
        <dgm:presLayoutVars>
          <dgm:bulletEnabled val="1"/>
        </dgm:presLayoutVars>
      </dgm:prSet>
      <dgm:spPr/>
    </dgm:pt>
    <dgm:pt modelId="{C4D12082-91F6-48F9-8104-25157F7E6F59}" type="pres">
      <dgm:prSet presAssocID="{FF66C7FC-1317-48A2-9F18-4FF373F33671}" presName="accent_2" presStyleCnt="0"/>
      <dgm:spPr/>
    </dgm:pt>
    <dgm:pt modelId="{566E2B7E-AE68-465C-9F97-E386691333DB}" type="pres">
      <dgm:prSet presAssocID="{FF66C7FC-1317-48A2-9F18-4FF373F33671}" presName="accentRepeatNode" presStyleLbl="solidFgAcc1" presStyleIdx="1" presStyleCnt="3"/>
      <dgm:spPr/>
    </dgm:pt>
    <dgm:pt modelId="{786F17C5-A8EB-4492-985F-A7378CD3F9B2}" type="pres">
      <dgm:prSet presAssocID="{66FD4932-921A-475B-ACC5-609AB52F4621}" presName="text_3" presStyleLbl="node1" presStyleIdx="2" presStyleCnt="3">
        <dgm:presLayoutVars>
          <dgm:bulletEnabled val="1"/>
        </dgm:presLayoutVars>
      </dgm:prSet>
      <dgm:spPr/>
    </dgm:pt>
    <dgm:pt modelId="{C6C7D4A3-8F25-4289-BD3F-847221BA0336}" type="pres">
      <dgm:prSet presAssocID="{66FD4932-921A-475B-ACC5-609AB52F4621}" presName="accent_3" presStyleCnt="0"/>
      <dgm:spPr/>
    </dgm:pt>
    <dgm:pt modelId="{FAF81DD3-295F-43BA-8B58-43F8F7179B40}" type="pres">
      <dgm:prSet presAssocID="{66FD4932-921A-475B-ACC5-609AB52F4621}" presName="accentRepeatNode" presStyleLbl="solidFgAcc1" presStyleIdx="2" presStyleCnt="3"/>
      <dgm:spPr/>
    </dgm:pt>
  </dgm:ptLst>
  <dgm:cxnLst>
    <dgm:cxn modelId="{0D9DC52E-36C7-43B1-B3BD-1504DAACAC42}" srcId="{B01BEA15-D3C6-4507-B248-435191C064F5}" destId="{34EE8EA9-6D8B-470B-A5DE-5F180DB9496D}" srcOrd="0" destOrd="0" parTransId="{21306F68-D6C6-4462-B00A-04093311B84D}" sibTransId="{E80FF618-EA3E-4814-912D-FD9D4192083E}"/>
    <dgm:cxn modelId="{8F795158-12DD-4753-9A6B-E3C13E801024}" srcId="{B01BEA15-D3C6-4507-B248-435191C064F5}" destId="{FF66C7FC-1317-48A2-9F18-4FF373F33671}" srcOrd="1" destOrd="0" parTransId="{F1CA91E3-5798-41EB-8078-2C532600CA02}" sibTransId="{6A3BCD12-EAEC-486F-9686-F6DE2C7F6208}"/>
    <dgm:cxn modelId="{5E8F7482-273C-4665-8112-12C2DE1C354E}" type="presOf" srcId="{E80FF618-EA3E-4814-912D-FD9D4192083E}" destId="{367821D1-2E9D-40E3-87E7-92E6A56794B6}" srcOrd="0" destOrd="0" presId="urn:microsoft.com/office/officeart/2008/layout/VerticalCurvedList"/>
    <dgm:cxn modelId="{11E50096-7BA2-4744-BC91-B6D6108C5CC6}" type="presOf" srcId="{66FD4932-921A-475B-ACC5-609AB52F4621}" destId="{786F17C5-A8EB-4492-985F-A7378CD3F9B2}" srcOrd="0" destOrd="0" presId="urn:microsoft.com/office/officeart/2008/layout/VerticalCurvedList"/>
    <dgm:cxn modelId="{49F4B69E-DBD8-4FE3-B156-5EFC76A9FE74}" type="presOf" srcId="{FF66C7FC-1317-48A2-9F18-4FF373F33671}" destId="{FCE0757C-065B-4DC4-BB90-359B0CB5942E}" srcOrd="0" destOrd="0" presId="urn:microsoft.com/office/officeart/2008/layout/VerticalCurvedList"/>
    <dgm:cxn modelId="{2C0A4DB1-ED8D-484A-A383-1648039EA860}" type="presOf" srcId="{34EE8EA9-6D8B-470B-A5DE-5F180DB9496D}" destId="{5BFBD5C3-D206-475E-801F-AFDB724D3C4F}" srcOrd="0" destOrd="0" presId="urn:microsoft.com/office/officeart/2008/layout/VerticalCurvedList"/>
    <dgm:cxn modelId="{F8B4B4C4-CD8A-49EA-A2F0-A7F31B260727}" type="presOf" srcId="{B01BEA15-D3C6-4507-B248-435191C064F5}" destId="{BA436893-2E62-40FD-9C11-1255A6692959}" srcOrd="0" destOrd="0" presId="urn:microsoft.com/office/officeart/2008/layout/VerticalCurvedList"/>
    <dgm:cxn modelId="{14C907F7-A1A2-4A5E-954B-2F3064E26140}" srcId="{B01BEA15-D3C6-4507-B248-435191C064F5}" destId="{66FD4932-921A-475B-ACC5-609AB52F4621}" srcOrd="2" destOrd="0" parTransId="{C31BE3F0-DDFB-4E0D-9182-EA52B4E01E61}" sibTransId="{DA778B97-BDBA-48BD-82BA-D6B4C5226C9D}"/>
    <dgm:cxn modelId="{A85325BA-891D-43E8-A9A0-510C0C50C209}" type="presParOf" srcId="{BA436893-2E62-40FD-9C11-1255A6692959}" destId="{9A5C98C3-3D60-4912-B319-169E04228D23}" srcOrd="0" destOrd="0" presId="urn:microsoft.com/office/officeart/2008/layout/VerticalCurvedList"/>
    <dgm:cxn modelId="{2BCE614F-E68C-4719-94FE-1647C37C9975}" type="presParOf" srcId="{9A5C98C3-3D60-4912-B319-169E04228D23}" destId="{E9471722-2C88-41E8-A33F-BDBA49D6B41B}" srcOrd="0" destOrd="0" presId="urn:microsoft.com/office/officeart/2008/layout/VerticalCurvedList"/>
    <dgm:cxn modelId="{5B3E5E20-43DD-4D0A-B20F-8BA773239D92}" type="presParOf" srcId="{E9471722-2C88-41E8-A33F-BDBA49D6B41B}" destId="{B97D9F91-0F62-4207-BED7-965DF9E4C597}" srcOrd="0" destOrd="0" presId="urn:microsoft.com/office/officeart/2008/layout/VerticalCurvedList"/>
    <dgm:cxn modelId="{6D2C403E-1F57-4453-B879-83E42DA336FC}" type="presParOf" srcId="{E9471722-2C88-41E8-A33F-BDBA49D6B41B}" destId="{367821D1-2E9D-40E3-87E7-92E6A56794B6}" srcOrd="1" destOrd="0" presId="urn:microsoft.com/office/officeart/2008/layout/VerticalCurvedList"/>
    <dgm:cxn modelId="{3987BD68-54FE-40EA-B534-C29F23E03304}" type="presParOf" srcId="{E9471722-2C88-41E8-A33F-BDBA49D6B41B}" destId="{6D559F3B-8633-46A8-AED5-8F5A8DBF34C9}" srcOrd="2" destOrd="0" presId="urn:microsoft.com/office/officeart/2008/layout/VerticalCurvedList"/>
    <dgm:cxn modelId="{AD42A4F6-5039-44B1-960F-F688FB94566C}" type="presParOf" srcId="{E9471722-2C88-41E8-A33F-BDBA49D6B41B}" destId="{7F2FCADE-6B3E-442C-B26F-7D5452A6CFAF}" srcOrd="3" destOrd="0" presId="urn:microsoft.com/office/officeart/2008/layout/VerticalCurvedList"/>
    <dgm:cxn modelId="{2E4F3863-682E-408D-AFB9-4C9DF5DFE12C}" type="presParOf" srcId="{9A5C98C3-3D60-4912-B319-169E04228D23}" destId="{5BFBD5C3-D206-475E-801F-AFDB724D3C4F}" srcOrd="1" destOrd="0" presId="urn:microsoft.com/office/officeart/2008/layout/VerticalCurvedList"/>
    <dgm:cxn modelId="{8FA06BC5-E3D2-47C2-8904-5D24A8DA51FF}" type="presParOf" srcId="{9A5C98C3-3D60-4912-B319-169E04228D23}" destId="{BDA78C3C-304F-4C02-95F1-C10CB869E8A8}" srcOrd="2" destOrd="0" presId="urn:microsoft.com/office/officeart/2008/layout/VerticalCurvedList"/>
    <dgm:cxn modelId="{F4615A4F-7BAF-474E-AE3B-5ECBC2D7AF58}" type="presParOf" srcId="{BDA78C3C-304F-4C02-95F1-C10CB869E8A8}" destId="{BFEB9DE1-C972-4539-B05C-2190A1E8BE6E}" srcOrd="0" destOrd="0" presId="urn:microsoft.com/office/officeart/2008/layout/VerticalCurvedList"/>
    <dgm:cxn modelId="{D17A7855-3E10-43F1-A7F9-5A3212918710}" type="presParOf" srcId="{9A5C98C3-3D60-4912-B319-169E04228D23}" destId="{FCE0757C-065B-4DC4-BB90-359B0CB5942E}" srcOrd="3" destOrd="0" presId="urn:microsoft.com/office/officeart/2008/layout/VerticalCurvedList"/>
    <dgm:cxn modelId="{5F57B2F7-77A4-47EA-B840-65E36DD540E7}" type="presParOf" srcId="{9A5C98C3-3D60-4912-B319-169E04228D23}" destId="{C4D12082-91F6-48F9-8104-25157F7E6F59}" srcOrd="4" destOrd="0" presId="urn:microsoft.com/office/officeart/2008/layout/VerticalCurvedList"/>
    <dgm:cxn modelId="{39AB2ED4-673D-4D8E-9959-9CB9191C1097}" type="presParOf" srcId="{C4D12082-91F6-48F9-8104-25157F7E6F59}" destId="{566E2B7E-AE68-465C-9F97-E386691333DB}" srcOrd="0" destOrd="0" presId="urn:microsoft.com/office/officeart/2008/layout/VerticalCurvedList"/>
    <dgm:cxn modelId="{4732AB32-2C82-469C-A48B-101E54D7095F}" type="presParOf" srcId="{9A5C98C3-3D60-4912-B319-169E04228D23}" destId="{786F17C5-A8EB-4492-985F-A7378CD3F9B2}" srcOrd="5" destOrd="0" presId="urn:microsoft.com/office/officeart/2008/layout/VerticalCurvedList"/>
    <dgm:cxn modelId="{7090694A-08F2-4714-9C4A-C5B8CECC1345}" type="presParOf" srcId="{9A5C98C3-3D60-4912-B319-169E04228D23}" destId="{C6C7D4A3-8F25-4289-BD3F-847221BA0336}" srcOrd="6" destOrd="0" presId="urn:microsoft.com/office/officeart/2008/layout/VerticalCurvedList"/>
    <dgm:cxn modelId="{08D4D6E9-BA9D-4B60-B960-CFA7A6B969F3}" type="presParOf" srcId="{C6C7D4A3-8F25-4289-BD3F-847221BA0336}" destId="{FAF81DD3-295F-43BA-8B58-43F8F7179B4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686384B-AB95-479F-B05B-0B8EF8A0DC1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A71EB5-D436-4168-80FB-5C8DB6F2296B}">
      <dgm:prSet phldrT="[Text]"/>
      <dgm:spPr/>
      <dgm:t>
        <a:bodyPr/>
        <a:lstStyle/>
        <a:p>
          <a:r>
            <a:rPr lang="en-US" dirty="0"/>
            <a:t>Electromigration</a:t>
          </a:r>
        </a:p>
      </dgm:t>
    </dgm:pt>
    <dgm:pt modelId="{2A44554A-97E3-4A6E-A8BB-210E1119A2A1}" type="parTrans" cxnId="{1C4CBFE3-8F4C-4628-B3EF-85385C76ED7C}">
      <dgm:prSet/>
      <dgm:spPr/>
      <dgm:t>
        <a:bodyPr/>
        <a:lstStyle/>
        <a:p>
          <a:endParaRPr lang="en-US"/>
        </a:p>
      </dgm:t>
    </dgm:pt>
    <dgm:pt modelId="{CD2B79D6-552D-4998-B001-C76BB3F25F07}" type="sibTrans" cxnId="{1C4CBFE3-8F4C-4628-B3EF-85385C76ED7C}">
      <dgm:prSet/>
      <dgm:spPr/>
      <dgm:t>
        <a:bodyPr/>
        <a:lstStyle/>
        <a:p>
          <a:endParaRPr lang="en-US"/>
        </a:p>
      </dgm:t>
    </dgm:pt>
    <dgm:pt modelId="{A3B63805-97D5-485E-A85D-8B015323E38D}">
      <dgm:prSet phldrT="[Text]"/>
      <dgm:spPr/>
      <dgm:t>
        <a:bodyPr/>
        <a:lstStyle/>
        <a:p>
          <a:r>
            <a:rPr lang="en-US" dirty="0"/>
            <a:t>Stress migration</a:t>
          </a:r>
        </a:p>
      </dgm:t>
    </dgm:pt>
    <dgm:pt modelId="{271876D9-14BE-4C3A-AE12-E919F7E10084}" type="parTrans" cxnId="{EC428073-C325-4ADB-8551-DE407DE7AA5F}">
      <dgm:prSet/>
      <dgm:spPr/>
      <dgm:t>
        <a:bodyPr/>
        <a:lstStyle/>
        <a:p>
          <a:endParaRPr lang="en-US"/>
        </a:p>
      </dgm:t>
    </dgm:pt>
    <dgm:pt modelId="{77006E52-E02D-4E20-A131-D0E75F776BD9}" type="sibTrans" cxnId="{EC428073-C325-4ADB-8551-DE407DE7AA5F}">
      <dgm:prSet/>
      <dgm:spPr/>
      <dgm:t>
        <a:bodyPr/>
        <a:lstStyle/>
        <a:p>
          <a:endParaRPr lang="en-US"/>
        </a:p>
      </dgm:t>
    </dgm:pt>
    <dgm:pt modelId="{DBCB708E-D225-424B-914D-05360894A47E}">
      <dgm:prSet phldrT="[Text]"/>
      <dgm:spPr/>
      <dgm:t>
        <a:bodyPr/>
        <a:lstStyle/>
        <a:p>
          <a:r>
            <a:rPr lang="en-US" dirty="0"/>
            <a:t>Thermal cycling</a:t>
          </a:r>
        </a:p>
      </dgm:t>
    </dgm:pt>
    <dgm:pt modelId="{A4AFB5BB-B776-405A-BE41-E1B835A47B90}" type="parTrans" cxnId="{84C39AD2-C79E-4F7F-BA2D-B9CA2EDF27DF}">
      <dgm:prSet/>
      <dgm:spPr/>
      <dgm:t>
        <a:bodyPr/>
        <a:lstStyle/>
        <a:p>
          <a:endParaRPr lang="en-US"/>
        </a:p>
      </dgm:t>
    </dgm:pt>
    <dgm:pt modelId="{BFEDD41D-31C1-457C-BB56-E07C9429F9C3}" type="sibTrans" cxnId="{84C39AD2-C79E-4F7F-BA2D-B9CA2EDF27DF}">
      <dgm:prSet/>
      <dgm:spPr/>
      <dgm:t>
        <a:bodyPr/>
        <a:lstStyle/>
        <a:p>
          <a:endParaRPr lang="en-US"/>
        </a:p>
      </dgm:t>
    </dgm:pt>
    <dgm:pt modelId="{06EB2548-0EA7-4CDD-8E14-71691E65AF87}">
      <dgm:prSet phldrT="[Text]"/>
      <dgm:spPr/>
      <dgm:t>
        <a:bodyPr/>
        <a:lstStyle/>
        <a:p>
          <a:r>
            <a:rPr lang="en-US" dirty="0"/>
            <a:t>Dielectric breakdown</a:t>
          </a:r>
        </a:p>
      </dgm:t>
    </dgm:pt>
    <dgm:pt modelId="{2B428662-DEC3-4C5E-ACE8-CC311D015B40}" type="parTrans" cxnId="{30A89ADC-70C1-4269-88AC-EB8AF80FB432}">
      <dgm:prSet/>
      <dgm:spPr/>
      <dgm:t>
        <a:bodyPr/>
        <a:lstStyle/>
        <a:p>
          <a:endParaRPr lang="en-US"/>
        </a:p>
      </dgm:t>
    </dgm:pt>
    <dgm:pt modelId="{0FAA5EA3-AED3-4958-8F29-C8E5FBA94F16}" type="sibTrans" cxnId="{30A89ADC-70C1-4269-88AC-EB8AF80FB432}">
      <dgm:prSet/>
      <dgm:spPr/>
      <dgm:t>
        <a:bodyPr/>
        <a:lstStyle/>
        <a:p>
          <a:endParaRPr lang="en-US"/>
        </a:p>
      </dgm:t>
    </dgm:pt>
    <dgm:pt modelId="{95295F74-4EB8-44A9-8DBD-E750ECEBCEC8}" type="pres">
      <dgm:prSet presAssocID="{E686384B-AB95-479F-B05B-0B8EF8A0DC1E}" presName="diagram" presStyleCnt="0">
        <dgm:presLayoutVars>
          <dgm:dir/>
          <dgm:resizeHandles val="exact"/>
        </dgm:presLayoutVars>
      </dgm:prSet>
      <dgm:spPr/>
    </dgm:pt>
    <dgm:pt modelId="{FBB7973B-4897-4230-8B72-513948588E28}" type="pres">
      <dgm:prSet presAssocID="{75A71EB5-D436-4168-80FB-5C8DB6F2296B}" presName="node" presStyleLbl="node1" presStyleIdx="0" presStyleCnt="4">
        <dgm:presLayoutVars>
          <dgm:bulletEnabled val="1"/>
        </dgm:presLayoutVars>
      </dgm:prSet>
      <dgm:spPr/>
    </dgm:pt>
    <dgm:pt modelId="{C66DC658-0303-4EBC-93C0-906151C301AD}" type="pres">
      <dgm:prSet presAssocID="{CD2B79D6-552D-4998-B001-C76BB3F25F07}" presName="sibTrans" presStyleCnt="0"/>
      <dgm:spPr/>
    </dgm:pt>
    <dgm:pt modelId="{9F698DF2-3704-4D43-9E05-FBE278D68ADF}" type="pres">
      <dgm:prSet presAssocID="{A3B63805-97D5-485E-A85D-8B015323E38D}" presName="node" presStyleLbl="node1" presStyleIdx="1" presStyleCnt="4">
        <dgm:presLayoutVars>
          <dgm:bulletEnabled val="1"/>
        </dgm:presLayoutVars>
      </dgm:prSet>
      <dgm:spPr/>
    </dgm:pt>
    <dgm:pt modelId="{8B95B59B-F9A6-4939-A25E-716B37A28AF8}" type="pres">
      <dgm:prSet presAssocID="{77006E52-E02D-4E20-A131-D0E75F776BD9}" presName="sibTrans" presStyleCnt="0"/>
      <dgm:spPr/>
    </dgm:pt>
    <dgm:pt modelId="{CCDF965B-6854-4DD2-8CAB-0A0A722374FC}" type="pres">
      <dgm:prSet presAssocID="{DBCB708E-D225-424B-914D-05360894A47E}" presName="node" presStyleLbl="node1" presStyleIdx="2" presStyleCnt="4">
        <dgm:presLayoutVars>
          <dgm:bulletEnabled val="1"/>
        </dgm:presLayoutVars>
      </dgm:prSet>
      <dgm:spPr/>
    </dgm:pt>
    <dgm:pt modelId="{9AB40176-7941-420D-BFA2-1076313F1EE1}" type="pres">
      <dgm:prSet presAssocID="{BFEDD41D-31C1-457C-BB56-E07C9429F9C3}" presName="sibTrans" presStyleCnt="0"/>
      <dgm:spPr/>
    </dgm:pt>
    <dgm:pt modelId="{59EC05D7-7F3F-486E-ABF8-99E2001E037C}" type="pres">
      <dgm:prSet presAssocID="{06EB2548-0EA7-4CDD-8E14-71691E65AF87}" presName="node" presStyleLbl="node1" presStyleIdx="3" presStyleCnt="4">
        <dgm:presLayoutVars>
          <dgm:bulletEnabled val="1"/>
        </dgm:presLayoutVars>
      </dgm:prSet>
      <dgm:spPr/>
    </dgm:pt>
  </dgm:ptLst>
  <dgm:cxnLst>
    <dgm:cxn modelId="{5B9C802B-3755-412B-BD4D-446F46A29FB8}" type="presOf" srcId="{75A71EB5-D436-4168-80FB-5C8DB6F2296B}" destId="{FBB7973B-4897-4230-8B72-513948588E28}" srcOrd="0" destOrd="0" presId="urn:microsoft.com/office/officeart/2005/8/layout/default"/>
    <dgm:cxn modelId="{D5C19C5C-07F6-4544-8D0B-4D5F242FD311}" type="presOf" srcId="{A3B63805-97D5-485E-A85D-8B015323E38D}" destId="{9F698DF2-3704-4D43-9E05-FBE278D68ADF}" srcOrd="0" destOrd="0" presId="urn:microsoft.com/office/officeart/2005/8/layout/default"/>
    <dgm:cxn modelId="{EC428073-C325-4ADB-8551-DE407DE7AA5F}" srcId="{E686384B-AB95-479F-B05B-0B8EF8A0DC1E}" destId="{A3B63805-97D5-485E-A85D-8B015323E38D}" srcOrd="1" destOrd="0" parTransId="{271876D9-14BE-4C3A-AE12-E919F7E10084}" sibTransId="{77006E52-E02D-4E20-A131-D0E75F776BD9}"/>
    <dgm:cxn modelId="{121CEB97-F1B6-4E38-9953-566C17A1A6A7}" type="presOf" srcId="{E686384B-AB95-479F-B05B-0B8EF8A0DC1E}" destId="{95295F74-4EB8-44A9-8DBD-E750ECEBCEC8}" srcOrd="0" destOrd="0" presId="urn:microsoft.com/office/officeart/2005/8/layout/default"/>
    <dgm:cxn modelId="{5BCEC5B9-AB74-4BD1-B7A3-65E9DF5663CE}" type="presOf" srcId="{DBCB708E-D225-424B-914D-05360894A47E}" destId="{CCDF965B-6854-4DD2-8CAB-0A0A722374FC}" srcOrd="0" destOrd="0" presId="urn:microsoft.com/office/officeart/2005/8/layout/default"/>
    <dgm:cxn modelId="{84C39AD2-C79E-4F7F-BA2D-B9CA2EDF27DF}" srcId="{E686384B-AB95-479F-B05B-0B8EF8A0DC1E}" destId="{DBCB708E-D225-424B-914D-05360894A47E}" srcOrd="2" destOrd="0" parTransId="{A4AFB5BB-B776-405A-BE41-E1B835A47B90}" sibTransId="{BFEDD41D-31C1-457C-BB56-E07C9429F9C3}"/>
    <dgm:cxn modelId="{BCAE87D4-2AE4-4D7E-B87B-8DF45A0AE7E8}" type="presOf" srcId="{06EB2548-0EA7-4CDD-8E14-71691E65AF87}" destId="{59EC05D7-7F3F-486E-ABF8-99E2001E037C}" srcOrd="0" destOrd="0" presId="urn:microsoft.com/office/officeart/2005/8/layout/default"/>
    <dgm:cxn modelId="{30A89ADC-70C1-4269-88AC-EB8AF80FB432}" srcId="{E686384B-AB95-479F-B05B-0B8EF8A0DC1E}" destId="{06EB2548-0EA7-4CDD-8E14-71691E65AF87}" srcOrd="3" destOrd="0" parTransId="{2B428662-DEC3-4C5E-ACE8-CC311D015B40}" sibTransId="{0FAA5EA3-AED3-4958-8F29-C8E5FBA94F16}"/>
    <dgm:cxn modelId="{1C4CBFE3-8F4C-4628-B3EF-85385C76ED7C}" srcId="{E686384B-AB95-479F-B05B-0B8EF8A0DC1E}" destId="{75A71EB5-D436-4168-80FB-5C8DB6F2296B}" srcOrd="0" destOrd="0" parTransId="{2A44554A-97E3-4A6E-A8BB-210E1119A2A1}" sibTransId="{CD2B79D6-552D-4998-B001-C76BB3F25F07}"/>
    <dgm:cxn modelId="{292FCC85-98BA-4B17-A308-C342F93BFD78}" type="presParOf" srcId="{95295F74-4EB8-44A9-8DBD-E750ECEBCEC8}" destId="{FBB7973B-4897-4230-8B72-513948588E28}" srcOrd="0" destOrd="0" presId="urn:microsoft.com/office/officeart/2005/8/layout/default"/>
    <dgm:cxn modelId="{40778C70-FCD9-4DE5-B7E4-C74E8388351A}" type="presParOf" srcId="{95295F74-4EB8-44A9-8DBD-E750ECEBCEC8}" destId="{C66DC658-0303-4EBC-93C0-906151C301AD}" srcOrd="1" destOrd="0" presId="urn:microsoft.com/office/officeart/2005/8/layout/default"/>
    <dgm:cxn modelId="{EA45D461-1676-483F-A863-43CACCF00E3D}" type="presParOf" srcId="{95295F74-4EB8-44A9-8DBD-E750ECEBCEC8}" destId="{9F698DF2-3704-4D43-9E05-FBE278D68ADF}" srcOrd="2" destOrd="0" presId="urn:microsoft.com/office/officeart/2005/8/layout/default"/>
    <dgm:cxn modelId="{C56685A4-3676-4EC3-9257-E13BE6C27FA8}" type="presParOf" srcId="{95295F74-4EB8-44A9-8DBD-E750ECEBCEC8}" destId="{8B95B59B-F9A6-4939-A25E-716B37A28AF8}" srcOrd="3" destOrd="0" presId="urn:microsoft.com/office/officeart/2005/8/layout/default"/>
    <dgm:cxn modelId="{8C811468-70E8-474C-B991-D6604D7D433C}" type="presParOf" srcId="{95295F74-4EB8-44A9-8DBD-E750ECEBCEC8}" destId="{CCDF965B-6854-4DD2-8CAB-0A0A722374FC}" srcOrd="4" destOrd="0" presId="urn:microsoft.com/office/officeart/2005/8/layout/default"/>
    <dgm:cxn modelId="{8D2F3E3C-3995-40B9-A2EA-8F205CA74203}" type="presParOf" srcId="{95295F74-4EB8-44A9-8DBD-E750ECEBCEC8}" destId="{9AB40176-7941-420D-BFA2-1076313F1EE1}" srcOrd="5" destOrd="0" presId="urn:microsoft.com/office/officeart/2005/8/layout/default"/>
    <dgm:cxn modelId="{5D532F64-DE4F-4AC1-A870-D2A149897FA9}" type="presParOf" srcId="{95295F74-4EB8-44A9-8DBD-E750ECEBCEC8}" destId="{59EC05D7-7F3F-486E-ABF8-99E2001E037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3A7CA5-6E4A-4822-962E-B29640521E69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095E30C-88AB-4217-9B84-E6EC931B309D}">
      <dgm:prSet phldrT="[Text]"/>
      <dgm:spPr/>
      <dgm:t>
        <a:bodyPr/>
        <a:lstStyle/>
        <a:p>
          <a:r>
            <a:rPr lang="en-IN" dirty="0"/>
            <a:t>Transient faults</a:t>
          </a:r>
          <a:endParaRPr lang="en-US" dirty="0"/>
        </a:p>
      </dgm:t>
    </dgm:pt>
    <dgm:pt modelId="{735BD225-FA6E-4A05-9BD0-17C91784DFF2}" type="parTrans" cxnId="{11F58FB7-1125-4312-913A-8BBD2FBBDD0D}">
      <dgm:prSet/>
      <dgm:spPr/>
      <dgm:t>
        <a:bodyPr/>
        <a:lstStyle/>
        <a:p>
          <a:endParaRPr lang="en-US"/>
        </a:p>
      </dgm:t>
    </dgm:pt>
    <dgm:pt modelId="{E5DD8846-F96B-4F6A-83D7-94DF03420415}" type="sibTrans" cxnId="{11F58FB7-1125-4312-913A-8BBD2FBBDD0D}">
      <dgm:prSet/>
      <dgm:spPr/>
      <dgm:t>
        <a:bodyPr/>
        <a:lstStyle/>
        <a:p>
          <a:endParaRPr lang="en-US"/>
        </a:p>
      </dgm:t>
    </dgm:pt>
    <dgm:pt modelId="{313C7797-71C8-4941-954D-63BF7D428EF0}">
      <dgm:prSet phldrT="[Text]"/>
      <dgm:spPr/>
      <dgm:t>
        <a:bodyPr/>
        <a:lstStyle/>
        <a:p>
          <a:r>
            <a:rPr lang="en-IN" dirty="0"/>
            <a:t>Design faults</a:t>
          </a:r>
          <a:endParaRPr lang="en-US" dirty="0"/>
        </a:p>
      </dgm:t>
    </dgm:pt>
    <dgm:pt modelId="{791522AF-962F-440F-8C07-83B15FB0F305}" type="parTrans" cxnId="{9BC683B5-D874-47AA-BA9E-D4B0571F5411}">
      <dgm:prSet/>
      <dgm:spPr/>
      <dgm:t>
        <a:bodyPr/>
        <a:lstStyle/>
        <a:p>
          <a:endParaRPr lang="en-US"/>
        </a:p>
      </dgm:t>
    </dgm:pt>
    <dgm:pt modelId="{2B7FCC5F-EC51-4E32-B2F0-A8E22B5F5158}" type="sibTrans" cxnId="{9BC683B5-D874-47AA-BA9E-D4B0571F5411}">
      <dgm:prSet/>
      <dgm:spPr/>
      <dgm:t>
        <a:bodyPr/>
        <a:lstStyle/>
        <a:p>
          <a:endParaRPr lang="en-US"/>
        </a:p>
      </dgm:t>
    </dgm:pt>
    <dgm:pt modelId="{15C14063-70E0-43E0-9B09-3D574EBAEE64}">
      <dgm:prSet phldrT="[Text]"/>
      <dgm:spPr/>
      <dgm:t>
        <a:bodyPr/>
        <a:lstStyle/>
        <a:p>
          <a:r>
            <a:rPr lang="en-IN" dirty="0"/>
            <a:t>Ageing and wear-out</a:t>
          </a:r>
          <a:endParaRPr lang="en-US" dirty="0"/>
        </a:p>
      </dgm:t>
    </dgm:pt>
    <dgm:pt modelId="{4E2ADBD8-B8C6-4F54-AA13-5F44D6EF0201}" type="parTrans" cxnId="{D03B4D39-74BC-4FE3-8FF5-2F75E93B27B0}">
      <dgm:prSet/>
      <dgm:spPr/>
      <dgm:t>
        <a:bodyPr/>
        <a:lstStyle/>
        <a:p>
          <a:endParaRPr lang="en-US"/>
        </a:p>
      </dgm:t>
    </dgm:pt>
    <dgm:pt modelId="{9397B9A0-F3EF-4F66-BB9E-D18323DB92BE}" type="sibTrans" cxnId="{D03B4D39-74BC-4FE3-8FF5-2F75E93B27B0}">
      <dgm:prSet/>
      <dgm:spPr/>
      <dgm:t>
        <a:bodyPr/>
        <a:lstStyle/>
        <a:p>
          <a:endParaRPr lang="en-US"/>
        </a:p>
      </dgm:t>
    </dgm:pt>
    <dgm:pt modelId="{7AD5E72A-7C16-4CD2-82D2-15885666DBE3}" type="pres">
      <dgm:prSet presAssocID="{E73A7CA5-6E4A-4822-962E-B29640521E69}" presName="Name0" presStyleCnt="0">
        <dgm:presLayoutVars>
          <dgm:chMax val="7"/>
          <dgm:chPref val="7"/>
          <dgm:dir/>
        </dgm:presLayoutVars>
      </dgm:prSet>
      <dgm:spPr/>
    </dgm:pt>
    <dgm:pt modelId="{1B3B332E-155C-497B-89F2-41E0170F7E5E}" type="pres">
      <dgm:prSet presAssocID="{E73A7CA5-6E4A-4822-962E-B29640521E69}" presName="Name1" presStyleCnt="0"/>
      <dgm:spPr/>
    </dgm:pt>
    <dgm:pt modelId="{8C0AAD80-4475-4736-BDFD-68802F96C27B}" type="pres">
      <dgm:prSet presAssocID="{E73A7CA5-6E4A-4822-962E-B29640521E69}" presName="cycle" presStyleCnt="0"/>
      <dgm:spPr/>
    </dgm:pt>
    <dgm:pt modelId="{A6E7101E-938D-4615-8D75-CDFD01E738DA}" type="pres">
      <dgm:prSet presAssocID="{E73A7CA5-6E4A-4822-962E-B29640521E69}" presName="srcNode" presStyleLbl="node1" presStyleIdx="0" presStyleCnt="3"/>
      <dgm:spPr/>
    </dgm:pt>
    <dgm:pt modelId="{3560AC92-F891-49CB-9E80-793F206F7C99}" type="pres">
      <dgm:prSet presAssocID="{E73A7CA5-6E4A-4822-962E-B29640521E69}" presName="conn" presStyleLbl="parChTrans1D2" presStyleIdx="0" presStyleCnt="1"/>
      <dgm:spPr/>
    </dgm:pt>
    <dgm:pt modelId="{9E60372E-943B-4485-AF7F-D9E2B2552B3A}" type="pres">
      <dgm:prSet presAssocID="{E73A7CA5-6E4A-4822-962E-B29640521E69}" presName="extraNode" presStyleLbl="node1" presStyleIdx="0" presStyleCnt="3"/>
      <dgm:spPr/>
    </dgm:pt>
    <dgm:pt modelId="{E7415F96-6E74-499B-8A1C-56185067DFD0}" type="pres">
      <dgm:prSet presAssocID="{E73A7CA5-6E4A-4822-962E-B29640521E69}" presName="dstNode" presStyleLbl="node1" presStyleIdx="0" presStyleCnt="3"/>
      <dgm:spPr/>
    </dgm:pt>
    <dgm:pt modelId="{2097375F-225C-4007-89DD-76D6D1427BB5}" type="pres">
      <dgm:prSet presAssocID="{3095E30C-88AB-4217-9B84-E6EC931B309D}" presName="text_1" presStyleLbl="node1" presStyleIdx="0" presStyleCnt="3">
        <dgm:presLayoutVars>
          <dgm:bulletEnabled val="1"/>
        </dgm:presLayoutVars>
      </dgm:prSet>
      <dgm:spPr/>
    </dgm:pt>
    <dgm:pt modelId="{E39B5DCA-7CE5-4B58-9A52-D1EFF13E7B23}" type="pres">
      <dgm:prSet presAssocID="{3095E30C-88AB-4217-9B84-E6EC931B309D}" presName="accent_1" presStyleCnt="0"/>
      <dgm:spPr/>
    </dgm:pt>
    <dgm:pt modelId="{0293F1DB-B801-488F-9B1E-A38927240C71}" type="pres">
      <dgm:prSet presAssocID="{3095E30C-88AB-4217-9B84-E6EC931B309D}" presName="accentRepeatNode" presStyleLbl="solidFgAcc1" presStyleIdx="0" presStyleCnt="3"/>
      <dgm:spPr/>
    </dgm:pt>
    <dgm:pt modelId="{096508EB-6B1E-4528-828A-44C20DD95F3A}" type="pres">
      <dgm:prSet presAssocID="{313C7797-71C8-4941-954D-63BF7D428EF0}" presName="text_2" presStyleLbl="node1" presStyleIdx="1" presStyleCnt="3">
        <dgm:presLayoutVars>
          <dgm:bulletEnabled val="1"/>
        </dgm:presLayoutVars>
      </dgm:prSet>
      <dgm:spPr/>
    </dgm:pt>
    <dgm:pt modelId="{653A7291-DB2C-4116-8BE3-2E16519BCAA2}" type="pres">
      <dgm:prSet presAssocID="{313C7797-71C8-4941-954D-63BF7D428EF0}" presName="accent_2" presStyleCnt="0"/>
      <dgm:spPr/>
    </dgm:pt>
    <dgm:pt modelId="{BA38C753-BEDB-4111-8C39-952B808026D3}" type="pres">
      <dgm:prSet presAssocID="{313C7797-71C8-4941-954D-63BF7D428EF0}" presName="accentRepeatNode" presStyleLbl="solidFgAcc1" presStyleIdx="1" presStyleCnt="3"/>
      <dgm:spPr/>
    </dgm:pt>
    <dgm:pt modelId="{6499E79C-894C-4E88-BBAE-CFED95B52029}" type="pres">
      <dgm:prSet presAssocID="{15C14063-70E0-43E0-9B09-3D574EBAEE64}" presName="text_3" presStyleLbl="node1" presStyleIdx="2" presStyleCnt="3">
        <dgm:presLayoutVars>
          <dgm:bulletEnabled val="1"/>
        </dgm:presLayoutVars>
      </dgm:prSet>
      <dgm:spPr/>
    </dgm:pt>
    <dgm:pt modelId="{F7011FC9-A830-4B78-8519-6348B986BFD0}" type="pres">
      <dgm:prSet presAssocID="{15C14063-70E0-43E0-9B09-3D574EBAEE64}" presName="accent_3" presStyleCnt="0"/>
      <dgm:spPr/>
    </dgm:pt>
    <dgm:pt modelId="{38D4DB88-DB50-433A-8413-5A0CD3944A0E}" type="pres">
      <dgm:prSet presAssocID="{15C14063-70E0-43E0-9B09-3D574EBAEE64}" presName="accentRepeatNode" presStyleLbl="solidFgAcc1" presStyleIdx="2" presStyleCnt="3"/>
      <dgm:spPr/>
    </dgm:pt>
  </dgm:ptLst>
  <dgm:cxnLst>
    <dgm:cxn modelId="{D03B4D39-74BC-4FE3-8FF5-2F75E93B27B0}" srcId="{E73A7CA5-6E4A-4822-962E-B29640521E69}" destId="{15C14063-70E0-43E0-9B09-3D574EBAEE64}" srcOrd="2" destOrd="0" parTransId="{4E2ADBD8-B8C6-4F54-AA13-5F44D6EF0201}" sibTransId="{9397B9A0-F3EF-4F66-BB9E-D18323DB92BE}"/>
    <dgm:cxn modelId="{B3332862-4844-474C-A8DD-DC8188B5FAF2}" type="presOf" srcId="{313C7797-71C8-4941-954D-63BF7D428EF0}" destId="{096508EB-6B1E-4528-828A-44C20DD95F3A}" srcOrd="0" destOrd="0" presId="urn:microsoft.com/office/officeart/2008/layout/VerticalCurvedList"/>
    <dgm:cxn modelId="{2F0448A8-F155-47D2-920E-0E14B4933A33}" type="presOf" srcId="{E5DD8846-F96B-4F6A-83D7-94DF03420415}" destId="{3560AC92-F891-49CB-9E80-793F206F7C99}" srcOrd="0" destOrd="0" presId="urn:microsoft.com/office/officeart/2008/layout/VerticalCurvedList"/>
    <dgm:cxn modelId="{9BC683B5-D874-47AA-BA9E-D4B0571F5411}" srcId="{E73A7CA5-6E4A-4822-962E-B29640521E69}" destId="{313C7797-71C8-4941-954D-63BF7D428EF0}" srcOrd="1" destOrd="0" parTransId="{791522AF-962F-440F-8C07-83B15FB0F305}" sibTransId="{2B7FCC5F-EC51-4E32-B2F0-A8E22B5F5158}"/>
    <dgm:cxn modelId="{11F58FB7-1125-4312-913A-8BBD2FBBDD0D}" srcId="{E73A7CA5-6E4A-4822-962E-B29640521E69}" destId="{3095E30C-88AB-4217-9B84-E6EC931B309D}" srcOrd="0" destOrd="0" parTransId="{735BD225-FA6E-4A05-9BD0-17C91784DFF2}" sibTransId="{E5DD8846-F96B-4F6A-83D7-94DF03420415}"/>
    <dgm:cxn modelId="{D053AFB8-6D17-4D73-9272-0937E218B38F}" type="presOf" srcId="{15C14063-70E0-43E0-9B09-3D574EBAEE64}" destId="{6499E79C-894C-4E88-BBAE-CFED95B52029}" srcOrd="0" destOrd="0" presId="urn:microsoft.com/office/officeart/2008/layout/VerticalCurvedList"/>
    <dgm:cxn modelId="{E26062E1-D1DD-4799-BDDA-F76A17572BFE}" type="presOf" srcId="{3095E30C-88AB-4217-9B84-E6EC931B309D}" destId="{2097375F-225C-4007-89DD-76D6D1427BB5}" srcOrd="0" destOrd="0" presId="urn:microsoft.com/office/officeart/2008/layout/VerticalCurvedList"/>
    <dgm:cxn modelId="{559DD6F5-31D5-42F4-AD17-66C496C1B654}" type="presOf" srcId="{E73A7CA5-6E4A-4822-962E-B29640521E69}" destId="{7AD5E72A-7C16-4CD2-82D2-15885666DBE3}" srcOrd="0" destOrd="0" presId="urn:microsoft.com/office/officeart/2008/layout/VerticalCurvedList"/>
    <dgm:cxn modelId="{975CEF06-F771-49E9-9E42-92DD73078B70}" type="presParOf" srcId="{7AD5E72A-7C16-4CD2-82D2-15885666DBE3}" destId="{1B3B332E-155C-497B-89F2-41E0170F7E5E}" srcOrd="0" destOrd="0" presId="urn:microsoft.com/office/officeart/2008/layout/VerticalCurvedList"/>
    <dgm:cxn modelId="{DA98BE12-09AA-49E0-9E4D-5E82D2EF90A7}" type="presParOf" srcId="{1B3B332E-155C-497B-89F2-41E0170F7E5E}" destId="{8C0AAD80-4475-4736-BDFD-68802F96C27B}" srcOrd="0" destOrd="0" presId="urn:microsoft.com/office/officeart/2008/layout/VerticalCurvedList"/>
    <dgm:cxn modelId="{2AFC6923-E441-4E99-B6DD-FADACC0061E6}" type="presParOf" srcId="{8C0AAD80-4475-4736-BDFD-68802F96C27B}" destId="{A6E7101E-938D-4615-8D75-CDFD01E738DA}" srcOrd="0" destOrd="0" presId="urn:microsoft.com/office/officeart/2008/layout/VerticalCurvedList"/>
    <dgm:cxn modelId="{6E51A3B2-8B7B-4DF9-882D-E0E6998ECC8A}" type="presParOf" srcId="{8C0AAD80-4475-4736-BDFD-68802F96C27B}" destId="{3560AC92-F891-49CB-9E80-793F206F7C99}" srcOrd="1" destOrd="0" presId="urn:microsoft.com/office/officeart/2008/layout/VerticalCurvedList"/>
    <dgm:cxn modelId="{0A357EFA-85AC-43AC-BA99-23FA3FE8417F}" type="presParOf" srcId="{8C0AAD80-4475-4736-BDFD-68802F96C27B}" destId="{9E60372E-943B-4485-AF7F-D9E2B2552B3A}" srcOrd="2" destOrd="0" presId="urn:microsoft.com/office/officeart/2008/layout/VerticalCurvedList"/>
    <dgm:cxn modelId="{A679C935-0926-4735-8B39-8E8C37655AED}" type="presParOf" srcId="{8C0AAD80-4475-4736-BDFD-68802F96C27B}" destId="{E7415F96-6E74-499B-8A1C-56185067DFD0}" srcOrd="3" destOrd="0" presId="urn:microsoft.com/office/officeart/2008/layout/VerticalCurvedList"/>
    <dgm:cxn modelId="{044EC124-ABD1-4C1F-AF93-A8901B7DAC34}" type="presParOf" srcId="{1B3B332E-155C-497B-89F2-41E0170F7E5E}" destId="{2097375F-225C-4007-89DD-76D6D1427BB5}" srcOrd="1" destOrd="0" presId="urn:microsoft.com/office/officeart/2008/layout/VerticalCurvedList"/>
    <dgm:cxn modelId="{8DEEEC83-F2DC-4A4B-8BAF-D3F0C3B1D89D}" type="presParOf" srcId="{1B3B332E-155C-497B-89F2-41E0170F7E5E}" destId="{E39B5DCA-7CE5-4B58-9A52-D1EFF13E7B23}" srcOrd="2" destOrd="0" presId="urn:microsoft.com/office/officeart/2008/layout/VerticalCurvedList"/>
    <dgm:cxn modelId="{EF31B369-63DD-4A14-98AC-F5E57422ECA0}" type="presParOf" srcId="{E39B5DCA-7CE5-4B58-9A52-D1EFF13E7B23}" destId="{0293F1DB-B801-488F-9B1E-A38927240C71}" srcOrd="0" destOrd="0" presId="urn:microsoft.com/office/officeart/2008/layout/VerticalCurvedList"/>
    <dgm:cxn modelId="{EA703106-C716-4B59-A91D-CBAEA139D967}" type="presParOf" srcId="{1B3B332E-155C-497B-89F2-41E0170F7E5E}" destId="{096508EB-6B1E-4528-828A-44C20DD95F3A}" srcOrd="3" destOrd="0" presId="urn:microsoft.com/office/officeart/2008/layout/VerticalCurvedList"/>
    <dgm:cxn modelId="{3FA80AC2-2027-4FFF-BD91-91DC21B77935}" type="presParOf" srcId="{1B3B332E-155C-497B-89F2-41E0170F7E5E}" destId="{653A7291-DB2C-4116-8BE3-2E16519BCAA2}" srcOrd="4" destOrd="0" presId="urn:microsoft.com/office/officeart/2008/layout/VerticalCurvedList"/>
    <dgm:cxn modelId="{3DE4F1FB-32DA-4531-B16F-76C0ADDC086D}" type="presParOf" srcId="{653A7291-DB2C-4116-8BE3-2E16519BCAA2}" destId="{BA38C753-BEDB-4111-8C39-952B808026D3}" srcOrd="0" destOrd="0" presId="urn:microsoft.com/office/officeart/2008/layout/VerticalCurvedList"/>
    <dgm:cxn modelId="{7BD00B6A-3503-4700-A32C-18842678BA26}" type="presParOf" srcId="{1B3B332E-155C-497B-89F2-41E0170F7E5E}" destId="{6499E79C-894C-4E88-BBAE-CFED95B52029}" srcOrd="5" destOrd="0" presId="urn:microsoft.com/office/officeart/2008/layout/VerticalCurvedList"/>
    <dgm:cxn modelId="{3342B41D-8B15-40C4-92FF-89F225D11FDA}" type="presParOf" srcId="{1B3B332E-155C-497B-89F2-41E0170F7E5E}" destId="{F7011FC9-A830-4B78-8519-6348B986BFD0}" srcOrd="6" destOrd="0" presId="urn:microsoft.com/office/officeart/2008/layout/VerticalCurvedList"/>
    <dgm:cxn modelId="{F0DE9A97-F29B-4964-9707-284127D425AE}" type="presParOf" srcId="{F7011FC9-A830-4B78-8519-6348B986BFD0}" destId="{38D4DB88-DB50-433A-8413-5A0CD3944A0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6B620A-019D-4651-95FB-590A1DD1744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D0C0A19-6A8C-44B2-9A8C-4493FE3F04AA}">
      <dgm:prSet phldrT="[Text]"/>
      <dgm:spPr/>
      <dgm:t>
        <a:bodyPr/>
        <a:lstStyle/>
        <a:p>
          <a:r>
            <a:rPr lang="en-IN" dirty="0"/>
            <a:t>Fault</a:t>
          </a:r>
          <a:endParaRPr lang="en-US" dirty="0"/>
        </a:p>
      </dgm:t>
    </dgm:pt>
    <dgm:pt modelId="{3E2F27EA-6CE6-422A-895E-F2EE9A44489F}" type="parTrans" cxnId="{A77B86D5-028E-4F42-84FA-C52A6EFF4FED}">
      <dgm:prSet/>
      <dgm:spPr/>
      <dgm:t>
        <a:bodyPr/>
        <a:lstStyle/>
        <a:p>
          <a:endParaRPr lang="en-US"/>
        </a:p>
      </dgm:t>
    </dgm:pt>
    <dgm:pt modelId="{874D7F0D-311B-41D4-8B4B-B74C3BD99350}" type="sibTrans" cxnId="{A77B86D5-028E-4F42-84FA-C52A6EFF4FED}">
      <dgm:prSet/>
      <dgm:spPr/>
      <dgm:t>
        <a:bodyPr/>
        <a:lstStyle/>
        <a:p>
          <a:endParaRPr lang="en-US"/>
        </a:p>
      </dgm:t>
    </dgm:pt>
    <dgm:pt modelId="{6AE33AC8-13AB-4780-8885-1F2285C3A1E1}">
      <dgm:prSet phldrT="[Text]"/>
      <dgm:spPr/>
      <dgm:t>
        <a:bodyPr/>
        <a:lstStyle/>
        <a:p>
          <a:r>
            <a:rPr lang="en-IN" dirty="0"/>
            <a:t>A defect in the system (software or hardware).</a:t>
          </a:r>
          <a:endParaRPr lang="en-US" dirty="0"/>
        </a:p>
      </dgm:t>
    </dgm:pt>
    <dgm:pt modelId="{383A7258-08A1-4731-A54B-DBB90D3B9212}" type="parTrans" cxnId="{6F5EE068-4174-41AF-960F-94AE5F31D441}">
      <dgm:prSet/>
      <dgm:spPr/>
      <dgm:t>
        <a:bodyPr/>
        <a:lstStyle/>
        <a:p>
          <a:endParaRPr lang="en-US"/>
        </a:p>
      </dgm:t>
    </dgm:pt>
    <dgm:pt modelId="{D08443B3-2BAA-402C-A730-DB85C3BCEEFD}" type="sibTrans" cxnId="{6F5EE068-4174-41AF-960F-94AE5F31D441}">
      <dgm:prSet/>
      <dgm:spPr/>
      <dgm:t>
        <a:bodyPr/>
        <a:lstStyle/>
        <a:p>
          <a:endParaRPr lang="en-US"/>
        </a:p>
      </dgm:t>
    </dgm:pt>
    <dgm:pt modelId="{13F66BB1-7D7A-445C-AA99-96AD73EC8C17}">
      <dgm:prSet phldrT="[Text]"/>
      <dgm:spPr/>
      <dgm:t>
        <a:bodyPr/>
        <a:lstStyle/>
        <a:p>
          <a:r>
            <a:rPr lang="en-IN" dirty="0"/>
            <a:t>Error</a:t>
          </a:r>
          <a:endParaRPr lang="en-US" dirty="0"/>
        </a:p>
      </dgm:t>
    </dgm:pt>
    <dgm:pt modelId="{2C1973C2-4137-42ED-BD23-E37E5DD602DF}" type="parTrans" cxnId="{1DDC44E3-2D68-48D5-81D7-0700304B9C43}">
      <dgm:prSet/>
      <dgm:spPr/>
      <dgm:t>
        <a:bodyPr/>
        <a:lstStyle/>
        <a:p>
          <a:endParaRPr lang="en-US"/>
        </a:p>
      </dgm:t>
    </dgm:pt>
    <dgm:pt modelId="{3A8D5C94-A7A4-4334-A140-0CD5338F138A}" type="sibTrans" cxnId="{1DDC44E3-2D68-48D5-81D7-0700304B9C43}">
      <dgm:prSet/>
      <dgm:spPr/>
      <dgm:t>
        <a:bodyPr/>
        <a:lstStyle/>
        <a:p>
          <a:endParaRPr lang="en-US"/>
        </a:p>
      </dgm:t>
    </dgm:pt>
    <dgm:pt modelId="{0F80D5C0-8E01-40CA-AB93-2E09BE81626A}">
      <dgm:prSet phldrT="[Text]"/>
      <dgm:spPr/>
      <dgm:t>
        <a:bodyPr/>
        <a:lstStyle/>
        <a:p>
          <a:r>
            <a:rPr lang="en-IN" dirty="0"/>
            <a:t>An incorrect internal state. </a:t>
          </a:r>
          <a:endParaRPr lang="en-US" dirty="0"/>
        </a:p>
      </dgm:t>
    </dgm:pt>
    <dgm:pt modelId="{CAA3215C-9C31-41A6-8AAA-2EA057D3E15B}" type="parTrans" cxnId="{AB7EDDC4-B8CE-4663-9BD7-117EA159C0D3}">
      <dgm:prSet/>
      <dgm:spPr/>
      <dgm:t>
        <a:bodyPr/>
        <a:lstStyle/>
        <a:p>
          <a:endParaRPr lang="en-US"/>
        </a:p>
      </dgm:t>
    </dgm:pt>
    <dgm:pt modelId="{823D2A21-3610-4C52-9E67-2DAF851F4FDF}" type="sibTrans" cxnId="{AB7EDDC4-B8CE-4663-9BD7-117EA159C0D3}">
      <dgm:prSet/>
      <dgm:spPr/>
      <dgm:t>
        <a:bodyPr/>
        <a:lstStyle/>
        <a:p>
          <a:endParaRPr lang="en-US"/>
        </a:p>
      </dgm:t>
    </dgm:pt>
    <dgm:pt modelId="{A28BF931-96CF-4BA6-9529-F5CA077B92EB}">
      <dgm:prSet phldrT="[Text]"/>
      <dgm:spPr/>
      <dgm:t>
        <a:bodyPr/>
        <a:lstStyle/>
        <a:p>
          <a:r>
            <a:rPr lang="en-IN" dirty="0"/>
            <a:t>Failure</a:t>
          </a:r>
          <a:endParaRPr lang="en-US" dirty="0"/>
        </a:p>
      </dgm:t>
    </dgm:pt>
    <dgm:pt modelId="{CE2DF6D2-252B-4D46-BEB6-2C0EA2FC8A62}" type="parTrans" cxnId="{50CE4078-5121-4796-B1B7-E50A57E4FAEE}">
      <dgm:prSet/>
      <dgm:spPr/>
      <dgm:t>
        <a:bodyPr/>
        <a:lstStyle/>
        <a:p>
          <a:endParaRPr lang="en-US"/>
        </a:p>
      </dgm:t>
    </dgm:pt>
    <dgm:pt modelId="{5AC94A44-FD46-4476-AECF-224F79959820}" type="sibTrans" cxnId="{50CE4078-5121-4796-B1B7-E50A57E4FAEE}">
      <dgm:prSet/>
      <dgm:spPr/>
      <dgm:t>
        <a:bodyPr/>
        <a:lstStyle/>
        <a:p>
          <a:endParaRPr lang="en-US"/>
        </a:p>
      </dgm:t>
    </dgm:pt>
    <dgm:pt modelId="{34D90068-3045-4C42-90E8-088A765E80F1}">
      <dgm:prSet phldrT="[Text]"/>
      <dgm:spPr/>
      <dgm:t>
        <a:bodyPr/>
        <a:lstStyle/>
        <a:p>
          <a:r>
            <a:rPr lang="en-IN" dirty="0"/>
            <a:t>An externally visible event: deviation from ideal execution. </a:t>
          </a:r>
          <a:endParaRPr lang="en-US" dirty="0"/>
        </a:p>
      </dgm:t>
    </dgm:pt>
    <dgm:pt modelId="{1701034F-BDB4-4DB8-BE8A-BA7BEE4A70C1}" type="parTrans" cxnId="{F6F2F38C-AD47-4E6E-8895-59C45C7BC482}">
      <dgm:prSet/>
      <dgm:spPr/>
      <dgm:t>
        <a:bodyPr/>
        <a:lstStyle/>
        <a:p>
          <a:endParaRPr lang="en-US"/>
        </a:p>
      </dgm:t>
    </dgm:pt>
    <dgm:pt modelId="{8655D412-3127-4E89-999A-9F201ABD680E}" type="sibTrans" cxnId="{F6F2F38C-AD47-4E6E-8895-59C45C7BC482}">
      <dgm:prSet/>
      <dgm:spPr/>
      <dgm:t>
        <a:bodyPr/>
        <a:lstStyle/>
        <a:p>
          <a:endParaRPr lang="en-US"/>
        </a:p>
      </dgm:t>
    </dgm:pt>
    <dgm:pt modelId="{2E3181B1-C84A-4BA4-AA5A-A4363B2EF33F}" type="pres">
      <dgm:prSet presAssocID="{906B620A-019D-4651-95FB-590A1DD17446}" presName="linear" presStyleCnt="0">
        <dgm:presLayoutVars>
          <dgm:animLvl val="lvl"/>
          <dgm:resizeHandles val="exact"/>
        </dgm:presLayoutVars>
      </dgm:prSet>
      <dgm:spPr/>
    </dgm:pt>
    <dgm:pt modelId="{A0EBC00E-0F42-40FA-B93B-DE5A65E490FC}" type="pres">
      <dgm:prSet presAssocID="{7D0C0A19-6A8C-44B2-9A8C-4493FE3F04A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63F650-69BB-4111-92CD-5ABF7642FDB5}" type="pres">
      <dgm:prSet presAssocID="{7D0C0A19-6A8C-44B2-9A8C-4493FE3F04AA}" presName="childText" presStyleLbl="revTx" presStyleIdx="0" presStyleCnt="3">
        <dgm:presLayoutVars>
          <dgm:bulletEnabled val="1"/>
        </dgm:presLayoutVars>
      </dgm:prSet>
      <dgm:spPr/>
    </dgm:pt>
    <dgm:pt modelId="{2FF0B462-65EB-4CBB-B63D-76EEDA33F4CE}" type="pres">
      <dgm:prSet presAssocID="{13F66BB1-7D7A-445C-AA99-96AD73EC8C1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C2AFE37-3506-4814-8B6A-969E324583CA}" type="pres">
      <dgm:prSet presAssocID="{13F66BB1-7D7A-445C-AA99-96AD73EC8C17}" presName="childText" presStyleLbl="revTx" presStyleIdx="1" presStyleCnt="3">
        <dgm:presLayoutVars>
          <dgm:bulletEnabled val="1"/>
        </dgm:presLayoutVars>
      </dgm:prSet>
      <dgm:spPr/>
    </dgm:pt>
    <dgm:pt modelId="{C186F9F5-C01E-42B8-B792-088604DF27F7}" type="pres">
      <dgm:prSet presAssocID="{A28BF931-96CF-4BA6-9529-F5CA077B92E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AA1F069-8AA4-40E1-84EC-D6F8762BAF4B}" type="pres">
      <dgm:prSet presAssocID="{A28BF931-96CF-4BA6-9529-F5CA077B92E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AB25B39-D3F8-46D3-ACB9-358845AA7D37}" type="presOf" srcId="{0F80D5C0-8E01-40CA-AB93-2E09BE81626A}" destId="{BC2AFE37-3506-4814-8B6A-969E324583CA}" srcOrd="0" destOrd="0" presId="urn:microsoft.com/office/officeart/2005/8/layout/vList2"/>
    <dgm:cxn modelId="{6F5EE068-4174-41AF-960F-94AE5F31D441}" srcId="{7D0C0A19-6A8C-44B2-9A8C-4493FE3F04AA}" destId="{6AE33AC8-13AB-4780-8885-1F2285C3A1E1}" srcOrd="0" destOrd="0" parTransId="{383A7258-08A1-4731-A54B-DBB90D3B9212}" sibTransId="{D08443B3-2BAA-402C-A730-DB85C3BCEEFD}"/>
    <dgm:cxn modelId="{70B1BA4E-8B31-47DE-98E2-79C55E37CBF5}" type="presOf" srcId="{A28BF931-96CF-4BA6-9529-F5CA077B92EB}" destId="{C186F9F5-C01E-42B8-B792-088604DF27F7}" srcOrd="0" destOrd="0" presId="urn:microsoft.com/office/officeart/2005/8/layout/vList2"/>
    <dgm:cxn modelId="{50CE4078-5121-4796-B1B7-E50A57E4FAEE}" srcId="{906B620A-019D-4651-95FB-590A1DD17446}" destId="{A28BF931-96CF-4BA6-9529-F5CA077B92EB}" srcOrd="2" destOrd="0" parTransId="{CE2DF6D2-252B-4D46-BEB6-2C0EA2FC8A62}" sibTransId="{5AC94A44-FD46-4476-AECF-224F79959820}"/>
    <dgm:cxn modelId="{AD27AE8C-BF1E-4C27-B697-D90B7D2CEF79}" type="presOf" srcId="{7D0C0A19-6A8C-44B2-9A8C-4493FE3F04AA}" destId="{A0EBC00E-0F42-40FA-B93B-DE5A65E490FC}" srcOrd="0" destOrd="0" presId="urn:microsoft.com/office/officeart/2005/8/layout/vList2"/>
    <dgm:cxn modelId="{F6F2F38C-AD47-4E6E-8895-59C45C7BC482}" srcId="{A28BF931-96CF-4BA6-9529-F5CA077B92EB}" destId="{34D90068-3045-4C42-90E8-088A765E80F1}" srcOrd="0" destOrd="0" parTransId="{1701034F-BDB4-4DB8-BE8A-BA7BEE4A70C1}" sibTransId="{8655D412-3127-4E89-999A-9F201ABD680E}"/>
    <dgm:cxn modelId="{736E2B92-F2FB-4BFF-A224-5DB54DE50599}" type="presOf" srcId="{34D90068-3045-4C42-90E8-088A765E80F1}" destId="{7AA1F069-8AA4-40E1-84EC-D6F8762BAF4B}" srcOrd="0" destOrd="0" presId="urn:microsoft.com/office/officeart/2005/8/layout/vList2"/>
    <dgm:cxn modelId="{CDB872A1-4244-4BC3-BE58-E96B4F1D36FA}" type="presOf" srcId="{13F66BB1-7D7A-445C-AA99-96AD73EC8C17}" destId="{2FF0B462-65EB-4CBB-B63D-76EEDA33F4CE}" srcOrd="0" destOrd="0" presId="urn:microsoft.com/office/officeart/2005/8/layout/vList2"/>
    <dgm:cxn modelId="{AB7EDDC4-B8CE-4663-9BD7-117EA159C0D3}" srcId="{13F66BB1-7D7A-445C-AA99-96AD73EC8C17}" destId="{0F80D5C0-8E01-40CA-AB93-2E09BE81626A}" srcOrd="0" destOrd="0" parTransId="{CAA3215C-9C31-41A6-8AAA-2EA057D3E15B}" sibTransId="{823D2A21-3610-4C52-9E67-2DAF851F4FDF}"/>
    <dgm:cxn modelId="{A77B86D5-028E-4F42-84FA-C52A6EFF4FED}" srcId="{906B620A-019D-4651-95FB-590A1DD17446}" destId="{7D0C0A19-6A8C-44B2-9A8C-4493FE3F04AA}" srcOrd="0" destOrd="0" parTransId="{3E2F27EA-6CE6-422A-895E-F2EE9A44489F}" sibTransId="{874D7F0D-311B-41D4-8B4B-B74C3BD99350}"/>
    <dgm:cxn modelId="{EC92F0D7-2DDF-4B7F-B914-9C16465EEB63}" type="presOf" srcId="{906B620A-019D-4651-95FB-590A1DD17446}" destId="{2E3181B1-C84A-4BA4-AA5A-A4363B2EF33F}" srcOrd="0" destOrd="0" presId="urn:microsoft.com/office/officeart/2005/8/layout/vList2"/>
    <dgm:cxn modelId="{1DDC44E3-2D68-48D5-81D7-0700304B9C43}" srcId="{906B620A-019D-4651-95FB-590A1DD17446}" destId="{13F66BB1-7D7A-445C-AA99-96AD73EC8C17}" srcOrd="1" destOrd="0" parTransId="{2C1973C2-4137-42ED-BD23-E37E5DD602DF}" sibTransId="{3A8D5C94-A7A4-4334-A140-0CD5338F138A}"/>
    <dgm:cxn modelId="{2F3792E5-C51D-4EDA-8BE4-0707FD86E63C}" type="presOf" srcId="{6AE33AC8-13AB-4780-8885-1F2285C3A1E1}" destId="{A763F650-69BB-4111-92CD-5ABF7642FDB5}" srcOrd="0" destOrd="0" presId="urn:microsoft.com/office/officeart/2005/8/layout/vList2"/>
    <dgm:cxn modelId="{398B72FA-10B7-4810-8F60-D9022C0F6EFC}" type="presParOf" srcId="{2E3181B1-C84A-4BA4-AA5A-A4363B2EF33F}" destId="{A0EBC00E-0F42-40FA-B93B-DE5A65E490FC}" srcOrd="0" destOrd="0" presId="urn:microsoft.com/office/officeart/2005/8/layout/vList2"/>
    <dgm:cxn modelId="{873CE4E1-861A-452B-941B-2D33FE7A7B76}" type="presParOf" srcId="{2E3181B1-C84A-4BA4-AA5A-A4363B2EF33F}" destId="{A763F650-69BB-4111-92CD-5ABF7642FDB5}" srcOrd="1" destOrd="0" presId="urn:microsoft.com/office/officeart/2005/8/layout/vList2"/>
    <dgm:cxn modelId="{B712153D-4664-41D9-816D-04D097683598}" type="presParOf" srcId="{2E3181B1-C84A-4BA4-AA5A-A4363B2EF33F}" destId="{2FF0B462-65EB-4CBB-B63D-76EEDA33F4CE}" srcOrd="2" destOrd="0" presId="urn:microsoft.com/office/officeart/2005/8/layout/vList2"/>
    <dgm:cxn modelId="{551B66C2-3816-4A1F-97A2-C5CFF3B83388}" type="presParOf" srcId="{2E3181B1-C84A-4BA4-AA5A-A4363B2EF33F}" destId="{BC2AFE37-3506-4814-8B6A-969E324583CA}" srcOrd="3" destOrd="0" presId="urn:microsoft.com/office/officeart/2005/8/layout/vList2"/>
    <dgm:cxn modelId="{3AC2AE4F-F448-4475-A3B1-5D8FCE82DC40}" type="presParOf" srcId="{2E3181B1-C84A-4BA4-AA5A-A4363B2EF33F}" destId="{C186F9F5-C01E-42B8-B792-088604DF27F7}" srcOrd="4" destOrd="0" presId="urn:microsoft.com/office/officeart/2005/8/layout/vList2"/>
    <dgm:cxn modelId="{E732EFD9-E65B-43D9-BB46-7D432B308D4F}" type="presParOf" srcId="{2E3181B1-C84A-4BA4-AA5A-A4363B2EF33F}" destId="{7AA1F069-8AA4-40E1-84EC-D6F8762BAF4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E952A9-4878-49E0-B400-4C454B3C900C}" type="doc">
      <dgm:prSet loTypeId="urn:diagrams.loki3.com/Bracket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4060C2F-42E3-44C0-8DFC-5178DAB00416}">
      <dgm:prSet phldrT="[Text]"/>
      <dgm:spPr/>
      <dgm:t>
        <a:bodyPr/>
        <a:lstStyle/>
        <a:p>
          <a:r>
            <a:rPr lang="en-IN" dirty="0"/>
            <a:t>FIT</a:t>
          </a:r>
          <a:endParaRPr lang="en-US" dirty="0"/>
        </a:p>
      </dgm:t>
    </dgm:pt>
    <dgm:pt modelId="{76AFCE95-6496-4C78-B00B-C6900A8F01B7}" type="parTrans" cxnId="{250CB6C6-C600-45B7-8B60-1AAEC0518BD4}">
      <dgm:prSet/>
      <dgm:spPr/>
      <dgm:t>
        <a:bodyPr/>
        <a:lstStyle/>
        <a:p>
          <a:endParaRPr lang="en-US"/>
        </a:p>
      </dgm:t>
    </dgm:pt>
    <dgm:pt modelId="{06F78ADD-373C-4B9D-9E1E-5989F5CE75E4}" type="sibTrans" cxnId="{250CB6C6-C600-45B7-8B60-1AAEC0518BD4}">
      <dgm:prSet/>
      <dgm:spPr/>
      <dgm:t>
        <a:bodyPr/>
        <a:lstStyle/>
        <a:p>
          <a:endParaRPr lang="en-US"/>
        </a:p>
      </dgm:t>
    </dgm:pt>
    <dgm:pt modelId="{9E3181BF-8A38-4E17-ACBC-369AB0E314F9}">
      <dgm:prSet phldrT="[Text]" custT="1"/>
      <dgm:spPr/>
      <dgm:t>
        <a:bodyPr/>
        <a:lstStyle/>
        <a:p>
          <a:r>
            <a:rPr lang="en-IN" sz="3200" dirty="0"/>
            <a:t>FIT (failures in time). 1 FIT = 1 failure/ billion hours</a:t>
          </a:r>
          <a:endParaRPr lang="en-US" sz="3200" dirty="0"/>
        </a:p>
      </dgm:t>
    </dgm:pt>
    <dgm:pt modelId="{25188124-A31A-4017-BCAC-2CD9B172AE9C}" type="parTrans" cxnId="{01705366-37EC-4E50-BF63-6DDFA756F605}">
      <dgm:prSet/>
      <dgm:spPr/>
      <dgm:t>
        <a:bodyPr/>
        <a:lstStyle/>
        <a:p>
          <a:endParaRPr lang="en-US"/>
        </a:p>
      </dgm:t>
    </dgm:pt>
    <dgm:pt modelId="{5C7D8582-B92E-49BD-93C6-3B3E5851596D}" type="sibTrans" cxnId="{01705366-37EC-4E50-BF63-6DDFA756F605}">
      <dgm:prSet/>
      <dgm:spPr/>
      <dgm:t>
        <a:bodyPr/>
        <a:lstStyle/>
        <a:p>
          <a:endParaRPr lang="en-US"/>
        </a:p>
      </dgm:t>
    </dgm:pt>
    <dgm:pt modelId="{EDF50BA2-DEE7-4729-8643-63944E890D8D}">
      <dgm:prSet phldrT="[Text]"/>
      <dgm:spPr/>
      <dgm:t>
        <a:bodyPr/>
        <a:lstStyle/>
        <a:p>
          <a:r>
            <a:rPr lang="en-IN" dirty="0"/>
            <a:t>MTTF</a:t>
          </a:r>
          <a:endParaRPr lang="en-US" dirty="0"/>
        </a:p>
      </dgm:t>
    </dgm:pt>
    <dgm:pt modelId="{8A51EE1C-0B55-48F9-9AA6-52CDB9435BBB}" type="parTrans" cxnId="{F90B391F-CD43-469B-9CAD-158F09D43703}">
      <dgm:prSet/>
      <dgm:spPr/>
      <dgm:t>
        <a:bodyPr/>
        <a:lstStyle/>
        <a:p>
          <a:endParaRPr lang="en-US"/>
        </a:p>
      </dgm:t>
    </dgm:pt>
    <dgm:pt modelId="{BCF36A77-BD2D-480A-94CB-7953EDF3C4A7}" type="sibTrans" cxnId="{F90B391F-CD43-469B-9CAD-158F09D43703}">
      <dgm:prSet/>
      <dgm:spPr/>
      <dgm:t>
        <a:bodyPr/>
        <a:lstStyle/>
        <a:p>
          <a:endParaRPr lang="en-US"/>
        </a:p>
      </dgm:t>
    </dgm:pt>
    <dgm:pt modelId="{BBC140D0-4A63-48B1-BFDE-A2C5D3C8CD64}">
      <dgm:prSet phldrT="[Text]"/>
      <dgm:spPr/>
      <dgm:t>
        <a:bodyPr/>
        <a:lstStyle/>
        <a:p>
          <a:r>
            <a:rPr lang="en-IN" dirty="0"/>
            <a:t>Mean time to failure</a:t>
          </a:r>
          <a:endParaRPr lang="en-US" dirty="0"/>
        </a:p>
      </dgm:t>
    </dgm:pt>
    <dgm:pt modelId="{10848B6A-701F-4A95-9443-77B358E36535}" type="parTrans" cxnId="{D3864D21-6CED-4CC8-A6C9-92CFEF96D46A}">
      <dgm:prSet/>
      <dgm:spPr/>
      <dgm:t>
        <a:bodyPr/>
        <a:lstStyle/>
        <a:p>
          <a:endParaRPr lang="en-US"/>
        </a:p>
      </dgm:t>
    </dgm:pt>
    <dgm:pt modelId="{9A576B22-2BCE-48CD-9806-14ABBC15BE1E}" type="sibTrans" cxnId="{D3864D21-6CED-4CC8-A6C9-92CFEF96D46A}">
      <dgm:prSet/>
      <dgm:spPr/>
      <dgm:t>
        <a:bodyPr/>
        <a:lstStyle/>
        <a:p>
          <a:endParaRPr lang="en-US"/>
        </a:p>
      </dgm:t>
    </dgm:pt>
    <dgm:pt modelId="{3AA90078-3E54-4408-BE8E-03F97B493208}">
      <dgm:prSet phldrT="[Text]"/>
      <dgm:spPr/>
      <dgm:t>
        <a:bodyPr/>
        <a:lstStyle/>
        <a:p>
          <a:r>
            <a:rPr lang="en-IN" dirty="0"/>
            <a:t>MTBF</a:t>
          </a:r>
          <a:endParaRPr lang="en-US" dirty="0"/>
        </a:p>
      </dgm:t>
    </dgm:pt>
    <dgm:pt modelId="{12406546-26E6-42F1-A8B7-B0BE768D09A3}" type="parTrans" cxnId="{BBF04B47-4CCE-4786-8443-56E62BBF693C}">
      <dgm:prSet/>
      <dgm:spPr/>
      <dgm:t>
        <a:bodyPr/>
        <a:lstStyle/>
        <a:p>
          <a:endParaRPr lang="en-US"/>
        </a:p>
      </dgm:t>
    </dgm:pt>
    <dgm:pt modelId="{76B35DCA-5B0E-4AB8-9BAE-8951A9A8A2E4}" type="sibTrans" cxnId="{BBF04B47-4CCE-4786-8443-56E62BBF693C}">
      <dgm:prSet/>
      <dgm:spPr/>
      <dgm:t>
        <a:bodyPr/>
        <a:lstStyle/>
        <a:p>
          <a:endParaRPr lang="en-US"/>
        </a:p>
      </dgm:t>
    </dgm:pt>
    <dgm:pt modelId="{BA9F59FB-CFF5-4097-B54A-1633E1E51C3C}">
      <dgm:prSet phldrT="[Text]"/>
      <dgm:spPr/>
      <dgm:t>
        <a:bodyPr/>
        <a:lstStyle/>
        <a:p>
          <a:r>
            <a:rPr lang="en-IN" dirty="0"/>
            <a:t>Mean time between failures</a:t>
          </a:r>
          <a:endParaRPr lang="en-US" dirty="0"/>
        </a:p>
      </dgm:t>
    </dgm:pt>
    <dgm:pt modelId="{C4534F5D-D4F2-4FD1-8D0F-F0259AD271EA}" type="parTrans" cxnId="{9891E5C2-4E5B-404B-A3EF-F6D54CA27A6B}">
      <dgm:prSet/>
      <dgm:spPr/>
      <dgm:t>
        <a:bodyPr/>
        <a:lstStyle/>
        <a:p>
          <a:endParaRPr lang="en-US"/>
        </a:p>
      </dgm:t>
    </dgm:pt>
    <dgm:pt modelId="{6CC69351-3A34-4E9E-BBBF-9E540FD17034}" type="sibTrans" cxnId="{9891E5C2-4E5B-404B-A3EF-F6D54CA27A6B}">
      <dgm:prSet/>
      <dgm:spPr/>
      <dgm:t>
        <a:bodyPr/>
        <a:lstStyle/>
        <a:p>
          <a:endParaRPr lang="en-US"/>
        </a:p>
      </dgm:t>
    </dgm:pt>
    <dgm:pt modelId="{43B7809C-3D55-4541-84B0-65DCDD4BB2E3}">
      <dgm:prSet phldrT="[Text]"/>
      <dgm:spPr/>
      <dgm:t>
        <a:bodyPr/>
        <a:lstStyle/>
        <a:p>
          <a:r>
            <a:rPr lang="en-IN" dirty="0"/>
            <a:t>MTTR</a:t>
          </a:r>
          <a:endParaRPr lang="en-US" dirty="0"/>
        </a:p>
      </dgm:t>
    </dgm:pt>
    <dgm:pt modelId="{D768C524-F15C-450E-BC28-DC8BC846F84F}" type="parTrans" cxnId="{7BFAB81D-13A9-419A-BB5F-6D0F7E86A94D}">
      <dgm:prSet/>
      <dgm:spPr/>
      <dgm:t>
        <a:bodyPr/>
        <a:lstStyle/>
        <a:p>
          <a:endParaRPr lang="en-US"/>
        </a:p>
      </dgm:t>
    </dgm:pt>
    <dgm:pt modelId="{0BA1D19A-4A88-48B0-87F1-EF23B3E39F7B}" type="sibTrans" cxnId="{7BFAB81D-13A9-419A-BB5F-6D0F7E86A94D}">
      <dgm:prSet/>
      <dgm:spPr/>
      <dgm:t>
        <a:bodyPr/>
        <a:lstStyle/>
        <a:p>
          <a:endParaRPr lang="en-US"/>
        </a:p>
      </dgm:t>
    </dgm:pt>
    <dgm:pt modelId="{3ACF9926-A8C7-4614-AA3D-F76F5B2396A4}">
      <dgm:prSet phldrT="[Text]"/>
      <dgm:spPr/>
      <dgm:t>
        <a:bodyPr/>
        <a:lstStyle/>
        <a:p>
          <a:r>
            <a:rPr lang="en-IN" dirty="0"/>
            <a:t>Mean time to repair</a:t>
          </a:r>
          <a:endParaRPr lang="en-US" dirty="0"/>
        </a:p>
      </dgm:t>
    </dgm:pt>
    <dgm:pt modelId="{9924108A-7597-4A1D-8A29-4A69704C1511}" type="parTrans" cxnId="{8C7A3DA2-B340-4D7F-A8A2-9EFB7DF32C88}">
      <dgm:prSet/>
      <dgm:spPr/>
      <dgm:t>
        <a:bodyPr/>
        <a:lstStyle/>
        <a:p>
          <a:endParaRPr lang="en-US"/>
        </a:p>
      </dgm:t>
    </dgm:pt>
    <dgm:pt modelId="{B9FDFBC3-4F5E-4F74-97D1-F736BB4BC359}" type="sibTrans" cxnId="{8C7A3DA2-B340-4D7F-A8A2-9EFB7DF32C88}">
      <dgm:prSet/>
      <dgm:spPr/>
      <dgm:t>
        <a:bodyPr/>
        <a:lstStyle/>
        <a:p>
          <a:endParaRPr lang="en-US"/>
        </a:p>
      </dgm:t>
    </dgm:pt>
    <dgm:pt modelId="{1FCB54D2-7B0F-4AC2-9FC9-D15B6654A7C9}" type="pres">
      <dgm:prSet presAssocID="{E7E952A9-4878-49E0-B400-4C454B3C900C}" presName="Name0" presStyleCnt="0">
        <dgm:presLayoutVars>
          <dgm:dir/>
          <dgm:animLvl val="lvl"/>
          <dgm:resizeHandles val="exact"/>
        </dgm:presLayoutVars>
      </dgm:prSet>
      <dgm:spPr/>
    </dgm:pt>
    <dgm:pt modelId="{4354DCD4-12B7-4C3F-B349-45AFCA2BC33C}" type="pres">
      <dgm:prSet presAssocID="{54060C2F-42E3-44C0-8DFC-5178DAB00416}" presName="linNode" presStyleCnt="0"/>
      <dgm:spPr/>
    </dgm:pt>
    <dgm:pt modelId="{79A930CF-17C7-4EC8-B860-15CACCB69B74}" type="pres">
      <dgm:prSet presAssocID="{54060C2F-42E3-44C0-8DFC-5178DAB00416}" presName="parTx" presStyleLbl="revTx" presStyleIdx="0" presStyleCnt="4">
        <dgm:presLayoutVars>
          <dgm:chMax val="1"/>
          <dgm:bulletEnabled val="1"/>
        </dgm:presLayoutVars>
      </dgm:prSet>
      <dgm:spPr/>
    </dgm:pt>
    <dgm:pt modelId="{5694D0DD-C8B9-4E4C-AA2C-67A3A6D3DAB8}" type="pres">
      <dgm:prSet presAssocID="{54060C2F-42E3-44C0-8DFC-5178DAB00416}" presName="bracket" presStyleLbl="parChTrans1D1" presStyleIdx="0" presStyleCnt="4"/>
      <dgm:spPr/>
    </dgm:pt>
    <dgm:pt modelId="{FA76D1D4-99BF-4262-A4F7-D134B8D55389}" type="pres">
      <dgm:prSet presAssocID="{54060C2F-42E3-44C0-8DFC-5178DAB00416}" presName="spH" presStyleCnt="0"/>
      <dgm:spPr/>
    </dgm:pt>
    <dgm:pt modelId="{1C1D603E-3045-4083-B557-4AF38423A51E}" type="pres">
      <dgm:prSet presAssocID="{54060C2F-42E3-44C0-8DFC-5178DAB00416}" presName="desTx" presStyleLbl="node1" presStyleIdx="0" presStyleCnt="4">
        <dgm:presLayoutVars>
          <dgm:bulletEnabled val="1"/>
        </dgm:presLayoutVars>
      </dgm:prSet>
      <dgm:spPr/>
    </dgm:pt>
    <dgm:pt modelId="{2EEE6012-D718-4C32-A1F3-E21620E5A814}" type="pres">
      <dgm:prSet presAssocID="{06F78ADD-373C-4B9D-9E1E-5989F5CE75E4}" presName="spV" presStyleCnt="0"/>
      <dgm:spPr/>
    </dgm:pt>
    <dgm:pt modelId="{579F2EB1-F491-4B79-8B9E-B56AE9C0229E}" type="pres">
      <dgm:prSet presAssocID="{EDF50BA2-DEE7-4729-8643-63944E890D8D}" presName="linNode" presStyleCnt="0"/>
      <dgm:spPr/>
    </dgm:pt>
    <dgm:pt modelId="{0FE70BC8-D032-4A76-B500-103FF0CAC120}" type="pres">
      <dgm:prSet presAssocID="{EDF50BA2-DEE7-4729-8643-63944E890D8D}" presName="parTx" presStyleLbl="revTx" presStyleIdx="1" presStyleCnt="4">
        <dgm:presLayoutVars>
          <dgm:chMax val="1"/>
          <dgm:bulletEnabled val="1"/>
        </dgm:presLayoutVars>
      </dgm:prSet>
      <dgm:spPr/>
    </dgm:pt>
    <dgm:pt modelId="{07D020F8-4F42-4C24-9A4B-394852DCA0E5}" type="pres">
      <dgm:prSet presAssocID="{EDF50BA2-DEE7-4729-8643-63944E890D8D}" presName="bracket" presStyleLbl="parChTrans1D1" presStyleIdx="1" presStyleCnt="4"/>
      <dgm:spPr/>
    </dgm:pt>
    <dgm:pt modelId="{AC146129-F594-4FA5-B514-10064638112E}" type="pres">
      <dgm:prSet presAssocID="{EDF50BA2-DEE7-4729-8643-63944E890D8D}" presName="spH" presStyleCnt="0"/>
      <dgm:spPr/>
    </dgm:pt>
    <dgm:pt modelId="{9B8DD1D3-1D00-4627-9D67-F691771D0EEB}" type="pres">
      <dgm:prSet presAssocID="{EDF50BA2-DEE7-4729-8643-63944E890D8D}" presName="desTx" presStyleLbl="node1" presStyleIdx="1" presStyleCnt="4">
        <dgm:presLayoutVars>
          <dgm:bulletEnabled val="1"/>
        </dgm:presLayoutVars>
      </dgm:prSet>
      <dgm:spPr/>
    </dgm:pt>
    <dgm:pt modelId="{0EB25FA1-50E4-4452-B551-86364F504D39}" type="pres">
      <dgm:prSet presAssocID="{BCF36A77-BD2D-480A-94CB-7953EDF3C4A7}" presName="spV" presStyleCnt="0"/>
      <dgm:spPr/>
    </dgm:pt>
    <dgm:pt modelId="{14BA874E-23C4-4CF4-8EC1-DAB54593B659}" type="pres">
      <dgm:prSet presAssocID="{3AA90078-3E54-4408-BE8E-03F97B493208}" presName="linNode" presStyleCnt="0"/>
      <dgm:spPr/>
    </dgm:pt>
    <dgm:pt modelId="{F485FA76-DA60-4A29-A876-C55FE359034B}" type="pres">
      <dgm:prSet presAssocID="{3AA90078-3E54-4408-BE8E-03F97B493208}" presName="parTx" presStyleLbl="revTx" presStyleIdx="2" presStyleCnt="4">
        <dgm:presLayoutVars>
          <dgm:chMax val="1"/>
          <dgm:bulletEnabled val="1"/>
        </dgm:presLayoutVars>
      </dgm:prSet>
      <dgm:spPr/>
    </dgm:pt>
    <dgm:pt modelId="{5817749A-03EE-4486-96E8-3C8A6F55C52D}" type="pres">
      <dgm:prSet presAssocID="{3AA90078-3E54-4408-BE8E-03F97B493208}" presName="bracket" presStyleLbl="parChTrans1D1" presStyleIdx="2" presStyleCnt="4"/>
      <dgm:spPr/>
    </dgm:pt>
    <dgm:pt modelId="{9AF1F5DF-8E06-47A6-A914-BC15A9AA14FC}" type="pres">
      <dgm:prSet presAssocID="{3AA90078-3E54-4408-BE8E-03F97B493208}" presName="spH" presStyleCnt="0"/>
      <dgm:spPr/>
    </dgm:pt>
    <dgm:pt modelId="{953B263D-3424-40C5-8C20-6E833BC32325}" type="pres">
      <dgm:prSet presAssocID="{3AA90078-3E54-4408-BE8E-03F97B493208}" presName="desTx" presStyleLbl="node1" presStyleIdx="2" presStyleCnt="4">
        <dgm:presLayoutVars>
          <dgm:bulletEnabled val="1"/>
        </dgm:presLayoutVars>
      </dgm:prSet>
      <dgm:spPr/>
    </dgm:pt>
    <dgm:pt modelId="{402ED4E1-FA6F-4213-92B7-6AB29456C1B1}" type="pres">
      <dgm:prSet presAssocID="{76B35DCA-5B0E-4AB8-9BAE-8951A9A8A2E4}" presName="spV" presStyleCnt="0"/>
      <dgm:spPr/>
    </dgm:pt>
    <dgm:pt modelId="{ED85A328-FD8A-44DC-AA78-7AA347959C1A}" type="pres">
      <dgm:prSet presAssocID="{43B7809C-3D55-4541-84B0-65DCDD4BB2E3}" presName="linNode" presStyleCnt="0"/>
      <dgm:spPr/>
    </dgm:pt>
    <dgm:pt modelId="{1C7F4ABE-E1FC-49DE-9071-60F539A64FB3}" type="pres">
      <dgm:prSet presAssocID="{43B7809C-3D55-4541-84B0-65DCDD4BB2E3}" presName="parTx" presStyleLbl="revTx" presStyleIdx="3" presStyleCnt="4">
        <dgm:presLayoutVars>
          <dgm:chMax val="1"/>
          <dgm:bulletEnabled val="1"/>
        </dgm:presLayoutVars>
      </dgm:prSet>
      <dgm:spPr/>
    </dgm:pt>
    <dgm:pt modelId="{5DDA469D-684D-41E1-B5BE-89A365F70A34}" type="pres">
      <dgm:prSet presAssocID="{43B7809C-3D55-4541-84B0-65DCDD4BB2E3}" presName="bracket" presStyleLbl="parChTrans1D1" presStyleIdx="3" presStyleCnt="4"/>
      <dgm:spPr/>
    </dgm:pt>
    <dgm:pt modelId="{EF203D2E-2C08-43F8-B753-D30A3B63AC81}" type="pres">
      <dgm:prSet presAssocID="{43B7809C-3D55-4541-84B0-65DCDD4BB2E3}" presName="spH" presStyleCnt="0"/>
      <dgm:spPr/>
    </dgm:pt>
    <dgm:pt modelId="{A2B6B03A-0E2F-4400-A402-B86C95664484}" type="pres">
      <dgm:prSet presAssocID="{43B7809C-3D55-4541-84B0-65DCDD4BB2E3}" presName="desTx" presStyleLbl="node1" presStyleIdx="3" presStyleCnt="4">
        <dgm:presLayoutVars>
          <dgm:bulletEnabled val="1"/>
        </dgm:presLayoutVars>
      </dgm:prSet>
      <dgm:spPr/>
    </dgm:pt>
  </dgm:ptLst>
  <dgm:cxnLst>
    <dgm:cxn modelId="{7BFAB81D-13A9-419A-BB5F-6D0F7E86A94D}" srcId="{E7E952A9-4878-49E0-B400-4C454B3C900C}" destId="{43B7809C-3D55-4541-84B0-65DCDD4BB2E3}" srcOrd="3" destOrd="0" parTransId="{D768C524-F15C-450E-BC28-DC8BC846F84F}" sibTransId="{0BA1D19A-4A88-48B0-87F1-EF23B3E39F7B}"/>
    <dgm:cxn modelId="{F90B391F-CD43-469B-9CAD-158F09D43703}" srcId="{E7E952A9-4878-49E0-B400-4C454B3C900C}" destId="{EDF50BA2-DEE7-4729-8643-63944E890D8D}" srcOrd="1" destOrd="0" parTransId="{8A51EE1C-0B55-48F9-9AA6-52CDB9435BBB}" sibTransId="{BCF36A77-BD2D-480A-94CB-7953EDF3C4A7}"/>
    <dgm:cxn modelId="{D3864D21-6CED-4CC8-A6C9-92CFEF96D46A}" srcId="{EDF50BA2-DEE7-4729-8643-63944E890D8D}" destId="{BBC140D0-4A63-48B1-BFDE-A2C5D3C8CD64}" srcOrd="0" destOrd="0" parTransId="{10848B6A-701F-4A95-9443-77B358E36535}" sibTransId="{9A576B22-2BCE-48CD-9806-14ABBC15BE1E}"/>
    <dgm:cxn modelId="{5995A841-BA2B-4E52-8717-E792A4D18AEF}" type="presOf" srcId="{3ACF9926-A8C7-4614-AA3D-F76F5B2396A4}" destId="{A2B6B03A-0E2F-4400-A402-B86C95664484}" srcOrd="0" destOrd="0" presId="urn:diagrams.loki3.com/BracketList"/>
    <dgm:cxn modelId="{01705366-37EC-4E50-BF63-6DDFA756F605}" srcId="{54060C2F-42E3-44C0-8DFC-5178DAB00416}" destId="{9E3181BF-8A38-4E17-ACBC-369AB0E314F9}" srcOrd="0" destOrd="0" parTransId="{25188124-A31A-4017-BCAC-2CD9B172AE9C}" sibTransId="{5C7D8582-B92E-49BD-93C6-3B3E5851596D}"/>
    <dgm:cxn modelId="{BBF04B47-4CCE-4786-8443-56E62BBF693C}" srcId="{E7E952A9-4878-49E0-B400-4C454B3C900C}" destId="{3AA90078-3E54-4408-BE8E-03F97B493208}" srcOrd="2" destOrd="0" parTransId="{12406546-26E6-42F1-A8B7-B0BE768D09A3}" sibTransId="{76B35DCA-5B0E-4AB8-9BAE-8951A9A8A2E4}"/>
    <dgm:cxn modelId="{15299952-CAAB-4654-AAD4-73290936C538}" type="presOf" srcId="{BBC140D0-4A63-48B1-BFDE-A2C5D3C8CD64}" destId="{9B8DD1D3-1D00-4627-9D67-F691771D0EEB}" srcOrd="0" destOrd="0" presId="urn:diagrams.loki3.com/BracketList"/>
    <dgm:cxn modelId="{A2925856-F62E-4F77-B4A6-1F6F30A20458}" type="presOf" srcId="{BA9F59FB-CFF5-4097-B54A-1633E1E51C3C}" destId="{953B263D-3424-40C5-8C20-6E833BC32325}" srcOrd="0" destOrd="0" presId="urn:diagrams.loki3.com/BracketList"/>
    <dgm:cxn modelId="{5C99B856-21B8-46DC-A274-91DB6D150875}" type="presOf" srcId="{54060C2F-42E3-44C0-8DFC-5178DAB00416}" destId="{79A930CF-17C7-4EC8-B860-15CACCB69B74}" srcOrd="0" destOrd="0" presId="urn:diagrams.loki3.com/BracketList"/>
    <dgm:cxn modelId="{DDB58377-DCB0-4401-A526-AEC23C8710B1}" type="presOf" srcId="{9E3181BF-8A38-4E17-ACBC-369AB0E314F9}" destId="{1C1D603E-3045-4083-B557-4AF38423A51E}" srcOrd="0" destOrd="0" presId="urn:diagrams.loki3.com/BracketList"/>
    <dgm:cxn modelId="{ACA5988B-7FC1-4553-801B-588DA4F8BE3B}" type="presOf" srcId="{E7E952A9-4878-49E0-B400-4C454B3C900C}" destId="{1FCB54D2-7B0F-4AC2-9FC9-D15B6654A7C9}" srcOrd="0" destOrd="0" presId="urn:diagrams.loki3.com/BracketList"/>
    <dgm:cxn modelId="{8C7A3DA2-B340-4D7F-A8A2-9EFB7DF32C88}" srcId="{43B7809C-3D55-4541-84B0-65DCDD4BB2E3}" destId="{3ACF9926-A8C7-4614-AA3D-F76F5B2396A4}" srcOrd="0" destOrd="0" parTransId="{9924108A-7597-4A1D-8A29-4A69704C1511}" sibTransId="{B9FDFBC3-4F5E-4F74-97D1-F736BB4BC359}"/>
    <dgm:cxn modelId="{37A9F8A9-5D25-46F8-A414-47125941999B}" type="presOf" srcId="{43B7809C-3D55-4541-84B0-65DCDD4BB2E3}" destId="{1C7F4ABE-E1FC-49DE-9071-60F539A64FB3}" srcOrd="0" destOrd="0" presId="urn:diagrams.loki3.com/BracketList"/>
    <dgm:cxn modelId="{FD874DC1-85C1-4818-867B-07FAD7229B6D}" type="presOf" srcId="{EDF50BA2-DEE7-4729-8643-63944E890D8D}" destId="{0FE70BC8-D032-4A76-B500-103FF0CAC120}" srcOrd="0" destOrd="0" presId="urn:diagrams.loki3.com/BracketList"/>
    <dgm:cxn modelId="{9891E5C2-4E5B-404B-A3EF-F6D54CA27A6B}" srcId="{3AA90078-3E54-4408-BE8E-03F97B493208}" destId="{BA9F59FB-CFF5-4097-B54A-1633E1E51C3C}" srcOrd="0" destOrd="0" parTransId="{C4534F5D-D4F2-4FD1-8D0F-F0259AD271EA}" sibTransId="{6CC69351-3A34-4E9E-BBBF-9E540FD17034}"/>
    <dgm:cxn modelId="{250CB6C6-C600-45B7-8B60-1AAEC0518BD4}" srcId="{E7E952A9-4878-49E0-B400-4C454B3C900C}" destId="{54060C2F-42E3-44C0-8DFC-5178DAB00416}" srcOrd="0" destOrd="0" parTransId="{76AFCE95-6496-4C78-B00B-C6900A8F01B7}" sibTransId="{06F78ADD-373C-4B9D-9E1E-5989F5CE75E4}"/>
    <dgm:cxn modelId="{FB12B5FE-7C47-466A-9B2E-21C244B609CA}" type="presOf" srcId="{3AA90078-3E54-4408-BE8E-03F97B493208}" destId="{F485FA76-DA60-4A29-A876-C55FE359034B}" srcOrd="0" destOrd="0" presId="urn:diagrams.loki3.com/BracketList"/>
    <dgm:cxn modelId="{BDBECB94-9547-4003-B4FF-0AF30D7BE478}" type="presParOf" srcId="{1FCB54D2-7B0F-4AC2-9FC9-D15B6654A7C9}" destId="{4354DCD4-12B7-4C3F-B349-45AFCA2BC33C}" srcOrd="0" destOrd="0" presId="urn:diagrams.loki3.com/BracketList"/>
    <dgm:cxn modelId="{8CC81443-4EB9-4A3A-B280-8E53E0F53152}" type="presParOf" srcId="{4354DCD4-12B7-4C3F-B349-45AFCA2BC33C}" destId="{79A930CF-17C7-4EC8-B860-15CACCB69B74}" srcOrd="0" destOrd="0" presId="urn:diagrams.loki3.com/BracketList"/>
    <dgm:cxn modelId="{7F2D81DD-1908-49D5-8C67-0CE8C57E78C8}" type="presParOf" srcId="{4354DCD4-12B7-4C3F-B349-45AFCA2BC33C}" destId="{5694D0DD-C8B9-4E4C-AA2C-67A3A6D3DAB8}" srcOrd="1" destOrd="0" presId="urn:diagrams.loki3.com/BracketList"/>
    <dgm:cxn modelId="{253D1874-2866-4A3C-8688-F8BED2390A00}" type="presParOf" srcId="{4354DCD4-12B7-4C3F-B349-45AFCA2BC33C}" destId="{FA76D1D4-99BF-4262-A4F7-D134B8D55389}" srcOrd="2" destOrd="0" presId="urn:diagrams.loki3.com/BracketList"/>
    <dgm:cxn modelId="{11E71C83-09F8-4A59-B7D3-93BA57DCC8AE}" type="presParOf" srcId="{4354DCD4-12B7-4C3F-B349-45AFCA2BC33C}" destId="{1C1D603E-3045-4083-B557-4AF38423A51E}" srcOrd="3" destOrd="0" presId="urn:diagrams.loki3.com/BracketList"/>
    <dgm:cxn modelId="{85DF3D00-AF34-4B8C-B5B2-1E36755844F3}" type="presParOf" srcId="{1FCB54D2-7B0F-4AC2-9FC9-D15B6654A7C9}" destId="{2EEE6012-D718-4C32-A1F3-E21620E5A814}" srcOrd="1" destOrd="0" presId="urn:diagrams.loki3.com/BracketList"/>
    <dgm:cxn modelId="{8F0B20E4-C714-4943-BCF7-E32BAC0C4484}" type="presParOf" srcId="{1FCB54D2-7B0F-4AC2-9FC9-D15B6654A7C9}" destId="{579F2EB1-F491-4B79-8B9E-B56AE9C0229E}" srcOrd="2" destOrd="0" presId="urn:diagrams.loki3.com/BracketList"/>
    <dgm:cxn modelId="{517DBC86-F41F-46A1-8B65-21EC06522DE3}" type="presParOf" srcId="{579F2EB1-F491-4B79-8B9E-B56AE9C0229E}" destId="{0FE70BC8-D032-4A76-B500-103FF0CAC120}" srcOrd="0" destOrd="0" presId="urn:diagrams.loki3.com/BracketList"/>
    <dgm:cxn modelId="{58886FD2-67C5-407E-9846-A1C20F4465CD}" type="presParOf" srcId="{579F2EB1-F491-4B79-8B9E-B56AE9C0229E}" destId="{07D020F8-4F42-4C24-9A4B-394852DCA0E5}" srcOrd="1" destOrd="0" presId="urn:diagrams.loki3.com/BracketList"/>
    <dgm:cxn modelId="{040FDE21-1E86-4EF3-9402-D3DA025FA127}" type="presParOf" srcId="{579F2EB1-F491-4B79-8B9E-B56AE9C0229E}" destId="{AC146129-F594-4FA5-B514-10064638112E}" srcOrd="2" destOrd="0" presId="urn:diagrams.loki3.com/BracketList"/>
    <dgm:cxn modelId="{8005852D-37F7-419A-8645-5FB2E116D8E8}" type="presParOf" srcId="{579F2EB1-F491-4B79-8B9E-B56AE9C0229E}" destId="{9B8DD1D3-1D00-4627-9D67-F691771D0EEB}" srcOrd="3" destOrd="0" presId="urn:diagrams.loki3.com/BracketList"/>
    <dgm:cxn modelId="{9E6328B6-213E-4DAF-A66B-DEAC13727875}" type="presParOf" srcId="{1FCB54D2-7B0F-4AC2-9FC9-D15B6654A7C9}" destId="{0EB25FA1-50E4-4452-B551-86364F504D39}" srcOrd="3" destOrd="0" presId="urn:diagrams.loki3.com/BracketList"/>
    <dgm:cxn modelId="{89B0193D-4DD4-46F6-AEF4-D0E2512510D4}" type="presParOf" srcId="{1FCB54D2-7B0F-4AC2-9FC9-D15B6654A7C9}" destId="{14BA874E-23C4-4CF4-8EC1-DAB54593B659}" srcOrd="4" destOrd="0" presId="urn:diagrams.loki3.com/BracketList"/>
    <dgm:cxn modelId="{5168975E-1574-4142-B0FE-7E0BC97134C7}" type="presParOf" srcId="{14BA874E-23C4-4CF4-8EC1-DAB54593B659}" destId="{F485FA76-DA60-4A29-A876-C55FE359034B}" srcOrd="0" destOrd="0" presId="urn:diagrams.loki3.com/BracketList"/>
    <dgm:cxn modelId="{C561728F-7D12-4F80-B1FE-20D45A017A64}" type="presParOf" srcId="{14BA874E-23C4-4CF4-8EC1-DAB54593B659}" destId="{5817749A-03EE-4486-96E8-3C8A6F55C52D}" srcOrd="1" destOrd="0" presId="urn:diagrams.loki3.com/BracketList"/>
    <dgm:cxn modelId="{BB76C7D9-6724-4BCB-A1DB-A430430B0609}" type="presParOf" srcId="{14BA874E-23C4-4CF4-8EC1-DAB54593B659}" destId="{9AF1F5DF-8E06-47A6-A914-BC15A9AA14FC}" srcOrd="2" destOrd="0" presId="urn:diagrams.loki3.com/BracketList"/>
    <dgm:cxn modelId="{E2A24C6E-FC2A-4163-B679-622741C3DEC4}" type="presParOf" srcId="{14BA874E-23C4-4CF4-8EC1-DAB54593B659}" destId="{953B263D-3424-40C5-8C20-6E833BC32325}" srcOrd="3" destOrd="0" presId="urn:diagrams.loki3.com/BracketList"/>
    <dgm:cxn modelId="{02373346-05CE-4978-A977-C67B84714312}" type="presParOf" srcId="{1FCB54D2-7B0F-4AC2-9FC9-D15B6654A7C9}" destId="{402ED4E1-FA6F-4213-92B7-6AB29456C1B1}" srcOrd="5" destOrd="0" presId="urn:diagrams.loki3.com/BracketList"/>
    <dgm:cxn modelId="{72868186-16B3-4297-B1AA-ABF0E68F6090}" type="presParOf" srcId="{1FCB54D2-7B0F-4AC2-9FC9-D15B6654A7C9}" destId="{ED85A328-FD8A-44DC-AA78-7AA347959C1A}" srcOrd="6" destOrd="0" presId="urn:diagrams.loki3.com/BracketList"/>
    <dgm:cxn modelId="{413E5FD6-9C50-4770-9687-F1A68580F459}" type="presParOf" srcId="{ED85A328-FD8A-44DC-AA78-7AA347959C1A}" destId="{1C7F4ABE-E1FC-49DE-9071-60F539A64FB3}" srcOrd="0" destOrd="0" presId="urn:diagrams.loki3.com/BracketList"/>
    <dgm:cxn modelId="{EE406AAB-1DC1-4CA5-AB60-32F87E233F23}" type="presParOf" srcId="{ED85A328-FD8A-44DC-AA78-7AA347959C1A}" destId="{5DDA469D-684D-41E1-B5BE-89A365F70A34}" srcOrd="1" destOrd="0" presId="urn:diagrams.loki3.com/BracketList"/>
    <dgm:cxn modelId="{3362B7BC-A991-4309-AAD9-77444900BDA0}" type="presParOf" srcId="{ED85A328-FD8A-44DC-AA78-7AA347959C1A}" destId="{EF203D2E-2C08-43F8-B753-D30A3B63AC81}" srcOrd="2" destOrd="0" presId="urn:diagrams.loki3.com/BracketList"/>
    <dgm:cxn modelId="{A2D06238-0CB3-4D02-9EE0-CB025A6D58D6}" type="presParOf" srcId="{ED85A328-FD8A-44DC-AA78-7AA347959C1A}" destId="{A2B6B03A-0E2F-4400-A402-B86C95664484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4E5B81-8A1F-471F-9653-08B52522495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2772C5F-4B46-4178-A189-63D2564FB6DE}">
      <dgm:prSet phldrT="[Text]"/>
      <dgm:spPr/>
      <dgm:t>
        <a:bodyPr/>
        <a:lstStyle/>
        <a:p>
          <a:r>
            <a:rPr lang="en-US" dirty="0"/>
            <a:t>Trace uranium and thorium impurities</a:t>
          </a:r>
        </a:p>
      </dgm:t>
    </dgm:pt>
    <dgm:pt modelId="{8387A432-7C66-4196-A844-1288C28109FE}" type="parTrans" cxnId="{ED5AE6CE-4C90-4730-B2A1-B38BA4B1E5B8}">
      <dgm:prSet/>
      <dgm:spPr/>
      <dgm:t>
        <a:bodyPr/>
        <a:lstStyle/>
        <a:p>
          <a:endParaRPr lang="en-US"/>
        </a:p>
      </dgm:t>
    </dgm:pt>
    <dgm:pt modelId="{A41AE42F-0DFB-447C-A450-D065F89E0AE7}" type="sibTrans" cxnId="{ED5AE6CE-4C90-4730-B2A1-B38BA4B1E5B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8A3D6C5-B61B-4A4A-B054-F35F418BDD95}">
          <dgm:prSet phldrT="[Text]"/>
          <dgm:spPr/>
          <dgm:t>
            <a:bodyPr/>
            <a:lstStyle/>
            <a:p>
              <a:r>
                <a:rPr lang="en-US" dirty="0"/>
                <a:t>4-9 MeV (energy), 100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𝜇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𝑚</m:t>
                  </m:r>
                  <m:r>
                    <a:rPr lang="en-IN" b="0" i="1" smtClean="0">
                      <a:latin typeface="Cambria Math" panose="02040503050406030204" pitchFamily="18" charset="0"/>
                    </a:rPr>
                    <m:t> </m:t>
                  </m:r>
                </m:oMath>
              </a14:m>
              <a:r>
                <a:rPr lang="en-US" dirty="0"/>
                <a:t>(penetration range)</a:t>
              </a:r>
            </a:p>
          </dgm:t>
        </dgm:pt>
      </mc:Choice>
      <mc:Fallback xmlns="">
        <dgm:pt modelId="{98A3D6C5-B61B-4A4A-B054-F35F418BDD95}">
          <dgm:prSet phldrT="[Text]"/>
          <dgm:spPr/>
          <dgm:t>
            <a:bodyPr/>
            <a:lstStyle/>
            <a:p>
              <a:r>
                <a:rPr lang="en-US" dirty="0"/>
                <a:t>4-9 MeV (energy), 100 </a:t>
              </a:r>
              <a:r>
                <a:rPr lang="en-US" b="0" i="0">
                  <a:latin typeface="Cambria Math" panose="02040503050406030204" pitchFamily="18" charset="0"/>
                </a:rPr>
                <a:t>𝜇𝑚</a:t>
              </a:r>
              <a:r>
                <a:rPr lang="en-IN" b="0" i="0">
                  <a:latin typeface="Cambria Math" panose="02040503050406030204" pitchFamily="18" charset="0"/>
                </a:rPr>
                <a:t> </a:t>
              </a:r>
              <a:r>
                <a:rPr lang="en-US" dirty="0"/>
                <a:t>(penetration range)</a:t>
              </a:r>
            </a:p>
          </dgm:t>
        </dgm:pt>
      </mc:Fallback>
    </mc:AlternateContent>
    <dgm:pt modelId="{7185403F-9815-465E-B3CA-FCEDA18DE358}" type="parTrans" cxnId="{E103788A-D649-4EE8-8AD0-2E12693682A8}">
      <dgm:prSet/>
      <dgm:spPr/>
      <dgm:t>
        <a:bodyPr/>
        <a:lstStyle/>
        <a:p>
          <a:endParaRPr lang="en-US"/>
        </a:p>
      </dgm:t>
    </dgm:pt>
    <dgm:pt modelId="{4261C2E7-E185-4D29-B8A6-F245DBEC3A79}" type="sibTrans" cxnId="{E103788A-D649-4EE8-8AD0-2E12693682A8}">
      <dgm:prSet/>
      <dgm:spPr/>
      <dgm:t>
        <a:bodyPr/>
        <a:lstStyle/>
        <a:p>
          <a:endParaRPr lang="en-US"/>
        </a:p>
      </dgm:t>
    </dgm:pt>
    <dgm:pt modelId="{D919CDEB-80CA-428B-965D-1C6F128230C2}">
      <dgm:prSet phldrT="[Text]"/>
      <dgm:spPr/>
      <dgm:t>
        <a:bodyPr/>
        <a:lstStyle/>
        <a:p>
          <a:r>
            <a:rPr lang="en-US" baseline="30000" dirty="0"/>
            <a:t>210</a:t>
          </a:r>
          <a:r>
            <a:rPr lang="en-US" baseline="0" dirty="0"/>
            <a:t>Pb</a:t>
          </a:r>
          <a:r>
            <a:rPr lang="en-US" baseline="-25000" dirty="0"/>
            <a:t> </a:t>
          </a:r>
          <a:r>
            <a:rPr lang="en-US" baseline="0" dirty="0"/>
            <a:t>decay</a:t>
          </a:r>
        </a:p>
      </dgm:t>
    </dgm:pt>
    <dgm:pt modelId="{FD95B4D2-D81D-467D-8FDA-A5E330D1D01C}" type="parTrans" cxnId="{867EB78E-E5A2-419C-8648-9C837006290F}">
      <dgm:prSet/>
      <dgm:spPr/>
      <dgm:t>
        <a:bodyPr/>
        <a:lstStyle/>
        <a:p>
          <a:endParaRPr lang="en-US"/>
        </a:p>
      </dgm:t>
    </dgm:pt>
    <dgm:pt modelId="{43C784F5-02B7-452D-AAAE-EF93A2EA9F85}" type="sibTrans" cxnId="{867EB78E-E5A2-419C-8648-9C837006290F}">
      <dgm:prSet/>
      <dgm:spPr/>
      <dgm:t>
        <a:bodyPr/>
        <a:lstStyle/>
        <a:p>
          <a:endParaRPr lang="en-US"/>
        </a:p>
      </dgm:t>
    </dgm:pt>
    <dgm:pt modelId="{D40E37AD-E959-4A2F-A223-BBF5C19871A7}">
      <dgm:prSet phldrT="[Text]"/>
      <dgm:spPr/>
      <dgm:t>
        <a:bodyPr/>
        <a:lstStyle/>
        <a:p>
          <a:r>
            <a:rPr lang="en-US" dirty="0"/>
            <a:t>Decays into </a:t>
          </a:r>
          <a:r>
            <a:rPr lang="en-US" baseline="30000" dirty="0"/>
            <a:t>210</a:t>
          </a:r>
          <a:r>
            <a:rPr lang="en-US" baseline="0" dirty="0"/>
            <a:t>Pb </a:t>
          </a:r>
          <a:r>
            <a:rPr lang="en-US" baseline="0" dirty="0">
              <a:sym typeface="Wingdings" panose="05000000000000000000" pitchFamily="2" charset="2"/>
            </a:rPr>
            <a:t> </a:t>
          </a:r>
          <a:r>
            <a:rPr lang="en-US" baseline="30000" dirty="0">
              <a:sym typeface="Wingdings" panose="05000000000000000000" pitchFamily="2" charset="2"/>
            </a:rPr>
            <a:t>206</a:t>
          </a:r>
          <a:r>
            <a:rPr lang="en-US" baseline="0" dirty="0">
              <a:sym typeface="Wingdings" panose="05000000000000000000" pitchFamily="2" charset="2"/>
            </a:rPr>
            <a:t>Pb</a:t>
          </a:r>
          <a:endParaRPr lang="en-US" baseline="0" dirty="0"/>
        </a:p>
      </dgm:t>
    </dgm:pt>
    <dgm:pt modelId="{0AE06F73-ECBF-4CC4-9822-57E8848B4D42}" type="parTrans" cxnId="{C543276D-3A24-419B-BA70-BDB0173ADAD7}">
      <dgm:prSet/>
      <dgm:spPr/>
      <dgm:t>
        <a:bodyPr/>
        <a:lstStyle/>
        <a:p>
          <a:endParaRPr lang="en-US"/>
        </a:p>
      </dgm:t>
    </dgm:pt>
    <dgm:pt modelId="{280719AD-A98B-4064-AE51-AE1A7DE73E91}" type="sibTrans" cxnId="{C543276D-3A24-419B-BA70-BDB0173ADAD7}">
      <dgm:prSet/>
      <dgm:spPr/>
      <dgm:t>
        <a:bodyPr/>
        <a:lstStyle/>
        <a:p>
          <a:endParaRPr lang="en-US"/>
        </a:p>
      </dgm:t>
    </dgm:pt>
    <dgm:pt modelId="{3635460E-D46D-4E33-AD3E-3380FCF87314}">
      <dgm:prSet phldrT="[Text]"/>
      <dgm:spPr/>
      <dgm:t>
        <a:bodyPr/>
        <a:lstStyle/>
        <a:p>
          <a:r>
            <a:rPr lang="en-US" baseline="0" dirty="0"/>
            <a:t>Emits an alpha particle</a:t>
          </a:r>
        </a:p>
      </dgm:t>
    </dgm:pt>
    <dgm:pt modelId="{4CD9347B-091E-4866-8106-E7505464A7D5}" type="parTrans" cxnId="{5AD9D829-9B1D-442E-8DF1-1FE1E433CF4C}">
      <dgm:prSet/>
      <dgm:spPr/>
      <dgm:t>
        <a:bodyPr/>
        <a:lstStyle/>
        <a:p>
          <a:endParaRPr lang="en-US"/>
        </a:p>
      </dgm:t>
    </dgm:pt>
    <dgm:pt modelId="{BCF22774-CED1-4139-B5E2-0AC4CE3782C9}" type="sibTrans" cxnId="{5AD9D829-9B1D-442E-8DF1-1FE1E433CF4C}">
      <dgm:prSet/>
      <dgm:spPr/>
      <dgm:t>
        <a:bodyPr/>
        <a:lstStyle/>
        <a:p>
          <a:endParaRPr lang="en-US"/>
        </a:p>
      </dgm:t>
    </dgm:pt>
    <dgm:pt modelId="{7B89E7F3-70E9-4F7A-8D18-EE89922FA2D1}">
      <dgm:prSet phldrT="[Text]"/>
      <dgm:spPr/>
      <dgm:t>
        <a:bodyPr/>
        <a:lstStyle/>
        <a:p>
          <a:r>
            <a:rPr lang="en-US" baseline="0" dirty="0"/>
            <a:t>Decay of </a:t>
          </a:r>
          <a:r>
            <a:rPr lang="en-US" baseline="30000" dirty="0"/>
            <a:t>10</a:t>
          </a:r>
          <a:r>
            <a:rPr lang="en-US" baseline="0" dirty="0"/>
            <a:t>B</a:t>
          </a:r>
        </a:p>
      </dgm:t>
    </dgm:pt>
    <dgm:pt modelId="{4BB34F0F-33EE-4630-A1D2-797F666745F3}" type="parTrans" cxnId="{A10B0CAF-C2A4-4016-A613-79AD91EA4340}">
      <dgm:prSet/>
      <dgm:spPr/>
      <dgm:t>
        <a:bodyPr/>
        <a:lstStyle/>
        <a:p>
          <a:endParaRPr lang="en-US"/>
        </a:p>
      </dgm:t>
    </dgm:pt>
    <dgm:pt modelId="{24319EFD-5F99-4A39-9B14-ECAFBFD72C25}" type="sibTrans" cxnId="{A10B0CAF-C2A4-4016-A613-79AD91EA4340}">
      <dgm:prSet/>
      <dgm:spPr/>
      <dgm:t>
        <a:bodyPr/>
        <a:lstStyle/>
        <a:p>
          <a:endParaRPr lang="en-US"/>
        </a:p>
      </dgm:t>
    </dgm:pt>
    <dgm:pt modelId="{F915619F-51B3-4DE1-A23B-585AD8FDCB88}">
      <dgm:prSet phldrT="[Text]"/>
      <dgm:spPr/>
      <dgm:t>
        <a:bodyPr/>
        <a:lstStyle/>
        <a:p>
          <a:r>
            <a:rPr lang="en-US" baseline="0" dirty="0"/>
            <a:t>Part of a dielectric: boron </a:t>
          </a:r>
          <a:r>
            <a:rPr lang="en-US" baseline="0" dirty="0" err="1"/>
            <a:t>phosposilicate</a:t>
          </a:r>
          <a:r>
            <a:rPr lang="en-US" baseline="0" dirty="0"/>
            <a:t> glass (BPSG)</a:t>
          </a:r>
        </a:p>
      </dgm:t>
    </dgm:pt>
    <dgm:pt modelId="{48263318-31A1-4C1A-8C2A-0749DD6FEC9E}" type="parTrans" cxnId="{9A7487E5-7A1C-4C0B-8EC3-E459567FB72A}">
      <dgm:prSet/>
      <dgm:spPr/>
      <dgm:t>
        <a:bodyPr/>
        <a:lstStyle/>
        <a:p>
          <a:endParaRPr lang="en-US"/>
        </a:p>
      </dgm:t>
    </dgm:pt>
    <dgm:pt modelId="{356F5077-697C-4924-92CE-82EC2E33DEE4}" type="sibTrans" cxnId="{9A7487E5-7A1C-4C0B-8EC3-E459567FB72A}">
      <dgm:prSet/>
      <dgm:spPr/>
      <dgm:t>
        <a:bodyPr/>
        <a:lstStyle/>
        <a:p>
          <a:endParaRPr lang="en-US"/>
        </a:p>
      </dgm:t>
    </dgm:pt>
    <dgm:pt modelId="{D3990A69-30A7-4E11-A2B5-9D6C4D4CE058}">
      <dgm:prSet phldrT="[Text]"/>
      <dgm:spPr/>
      <dgm:t>
        <a:bodyPr/>
        <a:lstStyle/>
        <a:p>
          <a:r>
            <a:rPr lang="en-US" baseline="0" dirty="0"/>
            <a:t>Neutrons</a:t>
          </a:r>
        </a:p>
      </dgm:t>
    </dgm:pt>
    <dgm:pt modelId="{1B5EF606-8C19-4B59-969E-D9AC6FDC7DFA}" type="parTrans" cxnId="{62BD5819-BCA4-4190-B0C9-DDB07EF6D3E8}">
      <dgm:prSet/>
      <dgm:spPr/>
      <dgm:t>
        <a:bodyPr/>
        <a:lstStyle/>
        <a:p>
          <a:endParaRPr lang="en-US"/>
        </a:p>
      </dgm:t>
    </dgm:pt>
    <dgm:pt modelId="{35A6971C-610A-4756-8DFF-81AD02E36B48}" type="sibTrans" cxnId="{62BD5819-BCA4-4190-B0C9-DDB07EF6D3E8}">
      <dgm:prSet/>
      <dgm:spPr/>
      <dgm:t>
        <a:bodyPr/>
        <a:lstStyle/>
        <a:p>
          <a:endParaRPr lang="en-US"/>
        </a:p>
      </dgm:t>
    </dgm:pt>
    <dgm:pt modelId="{B24772A4-2DAE-4E18-A871-FEBD6D5E3CB6}" type="pres">
      <dgm:prSet presAssocID="{E64E5B81-8A1F-471F-9653-08B525224952}" presName="linear" presStyleCnt="0">
        <dgm:presLayoutVars>
          <dgm:animLvl val="lvl"/>
          <dgm:resizeHandles val="exact"/>
        </dgm:presLayoutVars>
      </dgm:prSet>
      <dgm:spPr/>
    </dgm:pt>
    <dgm:pt modelId="{DFECEEA4-2A52-4294-8262-3DA2EBA30337}" type="pres">
      <dgm:prSet presAssocID="{C2772C5F-4B46-4178-A189-63D2564FB6D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86A570C-95A4-44DB-A698-3537E4ACCFCB}" type="pres">
      <dgm:prSet presAssocID="{C2772C5F-4B46-4178-A189-63D2564FB6DE}" presName="childText" presStyleLbl="revTx" presStyleIdx="0" presStyleCnt="3">
        <dgm:presLayoutVars>
          <dgm:bulletEnabled val="1"/>
        </dgm:presLayoutVars>
      </dgm:prSet>
      <dgm:spPr/>
    </dgm:pt>
    <dgm:pt modelId="{0A49180D-C24F-48C0-BB2B-9E155BFA881B}" type="pres">
      <dgm:prSet presAssocID="{D919CDEB-80CA-428B-965D-1C6F128230C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8BD4C74-67E1-46B0-8C0B-786DC7B54265}" type="pres">
      <dgm:prSet presAssocID="{D919CDEB-80CA-428B-965D-1C6F128230C2}" presName="childText" presStyleLbl="revTx" presStyleIdx="1" presStyleCnt="3">
        <dgm:presLayoutVars>
          <dgm:bulletEnabled val="1"/>
        </dgm:presLayoutVars>
      </dgm:prSet>
      <dgm:spPr/>
    </dgm:pt>
    <dgm:pt modelId="{F20DDA42-1F6D-4111-94C1-1992A73B27C5}" type="pres">
      <dgm:prSet presAssocID="{7B89E7F3-70E9-4F7A-8D18-EE89922FA2D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B89B2C9-26B4-4428-A9E5-013E71B4D918}" type="pres">
      <dgm:prSet presAssocID="{7B89E7F3-70E9-4F7A-8D18-EE89922FA2D1}" presName="childText" presStyleLbl="revTx" presStyleIdx="2" presStyleCnt="3">
        <dgm:presLayoutVars>
          <dgm:bulletEnabled val="1"/>
        </dgm:presLayoutVars>
      </dgm:prSet>
      <dgm:spPr/>
    </dgm:pt>
    <dgm:pt modelId="{9BDE1A03-B7C7-44FC-B8FC-4C0B2A629460}" type="pres">
      <dgm:prSet presAssocID="{D3990A69-30A7-4E11-A2B5-9D6C4D4CE05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2BD5819-BCA4-4190-B0C9-DDB07EF6D3E8}" srcId="{E64E5B81-8A1F-471F-9653-08B525224952}" destId="{D3990A69-30A7-4E11-A2B5-9D6C4D4CE058}" srcOrd="3" destOrd="0" parTransId="{1B5EF606-8C19-4B59-969E-D9AC6FDC7DFA}" sibTransId="{35A6971C-610A-4756-8DFF-81AD02E36B48}"/>
    <dgm:cxn modelId="{5AD9D829-9B1D-442E-8DF1-1FE1E433CF4C}" srcId="{D919CDEB-80CA-428B-965D-1C6F128230C2}" destId="{3635460E-D46D-4E33-AD3E-3380FCF87314}" srcOrd="1" destOrd="0" parTransId="{4CD9347B-091E-4866-8106-E7505464A7D5}" sibTransId="{BCF22774-CED1-4139-B5E2-0AC4CE3782C9}"/>
    <dgm:cxn modelId="{6E0B6A37-AA9C-47B6-8418-EEAE333929D4}" type="presOf" srcId="{F915619F-51B3-4DE1-A23B-585AD8FDCB88}" destId="{BB89B2C9-26B4-4428-A9E5-013E71B4D918}" srcOrd="0" destOrd="0" presId="urn:microsoft.com/office/officeart/2005/8/layout/vList2"/>
    <dgm:cxn modelId="{FC581041-393E-44D9-BC9C-F368ED1D0350}" type="presOf" srcId="{3635460E-D46D-4E33-AD3E-3380FCF87314}" destId="{C8BD4C74-67E1-46B0-8C0B-786DC7B54265}" srcOrd="0" destOrd="1" presId="urn:microsoft.com/office/officeart/2005/8/layout/vList2"/>
    <dgm:cxn modelId="{C543276D-3A24-419B-BA70-BDB0173ADAD7}" srcId="{D919CDEB-80CA-428B-965D-1C6F128230C2}" destId="{D40E37AD-E959-4A2F-A223-BBF5C19871A7}" srcOrd="0" destOrd="0" parTransId="{0AE06F73-ECBF-4CC4-9822-57E8848B4D42}" sibTransId="{280719AD-A98B-4064-AE51-AE1A7DE73E91}"/>
    <dgm:cxn modelId="{51A0DD74-870E-4AEA-A4BD-914E241D424E}" type="presOf" srcId="{7B89E7F3-70E9-4F7A-8D18-EE89922FA2D1}" destId="{F20DDA42-1F6D-4111-94C1-1992A73B27C5}" srcOrd="0" destOrd="0" presId="urn:microsoft.com/office/officeart/2005/8/layout/vList2"/>
    <dgm:cxn modelId="{D78BAE7A-8E7C-4E0E-9DF3-D2F8113F84F0}" type="presOf" srcId="{E64E5B81-8A1F-471F-9653-08B525224952}" destId="{B24772A4-2DAE-4E18-A871-FEBD6D5E3CB6}" srcOrd="0" destOrd="0" presId="urn:microsoft.com/office/officeart/2005/8/layout/vList2"/>
    <dgm:cxn modelId="{E103788A-D649-4EE8-8AD0-2E12693682A8}" srcId="{C2772C5F-4B46-4178-A189-63D2564FB6DE}" destId="{98A3D6C5-B61B-4A4A-B054-F35F418BDD95}" srcOrd="0" destOrd="0" parTransId="{7185403F-9815-465E-B3CA-FCEDA18DE358}" sibTransId="{4261C2E7-E185-4D29-B8A6-F245DBEC3A79}"/>
    <dgm:cxn modelId="{B561CF8C-7E34-4C1D-AA86-006E29A4E2D3}" type="presOf" srcId="{D919CDEB-80CA-428B-965D-1C6F128230C2}" destId="{0A49180D-C24F-48C0-BB2B-9E155BFA881B}" srcOrd="0" destOrd="0" presId="urn:microsoft.com/office/officeart/2005/8/layout/vList2"/>
    <dgm:cxn modelId="{867EB78E-E5A2-419C-8648-9C837006290F}" srcId="{E64E5B81-8A1F-471F-9653-08B525224952}" destId="{D919CDEB-80CA-428B-965D-1C6F128230C2}" srcOrd="1" destOrd="0" parTransId="{FD95B4D2-D81D-467D-8FDA-A5E330D1D01C}" sibTransId="{43C784F5-02B7-452D-AAAE-EF93A2EA9F85}"/>
    <dgm:cxn modelId="{A94DED8F-867D-4741-973C-3C806A7D1A1E}" type="presOf" srcId="{98A3D6C5-B61B-4A4A-B054-F35F418BDD95}" destId="{F86A570C-95A4-44DB-A698-3537E4ACCFCB}" srcOrd="0" destOrd="0" presId="urn:microsoft.com/office/officeart/2005/8/layout/vList2"/>
    <dgm:cxn modelId="{7E360A9C-17A8-4B03-8226-673C8FCC1106}" type="presOf" srcId="{C2772C5F-4B46-4178-A189-63D2564FB6DE}" destId="{DFECEEA4-2A52-4294-8262-3DA2EBA30337}" srcOrd="0" destOrd="0" presId="urn:microsoft.com/office/officeart/2005/8/layout/vList2"/>
    <dgm:cxn modelId="{A10B0CAF-C2A4-4016-A613-79AD91EA4340}" srcId="{E64E5B81-8A1F-471F-9653-08B525224952}" destId="{7B89E7F3-70E9-4F7A-8D18-EE89922FA2D1}" srcOrd="2" destOrd="0" parTransId="{4BB34F0F-33EE-4630-A1D2-797F666745F3}" sibTransId="{24319EFD-5F99-4A39-9B14-ECAFBFD72C25}"/>
    <dgm:cxn modelId="{4565B1CA-D708-4079-8742-26B3108F1B07}" type="presOf" srcId="{D3990A69-30A7-4E11-A2B5-9D6C4D4CE058}" destId="{9BDE1A03-B7C7-44FC-B8FC-4C0B2A629460}" srcOrd="0" destOrd="0" presId="urn:microsoft.com/office/officeart/2005/8/layout/vList2"/>
    <dgm:cxn modelId="{ED5AE6CE-4C90-4730-B2A1-B38BA4B1E5B8}" srcId="{E64E5B81-8A1F-471F-9653-08B525224952}" destId="{C2772C5F-4B46-4178-A189-63D2564FB6DE}" srcOrd="0" destOrd="0" parTransId="{8387A432-7C66-4196-A844-1288C28109FE}" sibTransId="{A41AE42F-0DFB-447C-A450-D065F89E0AE7}"/>
    <dgm:cxn modelId="{9A7487E5-7A1C-4C0B-8EC3-E459567FB72A}" srcId="{7B89E7F3-70E9-4F7A-8D18-EE89922FA2D1}" destId="{F915619F-51B3-4DE1-A23B-585AD8FDCB88}" srcOrd="0" destOrd="0" parTransId="{48263318-31A1-4C1A-8C2A-0749DD6FEC9E}" sibTransId="{356F5077-697C-4924-92CE-82EC2E33DEE4}"/>
    <dgm:cxn modelId="{82822DF6-9D53-43C8-8868-DF702F15EE7E}" type="presOf" srcId="{D40E37AD-E959-4A2F-A223-BBF5C19871A7}" destId="{C8BD4C74-67E1-46B0-8C0B-786DC7B54265}" srcOrd="0" destOrd="0" presId="urn:microsoft.com/office/officeart/2005/8/layout/vList2"/>
    <dgm:cxn modelId="{B35BA2B0-12B2-426A-95FF-974542D0D53B}" type="presParOf" srcId="{B24772A4-2DAE-4E18-A871-FEBD6D5E3CB6}" destId="{DFECEEA4-2A52-4294-8262-3DA2EBA30337}" srcOrd="0" destOrd="0" presId="urn:microsoft.com/office/officeart/2005/8/layout/vList2"/>
    <dgm:cxn modelId="{E27D9112-6562-48AD-890E-DC7B850BC807}" type="presParOf" srcId="{B24772A4-2DAE-4E18-A871-FEBD6D5E3CB6}" destId="{F86A570C-95A4-44DB-A698-3537E4ACCFCB}" srcOrd="1" destOrd="0" presId="urn:microsoft.com/office/officeart/2005/8/layout/vList2"/>
    <dgm:cxn modelId="{744086FF-8649-45A8-973A-B16B7E0DA68F}" type="presParOf" srcId="{B24772A4-2DAE-4E18-A871-FEBD6D5E3CB6}" destId="{0A49180D-C24F-48C0-BB2B-9E155BFA881B}" srcOrd="2" destOrd="0" presId="urn:microsoft.com/office/officeart/2005/8/layout/vList2"/>
    <dgm:cxn modelId="{EBAAB95F-9586-4030-8FAA-757008387A93}" type="presParOf" srcId="{B24772A4-2DAE-4E18-A871-FEBD6D5E3CB6}" destId="{C8BD4C74-67E1-46B0-8C0B-786DC7B54265}" srcOrd="3" destOrd="0" presId="urn:microsoft.com/office/officeart/2005/8/layout/vList2"/>
    <dgm:cxn modelId="{8982FAF2-5DDF-413A-AE4C-2CE91F05FBFC}" type="presParOf" srcId="{B24772A4-2DAE-4E18-A871-FEBD6D5E3CB6}" destId="{F20DDA42-1F6D-4111-94C1-1992A73B27C5}" srcOrd="4" destOrd="0" presId="urn:microsoft.com/office/officeart/2005/8/layout/vList2"/>
    <dgm:cxn modelId="{D01A67DC-2846-4C8C-BC1C-9721F2FFA0A0}" type="presParOf" srcId="{B24772A4-2DAE-4E18-A871-FEBD6D5E3CB6}" destId="{BB89B2C9-26B4-4428-A9E5-013E71B4D918}" srcOrd="5" destOrd="0" presId="urn:microsoft.com/office/officeart/2005/8/layout/vList2"/>
    <dgm:cxn modelId="{AE186F42-3D77-4794-B357-D5B5A25F479B}" type="presParOf" srcId="{B24772A4-2DAE-4E18-A871-FEBD6D5E3CB6}" destId="{9BDE1A03-B7C7-44FC-B8FC-4C0B2A62946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4E5B81-8A1F-471F-9653-08B52522495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2772C5F-4B46-4178-A189-63D2564FB6DE}">
      <dgm:prSet phldrT="[Text]"/>
      <dgm:spPr/>
      <dgm:t>
        <a:bodyPr/>
        <a:lstStyle/>
        <a:p>
          <a:r>
            <a:rPr lang="en-US" dirty="0"/>
            <a:t>Trace uranium and thorium impurities</a:t>
          </a:r>
        </a:p>
      </dgm:t>
    </dgm:pt>
    <dgm:pt modelId="{8387A432-7C66-4196-A844-1288C28109FE}" type="parTrans" cxnId="{ED5AE6CE-4C90-4730-B2A1-B38BA4B1E5B8}">
      <dgm:prSet/>
      <dgm:spPr/>
      <dgm:t>
        <a:bodyPr/>
        <a:lstStyle/>
        <a:p>
          <a:endParaRPr lang="en-US"/>
        </a:p>
      </dgm:t>
    </dgm:pt>
    <dgm:pt modelId="{A41AE42F-0DFB-447C-A450-D065F89E0AE7}" type="sibTrans" cxnId="{ED5AE6CE-4C90-4730-B2A1-B38BA4B1E5B8}">
      <dgm:prSet/>
      <dgm:spPr/>
      <dgm:t>
        <a:bodyPr/>
        <a:lstStyle/>
        <a:p>
          <a:endParaRPr lang="en-US"/>
        </a:p>
      </dgm:t>
    </dgm:pt>
    <dgm:pt modelId="{98A3D6C5-B61B-4A4A-B054-F35F418BDD95}">
      <dgm:prSet phldrT="[Text]"/>
      <dgm:spPr>
        <a:blipFill>
          <a:blip xmlns:r="http://schemas.openxmlformats.org/officeDocument/2006/relationships" r:embed="rId1"/>
          <a:stretch>
            <a:fillRect t="-17647" b="-7353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7185403F-9815-465E-B3CA-FCEDA18DE358}" type="parTrans" cxnId="{E103788A-D649-4EE8-8AD0-2E12693682A8}">
      <dgm:prSet/>
      <dgm:spPr/>
      <dgm:t>
        <a:bodyPr/>
        <a:lstStyle/>
        <a:p>
          <a:endParaRPr lang="en-US"/>
        </a:p>
      </dgm:t>
    </dgm:pt>
    <dgm:pt modelId="{4261C2E7-E185-4D29-B8A6-F245DBEC3A79}" type="sibTrans" cxnId="{E103788A-D649-4EE8-8AD0-2E12693682A8}">
      <dgm:prSet/>
      <dgm:spPr/>
      <dgm:t>
        <a:bodyPr/>
        <a:lstStyle/>
        <a:p>
          <a:endParaRPr lang="en-US"/>
        </a:p>
      </dgm:t>
    </dgm:pt>
    <dgm:pt modelId="{D919CDEB-80CA-428B-965D-1C6F128230C2}">
      <dgm:prSet phldrT="[Text]"/>
      <dgm:spPr/>
      <dgm:t>
        <a:bodyPr/>
        <a:lstStyle/>
        <a:p>
          <a:r>
            <a:rPr lang="en-US" baseline="30000" dirty="0"/>
            <a:t>210</a:t>
          </a:r>
          <a:r>
            <a:rPr lang="en-US" baseline="0" dirty="0"/>
            <a:t>Pb</a:t>
          </a:r>
          <a:r>
            <a:rPr lang="en-US" baseline="-25000" dirty="0"/>
            <a:t> </a:t>
          </a:r>
          <a:r>
            <a:rPr lang="en-US" baseline="0" dirty="0"/>
            <a:t>decay</a:t>
          </a:r>
        </a:p>
      </dgm:t>
    </dgm:pt>
    <dgm:pt modelId="{FD95B4D2-D81D-467D-8FDA-A5E330D1D01C}" type="parTrans" cxnId="{867EB78E-E5A2-419C-8648-9C837006290F}">
      <dgm:prSet/>
      <dgm:spPr/>
      <dgm:t>
        <a:bodyPr/>
        <a:lstStyle/>
        <a:p>
          <a:endParaRPr lang="en-US"/>
        </a:p>
      </dgm:t>
    </dgm:pt>
    <dgm:pt modelId="{43C784F5-02B7-452D-AAAE-EF93A2EA9F85}" type="sibTrans" cxnId="{867EB78E-E5A2-419C-8648-9C837006290F}">
      <dgm:prSet/>
      <dgm:spPr/>
      <dgm:t>
        <a:bodyPr/>
        <a:lstStyle/>
        <a:p>
          <a:endParaRPr lang="en-US"/>
        </a:p>
      </dgm:t>
    </dgm:pt>
    <dgm:pt modelId="{D40E37AD-E959-4A2F-A223-BBF5C19871A7}">
      <dgm:prSet phldrT="[Text]"/>
      <dgm:spPr/>
      <dgm:t>
        <a:bodyPr/>
        <a:lstStyle/>
        <a:p>
          <a:r>
            <a:rPr lang="en-US" dirty="0"/>
            <a:t>Decays into </a:t>
          </a:r>
          <a:r>
            <a:rPr lang="en-US" baseline="30000" dirty="0"/>
            <a:t>210</a:t>
          </a:r>
          <a:r>
            <a:rPr lang="en-US" baseline="0" dirty="0"/>
            <a:t>Pb </a:t>
          </a:r>
          <a:r>
            <a:rPr lang="en-US" baseline="0" dirty="0">
              <a:sym typeface="Wingdings" panose="05000000000000000000" pitchFamily="2" charset="2"/>
            </a:rPr>
            <a:t> </a:t>
          </a:r>
          <a:r>
            <a:rPr lang="en-US" baseline="30000" dirty="0">
              <a:sym typeface="Wingdings" panose="05000000000000000000" pitchFamily="2" charset="2"/>
            </a:rPr>
            <a:t>206</a:t>
          </a:r>
          <a:r>
            <a:rPr lang="en-US" baseline="0" dirty="0">
              <a:sym typeface="Wingdings" panose="05000000000000000000" pitchFamily="2" charset="2"/>
            </a:rPr>
            <a:t>Pb</a:t>
          </a:r>
          <a:endParaRPr lang="en-US" baseline="0" dirty="0"/>
        </a:p>
      </dgm:t>
    </dgm:pt>
    <dgm:pt modelId="{0AE06F73-ECBF-4CC4-9822-57E8848B4D42}" type="parTrans" cxnId="{C543276D-3A24-419B-BA70-BDB0173ADAD7}">
      <dgm:prSet/>
      <dgm:spPr/>
      <dgm:t>
        <a:bodyPr/>
        <a:lstStyle/>
        <a:p>
          <a:endParaRPr lang="en-US"/>
        </a:p>
      </dgm:t>
    </dgm:pt>
    <dgm:pt modelId="{280719AD-A98B-4064-AE51-AE1A7DE73E91}" type="sibTrans" cxnId="{C543276D-3A24-419B-BA70-BDB0173ADAD7}">
      <dgm:prSet/>
      <dgm:spPr/>
      <dgm:t>
        <a:bodyPr/>
        <a:lstStyle/>
        <a:p>
          <a:endParaRPr lang="en-US"/>
        </a:p>
      </dgm:t>
    </dgm:pt>
    <dgm:pt modelId="{3635460E-D46D-4E33-AD3E-3380FCF87314}">
      <dgm:prSet phldrT="[Text]"/>
      <dgm:spPr/>
      <dgm:t>
        <a:bodyPr/>
        <a:lstStyle/>
        <a:p>
          <a:r>
            <a:rPr lang="en-US" baseline="0" dirty="0"/>
            <a:t>Emits an alpha particle</a:t>
          </a:r>
        </a:p>
      </dgm:t>
    </dgm:pt>
    <dgm:pt modelId="{4CD9347B-091E-4866-8106-E7505464A7D5}" type="parTrans" cxnId="{5AD9D829-9B1D-442E-8DF1-1FE1E433CF4C}">
      <dgm:prSet/>
      <dgm:spPr/>
      <dgm:t>
        <a:bodyPr/>
        <a:lstStyle/>
        <a:p>
          <a:endParaRPr lang="en-US"/>
        </a:p>
      </dgm:t>
    </dgm:pt>
    <dgm:pt modelId="{BCF22774-CED1-4139-B5E2-0AC4CE3782C9}" type="sibTrans" cxnId="{5AD9D829-9B1D-442E-8DF1-1FE1E433CF4C}">
      <dgm:prSet/>
      <dgm:spPr/>
      <dgm:t>
        <a:bodyPr/>
        <a:lstStyle/>
        <a:p>
          <a:endParaRPr lang="en-US"/>
        </a:p>
      </dgm:t>
    </dgm:pt>
    <dgm:pt modelId="{7B89E7F3-70E9-4F7A-8D18-EE89922FA2D1}">
      <dgm:prSet phldrT="[Text]"/>
      <dgm:spPr/>
      <dgm:t>
        <a:bodyPr/>
        <a:lstStyle/>
        <a:p>
          <a:r>
            <a:rPr lang="en-US" baseline="0" dirty="0"/>
            <a:t>Decay of </a:t>
          </a:r>
          <a:r>
            <a:rPr lang="en-US" baseline="30000" dirty="0"/>
            <a:t>10</a:t>
          </a:r>
          <a:r>
            <a:rPr lang="en-US" baseline="0" dirty="0"/>
            <a:t>B</a:t>
          </a:r>
        </a:p>
      </dgm:t>
    </dgm:pt>
    <dgm:pt modelId="{4BB34F0F-33EE-4630-A1D2-797F666745F3}" type="parTrans" cxnId="{A10B0CAF-C2A4-4016-A613-79AD91EA4340}">
      <dgm:prSet/>
      <dgm:spPr/>
      <dgm:t>
        <a:bodyPr/>
        <a:lstStyle/>
        <a:p>
          <a:endParaRPr lang="en-US"/>
        </a:p>
      </dgm:t>
    </dgm:pt>
    <dgm:pt modelId="{24319EFD-5F99-4A39-9B14-ECAFBFD72C25}" type="sibTrans" cxnId="{A10B0CAF-C2A4-4016-A613-79AD91EA4340}">
      <dgm:prSet/>
      <dgm:spPr/>
      <dgm:t>
        <a:bodyPr/>
        <a:lstStyle/>
        <a:p>
          <a:endParaRPr lang="en-US"/>
        </a:p>
      </dgm:t>
    </dgm:pt>
    <dgm:pt modelId="{F915619F-51B3-4DE1-A23B-585AD8FDCB88}">
      <dgm:prSet phldrT="[Text]"/>
      <dgm:spPr/>
      <dgm:t>
        <a:bodyPr/>
        <a:lstStyle/>
        <a:p>
          <a:r>
            <a:rPr lang="en-US" baseline="0" dirty="0"/>
            <a:t>Part of a dielectric: boron </a:t>
          </a:r>
          <a:r>
            <a:rPr lang="en-US" baseline="0" dirty="0" err="1"/>
            <a:t>phosposilicate</a:t>
          </a:r>
          <a:r>
            <a:rPr lang="en-US" baseline="0" dirty="0"/>
            <a:t> glass (BPSG)</a:t>
          </a:r>
        </a:p>
      </dgm:t>
    </dgm:pt>
    <dgm:pt modelId="{48263318-31A1-4C1A-8C2A-0749DD6FEC9E}" type="parTrans" cxnId="{9A7487E5-7A1C-4C0B-8EC3-E459567FB72A}">
      <dgm:prSet/>
      <dgm:spPr/>
      <dgm:t>
        <a:bodyPr/>
        <a:lstStyle/>
        <a:p>
          <a:endParaRPr lang="en-US"/>
        </a:p>
      </dgm:t>
    </dgm:pt>
    <dgm:pt modelId="{356F5077-697C-4924-92CE-82EC2E33DEE4}" type="sibTrans" cxnId="{9A7487E5-7A1C-4C0B-8EC3-E459567FB72A}">
      <dgm:prSet/>
      <dgm:spPr/>
      <dgm:t>
        <a:bodyPr/>
        <a:lstStyle/>
        <a:p>
          <a:endParaRPr lang="en-US"/>
        </a:p>
      </dgm:t>
    </dgm:pt>
    <dgm:pt modelId="{D3990A69-30A7-4E11-A2B5-9D6C4D4CE058}">
      <dgm:prSet phldrT="[Text]"/>
      <dgm:spPr/>
      <dgm:t>
        <a:bodyPr/>
        <a:lstStyle/>
        <a:p>
          <a:r>
            <a:rPr lang="en-US" baseline="0" dirty="0"/>
            <a:t>Neutrons</a:t>
          </a:r>
        </a:p>
      </dgm:t>
    </dgm:pt>
    <dgm:pt modelId="{1B5EF606-8C19-4B59-969E-D9AC6FDC7DFA}" type="parTrans" cxnId="{62BD5819-BCA4-4190-B0C9-DDB07EF6D3E8}">
      <dgm:prSet/>
      <dgm:spPr/>
      <dgm:t>
        <a:bodyPr/>
        <a:lstStyle/>
        <a:p>
          <a:endParaRPr lang="en-US"/>
        </a:p>
      </dgm:t>
    </dgm:pt>
    <dgm:pt modelId="{35A6971C-610A-4756-8DFF-81AD02E36B48}" type="sibTrans" cxnId="{62BD5819-BCA4-4190-B0C9-DDB07EF6D3E8}">
      <dgm:prSet/>
      <dgm:spPr/>
      <dgm:t>
        <a:bodyPr/>
        <a:lstStyle/>
        <a:p>
          <a:endParaRPr lang="en-US"/>
        </a:p>
      </dgm:t>
    </dgm:pt>
    <dgm:pt modelId="{B24772A4-2DAE-4E18-A871-FEBD6D5E3CB6}" type="pres">
      <dgm:prSet presAssocID="{E64E5B81-8A1F-471F-9653-08B525224952}" presName="linear" presStyleCnt="0">
        <dgm:presLayoutVars>
          <dgm:animLvl val="lvl"/>
          <dgm:resizeHandles val="exact"/>
        </dgm:presLayoutVars>
      </dgm:prSet>
      <dgm:spPr/>
    </dgm:pt>
    <dgm:pt modelId="{DFECEEA4-2A52-4294-8262-3DA2EBA30337}" type="pres">
      <dgm:prSet presAssocID="{C2772C5F-4B46-4178-A189-63D2564FB6D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86A570C-95A4-44DB-A698-3537E4ACCFCB}" type="pres">
      <dgm:prSet presAssocID="{C2772C5F-4B46-4178-A189-63D2564FB6DE}" presName="childText" presStyleLbl="revTx" presStyleIdx="0" presStyleCnt="3">
        <dgm:presLayoutVars>
          <dgm:bulletEnabled val="1"/>
        </dgm:presLayoutVars>
      </dgm:prSet>
      <dgm:spPr/>
    </dgm:pt>
    <dgm:pt modelId="{0A49180D-C24F-48C0-BB2B-9E155BFA881B}" type="pres">
      <dgm:prSet presAssocID="{D919CDEB-80CA-428B-965D-1C6F128230C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8BD4C74-67E1-46B0-8C0B-786DC7B54265}" type="pres">
      <dgm:prSet presAssocID="{D919CDEB-80CA-428B-965D-1C6F128230C2}" presName="childText" presStyleLbl="revTx" presStyleIdx="1" presStyleCnt="3">
        <dgm:presLayoutVars>
          <dgm:bulletEnabled val="1"/>
        </dgm:presLayoutVars>
      </dgm:prSet>
      <dgm:spPr/>
    </dgm:pt>
    <dgm:pt modelId="{F20DDA42-1F6D-4111-94C1-1992A73B27C5}" type="pres">
      <dgm:prSet presAssocID="{7B89E7F3-70E9-4F7A-8D18-EE89922FA2D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B89B2C9-26B4-4428-A9E5-013E71B4D918}" type="pres">
      <dgm:prSet presAssocID="{7B89E7F3-70E9-4F7A-8D18-EE89922FA2D1}" presName="childText" presStyleLbl="revTx" presStyleIdx="2" presStyleCnt="3">
        <dgm:presLayoutVars>
          <dgm:bulletEnabled val="1"/>
        </dgm:presLayoutVars>
      </dgm:prSet>
      <dgm:spPr/>
    </dgm:pt>
    <dgm:pt modelId="{9BDE1A03-B7C7-44FC-B8FC-4C0B2A629460}" type="pres">
      <dgm:prSet presAssocID="{D3990A69-30A7-4E11-A2B5-9D6C4D4CE05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2BD5819-BCA4-4190-B0C9-DDB07EF6D3E8}" srcId="{E64E5B81-8A1F-471F-9653-08B525224952}" destId="{D3990A69-30A7-4E11-A2B5-9D6C4D4CE058}" srcOrd="3" destOrd="0" parTransId="{1B5EF606-8C19-4B59-969E-D9AC6FDC7DFA}" sibTransId="{35A6971C-610A-4756-8DFF-81AD02E36B48}"/>
    <dgm:cxn modelId="{5AD9D829-9B1D-442E-8DF1-1FE1E433CF4C}" srcId="{D919CDEB-80CA-428B-965D-1C6F128230C2}" destId="{3635460E-D46D-4E33-AD3E-3380FCF87314}" srcOrd="1" destOrd="0" parTransId="{4CD9347B-091E-4866-8106-E7505464A7D5}" sibTransId="{BCF22774-CED1-4139-B5E2-0AC4CE3782C9}"/>
    <dgm:cxn modelId="{6E0B6A37-AA9C-47B6-8418-EEAE333929D4}" type="presOf" srcId="{F915619F-51B3-4DE1-A23B-585AD8FDCB88}" destId="{BB89B2C9-26B4-4428-A9E5-013E71B4D918}" srcOrd="0" destOrd="0" presId="urn:microsoft.com/office/officeart/2005/8/layout/vList2"/>
    <dgm:cxn modelId="{FC581041-393E-44D9-BC9C-F368ED1D0350}" type="presOf" srcId="{3635460E-D46D-4E33-AD3E-3380FCF87314}" destId="{C8BD4C74-67E1-46B0-8C0B-786DC7B54265}" srcOrd="0" destOrd="1" presId="urn:microsoft.com/office/officeart/2005/8/layout/vList2"/>
    <dgm:cxn modelId="{C543276D-3A24-419B-BA70-BDB0173ADAD7}" srcId="{D919CDEB-80CA-428B-965D-1C6F128230C2}" destId="{D40E37AD-E959-4A2F-A223-BBF5C19871A7}" srcOrd="0" destOrd="0" parTransId="{0AE06F73-ECBF-4CC4-9822-57E8848B4D42}" sibTransId="{280719AD-A98B-4064-AE51-AE1A7DE73E91}"/>
    <dgm:cxn modelId="{51A0DD74-870E-4AEA-A4BD-914E241D424E}" type="presOf" srcId="{7B89E7F3-70E9-4F7A-8D18-EE89922FA2D1}" destId="{F20DDA42-1F6D-4111-94C1-1992A73B27C5}" srcOrd="0" destOrd="0" presId="urn:microsoft.com/office/officeart/2005/8/layout/vList2"/>
    <dgm:cxn modelId="{D78BAE7A-8E7C-4E0E-9DF3-D2F8113F84F0}" type="presOf" srcId="{E64E5B81-8A1F-471F-9653-08B525224952}" destId="{B24772A4-2DAE-4E18-A871-FEBD6D5E3CB6}" srcOrd="0" destOrd="0" presId="urn:microsoft.com/office/officeart/2005/8/layout/vList2"/>
    <dgm:cxn modelId="{E103788A-D649-4EE8-8AD0-2E12693682A8}" srcId="{C2772C5F-4B46-4178-A189-63D2564FB6DE}" destId="{98A3D6C5-B61B-4A4A-B054-F35F418BDD95}" srcOrd="0" destOrd="0" parTransId="{7185403F-9815-465E-B3CA-FCEDA18DE358}" sibTransId="{4261C2E7-E185-4D29-B8A6-F245DBEC3A79}"/>
    <dgm:cxn modelId="{B561CF8C-7E34-4C1D-AA86-006E29A4E2D3}" type="presOf" srcId="{D919CDEB-80CA-428B-965D-1C6F128230C2}" destId="{0A49180D-C24F-48C0-BB2B-9E155BFA881B}" srcOrd="0" destOrd="0" presId="urn:microsoft.com/office/officeart/2005/8/layout/vList2"/>
    <dgm:cxn modelId="{867EB78E-E5A2-419C-8648-9C837006290F}" srcId="{E64E5B81-8A1F-471F-9653-08B525224952}" destId="{D919CDEB-80CA-428B-965D-1C6F128230C2}" srcOrd="1" destOrd="0" parTransId="{FD95B4D2-D81D-467D-8FDA-A5E330D1D01C}" sibTransId="{43C784F5-02B7-452D-AAAE-EF93A2EA9F85}"/>
    <dgm:cxn modelId="{A94DED8F-867D-4741-973C-3C806A7D1A1E}" type="presOf" srcId="{98A3D6C5-B61B-4A4A-B054-F35F418BDD95}" destId="{F86A570C-95A4-44DB-A698-3537E4ACCFCB}" srcOrd="0" destOrd="0" presId="urn:microsoft.com/office/officeart/2005/8/layout/vList2"/>
    <dgm:cxn modelId="{7E360A9C-17A8-4B03-8226-673C8FCC1106}" type="presOf" srcId="{C2772C5F-4B46-4178-A189-63D2564FB6DE}" destId="{DFECEEA4-2A52-4294-8262-3DA2EBA30337}" srcOrd="0" destOrd="0" presId="urn:microsoft.com/office/officeart/2005/8/layout/vList2"/>
    <dgm:cxn modelId="{A10B0CAF-C2A4-4016-A613-79AD91EA4340}" srcId="{E64E5B81-8A1F-471F-9653-08B525224952}" destId="{7B89E7F3-70E9-4F7A-8D18-EE89922FA2D1}" srcOrd="2" destOrd="0" parTransId="{4BB34F0F-33EE-4630-A1D2-797F666745F3}" sibTransId="{24319EFD-5F99-4A39-9B14-ECAFBFD72C25}"/>
    <dgm:cxn modelId="{4565B1CA-D708-4079-8742-26B3108F1B07}" type="presOf" srcId="{D3990A69-30A7-4E11-A2B5-9D6C4D4CE058}" destId="{9BDE1A03-B7C7-44FC-B8FC-4C0B2A629460}" srcOrd="0" destOrd="0" presId="urn:microsoft.com/office/officeart/2005/8/layout/vList2"/>
    <dgm:cxn modelId="{ED5AE6CE-4C90-4730-B2A1-B38BA4B1E5B8}" srcId="{E64E5B81-8A1F-471F-9653-08B525224952}" destId="{C2772C5F-4B46-4178-A189-63D2564FB6DE}" srcOrd="0" destOrd="0" parTransId="{8387A432-7C66-4196-A844-1288C28109FE}" sibTransId="{A41AE42F-0DFB-447C-A450-D065F89E0AE7}"/>
    <dgm:cxn modelId="{9A7487E5-7A1C-4C0B-8EC3-E459567FB72A}" srcId="{7B89E7F3-70E9-4F7A-8D18-EE89922FA2D1}" destId="{F915619F-51B3-4DE1-A23B-585AD8FDCB88}" srcOrd="0" destOrd="0" parTransId="{48263318-31A1-4C1A-8C2A-0749DD6FEC9E}" sibTransId="{356F5077-697C-4924-92CE-82EC2E33DEE4}"/>
    <dgm:cxn modelId="{82822DF6-9D53-43C8-8868-DF702F15EE7E}" type="presOf" srcId="{D40E37AD-E959-4A2F-A223-BBF5C19871A7}" destId="{C8BD4C74-67E1-46B0-8C0B-786DC7B54265}" srcOrd="0" destOrd="0" presId="urn:microsoft.com/office/officeart/2005/8/layout/vList2"/>
    <dgm:cxn modelId="{B35BA2B0-12B2-426A-95FF-974542D0D53B}" type="presParOf" srcId="{B24772A4-2DAE-4E18-A871-FEBD6D5E3CB6}" destId="{DFECEEA4-2A52-4294-8262-3DA2EBA30337}" srcOrd="0" destOrd="0" presId="urn:microsoft.com/office/officeart/2005/8/layout/vList2"/>
    <dgm:cxn modelId="{E27D9112-6562-48AD-890E-DC7B850BC807}" type="presParOf" srcId="{B24772A4-2DAE-4E18-A871-FEBD6D5E3CB6}" destId="{F86A570C-95A4-44DB-A698-3537E4ACCFCB}" srcOrd="1" destOrd="0" presId="urn:microsoft.com/office/officeart/2005/8/layout/vList2"/>
    <dgm:cxn modelId="{744086FF-8649-45A8-973A-B16B7E0DA68F}" type="presParOf" srcId="{B24772A4-2DAE-4E18-A871-FEBD6D5E3CB6}" destId="{0A49180D-C24F-48C0-BB2B-9E155BFA881B}" srcOrd="2" destOrd="0" presId="urn:microsoft.com/office/officeart/2005/8/layout/vList2"/>
    <dgm:cxn modelId="{EBAAB95F-9586-4030-8FAA-757008387A93}" type="presParOf" srcId="{B24772A4-2DAE-4E18-A871-FEBD6D5E3CB6}" destId="{C8BD4C74-67E1-46B0-8C0B-786DC7B54265}" srcOrd="3" destOrd="0" presId="urn:microsoft.com/office/officeart/2005/8/layout/vList2"/>
    <dgm:cxn modelId="{8982FAF2-5DDF-413A-AE4C-2CE91F05FBFC}" type="presParOf" srcId="{B24772A4-2DAE-4E18-A871-FEBD6D5E3CB6}" destId="{F20DDA42-1F6D-4111-94C1-1992A73B27C5}" srcOrd="4" destOrd="0" presId="urn:microsoft.com/office/officeart/2005/8/layout/vList2"/>
    <dgm:cxn modelId="{D01A67DC-2846-4C8C-BC1C-9721F2FFA0A0}" type="presParOf" srcId="{B24772A4-2DAE-4E18-A871-FEBD6D5E3CB6}" destId="{BB89B2C9-26B4-4428-A9E5-013E71B4D918}" srcOrd="5" destOrd="0" presId="urn:microsoft.com/office/officeart/2005/8/layout/vList2"/>
    <dgm:cxn modelId="{AE186F42-3D77-4794-B357-D5B5A25F479B}" type="presParOf" srcId="{B24772A4-2DAE-4E18-A871-FEBD6D5E3CB6}" destId="{9BDE1A03-B7C7-44FC-B8FC-4C0B2A62946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189DD08-6ABF-48D3-A5CB-C417405ABD81}" type="doc">
      <dgm:prSet loTypeId="urn:microsoft.com/office/officeart/2005/8/layout/hChevron3" loCatId="process" qsTypeId="urn:microsoft.com/office/officeart/2005/8/quickstyle/simple1" qsCatId="simple" csTypeId="urn:microsoft.com/office/officeart/2005/8/colors/colorful1" csCatId="colorful" phldr="1"/>
      <dgm:spPr/>
    </dgm:pt>
    <dgm:pt modelId="{C40C4706-25BD-4B48-AB2F-9BAF1F6845E4}">
      <dgm:prSet phldrT="[Text]"/>
      <dgm:spPr/>
      <dgm:t>
        <a:bodyPr/>
        <a:lstStyle/>
        <a:p>
          <a:r>
            <a:rPr lang="en-US" dirty="0"/>
            <a:t>Device level</a:t>
          </a:r>
        </a:p>
      </dgm:t>
    </dgm:pt>
    <dgm:pt modelId="{DC5259AF-965E-4DDD-89CB-9A1DB61E2B0D}" type="parTrans" cxnId="{EDC744F3-7AA6-4F33-816D-940B90E09256}">
      <dgm:prSet/>
      <dgm:spPr/>
      <dgm:t>
        <a:bodyPr/>
        <a:lstStyle/>
        <a:p>
          <a:endParaRPr lang="en-US"/>
        </a:p>
      </dgm:t>
    </dgm:pt>
    <dgm:pt modelId="{534C71BF-8B0D-478F-9AEB-C011EC1E5D90}" type="sibTrans" cxnId="{EDC744F3-7AA6-4F33-816D-940B90E09256}">
      <dgm:prSet/>
      <dgm:spPr/>
      <dgm:t>
        <a:bodyPr/>
        <a:lstStyle/>
        <a:p>
          <a:endParaRPr lang="en-US"/>
        </a:p>
      </dgm:t>
    </dgm:pt>
    <dgm:pt modelId="{28E21271-2BF7-4F33-9EE7-44C006D2B843}">
      <dgm:prSet phldrT="[Text]"/>
      <dgm:spPr/>
      <dgm:t>
        <a:bodyPr/>
        <a:lstStyle/>
        <a:p>
          <a:r>
            <a:rPr lang="en-US" dirty="0"/>
            <a:t>Circuit level</a:t>
          </a:r>
        </a:p>
      </dgm:t>
    </dgm:pt>
    <dgm:pt modelId="{E6A0663B-F0CD-4F63-9AE8-5014F2EB9AB0}" type="parTrans" cxnId="{88AB3F7B-DB26-4C40-8024-46847157544E}">
      <dgm:prSet/>
      <dgm:spPr/>
      <dgm:t>
        <a:bodyPr/>
        <a:lstStyle/>
        <a:p>
          <a:endParaRPr lang="en-US"/>
        </a:p>
      </dgm:t>
    </dgm:pt>
    <dgm:pt modelId="{20C14684-B5EE-430B-A128-E2DD88556E69}" type="sibTrans" cxnId="{88AB3F7B-DB26-4C40-8024-46847157544E}">
      <dgm:prSet/>
      <dgm:spPr/>
      <dgm:t>
        <a:bodyPr/>
        <a:lstStyle/>
        <a:p>
          <a:endParaRPr lang="en-US"/>
        </a:p>
      </dgm:t>
    </dgm:pt>
    <dgm:pt modelId="{1C601C45-904A-44D3-839F-42BE77496C9C}">
      <dgm:prSet phldrT="[Text]"/>
      <dgm:spPr/>
      <dgm:t>
        <a:bodyPr/>
        <a:lstStyle/>
        <a:p>
          <a:r>
            <a:rPr lang="en-US" dirty="0"/>
            <a:t>Arch. level</a:t>
          </a:r>
        </a:p>
      </dgm:t>
    </dgm:pt>
    <dgm:pt modelId="{DEA0CA9F-66A6-4513-B0DE-0D44BE8C7AAD}" type="parTrans" cxnId="{5A11BB42-4C7C-4EF7-AC72-712D94FCE6C0}">
      <dgm:prSet/>
      <dgm:spPr/>
      <dgm:t>
        <a:bodyPr/>
        <a:lstStyle/>
        <a:p>
          <a:endParaRPr lang="en-US"/>
        </a:p>
      </dgm:t>
    </dgm:pt>
    <dgm:pt modelId="{9D369DFB-A750-46D2-9922-86791AD93ED5}" type="sibTrans" cxnId="{5A11BB42-4C7C-4EF7-AC72-712D94FCE6C0}">
      <dgm:prSet/>
      <dgm:spPr/>
      <dgm:t>
        <a:bodyPr/>
        <a:lstStyle/>
        <a:p>
          <a:endParaRPr lang="en-US"/>
        </a:p>
      </dgm:t>
    </dgm:pt>
    <dgm:pt modelId="{5113B7E5-BD83-47EF-A5F2-09D76379265F}" type="pres">
      <dgm:prSet presAssocID="{D189DD08-6ABF-48D3-A5CB-C417405ABD81}" presName="Name0" presStyleCnt="0">
        <dgm:presLayoutVars>
          <dgm:dir/>
          <dgm:resizeHandles val="exact"/>
        </dgm:presLayoutVars>
      </dgm:prSet>
      <dgm:spPr/>
    </dgm:pt>
    <dgm:pt modelId="{09F0236F-F5F5-4DC7-B52A-BE5AFF41551C}" type="pres">
      <dgm:prSet presAssocID="{C40C4706-25BD-4B48-AB2F-9BAF1F6845E4}" presName="parTxOnly" presStyleLbl="node1" presStyleIdx="0" presStyleCnt="3">
        <dgm:presLayoutVars>
          <dgm:bulletEnabled val="1"/>
        </dgm:presLayoutVars>
      </dgm:prSet>
      <dgm:spPr/>
    </dgm:pt>
    <dgm:pt modelId="{82B656C4-FBFB-4039-9C7F-1168141D571C}" type="pres">
      <dgm:prSet presAssocID="{534C71BF-8B0D-478F-9AEB-C011EC1E5D90}" presName="parSpace" presStyleCnt="0"/>
      <dgm:spPr/>
    </dgm:pt>
    <dgm:pt modelId="{8D2A3431-24D8-4C86-A79C-C61392A513F0}" type="pres">
      <dgm:prSet presAssocID="{28E21271-2BF7-4F33-9EE7-44C006D2B843}" presName="parTxOnly" presStyleLbl="node1" presStyleIdx="1" presStyleCnt="3">
        <dgm:presLayoutVars>
          <dgm:bulletEnabled val="1"/>
        </dgm:presLayoutVars>
      </dgm:prSet>
      <dgm:spPr/>
    </dgm:pt>
    <dgm:pt modelId="{F3B62711-C8F3-4BE7-9852-73C16A4E8949}" type="pres">
      <dgm:prSet presAssocID="{20C14684-B5EE-430B-A128-E2DD88556E69}" presName="parSpace" presStyleCnt="0"/>
      <dgm:spPr/>
    </dgm:pt>
    <dgm:pt modelId="{E9C48268-19E8-4DF5-B8AC-09ABBE434BB8}" type="pres">
      <dgm:prSet presAssocID="{1C601C45-904A-44D3-839F-42BE77496C9C}" presName="parTxOnly" presStyleLbl="node1" presStyleIdx="2" presStyleCnt="3" custLinFactNeighborX="60236" custLinFactNeighborY="-35870">
        <dgm:presLayoutVars>
          <dgm:bulletEnabled val="1"/>
        </dgm:presLayoutVars>
      </dgm:prSet>
      <dgm:spPr/>
    </dgm:pt>
  </dgm:ptLst>
  <dgm:cxnLst>
    <dgm:cxn modelId="{5A11BB42-4C7C-4EF7-AC72-712D94FCE6C0}" srcId="{D189DD08-6ABF-48D3-A5CB-C417405ABD81}" destId="{1C601C45-904A-44D3-839F-42BE77496C9C}" srcOrd="2" destOrd="0" parTransId="{DEA0CA9F-66A6-4513-B0DE-0D44BE8C7AAD}" sibTransId="{9D369DFB-A750-46D2-9922-86791AD93ED5}"/>
    <dgm:cxn modelId="{88AB3F7B-DB26-4C40-8024-46847157544E}" srcId="{D189DD08-6ABF-48D3-A5CB-C417405ABD81}" destId="{28E21271-2BF7-4F33-9EE7-44C006D2B843}" srcOrd="1" destOrd="0" parTransId="{E6A0663B-F0CD-4F63-9AE8-5014F2EB9AB0}" sibTransId="{20C14684-B5EE-430B-A128-E2DD88556E69}"/>
    <dgm:cxn modelId="{D371ECA0-58F0-41EB-92CD-DA671316E0F4}" type="presOf" srcId="{28E21271-2BF7-4F33-9EE7-44C006D2B843}" destId="{8D2A3431-24D8-4C86-A79C-C61392A513F0}" srcOrd="0" destOrd="0" presId="urn:microsoft.com/office/officeart/2005/8/layout/hChevron3"/>
    <dgm:cxn modelId="{B5B3A2AE-E277-4466-B034-FA8EB9D4B48B}" type="presOf" srcId="{1C601C45-904A-44D3-839F-42BE77496C9C}" destId="{E9C48268-19E8-4DF5-B8AC-09ABBE434BB8}" srcOrd="0" destOrd="0" presId="urn:microsoft.com/office/officeart/2005/8/layout/hChevron3"/>
    <dgm:cxn modelId="{21975BE0-612C-49DE-AF99-AC92A24040A7}" type="presOf" srcId="{D189DD08-6ABF-48D3-A5CB-C417405ABD81}" destId="{5113B7E5-BD83-47EF-A5F2-09D76379265F}" srcOrd="0" destOrd="0" presId="urn:microsoft.com/office/officeart/2005/8/layout/hChevron3"/>
    <dgm:cxn modelId="{EDC744F3-7AA6-4F33-816D-940B90E09256}" srcId="{D189DD08-6ABF-48D3-A5CB-C417405ABD81}" destId="{C40C4706-25BD-4B48-AB2F-9BAF1F6845E4}" srcOrd="0" destOrd="0" parTransId="{DC5259AF-965E-4DDD-89CB-9A1DB61E2B0D}" sibTransId="{534C71BF-8B0D-478F-9AEB-C011EC1E5D90}"/>
    <dgm:cxn modelId="{05EAA5F8-90EF-4124-BC0B-24DE0E606572}" type="presOf" srcId="{C40C4706-25BD-4B48-AB2F-9BAF1F6845E4}" destId="{09F0236F-F5F5-4DC7-B52A-BE5AFF41551C}" srcOrd="0" destOrd="0" presId="urn:microsoft.com/office/officeart/2005/8/layout/hChevron3"/>
    <dgm:cxn modelId="{A8A39407-3CE1-4AB8-BF28-DBE131CD7B43}" type="presParOf" srcId="{5113B7E5-BD83-47EF-A5F2-09D76379265F}" destId="{09F0236F-F5F5-4DC7-B52A-BE5AFF41551C}" srcOrd="0" destOrd="0" presId="urn:microsoft.com/office/officeart/2005/8/layout/hChevron3"/>
    <dgm:cxn modelId="{2E3ACD84-8691-4947-847D-50D32E804749}" type="presParOf" srcId="{5113B7E5-BD83-47EF-A5F2-09D76379265F}" destId="{82B656C4-FBFB-4039-9C7F-1168141D571C}" srcOrd="1" destOrd="0" presId="urn:microsoft.com/office/officeart/2005/8/layout/hChevron3"/>
    <dgm:cxn modelId="{8C1CFF00-E619-4A7B-B0E5-4A4CF46966C4}" type="presParOf" srcId="{5113B7E5-BD83-47EF-A5F2-09D76379265F}" destId="{8D2A3431-24D8-4C86-A79C-C61392A513F0}" srcOrd="2" destOrd="0" presId="urn:microsoft.com/office/officeart/2005/8/layout/hChevron3"/>
    <dgm:cxn modelId="{9B82C840-5B22-4D05-8F46-7E9F1A3FA0C5}" type="presParOf" srcId="{5113B7E5-BD83-47EF-A5F2-09D76379265F}" destId="{F3B62711-C8F3-4BE7-9852-73C16A4E8949}" srcOrd="3" destOrd="0" presId="urn:microsoft.com/office/officeart/2005/8/layout/hChevron3"/>
    <dgm:cxn modelId="{C24C70E0-9B9C-4700-B8FB-7B9B26CEC7B1}" type="presParOf" srcId="{5113B7E5-BD83-47EF-A5F2-09D76379265F}" destId="{E9C48268-19E8-4DF5-B8AC-09ABBE434BB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BB93E65-2918-4C0D-B814-18578D46302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2D45E48-507B-4AF4-B409-800FFE6BDE6A}">
      <dgm:prSet phldrT="[Text]"/>
      <dgm:spPr/>
      <dgm:t>
        <a:bodyPr/>
        <a:lstStyle/>
        <a:p>
          <a:r>
            <a:rPr lang="en-IN" dirty="0"/>
            <a:t>Complete	</a:t>
          </a:r>
          <a:endParaRPr lang="en-US" dirty="0"/>
        </a:p>
      </dgm:t>
    </dgm:pt>
    <dgm:pt modelId="{45C6949E-FEC4-45E5-9408-460C8305D615}" type="parTrans" cxnId="{1FA80AF0-77A8-48B0-9956-FF3341278C88}">
      <dgm:prSet/>
      <dgm:spPr/>
      <dgm:t>
        <a:bodyPr/>
        <a:lstStyle/>
        <a:p>
          <a:endParaRPr lang="en-US"/>
        </a:p>
      </dgm:t>
    </dgm:pt>
    <dgm:pt modelId="{334EE807-4DE5-4D03-A912-95840B72A663}" type="sibTrans" cxnId="{1FA80AF0-77A8-48B0-9956-FF3341278C88}">
      <dgm:prSet/>
      <dgm:spPr/>
      <dgm:t>
        <a:bodyPr/>
        <a:lstStyle/>
        <a:p>
          <a:endParaRPr lang="en-US"/>
        </a:p>
      </dgm:t>
    </dgm:pt>
    <dgm:pt modelId="{902A9F14-27A4-4C9B-89E4-7D17CD248094}">
      <dgm:prSet phldrT="[Text]"/>
      <dgm:spPr/>
      <dgm:t>
        <a:bodyPr/>
        <a:lstStyle/>
        <a:p>
          <a:r>
            <a:rPr lang="en-IN" dirty="0"/>
            <a:t>The execution of the entire thread is checked</a:t>
          </a:r>
          <a:endParaRPr lang="en-US" dirty="0"/>
        </a:p>
      </dgm:t>
    </dgm:pt>
    <dgm:pt modelId="{874751FF-DA81-4E3F-B1F9-8931B2DF93D7}" type="parTrans" cxnId="{82DD7965-D742-4DA6-833C-C0E2140FCFC1}">
      <dgm:prSet/>
      <dgm:spPr/>
      <dgm:t>
        <a:bodyPr/>
        <a:lstStyle/>
        <a:p>
          <a:endParaRPr lang="en-US"/>
        </a:p>
      </dgm:t>
    </dgm:pt>
    <dgm:pt modelId="{AC0C9FB8-8535-4371-B9BF-4F4472C1F626}" type="sibTrans" cxnId="{82DD7965-D742-4DA6-833C-C0E2140FCFC1}">
      <dgm:prSet/>
      <dgm:spPr/>
      <dgm:t>
        <a:bodyPr/>
        <a:lstStyle/>
        <a:p>
          <a:endParaRPr lang="en-US"/>
        </a:p>
      </dgm:t>
    </dgm:pt>
    <dgm:pt modelId="{F9A247AF-7B79-427B-9C5F-CB7DF16D7F00}">
      <dgm:prSet phldrT="[Text]"/>
      <dgm:spPr/>
      <dgm:t>
        <a:bodyPr/>
        <a:lstStyle/>
        <a:p>
          <a:r>
            <a:rPr lang="en-IN" dirty="0"/>
            <a:t>Subset	</a:t>
          </a:r>
          <a:endParaRPr lang="en-US" dirty="0"/>
        </a:p>
      </dgm:t>
    </dgm:pt>
    <dgm:pt modelId="{3D188586-120E-4A84-B8E9-237117161FD8}" type="parTrans" cxnId="{5887818D-F7F1-4CAB-B92B-43570DDE1622}">
      <dgm:prSet/>
      <dgm:spPr/>
      <dgm:t>
        <a:bodyPr/>
        <a:lstStyle/>
        <a:p>
          <a:endParaRPr lang="en-US"/>
        </a:p>
      </dgm:t>
    </dgm:pt>
    <dgm:pt modelId="{79EAC774-0C6D-4593-B9DF-C1F9D3F289EC}" type="sibTrans" cxnId="{5887818D-F7F1-4CAB-B92B-43570DDE1622}">
      <dgm:prSet/>
      <dgm:spPr/>
      <dgm:t>
        <a:bodyPr/>
        <a:lstStyle/>
        <a:p>
          <a:endParaRPr lang="en-US"/>
        </a:p>
      </dgm:t>
    </dgm:pt>
    <dgm:pt modelId="{7B922199-EFEA-4BF0-A8EA-8D474B7E9070}">
      <dgm:prSet phldrT="[Text]"/>
      <dgm:spPr/>
      <dgm:t>
        <a:bodyPr/>
        <a:lstStyle/>
        <a:p>
          <a:r>
            <a:rPr lang="en-IN" dirty="0"/>
            <a:t>Checks a subset of instructions</a:t>
          </a:r>
          <a:endParaRPr lang="en-US" dirty="0"/>
        </a:p>
      </dgm:t>
    </dgm:pt>
    <dgm:pt modelId="{F3220735-14C8-422F-9231-DC8AB7E3BC2A}" type="parTrans" cxnId="{DE6E6257-8AA6-48B4-B962-36469CC48003}">
      <dgm:prSet/>
      <dgm:spPr/>
      <dgm:t>
        <a:bodyPr/>
        <a:lstStyle/>
        <a:p>
          <a:endParaRPr lang="en-US"/>
        </a:p>
      </dgm:t>
    </dgm:pt>
    <dgm:pt modelId="{56E4C545-0B7B-4B4C-BD37-3EB5A6A13DB0}" type="sibTrans" cxnId="{DE6E6257-8AA6-48B4-B962-36469CC48003}">
      <dgm:prSet/>
      <dgm:spPr/>
      <dgm:t>
        <a:bodyPr/>
        <a:lstStyle/>
        <a:p>
          <a:endParaRPr lang="en-US"/>
        </a:p>
      </dgm:t>
    </dgm:pt>
    <dgm:pt modelId="{8E10C5C4-7218-4826-B270-FE3F7256328F}">
      <dgm:prSet phldrT="[Text]"/>
      <dgm:spPr/>
      <dgm:t>
        <a:bodyPr/>
        <a:lstStyle/>
        <a:p>
          <a:r>
            <a:rPr lang="en-IN" dirty="0"/>
            <a:t>Invariant</a:t>
          </a:r>
          <a:endParaRPr lang="en-US" dirty="0"/>
        </a:p>
      </dgm:t>
    </dgm:pt>
    <dgm:pt modelId="{49C51D5A-1EAE-490A-ADA9-11BE105AE738}" type="parTrans" cxnId="{BD46A911-5138-41F4-AF70-0DE1BCF5F64B}">
      <dgm:prSet/>
      <dgm:spPr/>
      <dgm:t>
        <a:bodyPr/>
        <a:lstStyle/>
        <a:p>
          <a:endParaRPr lang="en-US"/>
        </a:p>
      </dgm:t>
    </dgm:pt>
    <dgm:pt modelId="{EC82D8AE-8768-4A37-83C5-B61726399F95}" type="sibTrans" cxnId="{BD46A911-5138-41F4-AF70-0DE1BCF5F64B}">
      <dgm:prSet/>
      <dgm:spPr/>
      <dgm:t>
        <a:bodyPr/>
        <a:lstStyle/>
        <a:p>
          <a:endParaRPr lang="en-US"/>
        </a:p>
      </dgm:t>
    </dgm:pt>
    <dgm:pt modelId="{FB83F22C-993B-4640-9450-BC6088249DB9}">
      <dgm:prSet phldrT="[Text]"/>
      <dgm:spPr/>
      <dgm:t>
        <a:bodyPr/>
        <a:lstStyle/>
        <a:p>
          <a:r>
            <a:rPr lang="en-IN" dirty="0"/>
            <a:t>Checks if certain properties hold for internal signals and outputs</a:t>
          </a:r>
          <a:endParaRPr lang="en-US" dirty="0"/>
        </a:p>
      </dgm:t>
    </dgm:pt>
    <dgm:pt modelId="{8791B263-3BB0-4E44-AEF2-88F4A0C7F655}" type="parTrans" cxnId="{BEA058A4-96F4-4700-BA05-2860CE8B7E48}">
      <dgm:prSet/>
      <dgm:spPr/>
      <dgm:t>
        <a:bodyPr/>
        <a:lstStyle/>
        <a:p>
          <a:endParaRPr lang="en-US"/>
        </a:p>
      </dgm:t>
    </dgm:pt>
    <dgm:pt modelId="{0740D236-2393-46F6-A585-D353D80537DD}" type="sibTrans" cxnId="{BEA058A4-96F4-4700-BA05-2860CE8B7E48}">
      <dgm:prSet/>
      <dgm:spPr/>
      <dgm:t>
        <a:bodyPr/>
        <a:lstStyle/>
        <a:p>
          <a:endParaRPr lang="en-US"/>
        </a:p>
      </dgm:t>
    </dgm:pt>
    <dgm:pt modelId="{4B63F624-9F33-489B-969E-B0B68605288F}">
      <dgm:prSet phldrT="[Text]"/>
      <dgm:spPr/>
      <dgm:t>
        <a:bodyPr/>
        <a:lstStyle/>
        <a:p>
          <a:r>
            <a:rPr lang="en-IN" dirty="0"/>
            <a:t>Symptom</a:t>
          </a:r>
          <a:endParaRPr lang="en-US" dirty="0"/>
        </a:p>
      </dgm:t>
    </dgm:pt>
    <dgm:pt modelId="{027435CD-1CD9-476E-BC3C-7CE576555BCE}" type="parTrans" cxnId="{68D74DAE-92F2-4265-A0D1-53DC592952DD}">
      <dgm:prSet/>
      <dgm:spPr/>
      <dgm:t>
        <a:bodyPr/>
        <a:lstStyle/>
        <a:p>
          <a:endParaRPr lang="en-US"/>
        </a:p>
      </dgm:t>
    </dgm:pt>
    <dgm:pt modelId="{1A8AEB47-FC69-46FB-8AAA-8BEC09361EE7}" type="sibTrans" cxnId="{68D74DAE-92F2-4265-A0D1-53DC592952DD}">
      <dgm:prSet/>
      <dgm:spPr/>
      <dgm:t>
        <a:bodyPr/>
        <a:lstStyle/>
        <a:p>
          <a:endParaRPr lang="en-US"/>
        </a:p>
      </dgm:t>
    </dgm:pt>
    <dgm:pt modelId="{6BB74FAF-4EFA-4500-95F5-63841013A39C}">
      <dgm:prSet phldrT="[Text]"/>
      <dgm:spPr/>
      <dgm:t>
        <a:bodyPr/>
        <a:lstStyle/>
        <a:p>
          <a:r>
            <a:rPr lang="en-IN" dirty="0"/>
            <a:t>Checks if something went wrong.</a:t>
          </a:r>
          <a:endParaRPr lang="en-US" dirty="0"/>
        </a:p>
      </dgm:t>
    </dgm:pt>
    <dgm:pt modelId="{8A246E4F-C042-4B0A-A896-F5F96A4D9D23}" type="parTrans" cxnId="{45A72949-9AB6-4FA9-8BB4-1653B1F1F6FA}">
      <dgm:prSet/>
      <dgm:spPr/>
      <dgm:t>
        <a:bodyPr/>
        <a:lstStyle/>
        <a:p>
          <a:endParaRPr lang="en-US"/>
        </a:p>
      </dgm:t>
    </dgm:pt>
    <dgm:pt modelId="{5A26A806-39FC-4DCE-948B-2F2646619C18}" type="sibTrans" cxnId="{45A72949-9AB6-4FA9-8BB4-1653B1F1F6FA}">
      <dgm:prSet/>
      <dgm:spPr/>
      <dgm:t>
        <a:bodyPr/>
        <a:lstStyle/>
        <a:p>
          <a:endParaRPr lang="en-US"/>
        </a:p>
      </dgm:t>
    </dgm:pt>
    <dgm:pt modelId="{E4E199D9-0774-47FC-9EBF-82D17E4F38D0}" type="pres">
      <dgm:prSet presAssocID="{BBB93E65-2918-4C0D-B814-18578D463029}" presName="linear" presStyleCnt="0">
        <dgm:presLayoutVars>
          <dgm:animLvl val="lvl"/>
          <dgm:resizeHandles val="exact"/>
        </dgm:presLayoutVars>
      </dgm:prSet>
      <dgm:spPr/>
    </dgm:pt>
    <dgm:pt modelId="{E44BE879-39C8-47CB-9982-F88C5BC31F1B}" type="pres">
      <dgm:prSet presAssocID="{92D45E48-507B-4AF4-B409-800FFE6BDE6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D6BAD35-C685-4CA8-9638-A84079F1AAA5}" type="pres">
      <dgm:prSet presAssocID="{92D45E48-507B-4AF4-B409-800FFE6BDE6A}" presName="childText" presStyleLbl="revTx" presStyleIdx="0" presStyleCnt="4">
        <dgm:presLayoutVars>
          <dgm:bulletEnabled val="1"/>
        </dgm:presLayoutVars>
      </dgm:prSet>
      <dgm:spPr/>
    </dgm:pt>
    <dgm:pt modelId="{06D80A90-64BB-40AE-ACFD-F2C45D15AE8B}" type="pres">
      <dgm:prSet presAssocID="{F9A247AF-7B79-427B-9C5F-CB7DF16D7F0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A93B1B2-57EA-4E60-BDCF-43A459ABCEB7}" type="pres">
      <dgm:prSet presAssocID="{F9A247AF-7B79-427B-9C5F-CB7DF16D7F00}" presName="childText" presStyleLbl="revTx" presStyleIdx="1" presStyleCnt="4">
        <dgm:presLayoutVars>
          <dgm:bulletEnabled val="1"/>
        </dgm:presLayoutVars>
      </dgm:prSet>
      <dgm:spPr/>
    </dgm:pt>
    <dgm:pt modelId="{45C907B4-C450-4314-B9D4-E8753BE11C2F}" type="pres">
      <dgm:prSet presAssocID="{8E10C5C4-7218-4826-B270-FE3F7256328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895E844-10A0-445E-BB2E-9DEE81DC9819}" type="pres">
      <dgm:prSet presAssocID="{8E10C5C4-7218-4826-B270-FE3F7256328F}" presName="childText" presStyleLbl="revTx" presStyleIdx="2" presStyleCnt="4">
        <dgm:presLayoutVars>
          <dgm:bulletEnabled val="1"/>
        </dgm:presLayoutVars>
      </dgm:prSet>
      <dgm:spPr/>
    </dgm:pt>
    <dgm:pt modelId="{D05E82D8-5323-4844-9354-7EEE05F1CD74}" type="pres">
      <dgm:prSet presAssocID="{4B63F624-9F33-489B-969E-B0B68605288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B34BAB3-E115-42D9-9EBB-FB56771A345A}" type="pres">
      <dgm:prSet presAssocID="{4B63F624-9F33-489B-969E-B0B68605288F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54178707-5B23-4223-9A5B-951995707304}" type="presOf" srcId="{F9A247AF-7B79-427B-9C5F-CB7DF16D7F00}" destId="{06D80A90-64BB-40AE-ACFD-F2C45D15AE8B}" srcOrd="0" destOrd="0" presId="urn:microsoft.com/office/officeart/2005/8/layout/vList2"/>
    <dgm:cxn modelId="{BD46A911-5138-41F4-AF70-0DE1BCF5F64B}" srcId="{BBB93E65-2918-4C0D-B814-18578D463029}" destId="{8E10C5C4-7218-4826-B270-FE3F7256328F}" srcOrd="2" destOrd="0" parTransId="{49C51D5A-1EAE-490A-ADA9-11BE105AE738}" sibTransId="{EC82D8AE-8768-4A37-83C5-B61726399F95}"/>
    <dgm:cxn modelId="{4F8BA231-1113-4B11-B8D1-FB36D24A40DE}" type="presOf" srcId="{902A9F14-27A4-4C9B-89E4-7D17CD248094}" destId="{4D6BAD35-C685-4CA8-9638-A84079F1AAA5}" srcOrd="0" destOrd="0" presId="urn:microsoft.com/office/officeart/2005/8/layout/vList2"/>
    <dgm:cxn modelId="{8F0F0336-366A-4CF7-91D0-7F80ED4AAC77}" type="presOf" srcId="{4B63F624-9F33-489B-969E-B0B68605288F}" destId="{D05E82D8-5323-4844-9354-7EEE05F1CD74}" srcOrd="0" destOrd="0" presId="urn:microsoft.com/office/officeart/2005/8/layout/vList2"/>
    <dgm:cxn modelId="{D722BA5B-829B-467A-9B73-D982812C4F99}" type="presOf" srcId="{FB83F22C-993B-4640-9450-BC6088249DB9}" destId="{1895E844-10A0-445E-BB2E-9DEE81DC9819}" srcOrd="0" destOrd="0" presId="urn:microsoft.com/office/officeart/2005/8/layout/vList2"/>
    <dgm:cxn modelId="{82DD7965-D742-4DA6-833C-C0E2140FCFC1}" srcId="{92D45E48-507B-4AF4-B409-800FFE6BDE6A}" destId="{902A9F14-27A4-4C9B-89E4-7D17CD248094}" srcOrd="0" destOrd="0" parTransId="{874751FF-DA81-4E3F-B1F9-8931B2DF93D7}" sibTransId="{AC0C9FB8-8535-4371-B9BF-4F4472C1F626}"/>
    <dgm:cxn modelId="{45A72949-9AB6-4FA9-8BB4-1653B1F1F6FA}" srcId="{4B63F624-9F33-489B-969E-B0B68605288F}" destId="{6BB74FAF-4EFA-4500-95F5-63841013A39C}" srcOrd="0" destOrd="0" parTransId="{8A246E4F-C042-4B0A-A896-F5F96A4D9D23}" sibTransId="{5A26A806-39FC-4DCE-948B-2F2646619C18}"/>
    <dgm:cxn modelId="{DE6E6257-8AA6-48B4-B962-36469CC48003}" srcId="{F9A247AF-7B79-427B-9C5F-CB7DF16D7F00}" destId="{7B922199-EFEA-4BF0-A8EA-8D474B7E9070}" srcOrd="0" destOrd="0" parTransId="{F3220735-14C8-422F-9231-DC8AB7E3BC2A}" sibTransId="{56E4C545-0B7B-4B4C-BD37-3EB5A6A13DB0}"/>
    <dgm:cxn modelId="{6D9DF758-A290-4EE8-A9C0-2CB802CFE1D7}" type="presOf" srcId="{6BB74FAF-4EFA-4500-95F5-63841013A39C}" destId="{EB34BAB3-E115-42D9-9EBB-FB56771A345A}" srcOrd="0" destOrd="0" presId="urn:microsoft.com/office/officeart/2005/8/layout/vList2"/>
    <dgm:cxn modelId="{2B5B1E7F-09F3-4E32-B290-EE795B5CD1A3}" type="presOf" srcId="{8E10C5C4-7218-4826-B270-FE3F7256328F}" destId="{45C907B4-C450-4314-B9D4-E8753BE11C2F}" srcOrd="0" destOrd="0" presId="urn:microsoft.com/office/officeart/2005/8/layout/vList2"/>
    <dgm:cxn modelId="{5887818D-F7F1-4CAB-B92B-43570DDE1622}" srcId="{BBB93E65-2918-4C0D-B814-18578D463029}" destId="{F9A247AF-7B79-427B-9C5F-CB7DF16D7F00}" srcOrd="1" destOrd="0" parTransId="{3D188586-120E-4A84-B8E9-237117161FD8}" sibTransId="{79EAC774-0C6D-4593-B9DF-C1F9D3F289EC}"/>
    <dgm:cxn modelId="{377DDC8F-1671-4812-BF02-CF6F728A819F}" type="presOf" srcId="{7B922199-EFEA-4BF0-A8EA-8D474B7E9070}" destId="{EA93B1B2-57EA-4E60-BDCF-43A459ABCEB7}" srcOrd="0" destOrd="0" presId="urn:microsoft.com/office/officeart/2005/8/layout/vList2"/>
    <dgm:cxn modelId="{B37E909D-7644-4734-B832-8F096C00CBD1}" type="presOf" srcId="{BBB93E65-2918-4C0D-B814-18578D463029}" destId="{E4E199D9-0774-47FC-9EBF-82D17E4F38D0}" srcOrd="0" destOrd="0" presId="urn:microsoft.com/office/officeart/2005/8/layout/vList2"/>
    <dgm:cxn modelId="{BEA058A4-96F4-4700-BA05-2860CE8B7E48}" srcId="{8E10C5C4-7218-4826-B270-FE3F7256328F}" destId="{FB83F22C-993B-4640-9450-BC6088249DB9}" srcOrd="0" destOrd="0" parTransId="{8791B263-3BB0-4E44-AEF2-88F4A0C7F655}" sibTransId="{0740D236-2393-46F6-A585-D353D80537DD}"/>
    <dgm:cxn modelId="{68D74DAE-92F2-4265-A0D1-53DC592952DD}" srcId="{BBB93E65-2918-4C0D-B814-18578D463029}" destId="{4B63F624-9F33-489B-969E-B0B68605288F}" srcOrd="3" destOrd="0" parTransId="{027435CD-1CD9-476E-BC3C-7CE576555BCE}" sibTransId="{1A8AEB47-FC69-46FB-8AAA-8BEC09361EE7}"/>
    <dgm:cxn modelId="{3CED31D9-9DF5-4A06-B3F8-B808C427029A}" type="presOf" srcId="{92D45E48-507B-4AF4-B409-800FFE6BDE6A}" destId="{E44BE879-39C8-47CB-9982-F88C5BC31F1B}" srcOrd="0" destOrd="0" presId="urn:microsoft.com/office/officeart/2005/8/layout/vList2"/>
    <dgm:cxn modelId="{1FA80AF0-77A8-48B0-9956-FF3341278C88}" srcId="{BBB93E65-2918-4C0D-B814-18578D463029}" destId="{92D45E48-507B-4AF4-B409-800FFE6BDE6A}" srcOrd="0" destOrd="0" parTransId="{45C6949E-FEC4-45E5-9408-460C8305D615}" sibTransId="{334EE807-4DE5-4D03-A912-95840B72A663}"/>
    <dgm:cxn modelId="{E1E4AE0E-1E8B-4388-BDAA-F6F1783B27BE}" type="presParOf" srcId="{E4E199D9-0774-47FC-9EBF-82D17E4F38D0}" destId="{E44BE879-39C8-47CB-9982-F88C5BC31F1B}" srcOrd="0" destOrd="0" presId="urn:microsoft.com/office/officeart/2005/8/layout/vList2"/>
    <dgm:cxn modelId="{3643B5E7-8A3D-47DF-9966-CCE1F3C8F271}" type="presParOf" srcId="{E4E199D9-0774-47FC-9EBF-82D17E4F38D0}" destId="{4D6BAD35-C685-4CA8-9638-A84079F1AAA5}" srcOrd="1" destOrd="0" presId="urn:microsoft.com/office/officeart/2005/8/layout/vList2"/>
    <dgm:cxn modelId="{D391AC57-C020-433D-B0FB-09F8D630FC9E}" type="presParOf" srcId="{E4E199D9-0774-47FC-9EBF-82D17E4F38D0}" destId="{06D80A90-64BB-40AE-ACFD-F2C45D15AE8B}" srcOrd="2" destOrd="0" presId="urn:microsoft.com/office/officeart/2005/8/layout/vList2"/>
    <dgm:cxn modelId="{5016905E-E3AB-4FB7-8F22-5CB51626D299}" type="presParOf" srcId="{E4E199D9-0774-47FC-9EBF-82D17E4F38D0}" destId="{EA93B1B2-57EA-4E60-BDCF-43A459ABCEB7}" srcOrd="3" destOrd="0" presId="urn:microsoft.com/office/officeart/2005/8/layout/vList2"/>
    <dgm:cxn modelId="{2D515587-BF15-4D16-AED0-9623BA8B8CDF}" type="presParOf" srcId="{E4E199D9-0774-47FC-9EBF-82D17E4F38D0}" destId="{45C907B4-C450-4314-B9D4-E8753BE11C2F}" srcOrd="4" destOrd="0" presId="urn:microsoft.com/office/officeart/2005/8/layout/vList2"/>
    <dgm:cxn modelId="{3308FB5A-1FF3-4161-B24A-4BF93CEF8A12}" type="presParOf" srcId="{E4E199D9-0774-47FC-9EBF-82D17E4F38D0}" destId="{1895E844-10A0-445E-BB2E-9DEE81DC9819}" srcOrd="5" destOrd="0" presId="urn:microsoft.com/office/officeart/2005/8/layout/vList2"/>
    <dgm:cxn modelId="{5E596915-5965-4FF5-A531-F164C7BE7B1F}" type="presParOf" srcId="{E4E199D9-0774-47FC-9EBF-82D17E4F38D0}" destId="{D05E82D8-5323-4844-9354-7EEE05F1CD74}" srcOrd="6" destOrd="0" presId="urn:microsoft.com/office/officeart/2005/8/layout/vList2"/>
    <dgm:cxn modelId="{5B5B1C2D-8F65-45CD-82B6-4A7304402AAA}" type="presParOf" srcId="{E4E199D9-0774-47FC-9EBF-82D17E4F38D0}" destId="{EB34BAB3-E115-42D9-9EBB-FB56771A345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1F0F6E8-A0A0-4997-8583-39F91596688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C382DA12-907B-4061-AB91-17B3F9B35CDB}">
      <dgm:prSet phldrT="[Text]"/>
      <dgm:spPr/>
      <dgm:t>
        <a:bodyPr/>
        <a:lstStyle/>
        <a:p>
          <a:r>
            <a:rPr lang="en-IN" dirty="0"/>
            <a:t>Burn-in testing</a:t>
          </a:r>
        </a:p>
      </dgm:t>
    </dgm:pt>
    <dgm:pt modelId="{BAD775D3-432F-4CE0-BE06-CBEC95C93C61}" type="parTrans" cxnId="{0A0B4A15-0EB3-405F-8662-49C8C011C10B}">
      <dgm:prSet/>
      <dgm:spPr/>
      <dgm:t>
        <a:bodyPr/>
        <a:lstStyle/>
        <a:p>
          <a:endParaRPr lang="en-IN"/>
        </a:p>
      </dgm:t>
    </dgm:pt>
    <dgm:pt modelId="{2B583DB4-3E1C-4B2D-A092-7E6F710855E7}" type="sibTrans" cxnId="{0A0B4A15-0EB3-405F-8662-49C8C011C10B}">
      <dgm:prSet/>
      <dgm:spPr/>
      <dgm:t>
        <a:bodyPr/>
        <a:lstStyle/>
        <a:p>
          <a:endParaRPr lang="en-IN"/>
        </a:p>
      </dgm:t>
    </dgm:pt>
    <dgm:pt modelId="{4AC26EC8-3812-47E9-A30D-C13907232FD1}">
      <dgm:prSet phldrT="[Text]"/>
      <dgm:spPr/>
      <dgm:t>
        <a:bodyPr/>
        <a:lstStyle/>
        <a:p>
          <a:r>
            <a:rPr lang="en-IN" dirty="0"/>
            <a:t>Attach </a:t>
          </a:r>
          <a:r>
            <a:rPr lang="en-IN" dirty="0">
              <a:solidFill>
                <a:srgbClr val="0070C0"/>
              </a:solidFill>
            </a:rPr>
            <a:t>probes</a:t>
          </a:r>
          <a:r>
            <a:rPr lang="en-IN" dirty="0"/>
            <a:t> to wafers and perform exhaustive testing.  </a:t>
          </a:r>
        </a:p>
      </dgm:t>
    </dgm:pt>
    <dgm:pt modelId="{4354614A-98A9-45BB-BB6D-C9AA1B3D8600}" type="parTrans" cxnId="{4E6A226E-1A05-4747-A13C-19A8BFC76602}">
      <dgm:prSet/>
      <dgm:spPr/>
      <dgm:t>
        <a:bodyPr/>
        <a:lstStyle/>
        <a:p>
          <a:endParaRPr lang="en-IN"/>
        </a:p>
      </dgm:t>
    </dgm:pt>
    <dgm:pt modelId="{3E21B692-8F68-4607-A1CD-49D5BD72EEC8}" type="sibTrans" cxnId="{4E6A226E-1A05-4747-A13C-19A8BFC76602}">
      <dgm:prSet/>
      <dgm:spPr/>
      <dgm:t>
        <a:bodyPr/>
        <a:lstStyle/>
        <a:p>
          <a:endParaRPr lang="en-IN"/>
        </a:p>
      </dgm:t>
    </dgm:pt>
    <dgm:pt modelId="{FD384DF5-E801-40BC-9D1B-73C5392467E0}">
      <dgm:prSet phldrT="[Text]"/>
      <dgm:spPr/>
      <dgm:t>
        <a:bodyPr/>
        <a:lstStyle/>
        <a:p>
          <a:r>
            <a:rPr lang="en-IN" dirty="0"/>
            <a:t>Scan chain based testing</a:t>
          </a:r>
        </a:p>
      </dgm:t>
    </dgm:pt>
    <dgm:pt modelId="{D8B51186-4EA7-4069-A918-4430BDD7924C}" type="parTrans" cxnId="{8346F411-70AB-4B5D-9623-0AEBB146B033}">
      <dgm:prSet/>
      <dgm:spPr/>
      <dgm:t>
        <a:bodyPr/>
        <a:lstStyle/>
        <a:p>
          <a:endParaRPr lang="en-IN"/>
        </a:p>
      </dgm:t>
    </dgm:pt>
    <dgm:pt modelId="{74BCCD2D-CD76-452F-BD4E-9A27CD3D9B51}" type="sibTrans" cxnId="{8346F411-70AB-4B5D-9623-0AEBB146B033}">
      <dgm:prSet/>
      <dgm:spPr/>
      <dgm:t>
        <a:bodyPr/>
        <a:lstStyle/>
        <a:p>
          <a:endParaRPr lang="en-IN"/>
        </a:p>
      </dgm:t>
    </dgm:pt>
    <dgm:pt modelId="{B4E4D830-BB69-40E4-B072-8AE912F64B33}">
      <dgm:prSet phldrT="[Text]"/>
      <dgm:spPr/>
      <dgm:t>
        <a:bodyPr/>
        <a:lstStyle/>
        <a:p>
          <a:r>
            <a:rPr lang="en-IN" dirty="0"/>
            <a:t>A scan chain is a </a:t>
          </a:r>
          <a:r>
            <a:rPr lang="en-IN" dirty="0">
              <a:solidFill>
                <a:srgbClr val="7030A0"/>
              </a:solidFill>
            </a:rPr>
            <a:t>serial</a:t>
          </a:r>
          <a:r>
            <a:rPr lang="en-IN" dirty="0"/>
            <a:t> bus that is </a:t>
          </a:r>
          <a:r>
            <a:rPr lang="en-IN" dirty="0">
              <a:solidFill>
                <a:srgbClr val="00B050"/>
              </a:solidFill>
            </a:rPr>
            <a:t>connected</a:t>
          </a:r>
          <a:r>
            <a:rPr lang="en-IN" dirty="0"/>
            <a:t> to a large number of flip-flops. Set their state, </a:t>
          </a:r>
          <a:r>
            <a:rPr lang="en-IN" dirty="0">
              <a:solidFill>
                <a:srgbClr val="E21A23"/>
              </a:solidFill>
            </a:rPr>
            <a:t>run</a:t>
          </a:r>
          <a:r>
            <a:rPr lang="en-IN" dirty="0"/>
            <a:t> the processor, and again </a:t>
          </a:r>
          <a:r>
            <a:rPr lang="en-IN" dirty="0">
              <a:solidFill>
                <a:srgbClr val="C00000"/>
              </a:solidFill>
            </a:rPr>
            <a:t>read</a:t>
          </a:r>
          <a:r>
            <a:rPr lang="en-IN" dirty="0"/>
            <a:t> them via the scan chain. Test the values. </a:t>
          </a:r>
        </a:p>
      </dgm:t>
    </dgm:pt>
    <dgm:pt modelId="{5722685B-FF08-4415-8151-09AC2F222C8D}" type="parTrans" cxnId="{9FF3F54C-6FA2-4715-97F4-DFBB15AED3AB}">
      <dgm:prSet/>
      <dgm:spPr/>
      <dgm:t>
        <a:bodyPr/>
        <a:lstStyle/>
        <a:p>
          <a:endParaRPr lang="en-IN"/>
        </a:p>
      </dgm:t>
    </dgm:pt>
    <dgm:pt modelId="{0A2DBD15-F0D5-4D35-97DE-9DCC95092A27}" type="sibTrans" cxnId="{9FF3F54C-6FA2-4715-97F4-DFBB15AED3AB}">
      <dgm:prSet/>
      <dgm:spPr/>
      <dgm:t>
        <a:bodyPr/>
        <a:lstStyle/>
        <a:p>
          <a:endParaRPr lang="en-IN"/>
        </a:p>
      </dgm:t>
    </dgm:pt>
    <dgm:pt modelId="{BAB56661-51A9-4D5E-807C-1356B987A968}">
      <dgm:prSet phldrT="[Text]"/>
      <dgm:spPr/>
      <dgm:t>
        <a:bodyPr/>
        <a:lstStyle/>
        <a:p>
          <a:r>
            <a:rPr lang="en-IN" dirty="0" err="1"/>
            <a:t>Iddq</a:t>
          </a:r>
          <a:r>
            <a:rPr lang="en-IN" dirty="0"/>
            <a:t> testing</a:t>
          </a:r>
        </a:p>
      </dgm:t>
    </dgm:pt>
    <dgm:pt modelId="{969A8D12-2E1F-4B8C-B04F-9634F9D5C39C}" type="parTrans" cxnId="{588672DF-67CB-4A0E-B16B-E50385A9B648}">
      <dgm:prSet/>
      <dgm:spPr/>
      <dgm:t>
        <a:bodyPr/>
        <a:lstStyle/>
        <a:p>
          <a:endParaRPr lang="en-IN"/>
        </a:p>
      </dgm:t>
    </dgm:pt>
    <dgm:pt modelId="{250036F1-B36E-47CC-9070-4216D1373A1F}" type="sibTrans" cxnId="{588672DF-67CB-4A0E-B16B-E50385A9B648}">
      <dgm:prSet/>
      <dgm:spPr/>
      <dgm:t>
        <a:bodyPr/>
        <a:lstStyle/>
        <a:p>
          <a:endParaRPr lang="en-IN"/>
        </a:p>
      </dgm:t>
    </dgm:pt>
    <dgm:pt modelId="{5CF9EDCA-D742-4F71-B935-7581C8D185E3}">
      <dgm:prSet phldrT="[Text]"/>
      <dgm:spPr/>
      <dgm:t>
        <a:bodyPr/>
        <a:lstStyle/>
        <a:p>
          <a:r>
            <a:rPr lang="en-IN" dirty="0"/>
            <a:t>Verify the </a:t>
          </a:r>
          <a:r>
            <a:rPr lang="en-IN" dirty="0">
              <a:solidFill>
                <a:srgbClr val="FF0000"/>
              </a:solidFill>
            </a:rPr>
            <a:t>current</a:t>
          </a:r>
          <a:r>
            <a:rPr lang="en-IN" dirty="0"/>
            <a:t> in the quiescent stage. Finds short circuits. </a:t>
          </a:r>
        </a:p>
      </dgm:t>
    </dgm:pt>
    <dgm:pt modelId="{50E0D39D-872A-4E5C-B78B-A355DB7182FC}" type="parTrans" cxnId="{BEA6DE45-EA0B-4C5B-BB0B-11E4DD60D7A7}">
      <dgm:prSet/>
      <dgm:spPr/>
      <dgm:t>
        <a:bodyPr/>
        <a:lstStyle/>
        <a:p>
          <a:endParaRPr lang="en-IN"/>
        </a:p>
      </dgm:t>
    </dgm:pt>
    <dgm:pt modelId="{901C56D9-350B-414A-A625-A9951D551DDD}" type="sibTrans" cxnId="{BEA6DE45-EA0B-4C5B-BB0B-11E4DD60D7A7}">
      <dgm:prSet/>
      <dgm:spPr/>
      <dgm:t>
        <a:bodyPr/>
        <a:lstStyle/>
        <a:p>
          <a:endParaRPr lang="en-IN"/>
        </a:p>
      </dgm:t>
    </dgm:pt>
    <dgm:pt modelId="{50BA206B-9A48-43B5-BF94-3701AB2BB2B4}">
      <dgm:prSet phldrT="[Text]"/>
      <dgm:spPr/>
      <dgm:t>
        <a:bodyPr/>
        <a:lstStyle/>
        <a:p>
          <a:r>
            <a:rPr lang="en-IN" dirty="0" err="1"/>
            <a:t>Shmooing</a:t>
          </a:r>
          <a:endParaRPr lang="en-IN" dirty="0"/>
        </a:p>
      </dgm:t>
    </dgm:pt>
    <dgm:pt modelId="{7C92A358-31E6-4C39-B6BD-CFBC545590CE}" type="parTrans" cxnId="{C709A11F-232C-4A67-B01B-0FA108854EA8}">
      <dgm:prSet/>
      <dgm:spPr/>
      <dgm:t>
        <a:bodyPr/>
        <a:lstStyle/>
        <a:p>
          <a:endParaRPr lang="en-IN"/>
        </a:p>
      </dgm:t>
    </dgm:pt>
    <dgm:pt modelId="{4CB93423-E2F4-4D25-9002-4EC04DDEFD54}" type="sibTrans" cxnId="{C709A11F-232C-4A67-B01B-0FA108854EA8}">
      <dgm:prSet/>
      <dgm:spPr/>
      <dgm:t>
        <a:bodyPr/>
        <a:lstStyle/>
        <a:p>
          <a:endParaRPr lang="en-IN"/>
        </a:p>
      </dgm:t>
    </dgm:pt>
    <dgm:pt modelId="{E2629334-A93B-45EA-AD33-FDCA0186BEFE}">
      <dgm:prSet phldrT="[Text]"/>
      <dgm:spPr/>
      <dgm:t>
        <a:bodyPr/>
        <a:lstStyle/>
        <a:p>
          <a:r>
            <a:rPr lang="en-IN" dirty="0"/>
            <a:t>Run the </a:t>
          </a:r>
          <a:r>
            <a:rPr lang="en-IN" dirty="0">
              <a:solidFill>
                <a:srgbClr val="00B050"/>
              </a:solidFill>
            </a:rPr>
            <a:t>chip</a:t>
          </a:r>
          <a:r>
            <a:rPr lang="en-IN" dirty="0"/>
            <a:t> at different voltages and frequencies. </a:t>
          </a:r>
          <a:r>
            <a:rPr lang="en-IN" dirty="0">
              <a:solidFill>
                <a:srgbClr val="7030A0"/>
              </a:solidFill>
            </a:rPr>
            <a:t>Create</a:t>
          </a:r>
          <a:r>
            <a:rPr lang="en-IN" dirty="0"/>
            <a:t> its DVFS table.</a:t>
          </a:r>
        </a:p>
      </dgm:t>
    </dgm:pt>
    <dgm:pt modelId="{9AED4973-44C4-46A5-9331-534DA2BB2C83}" type="parTrans" cxnId="{669867F8-2380-4647-9706-C0D801487C60}">
      <dgm:prSet/>
      <dgm:spPr/>
      <dgm:t>
        <a:bodyPr/>
        <a:lstStyle/>
        <a:p>
          <a:endParaRPr lang="en-IN"/>
        </a:p>
      </dgm:t>
    </dgm:pt>
    <dgm:pt modelId="{F964CBB7-06E8-4C77-88E8-D5353EB727F0}" type="sibTrans" cxnId="{669867F8-2380-4647-9706-C0D801487C60}">
      <dgm:prSet/>
      <dgm:spPr/>
      <dgm:t>
        <a:bodyPr/>
        <a:lstStyle/>
        <a:p>
          <a:endParaRPr lang="en-IN"/>
        </a:p>
      </dgm:t>
    </dgm:pt>
    <dgm:pt modelId="{762B4221-F96E-49D9-AC1A-077310EAF299}">
      <dgm:prSet phldrT="[Text]"/>
      <dgm:spPr/>
      <dgm:t>
        <a:bodyPr/>
        <a:lstStyle/>
        <a:p>
          <a:r>
            <a:rPr lang="en-IN" dirty="0"/>
            <a:t>Functional testing</a:t>
          </a:r>
        </a:p>
      </dgm:t>
    </dgm:pt>
    <dgm:pt modelId="{BC971EC3-780A-465A-B4D0-74FBCC99968E}" type="parTrans" cxnId="{54E53050-4389-48B4-AB9D-E5C20FB59F5F}">
      <dgm:prSet/>
      <dgm:spPr/>
      <dgm:t>
        <a:bodyPr/>
        <a:lstStyle/>
        <a:p>
          <a:endParaRPr lang="en-IN"/>
        </a:p>
      </dgm:t>
    </dgm:pt>
    <dgm:pt modelId="{A9C59AAE-7964-4FE1-95E2-1B9D3617D724}" type="sibTrans" cxnId="{54E53050-4389-48B4-AB9D-E5C20FB59F5F}">
      <dgm:prSet/>
      <dgm:spPr/>
      <dgm:t>
        <a:bodyPr/>
        <a:lstStyle/>
        <a:p>
          <a:endParaRPr lang="en-IN"/>
        </a:p>
      </dgm:t>
    </dgm:pt>
    <dgm:pt modelId="{2C4CDA2A-F883-4ED4-9D4B-265AA1C02340}">
      <dgm:prSet phldrT="[Text]"/>
      <dgm:spPr/>
      <dgm:t>
        <a:bodyPr/>
        <a:lstStyle/>
        <a:p>
          <a:r>
            <a:rPr lang="en-IN" dirty="0"/>
            <a:t>Set the chip to a </a:t>
          </a:r>
          <a:r>
            <a:rPr lang="en-IN" dirty="0">
              <a:solidFill>
                <a:srgbClr val="01708C"/>
              </a:solidFill>
            </a:rPr>
            <a:t>deterministic</a:t>
          </a:r>
          <a:r>
            <a:rPr lang="en-IN" dirty="0"/>
            <a:t> state and then </a:t>
          </a:r>
          <a:r>
            <a:rPr lang="en-IN" dirty="0">
              <a:solidFill>
                <a:srgbClr val="692146"/>
              </a:solidFill>
            </a:rPr>
            <a:t>apply</a:t>
          </a:r>
          <a:r>
            <a:rPr lang="en-IN" dirty="0"/>
            <a:t> test vectors. </a:t>
          </a:r>
        </a:p>
      </dgm:t>
    </dgm:pt>
    <dgm:pt modelId="{BAB33410-6606-4FCB-849A-418487DACC34}" type="parTrans" cxnId="{6FE6C335-9C90-45E9-8864-79D4D9C5F68B}">
      <dgm:prSet/>
      <dgm:spPr/>
      <dgm:t>
        <a:bodyPr/>
        <a:lstStyle/>
        <a:p>
          <a:endParaRPr lang="en-IN"/>
        </a:p>
      </dgm:t>
    </dgm:pt>
    <dgm:pt modelId="{F61B5371-A100-49F4-BB09-9F9849B45F07}" type="sibTrans" cxnId="{6FE6C335-9C90-45E9-8864-79D4D9C5F68B}">
      <dgm:prSet/>
      <dgm:spPr/>
      <dgm:t>
        <a:bodyPr/>
        <a:lstStyle/>
        <a:p>
          <a:endParaRPr lang="en-IN"/>
        </a:p>
      </dgm:t>
    </dgm:pt>
    <dgm:pt modelId="{53EA5ECC-C680-4B75-A62B-DDF21FB3B650}" type="pres">
      <dgm:prSet presAssocID="{A1F0F6E8-A0A0-4997-8583-39F915966889}" presName="linear" presStyleCnt="0">
        <dgm:presLayoutVars>
          <dgm:animLvl val="lvl"/>
          <dgm:resizeHandles val="exact"/>
        </dgm:presLayoutVars>
      </dgm:prSet>
      <dgm:spPr/>
    </dgm:pt>
    <dgm:pt modelId="{6A1C5652-D6FE-4B55-8305-C37C8BA47137}" type="pres">
      <dgm:prSet presAssocID="{C382DA12-907B-4061-AB91-17B3F9B35CD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6DCC631-6166-4F77-AB5C-80D8DA362DAE}" type="pres">
      <dgm:prSet presAssocID="{C382DA12-907B-4061-AB91-17B3F9B35CDB}" presName="childText" presStyleLbl="revTx" presStyleIdx="0" presStyleCnt="5">
        <dgm:presLayoutVars>
          <dgm:bulletEnabled val="1"/>
        </dgm:presLayoutVars>
      </dgm:prSet>
      <dgm:spPr/>
    </dgm:pt>
    <dgm:pt modelId="{D2B1DEDC-5A56-4341-95EE-849495769866}" type="pres">
      <dgm:prSet presAssocID="{FD384DF5-E801-40BC-9D1B-73C5392467E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27B287E-5B6D-4E85-A704-C9D9B76516A5}" type="pres">
      <dgm:prSet presAssocID="{FD384DF5-E801-40BC-9D1B-73C5392467E0}" presName="childText" presStyleLbl="revTx" presStyleIdx="1" presStyleCnt="5">
        <dgm:presLayoutVars>
          <dgm:bulletEnabled val="1"/>
        </dgm:presLayoutVars>
      </dgm:prSet>
      <dgm:spPr/>
    </dgm:pt>
    <dgm:pt modelId="{2B4B1684-E136-4C38-B177-F0511E757814}" type="pres">
      <dgm:prSet presAssocID="{BAB56661-51A9-4D5E-807C-1356B987A96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DCCD0D1-C003-4CEA-BBCB-1BFB79DB6462}" type="pres">
      <dgm:prSet presAssocID="{BAB56661-51A9-4D5E-807C-1356B987A968}" presName="childText" presStyleLbl="revTx" presStyleIdx="2" presStyleCnt="5">
        <dgm:presLayoutVars>
          <dgm:bulletEnabled val="1"/>
        </dgm:presLayoutVars>
      </dgm:prSet>
      <dgm:spPr/>
    </dgm:pt>
    <dgm:pt modelId="{C1B114E0-AF68-4E63-95EA-D6FB0853421A}" type="pres">
      <dgm:prSet presAssocID="{50BA206B-9A48-43B5-BF94-3701AB2BB2B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5868096-A396-467B-91AE-96BF8ECF2A51}" type="pres">
      <dgm:prSet presAssocID="{50BA206B-9A48-43B5-BF94-3701AB2BB2B4}" presName="childText" presStyleLbl="revTx" presStyleIdx="3" presStyleCnt="5">
        <dgm:presLayoutVars>
          <dgm:bulletEnabled val="1"/>
        </dgm:presLayoutVars>
      </dgm:prSet>
      <dgm:spPr/>
    </dgm:pt>
    <dgm:pt modelId="{F4C21A23-3EA0-4581-9AE7-088296B6B26F}" type="pres">
      <dgm:prSet presAssocID="{762B4221-F96E-49D9-AC1A-077310EAF29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6F7C3097-FE57-48BD-90CF-5AD43C8433DF}" type="pres">
      <dgm:prSet presAssocID="{762B4221-F96E-49D9-AC1A-077310EAF299}" presName="childText" presStyleLbl="revTx" presStyleIdx="4" presStyleCnt="5" custLinFactNeighborX="-317">
        <dgm:presLayoutVars>
          <dgm:bulletEnabled val="1"/>
        </dgm:presLayoutVars>
      </dgm:prSet>
      <dgm:spPr/>
    </dgm:pt>
  </dgm:ptLst>
  <dgm:cxnLst>
    <dgm:cxn modelId="{8346F411-70AB-4B5D-9623-0AEBB146B033}" srcId="{A1F0F6E8-A0A0-4997-8583-39F915966889}" destId="{FD384DF5-E801-40BC-9D1B-73C5392467E0}" srcOrd="1" destOrd="0" parTransId="{D8B51186-4EA7-4069-A918-4430BDD7924C}" sibTransId="{74BCCD2D-CD76-452F-BD4E-9A27CD3D9B51}"/>
    <dgm:cxn modelId="{0A0B4A15-0EB3-405F-8662-49C8C011C10B}" srcId="{A1F0F6E8-A0A0-4997-8583-39F915966889}" destId="{C382DA12-907B-4061-AB91-17B3F9B35CDB}" srcOrd="0" destOrd="0" parTransId="{BAD775D3-432F-4CE0-BE06-CBEC95C93C61}" sibTransId="{2B583DB4-3E1C-4B2D-A092-7E6F710855E7}"/>
    <dgm:cxn modelId="{C709A11F-232C-4A67-B01B-0FA108854EA8}" srcId="{A1F0F6E8-A0A0-4997-8583-39F915966889}" destId="{50BA206B-9A48-43B5-BF94-3701AB2BB2B4}" srcOrd="3" destOrd="0" parTransId="{7C92A358-31E6-4C39-B6BD-CFBC545590CE}" sibTransId="{4CB93423-E2F4-4D25-9002-4EC04DDEFD54}"/>
    <dgm:cxn modelId="{BBA95E25-0B7D-4251-93D7-ADA9E4908C55}" type="presOf" srcId="{C382DA12-907B-4061-AB91-17B3F9B35CDB}" destId="{6A1C5652-D6FE-4B55-8305-C37C8BA47137}" srcOrd="0" destOrd="0" presId="urn:microsoft.com/office/officeart/2005/8/layout/vList2"/>
    <dgm:cxn modelId="{A2C36534-36BE-4D97-881A-426A4F19077D}" type="presOf" srcId="{B4E4D830-BB69-40E4-B072-8AE912F64B33}" destId="{F27B287E-5B6D-4E85-A704-C9D9B76516A5}" srcOrd="0" destOrd="0" presId="urn:microsoft.com/office/officeart/2005/8/layout/vList2"/>
    <dgm:cxn modelId="{6FE6C335-9C90-45E9-8864-79D4D9C5F68B}" srcId="{762B4221-F96E-49D9-AC1A-077310EAF299}" destId="{2C4CDA2A-F883-4ED4-9D4B-265AA1C02340}" srcOrd="0" destOrd="0" parTransId="{BAB33410-6606-4FCB-849A-418487DACC34}" sibTransId="{F61B5371-A100-49F4-BB09-9F9849B45F07}"/>
    <dgm:cxn modelId="{8485A942-D59F-4995-AD63-945685BE370A}" type="presOf" srcId="{5CF9EDCA-D742-4F71-B935-7581C8D185E3}" destId="{FDCCD0D1-C003-4CEA-BBCB-1BFB79DB6462}" srcOrd="0" destOrd="0" presId="urn:microsoft.com/office/officeart/2005/8/layout/vList2"/>
    <dgm:cxn modelId="{42A99F65-C55A-47EC-BD0F-66F8C39FC220}" type="presOf" srcId="{BAB56661-51A9-4D5E-807C-1356B987A968}" destId="{2B4B1684-E136-4C38-B177-F0511E757814}" srcOrd="0" destOrd="0" presId="urn:microsoft.com/office/officeart/2005/8/layout/vList2"/>
    <dgm:cxn modelId="{BEA6DE45-EA0B-4C5B-BB0B-11E4DD60D7A7}" srcId="{BAB56661-51A9-4D5E-807C-1356B987A968}" destId="{5CF9EDCA-D742-4F71-B935-7581C8D185E3}" srcOrd="0" destOrd="0" parTransId="{50E0D39D-872A-4E5C-B78B-A355DB7182FC}" sibTransId="{901C56D9-350B-414A-A625-A9951D551DDD}"/>
    <dgm:cxn modelId="{9FF3F54C-6FA2-4715-97F4-DFBB15AED3AB}" srcId="{FD384DF5-E801-40BC-9D1B-73C5392467E0}" destId="{B4E4D830-BB69-40E4-B072-8AE912F64B33}" srcOrd="0" destOrd="0" parTransId="{5722685B-FF08-4415-8151-09AC2F222C8D}" sibTransId="{0A2DBD15-F0D5-4D35-97DE-9DCC95092A27}"/>
    <dgm:cxn modelId="{4E6A226E-1A05-4747-A13C-19A8BFC76602}" srcId="{C382DA12-907B-4061-AB91-17B3F9B35CDB}" destId="{4AC26EC8-3812-47E9-A30D-C13907232FD1}" srcOrd="0" destOrd="0" parTransId="{4354614A-98A9-45BB-BB6D-C9AA1B3D8600}" sibTransId="{3E21B692-8F68-4607-A1CD-49D5BD72EEC8}"/>
    <dgm:cxn modelId="{54E53050-4389-48B4-AB9D-E5C20FB59F5F}" srcId="{A1F0F6E8-A0A0-4997-8583-39F915966889}" destId="{762B4221-F96E-49D9-AC1A-077310EAF299}" srcOrd="4" destOrd="0" parTransId="{BC971EC3-780A-465A-B4D0-74FBCC99968E}" sibTransId="{A9C59AAE-7964-4FE1-95E2-1B9D3617D724}"/>
    <dgm:cxn modelId="{F7781B9F-A822-4535-8D59-309DE123FB67}" type="presOf" srcId="{50BA206B-9A48-43B5-BF94-3701AB2BB2B4}" destId="{C1B114E0-AF68-4E63-95EA-D6FB0853421A}" srcOrd="0" destOrd="0" presId="urn:microsoft.com/office/officeart/2005/8/layout/vList2"/>
    <dgm:cxn modelId="{B22206B3-500F-4BF5-AD83-9B2E440B121A}" type="presOf" srcId="{E2629334-A93B-45EA-AD33-FDCA0186BEFE}" destId="{45868096-A396-467B-91AE-96BF8ECF2A51}" srcOrd="0" destOrd="0" presId="urn:microsoft.com/office/officeart/2005/8/layout/vList2"/>
    <dgm:cxn modelId="{4BEF4DC4-6144-4F5E-835C-26F68C00D0C7}" type="presOf" srcId="{762B4221-F96E-49D9-AC1A-077310EAF299}" destId="{F4C21A23-3EA0-4581-9AE7-088296B6B26F}" srcOrd="0" destOrd="0" presId="urn:microsoft.com/office/officeart/2005/8/layout/vList2"/>
    <dgm:cxn modelId="{F831F0CA-FE48-4537-95D3-F5162718E7F0}" type="presOf" srcId="{4AC26EC8-3812-47E9-A30D-C13907232FD1}" destId="{56DCC631-6166-4F77-AB5C-80D8DA362DAE}" srcOrd="0" destOrd="0" presId="urn:microsoft.com/office/officeart/2005/8/layout/vList2"/>
    <dgm:cxn modelId="{330B78D9-5F80-4016-A3D6-34C201B9ED61}" type="presOf" srcId="{FD384DF5-E801-40BC-9D1B-73C5392467E0}" destId="{D2B1DEDC-5A56-4341-95EE-849495769866}" srcOrd="0" destOrd="0" presId="urn:microsoft.com/office/officeart/2005/8/layout/vList2"/>
    <dgm:cxn modelId="{588672DF-67CB-4A0E-B16B-E50385A9B648}" srcId="{A1F0F6E8-A0A0-4997-8583-39F915966889}" destId="{BAB56661-51A9-4D5E-807C-1356B987A968}" srcOrd="2" destOrd="0" parTransId="{969A8D12-2E1F-4B8C-B04F-9634F9D5C39C}" sibTransId="{250036F1-B36E-47CC-9070-4216D1373A1F}"/>
    <dgm:cxn modelId="{108E7DE4-97CF-430B-9374-D5DFFB1C400E}" type="presOf" srcId="{2C4CDA2A-F883-4ED4-9D4B-265AA1C02340}" destId="{6F7C3097-FE57-48BD-90CF-5AD43C8433DF}" srcOrd="0" destOrd="0" presId="urn:microsoft.com/office/officeart/2005/8/layout/vList2"/>
    <dgm:cxn modelId="{669867F8-2380-4647-9706-C0D801487C60}" srcId="{50BA206B-9A48-43B5-BF94-3701AB2BB2B4}" destId="{E2629334-A93B-45EA-AD33-FDCA0186BEFE}" srcOrd="0" destOrd="0" parTransId="{9AED4973-44C4-46A5-9331-534DA2BB2C83}" sibTransId="{F964CBB7-06E8-4C77-88E8-D5353EB727F0}"/>
    <dgm:cxn modelId="{FD0065FA-A64A-45D0-9CFF-1295F9EB14B8}" type="presOf" srcId="{A1F0F6E8-A0A0-4997-8583-39F915966889}" destId="{53EA5ECC-C680-4B75-A62B-DDF21FB3B650}" srcOrd="0" destOrd="0" presId="urn:microsoft.com/office/officeart/2005/8/layout/vList2"/>
    <dgm:cxn modelId="{6BACA9FE-3C18-4A65-9A33-54A124AAC309}" type="presParOf" srcId="{53EA5ECC-C680-4B75-A62B-DDF21FB3B650}" destId="{6A1C5652-D6FE-4B55-8305-C37C8BA47137}" srcOrd="0" destOrd="0" presId="urn:microsoft.com/office/officeart/2005/8/layout/vList2"/>
    <dgm:cxn modelId="{460AC822-5BD0-4FF2-8306-71E9642AD412}" type="presParOf" srcId="{53EA5ECC-C680-4B75-A62B-DDF21FB3B650}" destId="{56DCC631-6166-4F77-AB5C-80D8DA362DAE}" srcOrd="1" destOrd="0" presId="urn:microsoft.com/office/officeart/2005/8/layout/vList2"/>
    <dgm:cxn modelId="{D9870BC8-3495-42D8-AF71-AB74996EEE59}" type="presParOf" srcId="{53EA5ECC-C680-4B75-A62B-DDF21FB3B650}" destId="{D2B1DEDC-5A56-4341-95EE-849495769866}" srcOrd="2" destOrd="0" presId="urn:microsoft.com/office/officeart/2005/8/layout/vList2"/>
    <dgm:cxn modelId="{875EAB65-7F5F-4970-82E8-D13C29A5F565}" type="presParOf" srcId="{53EA5ECC-C680-4B75-A62B-DDF21FB3B650}" destId="{F27B287E-5B6D-4E85-A704-C9D9B76516A5}" srcOrd="3" destOrd="0" presId="urn:microsoft.com/office/officeart/2005/8/layout/vList2"/>
    <dgm:cxn modelId="{07D35CE6-2AA3-478A-A1AC-1F975F1E91A4}" type="presParOf" srcId="{53EA5ECC-C680-4B75-A62B-DDF21FB3B650}" destId="{2B4B1684-E136-4C38-B177-F0511E757814}" srcOrd="4" destOrd="0" presId="urn:microsoft.com/office/officeart/2005/8/layout/vList2"/>
    <dgm:cxn modelId="{6ECDA284-835B-44C4-A01A-7C4781851CDA}" type="presParOf" srcId="{53EA5ECC-C680-4B75-A62B-DDF21FB3B650}" destId="{FDCCD0D1-C003-4CEA-BBCB-1BFB79DB6462}" srcOrd="5" destOrd="0" presId="urn:microsoft.com/office/officeart/2005/8/layout/vList2"/>
    <dgm:cxn modelId="{55D6FD58-2352-4DD9-BB0F-FE552C1D83FA}" type="presParOf" srcId="{53EA5ECC-C680-4B75-A62B-DDF21FB3B650}" destId="{C1B114E0-AF68-4E63-95EA-D6FB0853421A}" srcOrd="6" destOrd="0" presId="urn:microsoft.com/office/officeart/2005/8/layout/vList2"/>
    <dgm:cxn modelId="{F25F866D-C889-4DF7-920F-8548CF9D153B}" type="presParOf" srcId="{53EA5ECC-C680-4B75-A62B-DDF21FB3B650}" destId="{45868096-A396-467B-91AE-96BF8ECF2A51}" srcOrd="7" destOrd="0" presId="urn:microsoft.com/office/officeart/2005/8/layout/vList2"/>
    <dgm:cxn modelId="{2919E624-2A2E-484A-A566-3557C9CBF367}" type="presParOf" srcId="{53EA5ECC-C680-4B75-A62B-DDF21FB3B650}" destId="{F4C21A23-3EA0-4581-9AE7-088296B6B26F}" srcOrd="8" destOrd="0" presId="urn:microsoft.com/office/officeart/2005/8/layout/vList2"/>
    <dgm:cxn modelId="{9AC0E354-94FB-4962-A36C-234AD6B29BF6}" type="presParOf" srcId="{53EA5ECC-C680-4B75-A62B-DDF21FB3B650}" destId="{6F7C3097-FE57-48BD-90CF-5AD43C8433DF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821D1-2E9D-40E3-87E7-92E6A56794B6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BD5C3-D206-475E-801F-AFDB724D3C4F}">
      <dsp:nvSpPr>
        <dsp:cNvPr id="0" name=""/>
        <dsp:cNvSpPr/>
      </dsp:nvSpPr>
      <dsp:spPr>
        <a:xfrm>
          <a:off x="564979" y="406400"/>
          <a:ext cx="5475833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OOO Processors</a:t>
          </a:r>
        </a:p>
      </dsp:txBody>
      <dsp:txXfrm>
        <a:off x="564979" y="406400"/>
        <a:ext cx="5475833" cy="812800"/>
      </dsp:txXfrm>
    </dsp:sp>
    <dsp:sp modelId="{BFEB9DE1-C972-4539-B05C-2190A1E8BE6E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0757C-065B-4DC4-BB90-359B0CB5942E}">
      <dsp:nvSpPr>
        <dsp:cNvPr id="0" name=""/>
        <dsp:cNvSpPr/>
      </dsp:nvSpPr>
      <dsp:spPr>
        <a:xfrm>
          <a:off x="860432" y="1625599"/>
          <a:ext cx="5180380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Probability and Statistics</a:t>
          </a:r>
        </a:p>
      </dsp:txBody>
      <dsp:txXfrm>
        <a:off x="860432" y="1625599"/>
        <a:ext cx="5180380" cy="812800"/>
      </dsp:txXfrm>
    </dsp:sp>
    <dsp:sp modelId="{566E2B7E-AE68-465C-9F97-E386691333DB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6F17C5-A8EB-4492-985F-A7378CD3F9B2}">
      <dsp:nvSpPr>
        <dsp:cNvPr id="0" name=""/>
        <dsp:cNvSpPr/>
      </dsp:nvSpPr>
      <dsp:spPr>
        <a:xfrm>
          <a:off x="564979" y="2844800"/>
          <a:ext cx="5475833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Basic Semiconductor Physics</a:t>
          </a:r>
        </a:p>
      </dsp:txBody>
      <dsp:txXfrm>
        <a:off x="564979" y="2844800"/>
        <a:ext cx="5475833" cy="812800"/>
      </dsp:txXfrm>
    </dsp:sp>
    <dsp:sp modelId="{FAF81DD3-295F-43BA-8B58-43F8F7179B40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0AC92-F891-49CB-9E80-793F206F7C99}">
      <dsp:nvSpPr>
        <dsp:cNvPr id="0" name=""/>
        <dsp:cNvSpPr/>
      </dsp:nvSpPr>
      <dsp:spPr>
        <a:xfrm>
          <a:off x="-2919851" y="-449841"/>
          <a:ext cx="3483648" cy="3483648"/>
        </a:xfrm>
        <a:prstGeom prst="blockArc">
          <a:avLst>
            <a:gd name="adj1" fmla="val 18900000"/>
            <a:gd name="adj2" fmla="val 2700000"/>
            <a:gd name="adj3" fmla="val 62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97375F-225C-4007-89DD-76D6D1427BB5}">
      <dsp:nvSpPr>
        <dsp:cNvPr id="0" name=""/>
        <dsp:cNvSpPr/>
      </dsp:nvSpPr>
      <dsp:spPr>
        <a:xfrm>
          <a:off x="362502" y="258396"/>
          <a:ext cx="3654104" cy="51679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020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Transient faults</a:t>
          </a:r>
          <a:endParaRPr lang="en-US" sz="2700" kern="1200" dirty="0"/>
        </a:p>
      </dsp:txBody>
      <dsp:txXfrm>
        <a:off x="362502" y="258396"/>
        <a:ext cx="3654104" cy="516793"/>
      </dsp:txXfrm>
    </dsp:sp>
    <dsp:sp modelId="{0293F1DB-B801-488F-9B1E-A38927240C71}">
      <dsp:nvSpPr>
        <dsp:cNvPr id="0" name=""/>
        <dsp:cNvSpPr/>
      </dsp:nvSpPr>
      <dsp:spPr>
        <a:xfrm>
          <a:off x="39506" y="193797"/>
          <a:ext cx="645991" cy="64599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96508EB-6B1E-4528-828A-44C20DD95F3A}">
      <dsp:nvSpPr>
        <dsp:cNvPr id="0" name=""/>
        <dsp:cNvSpPr/>
      </dsp:nvSpPr>
      <dsp:spPr>
        <a:xfrm>
          <a:off x="550356" y="1033586"/>
          <a:ext cx="3466250" cy="516793"/>
        </a:xfrm>
        <a:prstGeom prst="rect">
          <a:avLst/>
        </a:prstGeom>
        <a:gradFill rotWithShape="0">
          <a:gsLst>
            <a:gs pos="0">
              <a:schemeClr val="accent2">
                <a:hueOff val="6058189"/>
                <a:satOff val="-37349"/>
                <a:lumOff val="-58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6058189"/>
                <a:satOff val="-37349"/>
                <a:lumOff val="-58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6058189"/>
                <a:satOff val="-37349"/>
                <a:lumOff val="-58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020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Design faults</a:t>
          </a:r>
          <a:endParaRPr lang="en-US" sz="2700" kern="1200" dirty="0"/>
        </a:p>
      </dsp:txBody>
      <dsp:txXfrm>
        <a:off x="550356" y="1033586"/>
        <a:ext cx="3466250" cy="516793"/>
      </dsp:txXfrm>
    </dsp:sp>
    <dsp:sp modelId="{BA38C753-BEDB-4111-8C39-952B808026D3}">
      <dsp:nvSpPr>
        <dsp:cNvPr id="0" name=""/>
        <dsp:cNvSpPr/>
      </dsp:nvSpPr>
      <dsp:spPr>
        <a:xfrm>
          <a:off x="227360" y="968986"/>
          <a:ext cx="645991" cy="64599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6058189"/>
              <a:satOff val="-37349"/>
              <a:lumOff val="-58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499E79C-894C-4E88-BBAE-CFED95B52029}">
      <dsp:nvSpPr>
        <dsp:cNvPr id="0" name=""/>
        <dsp:cNvSpPr/>
      </dsp:nvSpPr>
      <dsp:spPr>
        <a:xfrm>
          <a:off x="362502" y="1808775"/>
          <a:ext cx="3654104" cy="516793"/>
        </a:xfrm>
        <a:prstGeom prst="rect">
          <a:avLst/>
        </a:prstGeom>
        <a:gradFill rotWithShape="0">
          <a:gsLst>
            <a:gs pos="0">
              <a:schemeClr val="accent2">
                <a:hueOff val="12116377"/>
                <a:satOff val="-74699"/>
                <a:lumOff val="-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2116377"/>
                <a:satOff val="-74699"/>
                <a:lumOff val="-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2116377"/>
                <a:satOff val="-74699"/>
                <a:lumOff val="-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020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Ageing and wear-out</a:t>
          </a:r>
          <a:endParaRPr lang="en-US" sz="2700" kern="1200" dirty="0"/>
        </a:p>
      </dsp:txBody>
      <dsp:txXfrm>
        <a:off x="362502" y="1808775"/>
        <a:ext cx="3654104" cy="516793"/>
      </dsp:txXfrm>
    </dsp:sp>
    <dsp:sp modelId="{38D4DB88-DB50-433A-8413-5A0CD3944A0E}">
      <dsp:nvSpPr>
        <dsp:cNvPr id="0" name=""/>
        <dsp:cNvSpPr/>
      </dsp:nvSpPr>
      <dsp:spPr>
        <a:xfrm>
          <a:off x="39506" y="1744176"/>
          <a:ext cx="645991" cy="64599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12116377"/>
              <a:satOff val="-74699"/>
              <a:lumOff val="-117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EBC00E-0F42-40FA-B93B-DE5A65E490FC}">
      <dsp:nvSpPr>
        <dsp:cNvPr id="0" name=""/>
        <dsp:cNvSpPr/>
      </dsp:nvSpPr>
      <dsp:spPr>
        <a:xfrm>
          <a:off x="0" y="17851"/>
          <a:ext cx="6152113" cy="5615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Fault</a:t>
          </a:r>
          <a:endParaRPr lang="en-US" sz="2400" kern="1200" dirty="0"/>
        </a:p>
      </dsp:txBody>
      <dsp:txXfrm>
        <a:off x="27415" y="45266"/>
        <a:ext cx="6097283" cy="506769"/>
      </dsp:txXfrm>
    </dsp:sp>
    <dsp:sp modelId="{A763F650-69BB-4111-92CD-5ABF7642FDB5}">
      <dsp:nvSpPr>
        <dsp:cNvPr id="0" name=""/>
        <dsp:cNvSpPr/>
      </dsp:nvSpPr>
      <dsp:spPr>
        <a:xfrm>
          <a:off x="0" y="579451"/>
          <a:ext cx="6152113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33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 dirty="0"/>
            <a:t>A defect in the system (software or hardware).</a:t>
          </a:r>
          <a:endParaRPr lang="en-US" sz="1900" kern="1200" dirty="0"/>
        </a:p>
      </dsp:txBody>
      <dsp:txXfrm>
        <a:off x="0" y="579451"/>
        <a:ext cx="6152113" cy="397440"/>
      </dsp:txXfrm>
    </dsp:sp>
    <dsp:sp modelId="{2FF0B462-65EB-4CBB-B63D-76EEDA33F4CE}">
      <dsp:nvSpPr>
        <dsp:cNvPr id="0" name=""/>
        <dsp:cNvSpPr/>
      </dsp:nvSpPr>
      <dsp:spPr>
        <a:xfrm>
          <a:off x="0" y="976891"/>
          <a:ext cx="6152113" cy="5615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Error</a:t>
          </a:r>
          <a:endParaRPr lang="en-US" sz="2400" kern="1200" dirty="0"/>
        </a:p>
      </dsp:txBody>
      <dsp:txXfrm>
        <a:off x="27415" y="1004306"/>
        <a:ext cx="6097283" cy="506769"/>
      </dsp:txXfrm>
    </dsp:sp>
    <dsp:sp modelId="{BC2AFE37-3506-4814-8B6A-969E324583CA}">
      <dsp:nvSpPr>
        <dsp:cNvPr id="0" name=""/>
        <dsp:cNvSpPr/>
      </dsp:nvSpPr>
      <dsp:spPr>
        <a:xfrm>
          <a:off x="0" y="1538491"/>
          <a:ext cx="6152113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33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 dirty="0"/>
            <a:t>An incorrect internal state. </a:t>
          </a:r>
          <a:endParaRPr lang="en-US" sz="1900" kern="1200" dirty="0"/>
        </a:p>
      </dsp:txBody>
      <dsp:txXfrm>
        <a:off x="0" y="1538491"/>
        <a:ext cx="6152113" cy="397440"/>
      </dsp:txXfrm>
    </dsp:sp>
    <dsp:sp modelId="{C186F9F5-C01E-42B8-B792-088604DF27F7}">
      <dsp:nvSpPr>
        <dsp:cNvPr id="0" name=""/>
        <dsp:cNvSpPr/>
      </dsp:nvSpPr>
      <dsp:spPr>
        <a:xfrm>
          <a:off x="0" y="1935931"/>
          <a:ext cx="6152113" cy="5615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Failure</a:t>
          </a:r>
          <a:endParaRPr lang="en-US" sz="2400" kern="1200" dirty="0"/>
        </a:p>
      </dsp:txBody>
      <dsp:txXfrm>
        <a:off x="27415" y="1963346"/>
        <a:ext cx="6097283" cy="506769"/>
      </dsp:txXfrm>
    </dsp:sp>
    <dsp:sp modelId="{7AA1F069-8AA4-40E1-84EC-D6F8762BAF4B}">
      <dsp:nvSpPr>
        <dsp:cNvPr id="0" name=""/>
        <dsp:cNvSpPr/>
      </dsp:nvSpPr>
      <dsp:spPr>
        <a:xfrm>
          <a:off x="0" y="2497531"/>
          <a:ext cx="6152113" cy="57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33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 dirty="0"/>
            <a:t>An externally visible event: deviation from ideal execution. </a:t>
          </a:r>
          <a:endParaRPr lang="en-US" sz="1900" kern="1200" dirty="0"/>
        </a:p>
      </dsp:txBody>
      <dsp:txXfrm>
        <a:off x="0" y="2497531"/>
        <a:ext cx="6152113" cy="5713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930CF-17C7-4EC8-B860-15CACCB69B74}">
      <dsp:nvSpPr>
        <dsp:cNvPr id="0" name=""/>
        <dsp:cNvSpPr/>
      </dsp:nvSpPr>
      <dsp:spPr>
        <a:xfrm>
          <a:off x="0" y="237438"/>
          <a:ext cx="1990817" cy="653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83820" rIns="234696" bIns="83820" numCol="1" spcCol="1270" anchor="ctr" anchorCtr="0">
          <a:noAutofit/>
        </a:bodyPr>
        <a:lstStyle/>
        <a:p>
          <a:pPr marL="0" lvl="0" indent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FIT</a:t>
          </a:r>
          <a:endParaRPr lang="en-US" sz="3300" kern="1200" dirty="0"/>
        </a:p>
      </dsp:txBody>
      <dsp:txXfrm>
        <a:off x="0" y="237438"/>
        <a:ext cx="1990817" cy="653400"/>
      </dsp:txXfrm>
    </dsp:sp>
    <dsp:sp modelId="{5694D0DD-C8B9-4E4C-AA2C-67A3A6D3DAB8}">
      <dsp:nvSpPr>
        <dsp:cNvPr id="0" name=""/>
        <dsp:cNvSpPr/>
      </dsp:nvSpPr>
      <dsp:spPr>
        <a:xfrm>
          <a:off x="1990817" y="12832"/>
          <a:ext cx="398163" cy="110261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1D603E-3045-4083-B557-4AF38423A51E}">
      <dsp:nvSpPr>
        <dsp:cNvPr id="0" name=""/>
        <dsp:cNvSpPr/>
      </dsp:nvSpPr>
      <dsp:spPr>
        <a:xfrm>
          <a:off x="2548246" y="12832"/>
          <a:ext cx="5415022" cy="11026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200" kern="1200" dirty="0"/>
            <a:t>FIT (failures in time). 1 FIT = 1 failure/ billion hours</a:t>
          </a:r>
          <a:endParaRPr lang="en-US" sz="3200" kern="1200" dirty="0"/>
        </a:p>
      </dsp:txBody>
      <dsp:txXfrm>
        <a:off x="2548246" y="12832"/>
        <a:ext cx="5415022" cy="1102612"/>
      </dsp:txXfrm>
    </dsp:sp>
    <dsp:sp modelId="{0FE70BC8-D032-4A76-B500-103FF0CAC120}">
      <dsp:nvSpPr>
        <dsp:cNvPr id="0" name=""/>
        <dsp:cNvSpPr/>
      </dsp:nvSpPr>
      <dsp:spPr>
        <a:xfrm>
          <a:off x="0" y="1254663"/>
          <a:ext cx="1990817" cy="653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83820" rIns="234696" bIns="83820" numCol="1" spcCol="1270" anchor="ctr" anchorCtr="0">
          <a:noAutofit/>
        </a:bodyPr>
        <a:lstStyle/>
        <a:p>
          <a:pPr marL="0" lvl="0" indent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MTTF</a:t>
          </a:r>
          <a:endParaRPr lang="en-US" sz="3300" kern="1200" dirty="0"/>
        </a:p>
      </dsp:txBody>
      <dsp:txXfrm>
        <a:off x="0" y="1254663"/>
        <a:ext cx="1990817" cy="653400"/>
      </dsp:txXfrm>
    </dsp:sp>
    <dsp:sp modelId="{07D020F8-4F42-4C24-9A4B-394852DCA0E5}">
      <dsp:nvSpPr>
        <dsp:cNvPr id="0" name=""/>
        <dsp:cNvSpPr/>
      </dsp:nvSpPr>
      <dsp:spPr>
        <a:xfrm>
          <a:off x="1990817" y="1234245"/>
          <a:ext cx="398163" cy="69423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8DD1D3-1D00-4627-9D67-F691771D0EEB}">
      <dsp:nvSpPr>
        <dsp:cNvPr id="0" name=""/>
        <dsp:cNvSpPr/>
      </dsp:nvSpPr>
      <dsp:spPr>
        <a:xfrm>
          <a:off x="2548246" y="1234245"/>
          <a:ext cx="5415022" cy="694237"/>
        </a:xfrm>
        <a:prstGeom prst="rect">
          <a:avLst/>
        </a:prstGeom>
        <a:solidFill>
          <a:schemeClr val="accent2">
            <a:hueOff val="4038793"/>
            <a:satOff val="-24900"/>
            <a:lumOff val="-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300" kern="1200" dirty="0"/>
            <a:t>Mean time to failure</a:t>
          </a:r>
          <a:endParaRPr lang="en-US" sz="3300" kern="1200" dirty="0"/>
        </a:p>
      </dsp:txBody>
      <dsp:txXfrm>
        <a:off x="2548246" y="1234245"/>
        <a:ext cx="5415022" cy="694237"/>
      </dsp:txXfrm>
    </dsp:sp>
    <dsp:sp modelId="{F485FA76-DA60-4A29-A876-C55FE359034B}">
      <dsp:nvSpPr>
        <dsp:cNvPr id="0" name=""/>
        <dsp:cNvSpPr/>
      </dsp:nvSpPr>
      <dsp:spPr>
        <a:xfrm>
          <a:off x="0" y="2282098"/>
          <a:ext cx="1990817" cy="653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83820" rIns="234696" bIns="83820" numCol="1" spcCol="1270" anchor="ctr" anchorCtr="0">
          <a:noAutofit/>
        </a:bodyPr>
        <a:lstStyle/>
        <a:p>
          <a:pPr marL="0" lvl="0" indent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MTBF</a:t>
          </a:r>
          <a:endParaRPr lang="en-US" sz="3300" kern="1200" dirty="0"/>
        </a:p>
      </dsp:txBody>
      <dsp:txXfrm>
        <a:off x="0" y="2282098"/>
        <a:ext cx="1990817" cy="653400"/>
      </dsp:txXfrm>
    </dsp:sp>
    <dsp:sp modelId="{5817749A-03EE-4486-96E8-3C8A6F55C52D}">
      <dsp:nvSpPr>
        <dsp:cNvPr id="0" name=""/>
        <dsp:cNvSpPr/>
      </dsp:nvSpPr>
      <dsp:spPr>
        <a:xfrm>
          <a:off x="1990817" y="2047282"/>
          <a:ext cx="398163" cy="112303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3B263D-3424-40C5-8C20-6E833BC32325}">
      <dsp:nvSpPr>
        <dsp:cNvPr id="0" name=""/>
        <dsp:cNvSpPr/>
      </dsp:nvSpPr>
      <dsp:spPr>
        <a:xfrm>
          <a:off x="2548246" y="2047282"/>
          <a:ext cx="5415022" cy="1123031"/>
        </a:xfrm>
        <a:prstGeom prst="rect">
          <a:avLst/>
        </a:prstGeom>
        <a:solidFill>
          <a:schemeClr val="accent2">
            <a:hueOff val="8077585"/>
            <a:satOff val="-49799"/>
            <a:lumOff val="-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300" kern="1200" dirty="0"/>
            <a:t>Mean time between failures</a:t>
          </a:r>
          <a:endParaRPr lang="en-US" sz="3300" kern="1200" dirty="0"/>
        </a:p>
      </dsp:txBody>
      <dsp:txXfrm>
        <a:off x="2548246" y="2047282"/>
        <a:ext cx="5415022" cy="1123031"/>
      </dsp:txXfrm>
    </dsp:sp>
    <dsp:sp modelId="{1C7F4ABE-E1FC-49DE-9071-60F539A64FB3}">
      <dsp:nvSpPr>
        <dsp:cNvPr id="0" name=""/>
        <dsp:cNvSpPr/>
      </dsp:nvSpPr>
      <dsp:spPr>
        <a:xfrm>
          <a:off x="0" y="3309532"/>
          <a:ext cx="1990817" cy="653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83820" rIns="234696" bIns="83820" numCol="1" spcCol="1270" anchor="ctr" anchorCtr="0">
          <a:noAutofit/>
        </a:bodyPr>
        <a:lstStyle/>
        <a:p>
          <a:pPr marL="0" lvl="0" indent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MTTR</a:t>
          </a:r>
          <a:endParaRPr lang="en-US" sz="3300" kern="1200" dirty="0"/>
        </a:p>
      </dsp:txBody>
      <dsp:txXfrm>
        <a:off x="0" y="3309532"/>
        <a:ext cx="1990817" cy="653400"/>
      </dsp:txXfrm>
    </dsp:sp>
    <dsp:sp modelId="{5DDA469D-684D-41E1-B5BE-89A365F70A34}">
      <dsp:nvSpPr>
        <dsp:cNvPr id="0" name=""/>
        <dsp:cNvSpPr/>
      </dsp:nvSpPr>
      <dsp:spPr>
        <a:xfrm>
          <a:off x="1990817" y="3289113"/>
          <a:ext cx="398163" cy="69423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B6B03A-0E2F-4400-A402-B86C95664484}">
      <dsp:nvSpPr>
        <dsp:cNvPr id="0" name=""/>
        <dsp:cNvSpPr/>
      </dsp:nvSpPr>
      <dsp:spPr>
        <a:xfrm>
          <a:off x="2548246" y="3289113"/>
          <a:ext cx="5415022" cy="694237"/>
        </a:xfrm>
        <a:prstGeom prst="rect">
          <a:avLst/>
        </a:prstGeom>
        <a:solidFill>
          <a:schemeClr val="accent2">
            <a:hueOff val="12116377"/>
            <a:satOff val="-74699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300" kern="1200" dirty="0"/>
            <a:t>Mean time to repair</a:t>
          </a:r>
          <a:endParaRPr lang="en-US" sz="3300" kern="1200" dirty="0"/>
        </a:p>
      </dsp:txBody>
      <dsp:txXfrm>
        <a:off x="2548246" y="3289113"/>
        <a:ext cx="5415022" cy="6942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CEEA4-2A52-4294-8262-3DA2EBA30337}">
      <dsp:nvSpPr>
        <dsp:cNvPr id="0" name=""/>
        <dsp:cNvSpPr/>
      </dsp:nvSpPr>
      <dsp:spPr>
        <a:xfrm>
          <a:off x="0" y="27531"/>
          <a:ext cx="6096000" cy="585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Trace uranium and thorium impurities</a:t>
          </a:r>
        </a:p>
      </dsp:txBody>
      <dsp:txXfrm>
        <a:off x="28557" y="56088"/>
        <a:ext cx="6038886" cy="527886"/>
      </dsp:txXfrm>
    </dsp:sp>
    <dsp:sp modelId="{F86A570C-95A4-44DB-A698-3537E4ACCFCB}">
      <dsp:nvSpPr>
        <dsp:cNvPr id="0" name=""/>
        <dsp:cNvSpPr/>
      </dsp:nvSpPr>
      <dsp:spPr>
        <a:xfrm>
          <a:off x="0" y="612531"/>
          <a:ext cx="60960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4-9 MeV (energy), 100 </a:t>
          </a:r>
          <a14:m xmlns:a14="http://schemas.microsoft.com/office/drawing/2010/main">
            <m:oMath xmlns:m="http://schemas.openxmlformats.org/officeDocument/2006/math">
              <m:r>
                <a:rPr lang="en-US" sz="2000" b="0" i="1" kern="1200" smtClean="0">
                  <a:latin typeface="Cambria Math" panose="02040503050406030204" pitchFamily="18" charset="0"/>
                </a:rPr>
                <m:t>𝜇</m:t>
              </m:r>
              <m:r>
                <a:rPr lang="en-US" sz="2000" b="0" i="1" kern="1200" smtClean="0">
                  <a:latin typeface="Cambria Math" panose="02040503050406030204" pitchFamily="18" charset="0"/>
                </a:rPr>
                <m:t>𝑚</m:t>
              </m:r>
              <m:r>
                <a:rPr lang="en-IN" sz="2000" b="0" i="1" kern="1200" smtClean="0">
                  <a:latin typeface="Cambria Math" panose="02040503050406030204" pitchFamily="18" charset="0"/>
                </a:rPr>
                <m:t> </m:t>
              </m:r>
            </m:oMath>
          </a14:m>
          <a:r>
            <a:rPr lang="en-US" sz="2000" kern="1200" dirty="0"/>
            <a:t>(penetration range)</a:t>
          </a:r>
        </a:p>
      </dsp:txBody>
      <dsp:txXfrm>
        <a:off x="0" y="612531"/>
        <a:ext cx="6096000" cy="414000"/>
      </dsp:txXfrm>
    </dsp:sp>
    <dsp:sp modelId="{0A49180D-C24F-48C0-BB2B-9E155BFA881B}">
      <dsp:nvSpPr>
        <dsp:cNvPr id="0" name=""/>
        <dsp:cNvSpPr/>
      </dsp:nvSpPr>
      <dsp:spPr>
        <a:xfrm>
          <a:off x="0" y="1026531"/>
          <a:ext cx="6096000" cy="585000"/>
        </a:xfrm>
        <a:prstGeom prst="roundRect">
          <a:avLst/>
        </a:prstGeom>
        <a:solidFill>
          <a:schemeClr val="accent2">
            <a:hueOff val="4038793"/>
            <a:satOff val="-24900"/>
            <a:lumOff val="-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30000" dirty="0"/>
            <a:t>210</a:t>
          </a:r>
          <a:r>
            <a:rPr lang="en-US" sz="2500" kern="1200" baseline="0" dirty="0"/>
            <a:t>Pb</a:t>
          </a:r>
          <a:r>
            <a:rPr lang="en-US" sz="2500" kern="1200" baseline="-25000" dirty="0"/>
            <a:t> </a:t>
          </a:r>
          <a:r>
            <a:rPr lang="en-US" sz="2500" kern="1200" baseline="0" dirty="0"/>
            <a:t>decay</a:t>
          </a:r>
        </a:p>
      </dsp:txBody>
      <dsp:txXfrm>
        <a:off x="28557" y="1055088"/>
        <a:ext cx="6038886" cy="527886"/>
      </dsp:txXfrm>
    </dsp:sp>
    <dsp:sp modelId="{C8BD4C74-67E1-46B0-8C0B-786DC7B54265}">
      <dsp:nvSpPr>
        <dsp:cNvPr id="0" name=""/>
        <dsp:cNvSpPr/>
      </dsp:nvSpPr>
      <dsp:spPr>
        <a:xfrm>
          <a:off x="0" y="1611531"/>
          <a:ext cx="6096000" cy="659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Decays into </a:t>
          </a:r>
          <a:r>
            <a:rPr lang="en-US" sz="2000" kern="1200" baseline="30000" dirty="0"/>
            <a:t>210</a:t>
          </a:r>
          <a:r>
            <a:rPr lang="en-US" sz="2000" kern="1200" baseline="0" dirty="0"/>
            <a:t>Pb </a:t>
          </a:r>
          <a:r>
            <a:rPr lang="en-US" sz="2000" kern="1200" baseline="0" dirty="0">
              <a:sym typeface="Wingdings" panose="05000000000000000000" pitchFamily="2" charset="2"/>
            </a:rPr>
            <a:t> </a:t>
          </a:r>
          <a:r>
            <a:rPr lang="en-US" sz="2000" kern="1200" baseline="30000" dirty="0">
              <a:sym typeface="Wingdings" panose="05000000000000000000" pitchFamily="2" charset="2"/>
            </a:rPr>
            <a:t>206</a:t>
          </a:r>
          <a:r>
            <a:rPr lang="en-US" sz="2000" kern="1200" baseline="0" dirty="0">
              <a:sym typeface="Wingdings" panose="05000000000000000000" pitchFamily="2" charset="2"/>
            </a:rPr>
            <a:t>Pb</a:t>
          </a:r>
          <a:endParaRPr lang="en-US" sz="2000" kern="1200" baseline="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baseline="0" dirty="0"/>
            <a:t>Emits an alpha particle</a:t>
          </a:r>
        </a:p>
      </dsp:txBody>
      <dsp:txXfrm>
        <a:off x="0" y="1611531"/>
        <a:ext cx="6096000" cy="659812"/>
      </dsp:txXfrm>
    </dsp:sp>
    <dsp:sp modelId="{F20DDA42-1F6D-4111-94C1-1992A73B27C5}">
      <dsp:nvSpPr>
        <dsp:cNvPr id="0" name=""/>
        <dsp:cNvSpPr/>
      </dsp:nvSpPr>
      <dsp:spPr>
        <a:xfrm>
          <a:off x="0" y="2271343"/>
          <a:ext cx="6096000" cy="585000"/>
        </a:xfrm>
        <a:prstGeom prst="roundRect">
          <a:avLst/>
        </a:prstGeom>
        <a:solidFill>
          <a:schemeClr val="accent2">
            <a:hueOff val="8077585"/>
            <a:satOff val="-49799"/>
            <a:lumOff val="-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Decay of </a:t>
          </a:r>
          <a:r>
            <a:rPr lang="en-US" sz="2500" kern="1200" baseline="30000" dirty="0"/>
            <a:t>10</a:t>
          </a:r>
          <a:r>
            <a:rPr lang="en-US" sz="2500" kern="1200" baseline="0" dirty="0"/>
            <a:t>B</a:t>
          </a:r>
        </a:p>
      </dsp:txBody>
      <dsp:txXfrm>
        <a:off x="28557" y="2299900"/>
        <a:ext cx="6038886" cy="527886"/>
      </dsp:txXfrm>
    </dsp:sp>
    <dsp:sp modelId="{BB89B2C9-26B4-4428-A9E5-013E71B4D918}">
      <dsp:nvSpPr>
        <dsp:cNvPr id="0" name=""/>
        <dsp:cNvSpPr/>
      </dsp:nvSpPr>
      <dsp:spPr>
        <a:xfrm>
          <a:off x="0" y="2856343"/>
          <a:ext cx="6096000" cy="595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baseline="0" dirty="0"/>
            <a:t>Part of a dielectric: boron </a:t>
          </a:r>
          <a:r>
            <a:rPr lang="en-US" sz="2000" kern="1200" baseline="0" dirty="0" err="1"/>
            <a:t>phosposilicate</a:t>
          </a:r>
          <a:r>
            <a:rPr lang="en-US" sz="2000" kern="1200" baseline="0" dirty="0"/>
            <a:t> glass (BPSG)</a:t>
          </a:r>
        </a:p>
      </dsp:txBody>
      <dsp:txXfrm>
        <a:off x="0" y="2856343"/>
        <a:ext cx="6096000" cy="595125"/>
      </dsp:txXfrm>
    </dsp:sp>
    <dsp:sp modelId="{9BDE1A03-B7C7-44FC-B8FC-4C0B2A629460}">
      <dsp:nvSpPr>
        <dsp:cNvPr id="0" name=""/>
        <dsp:cNvSpPr/>
      </dsp:nvSpPr>
      <dsp:spPr>
        <a:xfrm>
          <a:off x="0" y="3451468"/>
          <a:ext cx="6096000" cy="585000"/>
        </a:xfrm>
        <a:prstGeom prst="roundRect">
          <a:avLst/>
        </a:prstGeom>
        <a:solidFill>
          <a:schemeClr val="accent2">
            <a:hueOff val="12116377"/>
            <a:satOff val="-74699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Neutrons</a:t>
          </a:r>
        </a:p>
      </dsp:txBody>
      <dsp:txXfrm>
        <a:off x="28557" y="3480025"/>
        <a:ext cx="6038886" cy="5278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0236F-F5F5-4DC7-B52A-BE5AFF41551C}">
      <dsp:nvSpPr>
        <dsp:cNvPr id="0" name=""/>
        <dsp:cNvSpPr/>
      </dsp:nvSpPr>
      <dsp:spPr>
        <a:xfrm>
          <a:off x="3279" y="0"/>
          <a:ext cx="2867372" cy="934720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686" tIns="77343" rIns="38672" bIns="77343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Device level</a:t>
          </a:r>
        </a:p>
      </dsp:txBody>
      <dsp:txXfrm>
        <a:off x="3279" y="0"/>
        <a:ext cx="2633692" cy="934720"/>
      </dsp:txXfrm>
    </dsp:sp>
    <dsp:sp modelId="{8D2A3431-24D8-4C86-A79C-C61392A513F0}">
      <dsp:nvSpPr>
        <dsp:cNvPr id="0" name=""/>
        <dsp:cNvSpPr/>
      </dsp:nvSpPr>
      <dsp:spPr>
        <a:xfrm>
          <a:off x="2297176" y="0"/>
          <a:ext cx="2867372" cy="93472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77343" rIns="38672" bIns="77343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Circuit level</a:t>
          </a:r>
        </a:p>
      </dsp:txBody>
      <dsp:txXfrm>
        <a:off x="2764536" y="0"/>
        <a:ext cx="1932652" cy="934720"/>
      </dsp:txXfrm>
    </dsp:sp>
    <dsp:sp modelId="{E9C48268-19E8-4DF5-B8AC-09ABBE434BB8}">
      <dsp:nvSpPr>
        <dsp:cNvPr id="0" name=""/>
        <dsp:cNvSpPr/>
      </dsp:nvSpPr>
      <dsp:spPr>
        <a:xfrm>
          <a:off x="4594353" y="0"/>
          <a:ext cx="2867372" cy="93472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77343" rIns="38672" bIns="77343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Arch. level</a:t>
          </a:r>
        </a:p>
      </dsp:txBody>
      <dsp:txXfrm>
        <a:off x="5061713" y="0"/>
        <a:ext cx="1932652" cy="9347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BE879-39C8-47CB-9982-F88C5BC31F1B}">
      <dsp:nvSpPr>
        <dsp:cNvPr id="0" name=""/>
        <dsp:cNvSpPr/>
      </dsp:nvSpPr>
      <dsp:spPr>
        <a:xfrm>
          <a:off x="0" y="17018"/>
          <a:ext cx="6858000" cy="608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Complete	</a:t>
          </a:r>
          <a:endParaRPr lang="en-US" sz="2600" kern="1200" dirty="0"/>
        </a:p>
      </dsp:txBody>
      <dsp:txXfrm>
        <a:off x="29700" y="46718"/>
        <a:ext cx="6798600" cy="549000"/>
      </dsp:txXfrm>
    </dsp:sp>
    <dsp:sp modelId="{4D6BAD35-C685-4CA8-9638-A84079F1AAA5}">
      <dsp:nvSpPr>
        <dsp:cNvPr id="0" name=""/>
        <dsp:cNvSpPr/>
      </dsp:nvSpPr>
      <dsp:spPr>
        <a:xfrm>
          <a:off x="0" y="625419"/>
          <a:ext cx="68580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742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The execution of the entire thread is checked</a:t>
          </a:r>
          <a:endParaRPr lang="en-US" sz="2000" kern="1200" dirty="0"/>
        </a:p>
      </dsp:txBody>
      <dsp:txXfrm>
        <a:off x="0" y="625419"/>
        <a:ext cx="6858000" cy="430560"/>
      </dsp:txXfrm>
    </dsp:sp>
    <dsp:sp modelId="{06D80A90-64BB-40AE-ACFD-F2C45D15AE8B}">
      <dsp:nvSpPr>
        <dsp:cNvPr id="0" name=""/>
        <dsp:cNvSpPr/>
      </dsp:nvSpPr>
      <dsp:spPr>
        <a:xfrm>
          <a:off x="0" y="1055979"/>
          <a:ext cx="6858000" cy="608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Subset	</a:t>
          </a:r>
          <a:endParaRPr lang="en-US" sz="2600" kern="1200" dirty="0"/>
        </a:p>
      </dsp:txBody>
      <dsp:txXfrm>
        <a:off x="29700" y="1085679"/>
        <a:ext cx="6798600" cy="549000"/>
      </dsp:txXfrm>
    </dsp:sp>
    <dsp:sp modelId="{EA93B1B2-57EA-4E60-BDCF-43A459ABCEB7}">
      <dsp:nvSpPr>
        <dsp:cNvPr id="0" name=""/>
        <dsp:cNvSpPr/>
      </dsp:nvSpPr>
      <dsp:spPr>
        <a:xfrm>
          <a:off x="0" y="1664379"/>
          <a:ext cx="68580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742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Checks a subset of instructions</a:t>
          </a:r>
          <a:endParaRPr lang="en-US" sz="2000" kern="1200" dirty="0"/>
        </a:p>
      </dsp:txBody>
      <dsp:txXfrm>
        <a:off x="0" y="1664379"/>
        <a:ext cx="6858000" cy="430560"/>
      </dsp:txXfrm>
    </dsp:sp>
    <dsp:sp modelId="{45C907B4-C450-4314-B9D4-E8753BE11C2F}">
      <dsp:nvSpPr>
        <dsp:cNvPr id="0" name=""/>
        <dsp:cNvSpPr/>
      </dsp:nvSpPr>
      <dsp:spPr>
        <a:xfrm>
          <a:off x="0" y="2094939"/>
          <a:ext cx="6858000" cy="608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Invariant</a:t>
          </a:r>
          <a:endParaRPr lang="en-US" sz="2600" kern="1200" dirty="0"/>
        </a:p>
      </dsp:txBody>
      <dsp:txXfrm>
        <a:off x="29700" y="2124639"/>
        <a:ext cx="6798600" cy="549000"/>
      </dsp:txXfrm>
    </dsp:sp>
    <dsp:sp modelId="{1895E844-10A0-445E-BB2E-9DEE81DC9819}">
      <dsp:nvSpPr>
        <dsp:cNvPr id="0" name=""/>
        <dsp:cNvSpPr/>
      </dsp:nvSpPr>
      <dsp:spPr>
        <a:xfrm>
          <a:off x="0" y="2703339"/>
          <a:ext cx="6858000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742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Checks if certain properties hold for internal signals and outputs</a:t>
          </a:r>
          <a:endParaRPr lang="en-US" sz="2000" kern="1200" dirty="0"/>
        </a:p>
      </dsp:txBody>
      <dsp:txXfrm>
        <a:off x="0" y="2703339"/>
        <a:ext cx="6858000" cy="592020"/>
      </dsp:txXfrm>
    </dsp:sp>
    <dsp:sp modelId="{D05E82D8-5323-4844-9354-7EEE05F1CD74}">
      <dsp:nvSpPr>
        <dsp:cNvPr id="0" name=""/>
        <dsp:cNvSpPr/>
      </dsp:nvSpPr>
      <dsp:spPr>
        <a:xfrm>
          <a:off x="0" y="3295358"/>
          <a:ext cx="6858000" cy="608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Symptom</a:t>
          </a:r>
          <a:endParaRPr lang="en-US" sz="2600" kern="1200" dirty="0"/>
        </a:p>
      </dsp:txBody>
      <dsp:txXfrm>
        <a:off x="29700" y="3325058"/>
        <a:ext cx="6798600" cy="549000"/>
      </dsp:txXfrm>
    </dsp:sp>
    <dsp:sp modelId="{EB34BAB3-E115-42D9-9EBB-FB56771A345A}">
      <dsp:nvSpPr>
        <dsp:cNvPr id="0" name=""/>
        <dsp:cNvSpPr/>
      </dsp:nvSpPr>
      <dsp:spPr>
        <a:xfrm>
          <a:off x="0" y="3903759"/>
          <a:ext cx="68580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742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Checks if something went wrong.</a:t>
          </a:r>
          <a:endParaRPr lang="en-US" sz="2000" kern="1200" dirty="0"/>
        </a:p>
      </dsp:txBody>
      <dsp:txXfrm>
        <a:off x="0" y="3903759"/>
        <a:ext cx="6858000" cy="4305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1C5652-D6FE-4B55-8305-C37C8BA47137}">
      <dsp:nvSpPr>
        <dsp:cNvPr id="0" name=""/>
        <dsp:cNvSpPr/>
      </dsp:nvSpPr>
      <dsp:spPr>
        <a:xfrm>
          <a:off x="0" y="32316"/>
          <a:ext cx="8495267" cy="491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Burn-in testing</a:t>
          </a:r>
        </a:p>
      </dsp:txBody>
      <dsp:txXfrm>
        <a:off x="23988" y="56304"/>
        <a:ext cx="8447291" cy="443423"/>
      </dsp:txXfrm>
    </dsp:sp>
    <dsp:sp modelId="{56DCC631-6166-4F77-AB5C-80D8DA362DAE}">
      <dsp:nvSpPr>
        <dsp:cNvPr id="0" name=""/>
        <dsp:cNvSpPr/>
      </dsp:nvSpPr>
      <dsp:spPr>
        <a:xfrm>
          <a:off x="0" y="523716"/>
          <a:ext cx="8495267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725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/>
            <a:t>Attach </a:t>
          </a:r>
          <a:r>
            <a:rPr lang="en-IN" sz="1600" kern="1200" dirty="0">
              <a:solidFill>
                <a:srgbClr val="0070C0"/>
              </a:solidFill>
            </a:rPr>
            <a:t>probes</a:t>
          </a:r>
          <a:r>
            <a:rPr lang="en-IN" sz="1600" kern="1200" dirty="0"/>
            <a:t> to wafers and perform exhaustive testing.  </a:t>
          </a:r>
        </a:p>
      </dsp:txBody>
      <dsp:txXfrm>
        <a:off x="0" y="523716"/>
        <a:ext cx="8495267" cy="347760"/>
      </dsp:txXfrm>
    </dsp:sp>
    <dsp:sp modelId="{D2B1DEDC-5A56-4341-95EE-849495769866}">
      <dsp:nvSpPr>
        <dsp:cNvPr id="0" name=""/>
        <dsp:cNvSpPr/>
      </dsp:nvSpPr>
      <dsp:spPr>
        <a:xfrm>
          <a:off x="0" y="871476"/>
          <a:ext cx="8495267" cy="4913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Scan chain based testing</a:t>
          </a:r>
        </a:p>
      </dsp:txBody>
      <dsp:txXfrm>
        <a:off x="23988" y="895464"/>
        <a:ext cx="8447291" cy="443423"/>
      </dsp:txXfrm>
    </dsp:sp>
    <dsp:sp modelId="{F27B287E-5B6D-4E85-A704-C9D9B76516A5}">
      <dsp:nvSpPr>
        <dsp:cNvPr id="0" name=""/>
        <dsp:cNvSpPr/>
      </dsp:nvSpPr>
      <dsp:spPr>
        <a:xfrm>
          <a:off x="0" y="1362876"/>
          <a:ext cx="8495267" cy="478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725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/>
            <a:t>A scan chain is a </a:t>
          </a:r>
          <a:r>
            <a:rPr lang="en-IN" sz="1600" kern="1200" dirty="0">
              <a:solidFill>
                <a:srgbClr val="7030A0"/>
              </a:solidFill>
            </a:rPr>
            <a:t>serial</a:t>
          </a:r>
          <a:r>
            <a:rPr lang="en-IN" sz="1600" kern="1200" dirty="0"/>
            <a:t> bus that is </a:t>
          </a:r>
          <a:r>
            <a:rPr lang="en-IN" sz="1600" kern="1200" dirty="0">
              <a:solidFill>
                <a:srgbClr val="00B050"/>
              </a:solidFill>
            </a:rPr>
            <a:t>connected</a:t>
          </a:r>
          <a:r>
            <a:rPr lang="en-IN" sz="1600" kern="1200" dirty="0"/>
            <a:t> to a large number of flip-flops. Set their state, </a:t>
          </a:r>
          <a:r>
            <a:rPr lang="en-IN" sz="1600" kern="1200" dirty="0">
              <a:solidFill>
                <a:srgbClr val="E21A23"/>
              </a:solidFill>
            </a:rPr>
            <a:t>run</a:t>
          </a:r>
          <a:r>
            <a:rPr lang="en-IN" sz="1600" kern="1200" dirty="0"/>
            <a:t> the processor, and again </a:t>
          </a:r>
          <a:r>
            <a:rPr lang="en-IN" sz="1600" kern="1200" dirty="0">
              <a:solidFill>
                <a:srgbClr val="C00000"/>
              </a:solidFill>
            </a:rPr>
            <a:t>read</a:t>
          </a:r>
          <a:r>
            <a:rPr lang="en-IN" sz="1600" kern="1200" dirty="0"/>
            <a:t> them via the scan chain. Test the values. </a:t>
          </a:r>
        </a:p>
      </dsp:txBody>
      <dsp:txXfrm>
        <a:off x="0" y="1362876"/>
        <a:ext cx="8495267" cy="478170"/>
      </dsp:txXfrm>
    </dsp:sp>
    <dsp:sp modelId="{2B4B1684-E136-4C38-B177-F0511E757814}">
      <dsp:nvSpPr>
        <dsp:cNvPr id="0" name=""/>
        <dsp:cNvSpPr/>
      </dsp:nvSpPr>
      <dsp:spPr>
        <a:xfrm>
          <a:off x="0" y="1841046"/>
          <a:ext cx="8495267" cy="4913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 err="1"/>
            <a:t>Iddq</a:t>
          </a:r>
          <a:r>
            <a:rPr lang="en-IN" sz="2100" kern="1200" dirty="0"/>
            <a:t> testing</a:t>
          </a:r>
        </a:p>
      </dsp:txBody>
      <dsp:txXfrm>
        <a:off x="23988" y="1865034"/>
        <a:ext cx="8447291" cy="443423"/>
      </dsp:txXfrm>
    </dsp:sp>
    <dsp:sp modelId="{FDCCD0D1-C003-4CEA-BBCB-1BFB79DB6462}">
      <dsp:nvSpPr>
        <dsp:cNvPr id="0" name=""/>
        <dsp:cNvSpPr/>
      </dsp:nvSpPr>
      <dsp:spPr>
        <a:xfrm>
          <a:off x="0" y="2332446"/>
          <a:ext cx="8495267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725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/>
            <a:t>Verify the </a:t>
          </a:r>
          <a:r>
            <a:rPr lang="en-IN" sz="1600" kern="1200" dirty="0">
              <a:solidFill>
                <a:srgbClr val="FF0000"/>
              </a:solidFill>
            </a:rPr>
            <a:t>current</a:t>
          </a:r>
          <a:r>
            <a:rPr lang="en-IN" sz="1600" kern="1200" dirty="0"/>
            <a:t> in the quiescent stage. Finds short circuits. </a:t>
          </a:r>
        </a:p>
      </dsp:txBody>
      <dsp:txXfrm>
        <a:off x="0" y="2332446"/>
        <a:ext cx="8495267" cy="347760"/>
      </dsp:txXfrm>
    </dsp:sp>
    <dsp:sp modelId="{C1B114E0-AF68-4E63-95EA-D6FB0853421A}">
      <dsp:nvSpPr>
        <dsp:cNvPr id="0" name=""/>
        <dsp:cNvSpPr/>
      </dsp:nvSpPr>
      <dsp:spPr>
        <a:xfrm>
          <a:off x="0" y="2680205"/>
          <a:ext cx="8495267" cy="4913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 err="1"/>
            <a:t>Shmooing</a:t>
          </a:r>
          <a:endParaRPr lang="en-IN" sz="2100" kern="1200" dirty="0"/>
        </a:p>
      </dsp:txBody>
      <dsp:txXfrm>
        <a:off x="23988" y="2704193"/>
        <a:ext cx="8447291" cy="443423"/>
      </dsp:txXfrm>
    </dsp:sp>
    <dsp:sp modelId="{45868096-A396-467B-91AE-96BF8ECF2A51}">
      <dsp:nvSpPr>
        <dsp:cNvPr id="0" name=""/>
        <dsp:cNvSpPr/>
      </dsp:nvSpPr>
      <dsp:spPr>
        <a:xfrm>
          <a:off x="0" y="3171606"/>
          <a:ext cx="8495267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725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/>
            <a:t>Run the </a:t>
          </a:r>
          <a:r>
            <a:rPr lang="en-IN" sz="1600" kern="1200" dirty="0">
              <a:solidFill>
                <a:srgbClr val="00B050"/>
              </a:solidFill>
            </a:rPr>
            <a:t>chip</a:t>
          </a:r>
          <a:r>
            <a:rPr lang="en-IN" sz="1600" kern="1200" dirty="0"/>
            <a:t> at different voltages and frequencies. </a:t>
          </a:r>
          <a:r>
            <a:rPr lang="en-IN" sz="1600" kern="1200" dirty="0">
              <a:solidFill>
                <a:srgbClr val="7030A0"/>
              </a:solidFill>
            </a:rPr>
            <a:t>Create</a:t>
          </a:r>
          <a:r>
            <a:rPr lang="en-IN" sz="1600" kern="1200" dirty="0"/>
            <a:t> its DVFS table.</a:t>
          </a:r>
        </a:p>
      </dsp:txBody>
      <dsp:txXfrm>
        <a:off x="0" y="3171606"/>
        <a:ext cx="8495267" cy="347760"/>
      </dsp:txXfrm>
    </dsp:sp>
    <dsp:sp modelId="{F4C21A23-3EA0-4581-9AE7-088296B6B26F}">
      <dsp:nvSpPr>
        <dsp:cNvPr id="0" name=""/>
        <dsp:cNvSpPr/>
      </dsp:nvSpPr>
      <dsp:spPr>
        <a:xfrm>
          <a:off x="0" y="3519366"/>
          <a:ext cx="8495267" cy="49139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Functional testing</a:t>
          </a:r>
        </a:p>
      </dsp:txBody>
      <dsp:txXfrm>
        <a:off x="23988" y="3543354"/>
        <a:ext cx="8447291" cy="443423"/>
      </dsp:txXfrm>
    </dsp:sp>
    <dsp:sp modelId="{6F7C3097-FE57-48BD-90CF-5AD43C8433DF}">
      <dsp:nvSpPr>
        <dsp:cNvPr id="0" name=""/>
        <dsp:cNvSpPr/>
      </dsp:nvSpPr>
      <dsp:spPr>
        <a:xfrm>
          <a:off x="0" y="4010766"/>
          <a:ext cx="8495267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725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/>
            <a:t>Set the chip to a </a:t>
          </a:r>
          <a:r>
            <a:rPr lang="en-IN" sz="1600" kern="1200" dirty="0">
              <a:solidFill>
                <a:srgbClr val="01708C"/>
              </a:solidFill>
            </a:rPr>
            <a:t>deterministic</a:t>
          </a:r>
          <a:r>
            <a:rPr lang="en-IN" sz="1600" kern="1200" dirty="0"/>
            <a:t> state and then </a:t>
          </a:r>
          <a:r>
            <a:rPr lang="en-IN" sz="1600" kern="1200" dirty="0">
              <a:solidFill>
                <a:srgbClr val="692146"/>
              </a:solidFill>
            </a:rPr>
            <a:t>apply</a:t>
          </a:r>
          <a:r>
            <a:rPr lang="en-IN" sz="1600" kern="1200" dirty="0"/>
            <a:t> test vectors. </a:t>
          </a:r>
        </a:p>
      </dsp:txBody>
      <dsp:txXfrm>
        <a:off x="0" y="4010766"/>
        <a:ext cx="8495267" cy="3477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7973B-4897-4230-8B72-513948588E28}">
      <dsp:nvSpPr>
        <dsp:cNvPr id="0" name=""/>
        <dsp:cNvSpPr/>
      </dsp:nvSpPr>
      <dsp:spPr>
        <a:xfrm>
          <a:off x="837" y="53472"/>
          <a:ext cx="3264916" cy="19589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Electromigration</a:t>
          </a:r>
        </a:p>
      </dsp:txBody>
      <dsp:txXfrm>
        <a:off x="837" y="53472"/>
        <a:ext cx="3264916" cy="1958950"/>
      </dsp:txXfrm>
    </dsp:sp>
    <dsp:sp modelId="{9F698DF2-3704-4D43-9E05-FBE278D68ADF}">
      <dsp:nvSpPr>
        <dsp:cNvPr id="0" name=""/>
        <dsp:cNvSpPr/>
      </dsp:nvSpPr>
      <dsp:spPr>
        <a:xfrm>
          <a:off x="3592245" y="53472"/>
          <a:ext cx="3264916" cy="19589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Stress migration</a:t>
          </a:r>
        </a:p>
      </dsp:txBody>
      <dsp:txXfrm>
        <a:off x="3592245" y="53472"/>
        <a:ext cx="3264916" cy="1958950"/>
      </dsp:txXfrm>
    </dsp:sp>
    <dsp:sp modelId="{CCDF965B-6854-4DD2-8CAB-0A0A722374FC}">
      <dsp:nvSpPr>
        <dsp:cNvPr id="0" name=""/>
        <dsp:cNvSpPr/>
      </dsp:nvSpPr>
      <dsp:spPr>
        <a:xfrm>
          <a:off x="837" y="2338914"/>
          <a:ext cx="3264916" cy="19589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Thermal cycling</a:t>
          </a:r>
        </a:p>
      </dsp:txBody>
      <dsp:txXfrm>
        <a:off x="837" y="2338914"/>
        <a:ext cx="3264916" cy="1958950"/>
      </dsp:txXfrm>
    </dsp:sp>
    <dsp:sp modelId="{59EC05D7-7F3F-486E-ABF8-99E2001E037C}">
      <dsp:nvSpPr>
        <dsp:cNvPr id="0" name=""/>
        <dsp:cNvSpPr/>
      </dsp:nvSpPr>
      <dsp:spPr>
        <a:xfrm>
          <a:off x="3592245" y="2338914"/>
          <a:ext cx="3264916" cy="19589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Dielectric breakdown</a:t>
          </a:r>
        </a:p>
      </dsp:txBody>
      <dsp:txXfrm>
        <a:off x="3592245" y="2338914"/>
        <a:ext cx="3264916" cy="1958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145" cy="462721"/>
          </a:xfrm>
          <a:prstGeom prst="rect">
            <a:avLst/>
          </a:prstGeom>
        </p:spPr>
        <p:txBody>
          <a:bodyPr vert="horz" lIns="87304" tIns="43652" rIns="87304" bIns="43652" rtlCol="0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34" y="0"/>
            <a:ext cx="3038145" cy="462721"/>
          </a:xfrm>
          <a:prstGeom prst="rect">
            <a:avLst/>
          </a:prstGeom>
        </p:spPr>
        <p:txBody>
          <a:bodyPr vert="horz" lIns="87304" tIns="43652" rIns="87304" bIns="43652" rtlCol="0"/>
          <a:lstStyle>
            <a:lvl1pPr algn="r">
              <a:defRPr sz="1100"/>
            </a:lvl1pPr>
          </a:lstStyle>
          <a:p>
            <a:fld id="{7CF79C4C-9A95-4F23-B503-12D2C6F00E19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773355"/>
            <a:ext cx="3038145" cy="462720"/>
          </a:xfrm>
          <a:prstGeom prst="rect">
            <a:avLst/>
          </a:prstGeom>
        </p:spPr>
        <p:txBody>
          <a:bodyPr vert="horz" lIns="87304" tIns="43652" rIns="87304" bIns="43652" rtlCol="0" anchor="b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34" y="8773355"/>
            <a:ext cx="3038145" cy="462720"/>
          </a:xfrm>
          <a:prstGeom prst="rect">
            <a:avLst/>
          </a:prstGeom>
        </p:spPr>
        <p:txBody>
          <a:bodyPr vert="horz" lIns="87304" tIns="43652" rIns="87304" bIns="43652" rtlCol="0" anchor="b"/>
          <a:lstStyle>
            <a:lvl1pPr algn="r">
              <a:defRPr sz="1100"/>
            </a:lvl1pPr>
          </a:lstStyle>
          <a:p>
            <a:fld id="{9BEDD28F-82A9-4FAE-8C69-E41F27D67B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47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5:04:57.890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1 0 592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3407"/>
          </a:xfrm>
          <a:prstGeom prst="rect">
            <a:avLst/>
          </a:prstGeom>
        </p:spPr>
        <p:txBody>
          <a:bodyPr vert="horz" lIns="92290" tIns="46144" rIns="92290" bIns="4614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2"/>
            <a:ext cx="3037840" cy="463407"/>
          </a:xfrm>
          <a:prstGeom prst="rect">
            <a:avLst/>
          </a:prstGeom>
        </p:spPr>
        <p:txBody>
          <a:bodyPr vert="horz" lIns="92290" tIns="46144" rIns="92290" bIns="46144" rtlCol="0"/>
          <a:lstStyle>
            <a:lvl1pPr algn="r">
              <a:defRPr sz="1200"/>
            </a:lvl1pPr>
          </a:lstStyle>
          <a:p>
            <a:fld id="{2BE65169-DB50-4446-8324-0D580DBE95C4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6600" y="1154113"/>
            <a:ext cx="5537200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0" tIns="46144" rIns="92290" bIns="4614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2"/>
            <a:ext cx="5608320" cy="3636705"/>
          </a:xfrm>
          <a:prstGeom prst="rect">
            <a:avLst/>
          </a:prstGeom>
        </p:spPr>
        <p:txBody>
          <a:bodyPr vert="horz" lIns="92290" tIns="46144" rIns="92290" bIns="461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6"/>
          </a:xfrm>
          <a:prstGeom prst="rect">
            <a:avLst/>
          </a:prstGeom>
        </p:spPr>
        <p:txBody>
          <a:bodyPr vert="horz" lIns="92290" tIns="46144" rIns="92290" bIns="4614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6"/>
          </a:xfrm>
          <a:prstGeom prst="rect">
            <a:avLst/>
          </a:prstGeom>
        </p:spPr>
        <p:txBody>
          <a:bodyPr vert="horz" lIns="92290" tIns="46144" rIns="92290" bIns="46144" rtlCol="0" anchor="b"/>
          <a:lstStyle>
            <a:lvl1pPr algn="r">
              <a:defRPr sz="1200"/>
            </a:lvl1pPr>
          </a:lstStyle>
          <a:p>
            <a:fld id="{30DC0D4C-FD52-4CA4-A998-31C73A5A5B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21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79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48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965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12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10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71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31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35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467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445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9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990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937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263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875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221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871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830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5306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67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2988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27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047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758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197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677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696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0486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4448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3863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493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9521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787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954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381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70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3518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0983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908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379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539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0972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3877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77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18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8953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3557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4736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320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264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374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851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50196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909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78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312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2454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51017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51988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08917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07229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74570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34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648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45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76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5488" y="203829"/>
            <a:ext cx="9753600" cy="914400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 – Divider, 26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5488" y="1252729"/>
            <a:ext cx="7924800" cy="517585"/>
          </a:xfrm>
        </p:spPr>
        <p:txBody>
          <a:bodyPr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– 20 pt., Black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F049723-BA81-4AC5-BEAA-3E6F13DAD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7387" y="6528816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1776685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e Conten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 – For TOC/</a:t>
            </a:r>
            <a:br>
              <a:rPr lang="en-US" dirty="0"/>
            </a:br>
            <a:r>
              <a:rPr lang="en-US" dirty="0"/>
              <a:t>Agenda and Lite Text Slide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1280160"/>
            <a:ext cx="9144000" cy="452596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tabLst/>
              <a:defRPr sz="2000" baseline="0">
                <a:solidFill>
                  <a:schemeClr val="tx2"/>
                </a:solidFill>
              </a:defRPr>
            </a:lvl1pPr>
            <a:lvl2pPr>
              <a:buClrTx/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 [20pt Arial for TOC/Agenda]</a:t>
            </a:r>
          </a:p>
          <a:p>
            <a:pPr lvl="0"/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51AA9ED-A6E2-4AEB-B71F-2979D48AB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7387" y="6528816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2180605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72" userDrawn="1">
          <p15:clr>
            <a:srgbClr val="FBAE40"/>
          </p15:clr>
        </p15:guide>
        <p15:guide id="2" orient="horz" pos="80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74321"/>
            <a:ext cx="9300353" cy="8229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0" y="1280160"/>
            <a:ext cx="9300353" cy="470789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3E23767-0A7E-4F0C-A99E-C1C9090D3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7387" y="6528816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3464801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72" userDrawn="1">
          <p15:clr>
            <a:srgbClr val="FBAE40"/>
          </p15:clr>
        </p15:guide>
        <p15:guide id="2" orient="horz" pos="8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74320"/>
            <a:ext cx="11248768" cy="8229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1280160"/>
            <a:ext cx="5486400" cy="470789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229492" y="1280160"/>
            <a:ext cx="5486400" cy="4707890"/>
          </a:xfrm>
        </p:spPr>
        <p:txBody>
          <a:bodyPr/>
          <a:lstStyle>
            <a:lvl1pPr rtl="0">
              <a:defRPr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8EF9E6E-260B-4AEA-92D1-41B528297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7387" y="6528816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2533597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04" userDrawn="1">
          <p15:clr>
            <a:srgbClr val="FBAE40"/>
          </p15:clr>
        </p15:guide>
        <p15:guide id="2" orient="horz" pos="377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74320"/>
            <a:ext cx="5474821" cy="8229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1280160"/>
            <a:ext cx="5486400" cy="470789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36422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7F92EB8-4DEE-49B2-B12E-4B88D7242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7387" y="6528816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3346766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04" userDrawn="1">
          <p15:clr>
            <a:srgbClr val="FBAE40"/>
          </p15:clr>
        </p15:guide>
        <p15:guide id="2" orient="horz" pos="377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74321"/>
            <a:ext cx="11255673" cy="8229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4433570"/>
            <a:ext cx="5486400" cy="1554480"/>
          </a:xfr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>
              <a:buClrTx/>
              <a:defRPr sz="1400">
                <a:solidFill>
                  <a:schemeClr val="tx2"/>
                </a:solidFill>
              </a:defRPr>
            </a:lvl2pPr>
            <a:lvl3pPr marL="230188" indent="-228600">
              <a:spcBef>
                <a:spcPts val="800"/>
              </a:spcBef>
              <a:defRPr sz="1400">
                <a:solidFill>
                  <a:schemeClr val="tx2"/>
                </a:solidFill>
              </a:defRPr>
            </a:lvl3pPr>
            <a:lvl4pPr marL="460375" indent="-228600">
              <a:spcBef>
                <a:spcPts val="800"/>
              </a:spcBef>
              <a:defRPr sz="1400">
                <a:solidFill>
                  <a:schemeClr val="tx2"/>
                </a:solidFill>
              </a:defRPr>
            </a:lvl4pPr>
            <a:lvl5pPr marL="684213" indent="-228600">
              <a:spcBef>
                <a:spcPts val="800"/>
              </a:spcBef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229492" y="4433570"/>
            <a:ext cx="5486400" cy="1554480"/>
          </a:xfrm>
        </p:spPr>
        <p:txBody>
          <a:bodyPr/>
          <a:lstStyle>
            <a:lvl1pPr marL="0" indent="0" rtl="0">
              <a:spcBef>
                <a:spcPts val="800"/>
              </a:spcBef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1400">
                <a:solidFill>
                  <a:schemeClr val="tx2"/>
                </a:solidFill>
              </a:defRPr>
            </a:lvl2pPr>
            <a:lvl3pPr marL="230188" indent="-228600">
              <a:spcBef>
                <a:spcPts val="800"/>
              </a:spcBef>
              <a:buClrTx/>
              <a:defRPr sz="1400">
                <a:solidFill>
                  <a:schemeClr val="tx2"/>
                </a:solidFill>
              </a:defRPr>
            </a:lvl3pPr>
            <a:lvl4pPr marL="460375" indent="-228600">
              <a:spcBef>
                <a:spcPts val="800"/>
              </a:spcBef>
              <a:buClrTx/>
              <a:defRPr sz="1400">
                <a:solidFill>
                  <a:schemeClr val="tx2"/>
                </a:solidFill>
              </a:defRPr>
            </a:lvl4pPr>
            <a:lvl5pPr marL="684213" indent="-228600">
              <a:spcBef>
                <a:spcPts val="800"/>
              </a:spcBef>
              <a:buClrTx/>
              <a:defRPr sz="1400"/>
            </a:lvl5pPr>
            <a:lvl6pPr marL="1141413" indent="-227013">
              <a:defRPr sz="140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63CC9DE-998A-4CE0-9F7E-6227FE125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7387" y="6528816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18970008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04" userDrawn="1">
          <p15:clr>
            <a:srgbClr val="FBAE40"/>
          </p15:clr>
        </p15:guide>
        <p15:guide id="2" orient="horz" pos="377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"/>
          <p:cNvSpPr>
            <a:spLocks noGrp="1"/>
          </p:cNvSpPr>
          <p:nvPr>
            <p:ph idx="1"/>
          </p:nvPr>
        </p:nvSpPr>
        <p:spPr>
          <a:xfrm>
            <a:off x="1097280" y="3355848"/>
            <a:ext cx="9144000" cy="2632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spcBef>
                <a:spcPts val="0"/>
              </a:spcBef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4DF0F-078F-4C4A-810D-ABEE40A745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935" y="2163986"/>
            <a:ext cx="1426464" cy="1069848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C5DDFF34-02EA-D742-9BC0-FE557E673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185" y="1419046"/>
            <a:ext cx="5058001" cy="914400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4CD1C8-B489-4F25-BF47-B0BC6065CF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157" y="328240"/>
            <a:ext cx="1215572" cy="9116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852B0C-8397-4528-A540-DECD1AFBFF4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0312" y="472528"/>
            <a:ext cx="4783485" cy="189801"/>
          </a:xfrm>
          <a:prstGeom prst="rect">
            <a:avLst/>
          </a:prstGeom>
        </p:spPr>
      </p:pic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468047D7-62BE-4F0D-946F-293638AAF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7387" y="6528816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3022642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7" userDrawn="1">
          <p15:clr>
            <a:srgbClr val="FBAE40"/>
          </p15:clr>
        </p15:guide>
        <p15:guide id="2" orient="horz" pos="206" userDrawn="1">
          <p15:clr>
            <a:srgbClr val="FBAE40"/>
          </p15:clr>
        </p15:guide>
        <p15:guide id="3" orient="horz" pos="37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5488" y="1371600"/>
            <a:ext cx="11379200" cy="4616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962913" y="274321"/>
            <a:ext cx="9907035" cy="8229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FE81A5-2073-4945-BB5B-812F9353FE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157" y="328240"/>
            <a:ext cx="1215572" cy="911679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216BB23-582F-4B13-8CFC-A600617B3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7387" y="6528816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782730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orient="horz" pos="206" userDrawn="1">
          <p15:clr>
            <a:srgbClr val="FBAE40"/>
          </p15:clr>
        </p15:guide>
        <p15:guide id="2" orient="horz" pos="377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E569-E98B-4B29-BEE3-9A349CCE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529EB-4C87-4B1A-A1B7-B7376F706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443F5-1260-4301-A925-A5D07C75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1FDC6-C497-47F2-9DE0-FF34A533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9B1DD-CD0D-4DB6-95CF-9945F4FD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2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488" y="274321"/>
            <a:ext cx="9144000" cy="822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1280160"/>
            <a:ext cx="9144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6E250-D1F9-6444-A77C-4DC8C64A97D7}"/>
              </a:ext>
            </a:extLst>
          </p:cNvPr>
          <p:cNvSpPr/>
          <p:nvPr userDrawn="1"/>
        </p:nvSpPr>
        <p:spPr>
          <a:xfrm>
            <a:off x="0" y="6367264"/>
            <a:ext cx="12192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A8145CF-2FEC-4A08-842F-42FF880BE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6373" y="6506848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150288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2" r:id="rId2"/>
    <p:sldLayoutId id="2147483665" r:id="rId3"/>
    <p:sldLayoutId id="2147483666" r:id="rId4"/>
    <p:sldLayoutId id="2147483671" r:id="rId5"/>
    <p:sldLayoutId id="2147483669" r:id="rId6"/>
    <p:sldLayoutId id="2147483676" r:id="rId7"/>
    <p:sldLayoutId id="2147483675" r:id="rId8"/>
    <p:sldLayoutId id="2147483716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613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orient="horz" pos="360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384" userDrawn="1">
          <p15:clr>
            <a:srgbClr val="F26B43"/>
          </p15:clr>
        </p15:guide>
        <p15:guide id="7" pos="7296" userDrawn="1">
          <p15:clr>
            <a:srgbClr val="F26B43"/>
          </p15:clr>
        </p15:guide>
        <p15:guide id="9" orient="horz" pos="4211" userDrawn="1">
          <p15:clr>
            <a:srgbClr val="F26B43"/>
          </p15:clr>
        </p15:guide>
        <p15:guide id="10" pos="1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wisc-online.com/assetrepository/viewasset?id=4106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jmmcdowell.com/2013/09/24/no-cheating/" TargetMode="External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pngall.com/lecture-png" TargetMode="Externa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7.png"/><Relationship Id="rId5" Type="http://schemas.openxmlformats.org/officeDocument/2006/relationships/image" Target="../media/image42.png"/><Relationship Id="rId4" Type="http://schemas.openxmlformats.org/officeDocument/2006/relationships/image" Target="../media/image6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books.org/wiki/%C3%89lectronique/Les_transistors_%C3%A0_effet_de_champ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BFEAB2-FD83-41F2-9787-AD5D1A1760C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F5EDC8-17B5-4497-B8A4-3B7F999FA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0561" y="6528815"/>
            <a:ext cx="5486400" cy="228600"/>
          </a:xfrm>
        </p:spPr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BFC3F6-C247-4AE7-A9D5-93485D644C6F}"/>
              </a:ext>
            </a:extLst>
          </p:cNvPr>
          <p:cNvSpPr txBox="1"/>
          <p:nvPr/>
        </p:nvSpPr>
        <p:spPr>
          <a:xfrm>
            <a:off x="3455332" y="2679174"/>
            <a:ext cx="393248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latin typeface="Caveat" panose="00000500000000000000" pitchFamily="2" charset="0"/>
              </a:rPr>
              <a:t>Chapter 12:</a:t>
            </a:r>
          </a:p>
          <a:p>
            <a:r>
              <a:rPr lang="en-US" sz="6600" dirty="0">
                <a:latin typeface="Caveat" panose="00000500000000000000" pitchFamily="2" charset="0"/>
              </a:rPr>
              <a:t>Reliability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BF2B94-53E0-4E91-B880-2811275D8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151" y="475271"/>
            <a:ext cx="3380850" cy="19836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0684259-936A-497A-8E75-A52ABFBF7859}"/>
                  </a:ext>
                </a:extLst>
              </p14:cNvPr>
              <p14:cNvContentPartPr/>
              <p14:nvPr/>
            </p14:nvContentPartPr>
            <p14:xfrm>
              <a:off x="-133550" y="2235866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0684259-936A-497A-8E75-A52ABFBF78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51550" y="2217866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6477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2196-9095-257A-083D-F790D90A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 of a Particle Strike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532E-C776-13A3-9563-203F916E0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616" y="1280160"/>
            <a:ext cx="8269224" cy="2148840"/>
          </a:xfr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Linear Energy Transfer rate (LET) = energy </a:t>
            </a:r>
            <a:r>
              <a:rPr lang="en-US" dirty="0">
                <a:solidFill>
                  <a:srgbClr val="FF0000"/>
                </a:solidFill>
              </a:rPr>
              <a:t>lost</a:t>
            </a:r>
            <a:r>
              <a:rPr lang="en-US" dirty="0"/>
              <a:t> per unit </a:t>
            </a:r>
            <a:r>
              <a:rPr lang="en-US" dirty="0">
                <a:solidFill>
                  <a:srgbClr val="00B050"/>
                </a:solidFill>
              </a:rPr>
              <a:t>distance</a:t>
            </a:r>
            <a:r>
              <a:rPr lang="en-US" dirty="0"/>
              <a:t> / the </a:t>
            </a:r>
            <a:r>
              <a:rPr lang="en-US" dirty="0">
                <a:solidFill>
                  <a:srgbClr val="0070C0"/>
                </a:solidFill>
              </a:rPr>
              <a:t>density</a:t>
            </a:r>
            <a:r>
              <a:rPr lang="en-US" dirty="0"/>
              <a:t> of the </a:t>
            </a:r>
            <a:r>
              <a:rPr lang="en-US" dirty="0">
                <a:solidFill>
                  <a:srgbClr val="E21A23"/>
                </a:solidFill>
              </a:rPr>
              <a:t>target</a:t>
            </a:r>
            <a:r>
              <a:rPr lang="en-US" dirty="0"/>
              <a:t> material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Typical an LET of 20 MeV-cm</a:t>
            </a:r>
            <a:r>
              <a:rPr lang="en-US" baseline="30000" dirty="0"/>
              <a:t>2</a:t>
            </a:r>
            <a:r>
              <a:rPr lang="en-US" dirty="0"/>
              <a:t>/mg is </a:t>
            </a:r>
            <a:r>
              <a:rPr lang="en-US" dirty="0">
                <a:solidFill>
                  <a:srgbClr val="00B050"/>
                </a:solidFill>
              </a:rPr>
              <a:t>sufficient</a:t>
            </a:r>
            <a:r>
              <a:rPr lang="en-US" dirty="0"/>
              <a:t> to generate a </a:t>
            </a:r>
            <a:r>
              <a:rPr lang="en-US" dirty="0">
                <a:solidFill>
                  <a:schemeClr val="accent1"/>
                </a:solidFill>
              </a:rPr>
              <a:t>current</a:t>
            </a:r>
            <a:r>
              <a:rPr lang="en-US" dirty="0"/>
              <a:t> pulse that is large enough to </a:t>
            </a:r>
            <a:r>
              <a:rPr lang="en-US" dirty="0">
                <a:solidFill>
                  <a:srgbClr val="0070C0"/>
                </a:solidFill>
              </a:rPr>
              <a:t>propagate</a:t>
            </a:r>
            <a:r>
              <a:rPr lang="en-US" dirty="0"/>
              <a:t> to a latch and change its stored value.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F2B00-8193-8690-D704-84FEF162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5193F-2763-8BC9-09FD-76A985D2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3F3836-F14D-A54D-856B-E2EC0FBB48BB}"/>
              </a:ext>
            </a:extLst>
          </p:cNvPr>
          <p:cNvSpPr/>
          <p:nvPr/>
        </p:nvSpPr>
        <p:spPr>
          <a:xfrm>
            <a:off x="3526340" y="3814448"/>
            <a:ext cx="3891280" cy="153416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Logic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CF6394-1EFB-0D7B-ED51-6F23D7D01BF6}"/>
              </a:ext>
            </a:extLst>
          </p:cNvPr>
          <p:cNvSpPr/>
          <p:nvPr/>
        </p:nvSpPr>
        <p:spPr>
          <a:xfrm>
            <a:off x="8290560" y="3814448"/>
            <a:ext cx="955040" cy="16516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Latch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13DBB8D-3E36-4D8E-6930-BD8471239D2F}"/>
              </a:ext>
            </a:extLst>
          </p:cNvPr>
          <p:cNvSpPr/>
          <p:nvPr/>
        </p:nvSpPr>
        <p:spPr>
          <a:xfrm>
            <a:off x="7575100" y="4419600"/>
            <a:ext cx="564700" cy="49784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324B3147-C9EC-D855-8EA7-7CF952385C38}"/>
              </a:ext>
            </a:extLst>
          </p:cNvPr>
          <p:cNvSpPr/>
          <p:nvPr/>
        </p:nvSpPr>
        <p:spPr>
          <a:xfrm rot="1417830" flipH="1">
            <a:off x="5469901" y="2903876"/>
            <a:ext cx="1446975" cy="1736735"/>
          </a:xfrm>
          <a:prstGeom prst="lightningBol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4B625EE-3725-8E07-DABE-25C959DF2EEF}"/>
              </a:ext>
            </a:extLst>
          </p:cNvPr>
          <p:cNvSpPr/>
          <p:nvPr/>
        </p:nvSpPr>
        <p:spPr>
          <a:xfrm>
            <a:off x="9164320" y="3048000"/>
            <a:ext cx="467360" cy="477520"/>
          </a:xfrm>
          <a:custGeom>
            <a:avLst/>
            <a:gdLst>
              <a:gd name="connsiteX0" fmla="*/ 0 w 467360"/>
              <a:gd name="connsiteY0" fmla="*/ 477520 h 477520"/>
              <a:gd name="connsiteX1" fmla="*/ 10160 w 467360"/>
              <a:gd name="connsiteY1" fmla="*/ 284480 h 477520"/>
              <a:gd name="connsiteX2" fmla="*/ 30480 w 467360"/>
              <a:gd name="connsiteY2" fmla="*/ 223520 h 477520"/>
              <a:gd name="connsiteX3" fmla="*/ 40640 w 467360"/>
              <a:gd name="connsiteY3" fmla="*/ 172720 h 477520"/>
              <a:gd name="connsiteX4" fmla="*/ 81280 w 467360"/>
              <a:gd name="connsiteY4" fmla="*/ 101600 h 477520"/>
              <a:gd name="connsiteX5" fmla="*/ 162560 w 467360"/>
              <a:gd name="connsiteY5" fmla="*/ 10160 h 477520"/>
              <a:gd name="connsiteX6" fmla="*/ 193040 w 467360"/>
              <a:gd name="connsiteY6" fmla="*/ 0 h 477520"/>
              <a:gd name="connsiteX7" fmla="*/ 264160 w 467360"/>
              <a:gd name="connsiteY7" fmla="*/ 30480 h 477520"/>
              <a:gd name="connsiteX8" fmla="*/ 304800 w 467360"/>
              <a:gd name="connsiteY8" fmla="*/ 111760 h 477520"/>
              <a:gd name="connsiteX9" fmla="*/ 314960 w 467360"/>
              <a:gd name="connsiteY9" fmla="*/ 142240 h 477520"/>
              <a:gd name="connsiteX10" fmla="*/ 355600 w 467360"/>
              <a:gd name="connsiteY10" fmla="*/ 172720 h 477520"/>
              <a:gd name="connsiteX11" fmla="*/ 386080 w 467360"/>
              <a:gd name="connsiteY11" fmla="*/ 203200 h 477520"/>
              <a:gd name="connsiteX12" fmla="*/ 396240 w 467360"/>
              <a:gd name="connsiteY12" fmla="*/ 233680 h 477520"/>
              <a:gd name="connsiteX13" fmla="*/ 436880 w 467360"/>
              <a:gd name="connsiteY13" fmla="*/ 314960 h 477520"/>
              <a:gd name="connsiteX14" fmla="*/ 447040 w 467360"/>
              <a:gd name="connsiteY14" fmla="*/ 365760 h 477520"/>
              <a:gd name="connsiteX15" fmla="*/ 457200 w 467360"/>
              <a:gd name="connsiteY15" fmla="*/ 396240 h 477520"/>
              <a:gd name="connsiteX16" fmla="*/ 467360 w 467360"/>
              <a:gd name="connsiteY16" fmla="*/ 436880 h 47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7360" h="477520">
                <a:moveTo>
                  <a:pt x="0" y="477520"/>
                </a:moveTo>
                <a:cubicBezTo>
                  <a:pt x="3387" y="413173"/>
                  <a:pt x="2483" y="348457"/>
                  <a:pt x="10160" y="284480"/>
                </a:cubicBezTo>
                <a:cubicBezTo>
                  <a:pt x="12712" y="263213"/>
                  <a:pt x="24844" y="244184"/>
                  <a:pt x="30480" y="223520"/>
                </a:cubicBezTo>
                <a:cubicBezTo>
                  <a:pt x="35024" y="206860"/>
                  <a:pt x="35179" y="189103"/>
                  <a:pt x="40640" y="172720"/>
                </a:cubicBezTo>
                <a:cubicBezTo>
                  <a:pt x="48081" y="150396"/>
                  <a:pt x="67345" y="121110"/>
                  <a:pt x="81280" y="101600"/>
                </a:cubicBezTo>
                <a:cubicBezTo>
                  <a:pt x="104456" y="69153"/>
                  <a:pt x="130435" y="34254"/>
                  <a:pt x="162560" y="10160"/>
                </a:cubicBezTo>
                <a:cubicBezTo>
                  <a:pt x="171128" y="3734"/>
                  <a:pt x="182880" y="3387"/>
                  <a:pt x="193040" y="0"/>
                </a:cubicBezTo>
                <a:cubicBezTo>
                  <a:pt x="210757" y="4429"/>
                  <a:pt x="252466" y="10015"/>
                  <a:pt x="264160" y="30480"/>
                </a:cubicBezTo>
                <a:cubicBezTo>
                  <a:pt x="333375" y="151607"/>
                  <a:pt x="215317" y="22277"/>
                  <a:pt x="304800" y="111760"/>
                </a:cubicBezTo>
                <a:cubicBezTo>
                  <a:pt x="308187" y="121920"/>
                  <a:pt x="308104" y="134013"/>
                  <a:pt x="314960" y="142240"/>
                </a:cubicBezTo>
                <a:cubicBezTo>
                  <a:pt x="325800" y="155249"/>
                  <a:pt x="342743" y="161700"/>
                  <a:pt x="355600" y="172720"/>
                </a:cubicBezTo>
                <a:cubicBezTo>
                  <a:pt x="366509" y="182071"/>
                  <a:pt x="375920" y="193040"/>
                  <a:pt x="386080" y="203200"/>
                </a:cubicBezTo>
                <a:cubicBezTo>
                  <a:pt x="389467" y="213360"/>
                  <a:pt x="391808" y="223930"/>
                  <a:pt x="396240" y="233680"/>
                </a:cubicBezTo>
                <a:cubicBezTo>
                  <a:pt x="408775" y="261256"/>
                  <a:pt x="426006" y="286688"/>
                  <a:pt x="436880" y="314960"/>
                </a:cubicBezTo>
                <a:cubicBezTo>
                  <a:pt x="443079" y="331078"/>
                  <a:pt x="442852" y="349007"/>
                  <a:pt x="447040" y="365760"/>
                </a:cubicBezTo>
                <a:cubicBezTo>
                  <a:pt x="449637" y="376150"/>
                  <a:pt x="454258" y="385942"/>
                  <a:pt x="457200" y="396240"/>
                </a:cubicBezTo>
                <a:cubicBezTo>
                  <a:pt x="461036" y="409666"/>
                  <a:pt x="467360" y="436880"/>
                  <a:pt x="467360" y="436880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D279A71-DE19-88B4-8A4B-C50E92CD768F}"/>
              </a:ext>
            </a:extLst>
          </p:cNvPr>
          <p:cNvSpPr/>
          <p:nvPr/>
        </p:nvSpPr>
        <p:spPr>
          <a:xfrm>
            <a:off x="7812620" y="5119283"/>
            <a:ext cx="387744" cy="386080"/>
          </a:xfrm>
          <a:custGeom>
            <a:avLst/>
            <a:gdLst>
              <a:gd name="connsiteX0" fmla="*/ 0 w 1097280"/>
              <a:gd name="connsiteY0" fmla="*/ 782958 h 782958"/>
              <a:gd name="connsiteX1" fmla="*/ 193040 w 1097280"/>
              <a:gd name="connsiteY1" fmla="*/ 61598 h 782958"/>
              <a:gd name="connsiteX2" fmla="*/ 589280 w 1097280"/>
              <a:gd name="connsiteY2" fmla="*/ 102238 h 782958"/>
              <a:gd name="connsiteX3" fmla="*/ 751840 w 1097280"/>
              <a:gd name="connsiteY3" fmla="*/ 620398 h 782958"/>
              <a:gd name="connsiteX4" fmla="*/ 1097280 w 1097280"/>
              <a:gd name="connsiteY4" fmla="*/ 772798 h 782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280" h="782958">
                <a:moveTo>
                  <a:pt x="0" y="782958"/>
                </a:moveTo>
                <a:cubicBezTo>
                  <a:pt x="47413" y="479004"/>
                  <a:pt x="94827" y="175051"/>
                  <a:pt x="193040" y="61598"/>
                </a:cubicBezTo>
                <a:cubicBezTo>
                  <a:pt x="291253" y="-51855"/>
                  <a:pt x="496147" y="9105"/>
                  <a:pt x="589280" y="102238"/>
                </a:cubicBezTo>
                <a:cubicBezTo>
                  <a:pt x="682413" y="195371"/>
                  <a:pt x="667173" y="508638"/>
                  <a:pt x="751840" y="620398"/>
                </a:cubicBezTo>
                <a:cubicBezTo>
                  <a:pt x="836507" y="732158"/>
                  <a:pt x="966893" y="752478"/>
                  <a:pt x="1097280" y="772798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507696-39FD-19E8-A18F-923D8DD8A7A4}"/>
              </a:ext>
            </a:extLst>
          </p:cNvPr>
          <p:cNvSpPr txBox="1"/>
          <p:nvPr/>
        </p:nvSpPr>
        <p:spPr>
          <a:xfrm>
            <a:off x="6996251" y="5505363"/>
            <a:ext cx="1665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current pulse</a:t>
            </a:r>
          </a:p>
        </p:txBody>
      </p:sp>
    </p:spTree>
    <p:extLst>
      <p:ext uri="{BB962C8B-B14F-4D97-AF65-F5344CB8AC3E}">
        <p14:creationId xmlns:p14="http://schemas.microsoft.com/office/powerpoint/2010/main" val="838747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1F80-07CC-C74F-CACD-672A6630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E0A28-E8AC-8DC1-0130-CC6AAA359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616" y="943674"/>
            <a:ext cx="8787384" cy="2336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 particle </a:t>
            </a:r>
            <a:r>
              <a:rPr lang="en-US" dirty="0">
                <a:solidFill>
                  <a:srgbClr val="E21A23"/>
                </a:solidFill>
              </a:rPr>
              <a:t>displaces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charge</a:t>
            </a:r>
            <a:r>
              <a:rPr lang="en-US" dirty="0"/>
              <a:t>: creates a lot of electron-hole pairs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More </a:t>
            </a:r>
            <a:r>
              <a:rPr lang="en-US" dirty="0">
                <a:solidFill>
                  <a:srgbClr val="00B050"/>
                </a:solidFill>
              </a:rPr>
              <a:t>effective</a:t>
            </a:r>
            <a:r>
              <a:rPr lang="en-US" dirty="0"/>
              <a:t> if the particle hits the depletion region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 tens of picoseconds, </a:t>
            </a:r>
            <a:r>
              <a:rPr lang="en-US" dirty="0">
                <a:solidFill>
                  <a:srgbClr val="C00000"/>
                </a:solidFill>
              </a:rPr>
              <a:t>charge</a:t>
            </a:r>
            <a:r>
              <a:rPr lang="en-US" dirty="0"/>
              <a:t> is vigorously collected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Starts</a:t>
            </a:r>
            <a:r>
              <a:rPr lang="en-US" dirty="0"/>
              <a:t> with drift and </a:t>
            </a:r>
            <a:r>
              <a:rPr lang="en-US" dirty="0">
                <a:solidFill>
                  <a:srgbClr val="FF0000"/>
                </a:solidFill>
              </a:rPr>
              <a:t>ends</a:t>
            </a:r>
            <a:r>
              <a:rPr lang="en-US" dirty="0"/>
              <a:t> with diffusion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This </a:t>
            </a:r>
            <a:r>
              <a:rPr lang="en-US" dirty="0">
                <a:solidFill>
                  <a:srgbClr val="720F11"/>
                </a:solidFill>
              </a:rPr>
              <a:t>creates</a:t>
            </a:r>
            <a:r>
              <a:rPr lang="en-US" dirty="0"/>
              <a:t> a current pulse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0A594-002C-5114-42C5-1E19A793B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5DB3C-A01D-2125-D1A2-C3F54229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0FC30B-EB8B-8B34-933F-6CC0F7F0C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019" y="2750946"/>
            <a:ext cx="4736475" cy="362953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E1DBBB-6114-800E-AD74-DB411F891983}"/>
              </a:ext>
            </a:extLst>
          </p:cNvPr>
          <p:cNvSpPr/>
          <p:nvPr/>
        </p:nvSpPr>
        <p:spPr>
          <a:xfrm>
            <a:off x="2611120" y="4287520"/>
            <a:ext cx="2296160" cy="70104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200-600 </a:t>
            </a:r>
            <a:r>
              <a:rPr lang="en-US" sz="2400" dirty="0" err="1"/>
              <a:t>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935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CFE3-54FF-22E3-CA1A-8654170E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Equations for the Current Pulse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26E0F6-4FFA-62A9-ADFC-6914108AC5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12696" y="1869440"/>
                <a:ext cx="6858000" cy="2123440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en-US" dirty="0"/>
                  <a:t> : </a:t>
                </a:r>
                <a:r>
                  <a:rPr lang="en-US" dirty="0">
                    <a:solidFill>
                      <a:srgbClr val="FF0000"/>
                    </a:solidFill>
                  </a:rPr>
                  <a:t>total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charge </a:t>
                </a:r>
                <a:r>
                  <a:rPr lang="en-US" dirty="0">
                    <a:solidFill>
                      <a:schemeClr val="tx1"/>
                    </a:solidFill>
                  </a:rPr>
                  <a:t>(50-500 </a:t>
                </a:r>
                <a:r>
                  <a:rPr lang="en-US" dirty="0" err="1">
                    <a:solidFill>
                      <a:schemeClr val="tx1"/>
                    </a:solidFill>
                  </a:rPr>
                  <a:t>fC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: </a:t>
                </a:r>
                <a:r>
                  <a:rPr lang="en-US" b="0" dirty="0">
                    <a:solidFill>
                      <a:schemeClr val="tx1"/>
                    </a:solidFill>
                  </a:rPr>
                  <a:t>Dependent on the properties of the </a:t>
                </a:r>
                <a:r>
                  <a:rPr lang="en-US" b="0" dirty="0">
                    <a:solidFill>
                      <a:srgbClr val="FF0000"/>
                    </a:solidFill>
                  </a:rPr>
                  <a:t>transistor</a:t>
                </a:r>
                <a:r>
                  <a:rPr lang="en-US" b="0" dirty="0">
                    <a:solidFill>
                      <a:schemeClr val="tx1"/>
                    </a:solidFill>
                  </a:rPr>
                  <a:t>, the charge collection time (164 </a:t>
                </a:r>
                <a:r>
                  <a:rPr lang="en-US" b="0" dirty="0" err="1">
                    <a:solidFill>
                      <a:schemeClr val="tx1"/>
                    </a:solidFill>
                  </a:rPr>
                  <a:t>ps</a:t>
                </a:r>
                <a:r>
                  <a:rPr lang="en-US" b="0" dirty="0">
                    <a:solidFill>
                      <a:schemeClr val="tx1"/>
                    </a:solidFill>
                  </a:rPr>
                  <a:t> typical value)</a:t>
                </a:r>
                <a:endParaRPr lang="en-US" b="0" i="1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: Depends on the trajectory of the </a:t>
                </a:r>
                <a:r>
                  <a:rPr lang="en-US" dirty="0">
                    <a:solidFill>
                      <a:srgbClr val="0070C0"/>
                    </a:solidFill>
                  </a:rPr>
                  <a:t>particle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strike</a:t>
                </a:r>
                <a:r>
                  <a:rPr lang="en-US" dirty="0">
                    <a:solidFill>
                      <a:schemeClr val="tx1"/>
                    </a:solidFill>
                  </a:rPr>
                  <a:t> (50 </a:t>
                </a:r>
                <a:r>
                  <a:rPr lang="en-US" dirty="0" err="1">
                    <a:solidFill>
                      <a:schemeClr val="tx1"/>
                    </a:solidFill>
                  </a:rPr>
                  <a:t>ps</a:t>
                </a:r>
                <a:r>
                  <a:rPr lang="en-US" dirty="0">
                    <a:solidFill>
                      <a:schemeClr val="tx1"/>
                    </a:solidFill>
                  </a:rPr>
                  <a:t> typical value)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26E0F6-4FFA-62A9-ADFC-6914108AC5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12696" y="1869440"/>
                <a:ext cx="6858000" cy="2123440"/>
              </a:xfrm>
              <a:blipFill>
                <a:blip r:embed="rId3"/>
                <a:stretch>
                  <a:fillRect l="-800" t="-14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C7B70-8631-756E-9309-F3861CB5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A7F72-A2FB-8650-4ECF-707CBA30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A1A083-963C-FFB2-F93A-C121C06B15CD}"/>
                  </a:ext>
                </a:extLst>
              </p:cNvPr>
              <p:cNvSpPr txBox="1"/>
              <p:nvPr/>
            </p:nvSpPr>
            <p:spPr>
              <a:xfrm>
                <a:off x="3637316" y="846388"/>
                <a:ext cx="4255011" cy="867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den>
                      </m:f>
                      <m:r>
                        <a:rPr lang="en-IN" sz="2400" i="1"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r>
                        <a:rPr lang="en-IN" sz="2400" i="1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r>
                        <a:rPr lang="en-I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A1A083-963C-FFB2-F93A-C121C06B1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316" y="846388"/>
                <a:ext cx="4255011" cy="8675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C51D0B-A689-9AC5-09D3-4E50B2CB6458}"/>
              </a:ext>
            </a:extLst>
          </p:cNvPr>
          <p:cNvSpPr/>
          <p:nvPr/>
        </p:nvSpPr>
        <p:spPr>
          <a:xfrm>
            <a:off x="3850640" y="4148388"/>
            <a:ext cx="4657113" cy="46736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Hazucha</a:t>
            </a:r>
            <a:r>
              <a:rPr lang="en-US" dirty="0"/>
              <a:t> </a:t>
            </a:r>
            <a:r>
              <a:rPr lang="en-US" dirty="0" err="1"/>
              <a:t>Svensson</a:t>
            </a:r>
            <a:r>
              <a:rPr lang="en-US" dirty="0"/>
              <a:t> 1-parameter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AAA6B9-1775-8B5F-8072-8594887095E5}"/>
                  </a:ext>
                </a:extLst>
              </p:cNvPr>
              <p:cNvSpPr txBox="1"/>
              <p:nvPr/>
            </p:nvSpPr>
            <p:spPr>
              <a:xfrm>
                <a:off x="4685134" y="4792784"/>
                <a:ext cx="2297167" cy="909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ad>
                            <m:radPr>
                              <m:degHide m:val="on"/>
                              <m:ctrlP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den>
                          </m:f>
                        </m:e>
                      </m:rad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AAA6B9-1775-8B5F-8072-859488709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134" y="4792784"/>
                <a:ext cx="2297167" cy="909352"/>
              </a:xfrm>
              <a:prstGeom prst="rect">
                <a:avLst/>
              </a:prstGeom>
              <a:blipFill>
                <a:blip r:embed="rId5"/>
                <a:stretch>
                  <a:fillRect b="-6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754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F2A22-40E0-43C6-9CF6-B4A4F1CE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Full </a:t>
            </a:r>
            <a:r>
              <a:rPr lang="en-US" dirty="0" err="1"/>
              <a:t>Hazucha-Svensson</a:t>
            </a:r>
            <a:r>
              <a:rPr lang="en-US" dirty="0"/>
              <a:t>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0B900-D4C7-4B8E-8DB8-B0B43C47C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CF2E5-47B2-4C67-A261-DE31F6023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DB81E2-78CA-48DC-BFB5-9C6D9EA6AA4F}"/>
                  </a:ext>
                </a:extLst>
              </p:cNvPr>
              <p:cNvSpPr txBox="1"/>
              <p:nvPr/>
            </p:nvSpPr>
            <p:spPr>
              <a:xfrm>
                <a:off x="3563398" y="1120984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𝑆𝐸𝑅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DB81E2-78CA-48DC-BFB5-9C6D9EA6A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398" y="1120984"/>
                <a:ext cx="45720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68C311-A97F-43EA-BE66-9F51BEA2B0E2}"/>
                  </a:ext>
                </a:extLst>
              </p:cNvPr>
              <p:cNvSpPr txBox="1"/>
              <p:nvPr/>
            </p:nvSpPr>
            <p:spPr>
              <a:xfrm>
                <a:off x="3643180" y="3468873"/>
                <a:ext cx="4572000" cy="6952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𝐶𝑆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 ∝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𝑐𝑟𝑖𝑡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68C311-A97F-43EA-BE66-9F51BEA2B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180" y="3468873"/>
                <a:ext cx="4572000" cy="6952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10BAE1D-6512-ED72-9FE5-B6ED5F9AC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569" y="1702721"/>
            <a:ext cx="7471770" cy="15116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/>
                </a:solidFill>
              </a:rPr>
              <a:t>SER</a:t>
            </a:r>
            <a:r>
              <a:rPr lang="en-US" dirty="0">
                <a:solidFill>
                  <a:schemeClr val="tx1"/>
                </a:solidFill>
              </a:rPr>
              <a:t> is the soft error </a:t>
            </a:r>
            <a:r>
              <a:rPr lang="en-US" dirty="0">
                <a:solidFill>
                  <a:srgbClr val="FF0000"/>
                </a:solidFill>
              </a:rPr>
              <a:t>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/>
                </a:solidFill>
              </a:rPr>
              <a:t>F </a:t>
            </a:r>
            <a:r>
              <a:rPr lang="en-US" dirty="0">
                <a:solidFill>
                  <a:schemeClr val="tx1"/>
                </a:solidFill>
              </a:rPr>
              <a:t>is the particle </a:t>
            </a:r>
            <a:r>
              <a:rPr lang="en-US" dirty="0">
                <a:solidFill>
                  <a:srgbClr val="00B050"/>
                </a:solidFill>
              </a:rPr>
              <a:t>flux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/>
                </a:solidFill>
              </a:rPr>
              <a:t>CS </a:t>
            </a:r>
            <a:r>
              <a:rPr lang="en-US" dirty="0">
                <a:solidFill>
                  <a:schemeClr val="tx1"/>
                </a:solidFill>
              </a:rPr>
              <a:t>is the critical section (</a:t>
            </a:r>
            <a:r>
              <a:rPr lang="en-US" dirty="0">
                <a:solidFill>
                  <a:srgbClr val="720F11"/>
                </a:solidFill>
              </a:rPr>
              <a:t>area</a:t>
            </a:r>
            <a:r>
              <a:rPr lang="en-US" dirty="0">
                <a:solidFill>
                  <a:schemeClr val="tx1"/>
                </a:solidFill>
              </a:rPr>
              <a:t> susceptible to particle strikes)</a:t>
            </a:r>
            <a:endParaRPr lang="en-US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4625F100-E850-103E-5EBB-2FD47634AF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58569" y="4328847"/>
                <a:ext cx="7471770" cy="15116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28600" algn="l" defTabSz="914400" rtl="0" eaLnBrk="1" latinLnBrk="0" hangingPunct="1">
                  <a:lnSpc>
                    <a:spcPct val="100000"/>
                  </a:lnSpc>
                  <a:spcBef>
                    <a:spcPts val="800"/>
                  </a:spcBef>
                  <a:buClrTx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28600" algn="l" defTabSz="914400" rtl="0" eaLnBrk="1" latinLnBrk="0" hangingPunct="1">
                  <a:lnSpc>
                    <a:spcPct val="100000"/>
                  </a:lnSpc>
                  <a:spcBef>
                    <a:spcPts val="8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455613" indent="0" algn="l" defTabSz="914400" rtl="0" eaLnBrk="1" latinLnBrk="0" hangingPunct="1">
                  <a:lnSpc>
                    <a:spcPct val="100000"/>
                  </a:lnSpc>
                  <a:spcBef>
                    <a:spcPts val="800"/>
                  </a:spcBef>
                  <a:buFont typeface="Arial" panose="020B06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685800" indent="0" algn="l" defTabSz="914400" rtl="0" eaLnBrk="1" latinLnBrk="0" hangingPunct="1">
                  <a:lnSpc>
                    <a:spcPct val="100000"/>
                  </a:lnSpc>
                  <a:spcBef>
                    <a:spcPts val="800"/>
                  </a:spcBef>
                  <a:buFont typeface="Arial" panose="020B0604020202020204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B050"/>
                    </a:solidFill>
                  </a:rPr>
                  <a:t>Proportional</a:t>
                </a:r>
                <a:r>
                  <a:rPr lang="en-US" dirty="0">
                    <a:solidFill>
                      <a:schemeClr val="tx1"/>
                    </a:solidFill>
                  </a:rPr>
                  <a:t> to the area of the circuit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𝑐𝑟𝑖𝑡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</a:t>
                </a:r>
                <a:r>
                  <a:rPr lang="en-US" dirty="0">
                    <a:solidFill>
                      <a:srgbClr val="E21A23"/>
                    </a:solidFill>
                  </a:rPr>
                  <a:t>critical</a:t>
                </a:r>
                <a:r>
                  <a:rPr lang="en-US" dirty="0">
                    <a:solidFill>
                      <a:schemeClr val="tx1"/>
                    </a:solidFill>
                  </a:rPr>
                  <a:t> charge that has to be displaced to flip a bit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known as the charge collection </a:t>
                </a:r>
                <a:r>
                  <a:rPr lang="en-US" dirty="0">
                    <a:solidFill>
                      <a:srgbClr val="0070C0"/>
                    </a:solidFill>
                  </a:rPr>
                  <a:t>efficiency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𝑐𝑟𝑖𝑡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𝐶𝑆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4625F100-E850-103E-5EBB-2FD47634A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569" y="4328847"/>
                <a:ext cx="7471770" cy="1511616"/>
              </a:xfrm>
              <a:prstGeom prst="rect">
                <a:avLst/>
              </a:prstGeom>
              <a:blipFill>
                <a:blip r:embed="rId5"/>
                <a:stretch>
                  <a:fillRect l="-734" t="-1613" b="-245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765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F668-E1E4-74DC-695E-CEB6537E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to Mitigate Soft Errors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596E05B-2C72-5971-CE1E-F61DA4D7CB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997501"/>
              </p:ext>
            </p:extLst>
          </p:nvPr>
        </p:nvGraphicFramePr>
        <p:xfrm>
          <a:off x="2454434" y="1310640"/>
          <a:ext cx="7461726" cy="934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37877-8B16-7C03-6DC1-2335E57C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C8C197-287A-38C4-F004-22DB4059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D3A413E-2E22-DCEC-F97D-F124DC96D922}"/>
              </a:ext>
            </a:extLst>
          </p:cNvPr>
          <p:cNvSpPr txBox="1">
            <a:spLocks/>
          </p:cNvSpPr>
          <p:nvPr/>
        </p:nvSpPr>
        <p:spPr>
          <a:xfrm>
            <a:off x="2358569" y="3553434"/>
            <a:ext cx="7471770" cy="1201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dirty="0">
                <a:solidFill>
                  <a:srgbClr val="720F11"/>
                </a:solidFill>
              </a:rPr>
              <a:t>sophisticated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E21A23"/>
                </a:solidFill>
              </a:rPr>
              <a:t>manufacturing</a:t>
            </a:r>
            <a:r>
              <a:rPr lang="en-US" dirty="0">
                <a:solidFill>
                  <a:schemeClr val="tx1"/>
                </a:solidFill>
              </a:rPr>
              <a:t> processes that avoid uranium, thorium, </a:t>
            </a:r>
            <a:r>
              <a:rPr lang="en-US" baseline="30000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B, and </a:t>
            </a:r>
            <a:r>
              <a:rPr lang="en-US" baseline="30000" dirty="0">
                <a:solidFill>
                  <a:schemeClr val="tx1"/>
                </a:solidFill>
              </a:rPr>
              <a:t>210</a:t>
            </a:r>
            <a:r>
              <a:rPr lang="en-US" dirty="0">
                <a:solidFill>
                  <a:schemeClr val="tx1"/>
                </a:solidFill>
              </a:rPr>
              <a:t>Pb impurities.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Do not use BPSG as a dielectric.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increase </a:t>
            </a:r>
            <a:r>
              <a:rPr lang="en-US" dirty="0" err="1">
                <a:solidFill>
                  <a:schemeClr val="tx1"/>
                </a:solidFill>
              </a:rPr>
              <a:t>Q</a:t>
            </a:r>
            <a:r>
              <a:rPr lang="en-US" baseline="-25000" dirty="0" err="1">
                <a:solidFill>
                  <a:schemeClr val="tx1"/>
                </a:solidFill>
              </a:rPr>
              <a:t>crit</a:t>
            </a:r>
            <a:r>
              <a:rPr lang="en-US" dirty="0">
                <a:solidFill>
                  <a:schemeClr val="tx1"/>
                </a:solidFill>
              </a:rPr>
              <a:t> we can opt for larger transistors, larger supply voltages, and larger output capacitance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958EF3-8873-6ECA-9661-C658F17859F4}"/>
              </a:ext>
            </a:extLst>
          </p:cNvPr>
          <p:cNvSpPr/>
          <p:nvPr/>
        </p:nvSpPr>
        <p:spPr>
          <a:xfrm>
            <a:off x="4856480" y="2890520"/>
            <a:ext cx="2479040" cy="53848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Device level</a:t>
            </a:r>
          </a:p>
        </p:txBody>
      </p:sp>
    </p:spTree>
    <p:extLst>
      <p:ext uri="{BB962C8B-B14F-4D97-AF65-F5344CB8AC3E}">
        <p14:creationId xmlns:p14="http://schemas.microsoft.com/office/powerpoint/2010/main" val="1030305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038A-27A8-5775-BDFA-B9723908B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Methods to Reduce Q</a:t>
            </a:r>
            <a:r>
              <a:rPr lang="en-US" baseline="-25000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ED912-E39C-D98F-546A-43E9BE824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616" y="4968709"/>
            <a:ext cx="6858000" cy="662789"/>
          </a:xfrm>
        </p:spPr>
        <p:txBody>
          <a:bodyPr/>
          <a:lstStyle/>
          <a:p>
            <a:r>
              <a:rPr lang="en-US" dirty="0"/>
              <a:t>Use a </a:t>
            </a:r>
            <a:r>
              <a:rPr lang="en-US" dirty="0">
                <a:solidFill>
                  <a:srgbClr val="7030A0"/>
                </a:solidFill>
              </a:rPr>
              <a:t>triple well </a:t>
            </a:r>
            <a:r>
              <a:rPr lang="en-US" dirty="0"/>
              <a:t>or an </a:t>
            </a:r>
            <a:r>
              <a:rPr lang="en-US" dirty="0" err="1"/>
              <a:t>SoI</a:t>
            </a:r>
            <a:r>
              <a:rPr lang="en-US" dirty="0"/>
              <a:t> (silicon on </a:t>
            </a:r>
            <a:r>
              <a:rPr lang="en-US" dirty="0">
                <a:solidFill>
                  <a:srgbClr val="01708C"/>
                </a:solidFill>
              </a:rPr>
              <a:t>insulator</a:t>
            </a:r>
            <a:r>
              <a:rPr lang="en-US" dirty="0"/>
              <a:t>) </a:t>
            </a:r>
            <a:r>
              <a:rPr lang="en-US" dirty="0">
                <a:solidFill>
                  <a:srgbClr val="00B050"/>
                </a:solidFill>
              </a:rPr>
              <a:t>process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F3A1E-842B-C4E0-CB5D-30BEBA99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31BFD-DF7E-9367-E42A-63DBBDA7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6" name="Content Placeholder 6">
            <a:extLst>
              <a:ext uri="{FF2B5EF4-FFF2-40B4-BE49-F238E27FC236}">
                <a16:creationId xmlns:a16="http://schemas.microsoft.com/office/drawing/2014/main" id="{EC4179A7-B3AA-27FB-F78D-CEDE5E79B202}"/>
              </a:ext>
            </a:extLst>
          </p:cNvPr>
          <p:cNvGrpSpPr/>
          <p:nvPr/>
        </p:nvGrpSpPr>
        <p:grpSpPr>
          <a:xfrm>
            <a:off x="2550183" y="1939701"/>
            <a:ext cx="6802600" cy="2529994"/>
            <a:chOff x="1026183" y="1939701"/>
            <a:chExt cx="6802600" cy="2529994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962BA1C-49C7-C108-4C88-1261E64A71CF}"/>
                </a:ext>
              </a:extLst>
            </p:cNvPr>
            <p:cNvSpPr/>
            <p:nvPr/>
          </p:nvSpPr>
          <p:spPr>
            <a:xfrm>
              <a:off x="1026183" y="3118949"/>
              <a:ext cx="3119999" cy="954471"/>
            </a:xfrm>
            <a:custGeom>
              <a:avLst/>
              <a:gdLst>
                <a:gd name="connsiteX0" fmla="*/ 811 w 3119999"/>
                <a:gd name="connsiteY0" fmla="*/ -698 h 954471"/>
                <a:gd name="connsiteX1" fmla="*/ 3120810 w 3119999"/>
                <a:gd name="connsiteY1" fmla="*/ -698 h 954471"/>
                <a:gd name="connsiteX2" fmla="*/ 3120810 w 3119999"/>
                <a:gd name="connsiteY2" fmla="*/ 953774 h 954471"/>
                <a:gd name="connsiteX3" fmla="*/ 811 w 3119999"/>
                <a:gd name="connsiteY3" fmla="*/ 953774 h 954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9999" h="954471">
                  <a:moveTo>
                    <a:pt x="811" y="-698"/>
                  </a:moveTo>
                  <a:lnTo>
                    <a:pt x="3120810" y="-698"/>
                  </a:lnTo>
                  <a:lnTo>
                    <a:pt x="3120810" y="953774"/>
                  </a:lnTo>
                  <a:lnTo>
                    <a:pt x="811" y="953774"/>
                  </a:lnTo>
                  <a:close/>
                </a:path>
              </a:pathLst>
            </a:custGeom>
            <a:solidFill>
              <a:srgbClr val="B0E5B8"/>
            </a:solidFill>
            <a:ln w="12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C55B7CD-7F8B-6043-EA54-766B78BF57AC}"/>
                </a:ext>
              </a:extLst>
            </p:cNvPr>
            <p:cNvSpPr/>
            <p:nvPr/>
          </p:nvSpPr>
          <p:spPr>
            <a:xfrm>
              <a:off x="1242314" y="3124692"/>
              <a:ext cx="2708252" cy="629961"/>
            </a:xfrm>
            <a:custGeom>
              <a:avLst/>
              <a:gdLst>
                <a:gd name="connsiteX0" fmla="*/ 811 w 2708252"/>
                <a:gd name="connsiteY0" fmla="*/ -697 h 629961"/>
                <a:gd name="connsiteX1" fmla="*/ 2709064 w 2708252"/>
                <a:gd name="connsiteY1" fmla="*/ -697 h 629961"/>
                <a:gd name="connsiteX2" fmla="*/ 2709064 w 2708252"/>
                <a:gd name="connsiteY2" fmla="*/ 629264 h 629961"/>
                <a:gd name="connsiteX3" fmla="*/ 811 w 2708252"/>
                <a:gd name="connsiteY3" fmla="*/ 629264 h 629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8252" h="629961">
                  <a:moveTo>
                    <a:pt x="811" y="-697"/>
                  </a:moveTo>
                  <a:lnTo>
                    <a:pt x="2709064" y="-697"/>
                  </a:lnTo>
                  <a:lnTo>
                    <a:pt x="2709064" y="629264"/>
                  </a:lnTo>
                  <a:lnTo>
                    <a:pt x="811" y="629264"/>
                  </a:lnTo>
                  <a:close/>
                </a:path>
              </a:pathLst>
            </a:custGeom>
            <a:solidFill>
              <a:srgbClr val="DD7E64"/>
            </a:solidFill>
            <a:ln w="8282" cap="flat">
              <a:solidFill>
                <a:srgbClr val="FF923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55CFE3C-E4D3-DA78-42AC-1355A7BF00F0}"/>
                </a:ext>
              </a:extLst>
            </p:cNvPr>
            <p:cNvSpPr/>
            <p:nvPr/>
          </p:nvSpPr>
          <p:spPr>
            <a:xfrm>
              <a:off x="1629144" y="3126655"/>
              <a:ext cx="600394" cy="261710"/>
            </a:xfrm>
            <a:custGeom>
              <a:avLst/>
              <a:gdLst>
                <a:gd name="connsiteX0" fmla="*/ 811 w 600394"/>
                <a:gd name="connsiteY0" fmla="*/ -697 h 261710"/>
                <a:gd name="connsiteX1" fmla="*/ 601205 w 600394"/>
                <a:gd name="connsiteY1" fmla="*/ -697 h 261710"/>
                <a:gd name="connsiteX2" fmla="*/ 601205 w 600394"/>
                <a:gd name="connsiteY2" fmla="*/ 261013 h 261710"/>
                <a:gd name="connsiteX3" fmla="*/ 811 w 600394"/>
                <a:gd name="connsiteY3" fmla="*/ 261013 h 26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394" h="261710">
                  <a:moveTo>
                    <a:pt x="811" y="-697"/>
                  </a:moveTo>
                  <a:lnTo>
                    <a:pt x="601205" y="-697"/>
                  </a:lnTo>
                  <a:lnTo>
                    <a:pt x="601205" y="261013"/>
                  </a:lnTo>
                  <a:lnTo>
                    <a:pt x="811" y="261013"/>
                  </a:lnTo>
                  <a:close/>
                </a:path>
              </a:pathLst>
            </a:custGeom>
            <a:solidFill>
              <a:srgbClr val="B0E5B8"/>
            </a:solidFill>
            <a:ln w="12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C8ED9CD-4BF3-9962-BD47-0B08A5C7B1C8}"/>
                </a:ext>
              </a:extLst>
            </p:cNvPr>
            <p:cNvSpPr/>
            <p:nvPr/>
          </p:nvSpPr>
          <p:spPr>
            <a:xfrm>
              <a:off x="3058284" y="3124083"/>
              <a:ext cx="600394" cy="261710"/>
            </a:xfrm>
            <a:custGeom>
              <a:avLst/>
              <a:gdLst>
                <a:gd name="connsiteX0" fmla="*/ 811 w 600394"/>
                <a:gd name="connsiteY0" fmla="*/ -697 h 261710"/>
                <a:gd name="connsiteX1" fmla="*/ 601205 w 600394"/>
                <a:gd name="connsiteY1" fmla="*/ -697 h 261710"/>
                <a:gd name="connsiteX2" fmla="*/ 601205 w 600394"/>
                <a:gd name="connsiteY2" fmla="*/ 261013 h 261710"/>
                <a:gd name="connsiteX3" fmla="*/ 811 w 600394"/>
                <a:gd name="connsiteY3" fmla="*/ 261013 h 26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394" h="261710">
                  <a:moveTo>
                    <a:pt x="811" y="-697"/>
                  </a:moveTo>
                  <a:lnTo>
                    <a:pt x="601205" y="-697"/>
                  </a:lnTo>
                  <a:lnTo>
                    <a:pt x="601205" y="261013"/>
                  </a:lnTo>
                  <a:lnTo>
                    <a:pt x="811" y="261013"/>
                  </a:lnTo>
                  <a:close/>
                </a:path>
              </a:pathLst>
            </a:custGeom>
            <a:solidFill>
              <a:srgbClr val="B0E5B8"/>
            </a:solidFill>
            <a:ln w="12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BDE9F0-EB96-84E9-3B4D-1DFEBE78B8A0}"/>
                </a:ext>
              </a:extLst>
            </p:cNvPr>
            <p:cNvSpPr txBox="1"/>
            <p:nvPr/>
          </p:nvSpPr>
          <p:spPr>
            <a:xfrm>
              <a:off x="1712520" y="3020446"/>
              <a:ext cx="360996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80" i="1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2143D7-2AF7-6625-F76B-5FA73C56ED8B}"/>
                </a:ext>
              </a:extLst>
            </p:cNvPr>
            <p:cNvSpPr txBox="1"/>
            <p:nvPr/>
          </p:nvSpPr>
          <p:spPr>
            <a:xfrm>
              <a:off x="3158842" y="3011385"/>
              <a:ext cx="360996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80" i="1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C7CE907-D365-A840-DDB4-131B6DDA9E46}"/>
                </a:ext>
              </a:extLst>
            </p:cNvPr>
            <p:cNvSpPr/>
            <p:nvPr/>
          </p:nvSpPr>
          <p:spPr>
            <a:xfrm>
              <a:off x="1777953" y="3044549"/>
              <a:ext cx="333552" cy="76973"/>
            </a:xfrm>
            <a:custGeom>
              <a:avLst/>
              <a:gdLst>
                <a:gd name="connsiteX0" fmla="*/ 811 w 333552"/>
                <a:gd name="connsiteY0" fmla="*/ -697 h 76973"/>
                <a:gd name="connsiteX1" fmla="*/ 334363 w 333552"/>
                <a:gd name="connsiteY1" fmla="*/ -697 h 76973"/>
                <a:gd name="connsiteX2" fmla="*/ 334363 w 333552"/>
                <a:gd name="connsiteY2" fmla="*/ 76277 h 76973"/>
                <a:gd name="connsiteX3" fmla="*/ 811 w 333552"/>
                <a:gd name="connsiteY3" fmla="*/ 76277 h 7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552" h="76973">
                  <a:moveTo>
                    <a:pt x="811" y="-697"/>
                  </a:moveTo>
                  <a:lnTo>
                    <a:pt x="334363" y="-697"/>
                  </a:lnTo>
                  <a:lnTo>
                    <a:pt x="334363" y="76277"/>
                  </a:lnTo>
                  <a:lnTo>
                    <a:pt x="811" y="76277"/>
                  </a:lnTo>
                  <a:close/>
                </a:path>
              </a:pathLst>
            </a:custGeom>
            <a:solidFill>
              <a:srgbClr val="050C06"/>
            </a:solidFill>
            <a:ln w="12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FA6BFAE-18C7-68D7-E39B-BF942FA56F77}"/>
                </a:ext>
              </a:extLst>
            </p:cNvPr>
            <p:cNvSpPr/>
            <p:nvPr/>
          </p:nvSpPr>
          <p:spPr>
            <a:xfrm>
              <a:off x="3201969" y="3041977"/>
              <a:ext cx="333552" cy="76973"/>
            </a:xfrm>
            <a:custGeom>
              <a:avLst/>
              <a:gdLst>
                <a:gd name="connsiteX0" fmla="*/ 811 w 333552"/>
                <a:gd name="connsiteY0" fmla="*/ -697 h 76973"/>
                <a:gd name="connsiteX1" fmla="*/ 334363 w 333552"/>
                <a:gd name="connsiteY1" fmla="*/ -697 h 76973"/>
                <a:gd name="connsiteX2" fmla="*/ 334363 w 333552"/>
                <a:gd name="connsiteY2" fmla="*/ 76276 h 76973"/>
                <a:gd name="connsiteX3" fmla="*/ 811 w 333552"/>
                <a:gd name="connsiteY3" fmla="*/ 76276 h 7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552" h="76973">
                  <a:moveTo>
                    <a:pt x="811" y="-697"/>
                  </a:moveTo>
                  <a:lnTo>
                    <a:pt x="334363" y="-697"/>
                  </a:lnTo>
                  <a:lnTo>
                    <a:pt x="334363" y="76276"/>
                  </a:lnTo>
                  <a:lnTo>
                    <a:pt x="811" y="76276"/>
                  </a:lnTo>
                  <a:close/>
                </a:path>
              </a:pathLst>
            </a:custGeom>
            <a:solidFill>
              <a:srgbClr val="050C06"/>
            </a:solidFill>
            <a:ln w="12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1C03DC5-4A9A-342B-A3E0-01397F675EBB}"/>
                </a:ext>
              </a:extLst>
            </p:cNvPr>
            <p:cNvSpPr/>
            <p:nvPr/>
          </p:nvSpPr>
          <p:spPr>
            <a:xfrm>
              <a:off x="2493814" y="2949613"/>
              <a:ext cx="333552" cy="76973"/>
            </a:xfrm>
            <a:custGeom>
              <a:avLst/>
              <a:gdLst>
                <a:gd name="connsiteX0" fmla="*/ 811 w 333552"/>
                <a:gd name="connsiteY0" fmla="*/ -697 h 76973"/>
                <a:gd name="connsiteX1" fmla="*/ 334363 w 333552"/>
                <a:gd name="connsiteY1" fmla="*/ -697 h 76973"/>
                <a:gd name="connsiteX2" fmla="*/ 334363 w 333552"/>
                <a:gd name="connsiteY2" fmla="*/ 76277 h 76973"/>
                <a:gd name="connsiteX3" fmla="*/ 811 w 333552"/>
                <a:gd name="connsiteY3" fmla="*/ 76277 h 7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552" h="76973">
                  <a:moveTo>
                    <a:pt x="811" y="-697"/>
                  </a:moveTo>
                  <a:lnTo>
                    <a:pt x="334363" y="-697"/>
                  </a:lnTo>
                  <a:lnTo>
                    <a:pt x="334363" y="76277"/>
                  </a:lnTo>
                  <a:lnTo>
                    <a:pt x="811" y="76277"/>
                  </a:lnTo>
                  <a:close/>
                </a:path>
              </a:pathLst>
            </a:custGeom>
            <a:solidFill>
              <a:srgbClr val="050C06"/>
            </a:solidFill>
            <a:ln w="12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B3E184-F851-FBE4-0F9C-1E9CC0908557}"/>
                </a:ext>
              </a:extLst>
            </p:cNvPr>
            <p:cNvSpPr/>
            <p:nvPr/>
          </p:nvSpPr>
          <p:spPr>
            <a:xfrm>
              <a:off x="2203882" y="3029147"/>
              <a:ext cx="923683" cy="92368"/>
            </a:xfrm>
            <a:custGeom>
              <a:avLst/>
              <a:gdLst>
                <a:gd name="connsiteX0" fmla="*/ 811 w 923683"/>
                <a:gd name="connsiteY0" fmla="*/ -697 h 92368"/>
                <a:gd name="connsiteX1" fmla="*/ 924494 w 923683"/>
                <a:gd name="connsiteY1" fmla="*/ -697 h 92368"/>
                <a:gd name="connsiteX2" fmla="*/ 924494 w 923683"/>
                <a:gd name="connsiteY2" fmla="*/ 91671 h 92368"/>
                <a:gd name="connsiteX3" fmla="*/ 811 w 923683"/>
                <a:gd name="connsiteY3" fmla="*/ 91671 h 9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683" h="92368">
                  <a:moveTo>
                    <a:pt x="811" y="-697"/>
                  </a:moveTo>
                  <a:lnTo>
                    <a:pt x="924494" y="-697"/>
                  </a:lnTo>
                  <a:lnTo>
                    <a:pt x="924494" y="91671"/>
                  </a:lnTo>
                  <a:lnTo>
                    <a:pt x="811" y="91671"/>
                  </a:lnTo>
                  <a:close/>
                </a:path>
              </a:pathLst>
            </a:custGeom>
            <a:solidFill>
              <a:srgbClr val="D0E0D2"/>
            </a:solidFill>
            <a:ln w="12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F0AE12A-58D6-377D-84B4-E19E46DC4CCB}"/>
                </a:ext>
              </a:extLst>
            </p:cNvPr>
            <p:cNvSpPr/>
            <p:nvPr/>
          </p:nvSpPr>
          <p:spPr>
            <a:xfrm>
              <a:off x="1326382" y="2700735"/>
              <a:ext cx="605523" cy="333546"/>
            </a:xfrm>
            <a:custGeom>
              <a:avLst/>
              <a:gdLst>
                <a:gd name="connsiteX0" fmla="*/ 606334 w 605523"/>
                <a:gd name="connsiteY0" fmla="*/ 332849 h 333546"/>
                <a:gd name="connsiteX1" fmla="*/ 606334 w 605523"/>
                <a:gd name="connsiteY1" fmla="*/ -697 h 333546"/>
                <a:gd name="connsiteX2" fmla="*/ 811 w 605523"/>
                <a:gd name="connsiteY2" fmla="*/ -697 h 33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5523" h="333546">
                  <a:moveTo>
                    <a:pt x="606334" y="332849"/>
                  </a:moveTo>
                  <a:lnTo>
                    <a:pt x="606334" y="-697"/>
                  </a:lnTo>
                  <a:lnTo>
                    <a:pt x="811" y="-697"/>
                  </a:lnTo>
                </a:path>
              </a:pathLst>
            </a:custGeom>
            <a:noFill/>
            <a:ln w="1016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E0ABC5E-AC66-A8AB-788D-10E40BB0FF64}"/>
                </a:ext>
              </a:extLst>
            </p:cNvPr>
            <p:cNvSpPr/>
            <p:nvPr/>
          </p:nvSpPr>
          <p:spPr>
            <a:xfrm>
              <a:off x="3373876" y="2659682"/>
              <a:ext cx="651709" cy="369465"/>
            </a:xfrm>
            <a:custGeom>
              <a:avLst/>
              <a:gdLst>
                <a:gd name="connsiteX0" fmla="*/ 811 w 651709"/>
                <a:gd name="connsiteY0" fmla="*/ 368768 h 369465"/>
                <a:gd name="connsiteX1" fmla="*/ 811 w 651709"/>
                <a:gd name="connsiteY1" fmla="*/ -697 h 369465"/>
                <a:gd name="connsiteX2" fmla="*/ 652521 w 651709"/>
                <a:gd name="connsiteY2" fmla="*/ -697 h 369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1709" h="369465">
                  <a:moveTo>
                    <a:pt x="811" y="368768"/>
                  </a:moveTo>
                  <a:lnTo>
                    <a:pt x="811" y="-697"/>
                  </a:lnTo>
                  <a:lnTo>
                    <a:pt x="652521" y="-697"/>
                  </a:lnTo>
                </a:path>
              </a:pathLst>
            </a:custGeom>
            <a:noFill/>
            <a:ln w="1016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764653B-F268-2B52-F55F-D2D3C1E38266}"/>
                </a:ext>
              </a:extLst>
            </p:cNvPr>
            <p:cNvSpPr/>
            <p:nvPr/>
          </p:nvSpPr>
          <p:spPr>
            <a:xfrm>
              <a:off x="2660587" y="2490337"/>
              <a:ext cx="9525" cy="456704"/>
            </a:xfrm>
            <a:custGeom>
              <a:avLst/>
              <a:gdLst>
                <a:gd name="connsiteX0" fmla="*/ 811 w 9525"/>
                <a:gd name="connsiteY0" fmla="*/ 456007 h 456704"/>
                <a:gd name="connsiteX1" fmla="*/ 811 w 9525"/>
                <a:gd name="connsiteY1" fmla="*/ -697 h 456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56704">
                  <a:moveTo>
                    <a:pt x="811" y="456007"/>
                  </a:moveTo>
                  <a:lnTo>
                    <a:pt x="811" y="-697"/>
                  </a:lnTo>
                </a:path>
              </a:pathLst>
            </a:custGeom>
            <a:noFill/>
            <a:ln w="1016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76F037-169C-EEF4-7877-E49FF27BBF5D}"/>
                </a:ext>
              </a:extLst>
            </p:cNvPr>
            <p:cNvSpPr txBox="1"/>
            <p:nvPr/>
          </p:nvSpPr>
          <p:spPr>
            <a:xfrm>
              <a:off x="2419888" y="3257706"/>
              <a:ext cx="360996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80" i="1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p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8E2037-5A3C-BE83-3731-A34416972B75}"/>
                </a:ext>
              </a:extLst>
            </p:cNvPr>
            <p:cNvSpPr txBox="1"/>
            <p:nvPr/>
          </p:nvSpPr>
          <p:spPr>
            <a:xfrm>
              <a:off x="1886866" y="3769001"/>
              <a:ext cx="1340432" cy="3347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575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Buried </a:t>
              </a:r>
              <a:r>
                <a:rPr lang="en-US" sz="1575" i="1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 well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692FB6-BF9A-9200-2269-FA2ECF97F9F2}"/>
                </a:ext>
              </a:extLst>
            </p:cNvPr>
            <p:cNvSpPr txBox="1"/>
            <p:nvPr/>
          </p:nvSpPr>
          <p:spPr>
            <a:xfrm>
              <a:off x="2372275" y="4169613"/>
              <a:ext cx="44435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35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(a) </a:t>
              </a: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B8064A9-2EBE-1315-7EE0-D074BBE2D0D1}"/>
                </a:ext>
              </a:extLst>
            </p:cNvPr>
            <p:cNvSpPr/>
            <p:nvPr/>
          </p:nvSpPr>
          <p:spPr>
            <a:xfrm>
              <a:off x="1640488" y="1961985"/>
              <a:ext cx="1843763" cy="326571"/>
            </a:xfrm>
            <a:custGeom>
              <a:avLst/>
              <a:gdLst>
                <a:gd name="connsiteX0" fmla="*/ 1844575 w 1843763"/>
                <a:gd name="connsiteY0" fmla="*/ -698 h 326571"/>
                <a:gd name="connsiteX1" fmla="*/ 1844575 w 1843763"/>
                <a:gd name="connsiteY1" fmla="*/ 8066 h 326571"/>
                <a:gd name="connsiteX2" fmla="*/ 1844575 w 1843763"/>
                <a:gd name="connsiteY2" fmla="*/ 317111 h 326571"/>
                <a:gd name="connsiteX3" fmla="*/ 1844575 w 1843763"/>
                <a:gd name="connsiteY3" fmla="*/ 325874 h 326571"/>
                <a:gd name="connsiteX4" fmla="*/ 811 w 1843763"/>
                <a:gd name="connsiteY4" fmla="*/ 325874 h 326571"/>
                <a:gd name="connsiteX5" fmla="*/ 811 w 1843763"/>
                <a:gd name="connsiteY5" fmla="*/ 317111 h 326571"/>
                <a:gd name="connsiteX6" fmla="*/ 811 w 1843763"/>
                <a:gd name="connsiteY6" fmla="*/ 8066 h 326571"/>
                <a:gd name="connsiteX7" fmla="*/ 811 w 1843763"/>
                <a:gd name="connsiteY7" fmla="*/ -698 h 32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3763" h="326571">
                  <a:moveTo>
                    <a:pt x="1844575" y="-698"/>
                  </a:moveTo>
                  <a:cubicBezTo>
                    <a:pt x="1844575" y="-698"/>
                    <a:pt x="1844575" y="3226"/>
                    <a:pt x="1844575" y="8066"/>
                  </a:cubicBezTo>
                  <a:lnTo>
                    <a:pt x="1844575" y="317111"/>
                  </a:lnTo>
                  <a:cubicBezTo>
                    <a:pt x="1844575" y="321951"/>
                    <a:pt x="1844575" y="325874"/>
                    <a:pt x="1844575" y="325874"/>
                  </a:cubicBezTo>
                  <a:lnTo>
                    <a:pt x="811" y="325874"/>
                  </a:lnTo>
                  <a:cubicBezTo>
                    <a:pt x="811" y="325874"/>
                    <a:pt x="811" y="321951"/>
                    <a:pt x="811" y="317111"/>
                  </a:cubicBezTo>
                  <a:lnTo>
                    <a:pt x="811" y="8066"/>
                  </a:lnTo>
                  <a:cubicBezTo>
                    <a:pt x="811" y="3226"/>
                    <a:pt x="811" y="-698"/>
                    <a:pt x="811" y="-698"/>
                  </a:cubicBezTo>
                  <a:close/>
                </a:path>
              </a:pathLst>
            </a:custGeom>
            <a:solidFill>
              <a:srgbClr val="FFE6D5"/>
            </a:solidFill>
            <a:ln w="14288" cap="flat">
              <a:solidFill>
                <a:srgbClr val="15111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ED26C95-E563-B804-645F-2A44A3FAF6EC}"/>
                </a:ext>
              </a:extLst>
            </p:cNvPr>
            <p:cNvSpPr txBox="1"/>
            <p:nvPr/>
          </p:nvSpPr>
          <p:spPr>
            <a:xfrm>
              <a:off x="1651121" y="1961043"/>
              <a:ext cx="1774140" cy="323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502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Triple well process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401DC51-2567-D45C-86DF-BA5D0542A131}"/>
                </a:ext>
              </a:extLst>
            </p:cNvPr>
            <p:cNvSpPr/>
            <p:nvPr/>
          </p:nvSpPr>
          <p:spPr>
            <a:xfrm>
              <a:off x="5045513" y="3733321"/>
              <a:ext cx="2708252" cy="226491"/>
            </a:xfrm>
            <a:custGeom>
              <a:avLst/>
              <a:gdLst>
                <a:gd name="connsiteX0" fmla="*/ 811 w 2708252"/>
                <a:gd name="connsiteY0" fmla="*/ -697 h 226491"/>
                <a:gd name="connsiteX1" fmla="*/ 2709064 w 2708252"/>
                <a:gd name="connsiteY1" fmla="*/ -697 h 226491"/>
                <a:gd name="connsiteX2" fmla="*/ 2709064 w 2708252"/>
                <a:gd name="connsiteY2" fmla="*/ 225794 h 226491"/>
                <a:gd name="connsiteX3" fmla="*/ 811 w 2708252"/>
                <a:gd name="connsiteY3" fmla="*/ 225794 h 22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8252" h="226491">
                  <a:moveTo>
                    <a:pt x="811" y="-697"/>
                  </a:moveTo>
                  <a:lnTo>
                    <a:pt x="2709064" y="-697"/>
                  </a:lnTo>
                  <a:lnTo>
                    <a:pt x="2709064" y="225794"/>
                  </a:lnTo>
                  <a:lnTo>
                    <a:pt x="811" y="225794"/>
                  </a:lnTo>
                  <a:close/>
                </a:path>
              </a:pathLst>
            </a:custGeom>
            <a:solidFill>
              <a:srgbClr val="C7D4C9"/>
            </a:solidFill>
            <a:ln w="55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2DB857D-D695-8CCB-6842-6295145B8D3F}"/>
                </a:ext>
              </a:extLst>
            </p:cNvPr>
            <p:cNvSpPr/>
            <p:nvPr/>
          </p:nvSpPr>
          <p:spPr>
            <a:xfrm>
              <a:off x="5045513" y="3103356"/>
              <a:ext cx="2708252" cy="629961"/>
            </a:xfrm>
            <a:custGeom>
              <a:avLst/>
              <a:gdLst>
                <a:gd name="connsiteX0" fmla="*/ 811 w 2708252"/>
                <a:gd name="connsiteY0" fmla="*/ -697 h 629961"/>
                <a:gd name="connsiteX1" fmla="*/ 2709064 w 2708252"/>
                <a:gd name="connsiteY1" fmla="*/ -697 h 629961"/>
                <a:gd name="connsiteX2" fmla="*/ 2709064 w 2708252"/>
                <a:gd name="connsiteY2" fmla="*/ 629264 h 629961"/>
                <a:gd name="connsiteX3" fmla="*/ 811 w 2708252"/>
                <a:gd name="connsiteY3" fmla="*/ 629264 h 629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8252" h="629961">
                  <a:moveTo>
                    <a:pt x="811" y="-697"/>
                  </a:moveTo>
                  <a:lnTo>
                    <a:pt x="2709064" y="-697"/>
                  </a:lnTo>
                  <a:lnTo>
                    <a:pt x="2709064" y="629264"/>
                  </a:lnTo>
                  <a:lnTo>
                    <a:pt x="811" y="629264"/>
                  </a:lnTo>
                  <a:close/>
                </a:path>
              </a:pathLst>
            </a:custGeom>
            <a:solidFill>
              <a:srgbClr val="DD7E64"/>
            </a:solidFill>
            <a:ln w="8282" cap="flat">
              <a:solidFill>
                <a:srgbClr val="FF923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EFB8A48-3366-980D-7A04-28D790E251E4}"/>
                </a:ext>
              </a:extLst>
            </p:cNvPr>
            <p:cNvSpPr/>
            <p:nvPr/>
          </p:nvSpPr>
          <p:spPr>
            <a:xfrm>
              <a:off x="5432343" y="3105309"/>
              <a:ext cx="600394" cy="261710"/>
            </a:xfrm>
            <a:custGeom>
              <a:avLst/>
              <a:gdLst>
                <a:gd name="connsiteX0" fmla="*/ 811 w 600394"/>
                <a:gd name="connsiteY0" fmla="*/ -697 h 261710"/>
                <a:gd name="connsiteX1" fmla="*/ 601205 w 600394"/>
                <a:gd name="connsiteY1" fmla="*/ -697 h 261710"/>
                <a:gd name="connsiteX2" fmla="*/ 601205 w 600394"/>
                <a:gd name="connsiteY2" fmla="*/ 261014 h 261710"/>
                <a:gd name="connsiteX3" fmla="*/ 811 w 600394"/>
                <a:gd name="connsiteY3" fmla="*/ 261014 h 26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394" h="261710">
                  <a:moveTo>
                    <a:pt x="811" y="-697"/>
                  </a:moveTo>
                  <a:lnTo>
                    <a:pt x="601205" y="-697"/>
                  </a:lnTo>
                  <a:lnTo>
                    <a:pt x="601205" y="261014"/>
                  </a:lnTo>
                  <a:lnTo>
                    <a:pt x="811" y="261014"/>
                  </a:lnTo>
                  <a:close/>
                </a:path>
              </a:pathLst>
            </a:custGeom>
            <a:solidFill>
              <a:srgbClr val="B0E5B8"/>
            </a:solidFill>
            <a:ln w="12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3871EFF-9445-D49D-C83A-88A6688970BD}"/>
                </a:ext>
              </a:extLst>
            </p:cNvPr>
            <p:cNvSpPr/>
            <p:nvPr/>
          </p:nvSpPr>
          <p:spPr>
            <a:xfrm>
              <a:off x="6861483" y="3102747"/>
              <a:ext cx="600394" cy="261710"/>
            </a:xfrm>
            <a:custGeom>
              <a:avLst/>
              <a:gdLst>
                <a:gd name="connsiteX0" fmla="*/ 811 w 600394"/>
                <a:gd name="connsiteY0" fmla="*/ -697 h 261710"/>
                <a:gd name="connsiteX1" fmla="*/ 601205 w 600394"/>
                <a:gd name="connsiteY1" fmla="*/ -697 h 261710"/>
                <a:gd name="connsiteX2" fmla="*/ 601205 w 600394"/>
                <a:gd name="connsiteY2" fmla="*/ 261013 h 261710"/>
                <a:gd name="connsiteX3" fmla="*/ 811 w 600394"/>
                <a:gd name="connsiteY3" fmla="*/ 261013 h 26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394" h="261710">
                  <a:moveTo>
                    <a:pt x="811" y="-697"/>
                  </a:moveTo>
                  <a:lnTo>
                    <a:pt x="601205" y="-697"/>
                  </a:lnTo>
                  <a:lnTo>
                    <a:pt x="601205" y="261013"/>
                  </a:lnTo>
                  <a:lnTo>
                    <a:pt x="811" y="261013"/>
                  </a:lnTo>
                  <a:close/>
                </a:path>
              </a:pathLst>
            </a:custGeom>
            <a:solidFill>
              <a:srgbClr val="B0E5B8"/>
            </a:solidFill>
            <a:ln w="12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93D95CB-CE36-28EC-5C3D-E9917C984562}"/>
                </a:ext>
              </a:extLst>
            </p:cNvPr>
            <p:cNvSpPr txBox="1"/>
            <p:nvPr/>
          </p:nvSpPr>
          <p:spPr>
            <a:xfrm>
              <a:off x="5515729" y="2999105"/>
              <a:ext cx="360996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80" i="1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D1FD991-8F0D-651E-3CE9-EFA8AABEBED1}"/>
                </a:ext>
              </a:extLst>
            </p:cNvPr>
            <p:cNvSpPr txBox="1"/>
            <p:nvPr/>
          </p:nvSpPr>
          <p:spPr>
            <a:xfrm>
              <a:off x="6962041" y="2990054"/>
              <a:ext cx="360996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80" i="1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</a:t>
              </a: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01CB23F-0DD1-67C9-9B9F-2E86012C85AB}"/>
                </a:ext>
              </a:extLst>
            </p:cNvPr>
            <p:cNvSpPr/>
            <p:nvPr/>
          </p:nvSpPr>
          <p:spPr>
            <a:xfrm>
              <a:off x="5581152" y="3023213"/>
              <a:ext cx="333552" cy="76973"/>
            </a:xfrm>
            <a:custGeom>
              <a:avLst/>
              <a:gdLst>
                <a:gd name="connsiteX0" fmla="*/ 811 w 333552"/>
                <a:gd name="connsiteY0" fmla="*/ -697 h 76973"/>
                <a:gd name="connsiteX1" fmla="*/ 334363 w 333552"/>
                <a:gd name="connsiteY1" fmla="*/ -697 h 76973"/>
                <a:gd name="connsiteX2" fmla="*/ 334363 w 333552"/>
                <a:gd name="connsiteY2" fmla="*/ 76277 h 76973"/>
                <a:gd name="connsiteX3" fmla="*/ 811 w 333552"/>
                <a:gd name="connsiteY3" fmla="*/ 76277 h 7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552" h="76973">
                  <a:moveTo>
                    <a:pt x="811" y="-697"/>
                  </a:moveTo>
                  <a:lnTo>
                    <a:pt x="334363" y="-697"/>
                  </a:lnTo>
                  <a:lnTo>
                    <a:pt x="334363" y="76277"/>
                  </a:lnTo>
                  <a:lnTo>
                    <a:pt x="811" y="76277"/>
                  </a:lnTo>
                  <a:close/>
                </a:path>
              </a:pathLst>
            </a:custGeom>
            <a:solidFill>
              <a:srgbClr val="050C06"/>
            </a:solidFill>
            <a:ln w="12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641F28B-F366-F6BD-33FC-895D6650BF6E}"/>
                </a:ext>
              </a:extLst>
            </p:cNvPr>
            <p:cNvSpPr/>
            <p:nvPr/>
          </p:nvSpPr>
          <p:spPr>
            <a:xfrm>
              <a:off x="7005168" y="3020641"/>
              <a:ext cx="333552" cy="76973"/>
            </a:xfrm>
            <a:custGeom>
              <a:avLst/>
              <a:gdLst>
                <a:gd name="connsiteX0" fmla="*/ 811 w 333552"/>
                <a:gd name="connsiteY0" fmla="*/ -697 h 76973"/>
                <a:gd name="connsiteX1" fmla="*/ 334363 w 333552"/>
                <a:gd name="connsiteY1" fmla="*/ -697 h 76973"/>
                <a:gd name="connsiteX2" fmla="*/ 334363 w 333552"/>
                <a:gd name="connsiteY2" fmla="*/ 76276 h 76973"/>
                <a:gd name="connsiteX3" fmla="*/ 811 w 333552"/>
                <a:gd name="connsiteY3" fmla="*/ 76276 h 7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552" h="76973">
                  <a:moveTo>
                    <a:pt x="811" y="-697"/>
                  </a:moveTo>
                  <a:lnTo>
                    <a:pt x="334363" y="-697"/>
                  </a:lnTo>
                  <a:lnTo>
                    <a:pt x="334363" y="76276"/>
                  </a:lnTo>
                  <a:lnTo>
                    <a:pt x="811" y="76276"/>
                  </a:lnTo>
                  <a:close/>
                </a:path>
              </a:pathLst>
            </a:custGeom>
            <a:solidFill>
              <a:srgbClr val="050C06"/>
            </a:solidFill>
            <a:ln w="12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9D1D8D-8CA2-6A3A-0D42-20DB88250E90}"/>
                </a:ext>
              </a:extLst>
            </p:cNvPr>
            <p:cNvSpPr/>
            <p:nvPr/>
          </p:nvSpPr>
          <p:spPr>
            <a:xfrm>
              <a:off x="6297013" y="2928277"/>
              <a:ext cx="333552" cy="76973"/>
            </a:xfrm>
            <a:custGeom>
              <a:avLst/>
              <a:gdLst>
                <a:gd name="connsiteX0" fmla="*/ 811 w 333552"/>
                <a:gd name="connsiteY0" fmla="*/ -698 h 76973"/>
                <a:gd name="connsiteX1" fmla="*/ 334363 w 333552"/>
                <a:gd name="connsiteY1" fmla="*/ -698 h 76973"/>
                <a:gd name="connsiteX2" fmla="*/ 334363 w 333552"/>
                <a:gd name="connsiteY2" fmla="*/ 76276 h 76973"/>
                <a:gd name="connsiteX3" fmla="*/ 811 w 333552"/>
                <a:gd name="connsiteY3" fmla="*/ 76276 h 7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552" h="76973">
                  <a:moveTo>
                    <a:pt x="811" y="-698"/>
                  </a:moveTo>
                  <a:lnTo>
                    <a:pt x="334363" y="-698"/>
                  </a:lnTo>
                  <a:lnTo>
                    <a:pt x="334363" y="76276"/>
                  </a:lnTo>
                  <a:lnTo>
                    <a:pt x="811" y="76276"/>
                  </a:lnTo>
                  <a:close/>
                </a:path>
              </a:pathLst>
            </a:custGeom>
            <a:solidFill>
              <a:srgbClr val="050C06"/>
            </a:solidFill>
            <a:ln w="12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E8C5BE7-2BD4-9A78-4F2E-03AFD43516DE}"/>
                </a:ext>
              </a:extLst>
            </p:cNvPr>
            <p:cNvSpPr/>
            <p:nvPr/>
          </p:nvSpPr>
          <p:spPr>
            <a:xfrm>
              <a:off x="6007072" y="3007811"/>
              <a:ext cx="923683" cy="92368"/>
            </a:xfrm>
            <a:custGeom>
              <a:avLst/>
              <a:gdLst>
                <a:gd name="connsiteX0" fmla="*/ 811 w 923683"/>
                <a:gd name="connsiteY0" fmla="*/ -697 h 92368"/>
                <a:gd name="connsiteX1" fmla="*/ 924494 w 923683"/>
                <a:gd name="connsiteY1" fmla="*/ -697 h 92368"/>
                <a:gd name="connsiteX2" fmla="*/ 924494 w 923683"/>
                <a:gd name="connsiteY2" fmla="*/ 91671 h 92368"/>
                <a:gd name="connsiteX3" fmla="*/ 811 w 923683"/>
                <a:gd name="connsiteY3" fmla="*/ 91671 h 9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683" h="92368">
                  <a:moveTo>
                    <a:pt x="811" y="-697"/>
                  </a:moveTo>
                  <a:lnTo>
                    <a:pt x="924494" y="-697"/>
                  </a:lnTo>
                  <a:lnTo>
                    <a:pt x="924494" y="91671"/>
                  </a:lnTo>
                  <a:lnTo>
                    <a:pt x="811" y="91671"/>
                  </a:lnTo>
                  <a:close/>
                </a:path>
              </a:pathLst>
            </a:custGeom>
            <a:solidFill>
              <a:srgbClr val="D0E0D2"/>
            </a:solidFill>
            <a:ln w="12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388CE5F-5D5D-1BD9-732A-050F09E9D640}"/>
                </a:ext>
              </a:extLst>
            </p:cNvPr>
            <p:cNvSpPr/>
            <p:nvPr/>
          </p:nvSpPr>
          <p:spPr>
            <a:xfrm>
              <a:off x="5129572" y="2679389"/>
              <a:ext cx="605532" cy="333555"/>
            </a:xfrm>
            <a:custGeom>
              <a:avLst/>
              <a:gdLst>
                <a:gd name="connsiteX0" fmla="*/ 606344 w 605532"/>
                <a:gd name="connsiteY0" fmla="*/ 332859 h 333555"/>
                <a:gd name="connsiteX1" fmla="*/ 606344 w 605532"/>
                <a:gd name="connsiteY1" fmla="*/ -697 h 333555"/>
                <a:gd name="connsiteX2" fmla="*/ 811 w 605532"/>
                <a:gd name="connsiteY2" fmla="*/ -697 h 333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5532" h="333555">
                  <a:moveTo>
                    <a:pt x="606344" y="332859"/>
                  </a:moveTo>
                  <a:lnTo>
                    <a:pt x="606344" y="-697"/>
                  </a:lnTo>
                  <a:lnTo>
                    <a:pt x="811" y="-697"/>
                  </a:lnTo>
                </a:path>
              </a:pathLst>
            </a:custGeom>
            <a:noFill/>
            <a:ln w="1016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4DE3F30-7242-10DF-D0C8-629FCA7A4CE6}"/>
                </a:ext>
              </a:extLst>
            </p:cNvPr>
            <p:cNvSpPr/>
            <p:nvPr/>
          </p:nvSpPr>
          <p:spPr>
            <a:xfrm>
              <a:off x="7177075" y="2638337"/>
              <a:ext cx="651708" cy="369474"/>
            </a:xfrm>
            <a:custGeom>
              <a:avLst/>
              <a:gdLst>
                <a:gd name="connsiteX0" fmla="*/ 811 w 651708"/>
                <a:gd name="connsiteY0" fmla="*/ 368777 h 369474"/>
                <a:gd name="connsiteX1" fmla="*/ 811 w 651708"/>
                <a:gd name="connsiteY1" fmla="*/ -697 h 369474"/>
                <a:gd name="connsiteX2" fmla="*/ 652519 w 651708"/>
                <a:gd name="connsiteY2" fmla="*/ -697 h 369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1708" h="369474">
                  <a:moveTo>
                    <a:pt x="811" y="368777"/>
                  </a:moveTo>
                  <a:lnTo>
                    <a:pt x="811" y="-697"/>
                  </a:lnTo>
                  <a:lnTo>
                    <a:pt x="652519" y="-697"/>
                  </a:lnTo>
                </a:path>
              </a:pathLst>
            </a:custGeom>
            <a:noFill/>
            <a:ln w="1016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E724018-FAB4-6FFB-07BB-CF85ACCBB99B}"/>
                </a:ext>
              </a:extLst>
            </p:cNvPr>
            <p:cNvSpPr/>
            <p:nvPr/>
          </p:nvSpPr>
          <p:spPr>
            <a:xfrm>
              <a:off x="6463786" y="2469001"/>
              <a:ext cx="9525" cy="456704"/>
            </a:xfrm>
            <a:custGeom>
              <a:avLst/>
              <a:gdLst>
                <a:gd name="connsiteX0" fmla="*/ 811 w 9525"/>
                <a:gd name="connsiteY0" fmla="*/ 456007 h 456704"/>
                <a:gd name="connsiteX1" fmla="*/ 811 w 9525"/>
                <a:gd name="connsiteY1" fmla="*/ -697 h 456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56704">
                  <a:moveTo>
                    <a:pt x="811" y="456007"/>
                  </a:moveTo>
                  <a:lnTo>
                    <a:pt x="811" y="-697"/>
                  </a:lnTo>
                </a:path>
              </a:pathLst>
            </a:custGeom>
            <a:noFill/>
            <a:ln w="1016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9B9D1D1-906D-C498-25A4-BC825F13E17F}"/>
                </a:ext>
              </a:extLst>
            </p:cNvPr>
            <p:cNvSpPr txBox="1"/>
            <p:nvPr/>
          </p:nvSpPr>
          <p:spPr>
            <a:xfrm>
              <a:off x="6223097" y="3236365"/>
              <a:ext cx="360996" cy="473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80" i="1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732367B-F91E-9DB7-8DAE-BF98BEBF454D}"/>
                </a:ext>
              </a:extLst>
            </p:cNvPr>
            <p:cNvSpPr txBox="1"/>
            <p:nvPr/>
          </p:nvSpPr>
          <p:spPr>
            <a:xfrm>
              <a:off x="5547183" y="3686433"/>
              <a:ext cx="1542410" cy="3347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575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Insulating layer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CCFB2B9-4792-8057-91FF-F3B208D33E7D}"/>
                </a:ext>
              </a:extLst>
            </p:cNvPr>
            <p:cNvSpPr txBox="1"/>
            <p:nvPr/>
          </p:nvSpPr>
          <p:spPr>
            <a:xfrm>
              <a:off x="6175474" y="4148278"/>
              <a:ext cx="44435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35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(b) </a:t>
              </a: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9D16D45-2FD7-A3F1-5644-EDCBE3316D1E}"/>
                </a:ext>
              </a:extLst>
            </p:cNvPr>
            <p:cNvSpPr/>
            <p:nvPr/>
          </p:nvSpPr>
          <p:spPr>
            <a:xfrm>
              <a:off x="5443677" y="1940649"/>
              <a:ext cx="1843763" cy="326571"/>
            </a:xfrm>
            <a:custGeom>
              <a:avLst/>
              <a:gdLst>
                <a:gd name="connsiteX0" fmla="*/ 1844575 w 1843763"/>
                <a:gd name="connsiteY0" fmla="*/ -697 h 326571"/>
                <a:gd name="connsiteX1" fmla="*/ 1844575 w 1843763"/>
                <a:gd name="connsiteY1" fmla="*/ 8066 h 326571"/>
                <a:gd name="connsiteX2" fmla="*/ 1844575 w 1843763"/>
                <a:gd name="connsiteY2" fmla="*/ 317111 h 326571"/>
                <a:gd name="connsiteX3" fmla="*/ 1844575 w 1843763"/>
                <a:gd name="connsiteY3" fmla="*/ 325875 h 326571"/>
                <a:gd name="connsiteX4" fmla="*/ 811 w 1843763"/>
                <a:gd name="connsiteY4" fmla="*/ 325875 h 326571"/>
                <a:gd name="connsiteX5" fmla="*/ 811 w 1843763"/>
                <a:gd name="connsiteY5" fmla="*/ 317111 h 326571"/>
                <a:gd name="connsiteX6" fmla="*/ 811 w 1843763"/>
                <a:gd name="connsiteY6" fmla="*/ 8066 h 326571"/>
                <a:gd name="connsiteX7" fmla="*/ 811 w 1843763"/>
                <a:gd name="connsiteY7" fmla="*/ -697 h 32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3763" h="326571">
                  <a:moveTo>
                    <a:pt x="1844575" y="-697"/>
                  </a:moveTo>
                  <a:cubicBezTo>
                    <a:pt x="1844575" y="-697"/>
                    <a:pt x="1844575" y="3226"/>
                    <a:pt x="1844575" y="8066"/>
                  </a:cubicBezTo>
                  <a:lnTo>
                    <a:pt x="1844575" y="317111"/>
                  </a:lnTo>
                  <a:cubicBezTo>
                    <a:pt x="1844575" y="321951"/>
                    <a:pt x="1844575" y="325875"/>
                    <a:pt x="1844575" y="325875"/>
                  </a:cubicBezTo>
                  <a:lnTo>
                    <a:pt x="811" y="325875"/>
                  </a:lnTo>
                  <a:cubicBezTo>
                    <a:pt x="811" y="325875"/>
                    <a:pt x="811" y="321951"/>
                    <a:pt x="811" y="317111"/>
                  </a:cubicBezTo>
                  <a:lnTo>
                    <a:pt x="811" y="8066"/>
                  </a:lnTo>
                  <a:cubicBezTo>
                    <a:pt x="811" y="3226"/>
                    <a:pt x="811" y="-697"/>
                    <a:pt x="811" y="-697"/>
                  </a:cubicBezTo>
                  <a:close/>
                </a:path>
              </a:pathLst>
            </a:custGeom>
            <a:solidFill>
              <a:srgbClr val="FFE6D5"/>
            </a:solidFill>
            <a:ln w="14288" cap="flat">
              <a:solidFill>
                <a:srgbClr val="15111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021F53C-041D-9AD1-1F0E-0101F258AD0C}"/>
                </a:ext>
              </a:extLst>
            </p:cNvPr>
            <p:cNvSpPr txBox="1"/>
            <p:nvPr/>
          </p:nvSpPr>
          <p:spPr>
            <a:xfrm>
              <a:off x="5733268" y="1939701"/>
              <a:ext cx="1200970" cy="323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502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SoI 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1633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35AB-44C5-4B7B-9A27-7E5751E0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206" y="424644"/>
            <a:ext cx="6858000" cy="822960"/>
          </a:xfrm>
        </p:spPr>
        <p:txBody>
          <a:bodyPr/>
          <a:lstStyle/>
          <a:p>
            <a:r>
              <a:rPr lang="en-US" dirty="0"/>
              <a:t>Circuit-Level Techniques: Masking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D76F2A-1DAF-4E60-6E01-8783E97E027D}"/>
              </a:ext>
            </a:extLst>
          </p:cNvPr>
          <p:cNvGrpSpPr/>
          <p:nvPr/>
        </p:nvGrpSpPr>
        <p:grpSpPr>
          <a:xfrm>
            <a:off x="6126010" y="1422978"/>
            <a:ext cx="3796146" cy="1837236"/>
            <a:chOff x="149651" y="1319673"/>
            <a:chExt cx="3796146" cy="183723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6C7E0D6-489B-454D-803F-670F85F69111}"/>
                </a:ext>
              </a:extLst>
            </p:cNvPr>
            <p:cNvSpPr/>
            <p:nvPr/>
          </p:nvSpPr>
          <p:spPr>
            <a:xfrm>
              <a:off x="149651" y="2103181"/>
              <a:ext cx="677577" cy="23224"/>
            </a:xfrm>
            <a:custGeom>
              <a:avLst/>
              <a:gdLst>
                <a:gd name="connsiteX0" fmla="*/ 631951 w 631969"/>
                <a:gd name="connsiteY0" fmla="*/ -1 h 18282"/>
                <a:gd name="connsiteX1" fmla="*/ -18 w 631969"/>
                <a:gd name="connsiteY1" fmla="*/ -1 h 18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1969" h="18282">
                  <a:moveTo>
                    <a:pt x="631951" y="-1"/>
                  </a:moveTo>
                  <a:lnTo>
                    <a:pt x="-18" y="-1"/>
                  </a:lnTo>
                </a:path>
              </a:pathLst>
            </a:custGeom>
            <a:noFill/>
            <a:ln w="858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52EEB29-592C-4BB9-A70A-B47A0A9241F5}"/>
                </a:ext>
              </a:extLst>
            </p:cNvPr>
            <p:cNvSpPr/>
            <p:nvPr/>
          </p:nvSpPr>
          <p:spPr>
            <a:xfrm>
              <a:off x="162512" y="2559836"/>
              <a:ext cx="664722" cy="23224"/>
            </a:xfrm>
            <a:custGeom>
              <a:avLst/>
              <a:gdLst>
                <a:gd name="connsiteX0" fmla="*/ 619962 w 619979"/>
                <a:gd name="connsiteY0" fmla="*/ -1 h 18282"/>
                <a:gd name="connsiteX1" fmla="*/ -18 w 619979"/>
                <a:gd name="connsiteY1" fmla="*/ -1 h 18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9979" h="18282">
                  <a:moveTo>
                    <a:pt x="619962" y="-1"/>
                  </a:moveTo>
                  <a:lnTo>
                    <a:pt x="-18" y="-1"/>
                  </a:lnTo>
                </a:path>
              </a:pathLst>
            </a:custGeom>
            <a:noFill/>
            <a:ln w="85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01D23A3-E91D-40EB-9EB0-32F0682D6DFC}"/>
                </a:ext>
              </a:extLst>
            </p:cNvPr>
            <p:cNvSpPr/>
            <p:nvPr/>
          </p:nvSpPr>
          <p:spPr>
            <a:xfrm>
              <a:off x="1196628" y="2369802"/>
              <a:ext cx="684519" cy="23224"/>
            </a:xfrm>
            <a:custGeom>
              <a:avLst/>
              <a:gdLst>
                <a:gd name="connsiteX0" fmla="*/ 638425 w 638443"/>
                <a:gd name="connsiteY0" fmla="*/ -1 h 18282"/>
                <a:gd name="connsiteX1" fmla="*/ -18 w 638443"/>
                <a:gd name="connsiteY1" fmla="*/ -1 h 18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8443" h="18282">
                  <a:moveTo>
                    <a:pt x="638425" y="-1"/>
                  </a:moveTo>
                  <a:lnTo>
                    <a:pt x="-18" y="-1"/>
                  </a:lnTo>
                </a:path>
              </a:pathLst>
            </a:custGeom>
            <a:noFill/>
            <a:ln w="862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08197D-724E-41CA-8A8D-8B0E8544A3E8}"/>
                </a:ext>
              </a:extLst>
            </p:cNvPr>
            <p:cNvSpPr/>
            <p:nvPr/>
          </p:nvSpPr>
          <p:spPr>
            <a:xfrm>
              <a:off x="1216836" y="2846581"/>
              <a:ext cx="664722" cy="23224"/>
            </a:xfrm>
            <a:custGeom>
              <a:avLst/>
              <a:gdLst>
                <a:gd name="connsiteX0" fmla="*/ 619962 w 619979"/>
                <a:gd name="connsiteY0" fmla="*/ -1 h 18282"/>
                <a:gd name="connsiteX1" fmla="*/ -18 w 619979"/>
                <a:gd name="connsiteY1" fmla="*/ -1 h 18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9979" h="18282">
                  <a:moveTo>
                    <a:pt x="619962" y="-1"/>
                  </a:moveTo>
                  <a:lnTo>
                    <a:pt x="-18" y="-1"/>
                  </a:lnTo>
                </a:path>
              </a:pathLst>
            </a:custGeom>
            <a:noFill/>
            <a:ln w="85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A749F40-0F6A-4DAE-B612-DA22AD8A89E3}"/>
                </a:ext>
              </a:extLst>
            </p:cNvPr>
            <p:cNvSpPr/>
            <p:nvPr/>
          </p:nvSpPr>
          <p:spPr>
            <a:xfrm>
              <a:off x="3281077" y="2840717"/>
              <a:ext cx="664720" cy="23224"/>
            </a:xfrm>
            <a:custGeom>
              <a:avLst/>
              <a:gdLst>
                <a:gd name="connsiteX0" fmla="*/ 619960 w 619977"/>
                <a:gd name="connsiteY0" fmla="*/ -1 h 18282"/>
                <a:gd name="connsiteX1" fmla="*/ -18 w 619977"/>
                <a:gd name="connsiteY1" fmla="*/ -1 h 18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9977" h="18282">
                  <a:moveTo>
                    <a:pt x="619960" y="-1"/>
                  </a:moveTo>
                  <a:lnTo>
                    <a:pt x="-18" y="-1"/>
                  </a:lnTo>
                </a:path>
              </a:pathLst>
            </a:custGeom>
            <a:noFill/>
            <a:ln w="85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A7FA34E-A26C-43A2-A180-107F7B91598C}"/>
                </a:ext>
              </a:extLst>
            </p:cNvPr>
            <p:cNvSpPr/>
            <p:nvPr/>
          </p:nvSpPr>
          <p:spPr>
            <a:xfrm>
              <a:off x="3336237" y="2653033"/>
              <a:ext cx="485127" cy="23224"/>
            </a:xfrm>
            <a:custGeom>
              <a:avLst/>
              <a:gdLst>
                <a:gd name="connsiteX0" fmla="*/ -18 w 452473"/>
                <a:gd name="connsiteY0" fmla="*/ -1 h 18282"/>
                <a:gd name="connsiteX1" fmla="*/ 452455 w 452473"/>
                <a:gd name="connsiteY1" fmla="*/ -1 h 18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2473" h="18282">
                  <a:moveTo>
                    <a:pt x="-18" y="-1"/>
                  </a:moveTo>
                  <a:cubicBezTo>
                    <a:pt x="452455" y="-1"/>
                    <a:pt x="452455" y="-1"/>
                    <a:pt x="452455" y="-1"/>
                  </a:cubicBezTo>
                </a:path>
              </a:pathLst>
            </a:custGeom>
            <a:noFill/>
            <a:ln w="18270" cap="flat">
              <a:solidFill>
                <a:srgbClr val="F1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EA717F0-C3B3-47E2-8517-2891AE64FE35}"/>
                </a:ext>
              </a:extLst>
            </p:cNvPr>
            <p:cNvSpPr/>
            <p:nvPr/>
          </p:nvSpPr>
          <p:spPr>
            <a:xfrm>
              <a:off x="342206" y="1751460"/>
              <a:ext cx="306554" cy="336034"/>
            </a:xfrm>
            <a:custGeom>
              <a:avLst/>
              <a:gdLst>
                <a:gd name="connsiteX0" fmla="*/ -18 w 285920"/>
                <a:gd name="connsiteY0" fmla="*/ 264225 h 264524"/>
                <a:gd name="connsiteX1" fmla="*/ 133618 w 285920"/>
                <a:gd name="connsiteY1" fmla="*/ 9700 h 264524"/>
                <a:gd name="connsiteX2" fmla="*/ 186453 w 285920"/>
                <a:gd name="connsiteY2" fmla="*/ 199437 h 264524"/>
                <a:gd name="connsiteX3" fmla="*/ 285902 w 285920"/>
                <a:gd name="connsiteY3" fmla="*/ 245714 h 264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920" h="264524">
                  <a:moveTo>
                    <a:pt x="-18" y="264225"/>
                  </a:moveTo>
                  <a:cubicBezTo>
                    <a:pt x="102540" y="273481"/>
                    <a:pt x="99432" y="65231"/>
                    <a:pt x="133618" y="9700"/>
                  </a:cubicBezTo>
                  <a:cubicBezTo>
                    <a:pt x="167804" y="-45834"/>
                    <a:pt x="170912" y="153159"/>
                    <a:pt x="186453" y="199437"/>
                  </a:cubicBezTo>
                  <a:cubicBezTo>
                    <a:pt x="201991" y="245714"/>
                    <a:pt x="285902" y="245714"/>
                    <a:pt x="285902" y="245714"/>
                  </a:cubicBezTo>
                </a:path>
              </a:pathLst>
            </a:custGeom>
            <a:noFill/>
            <a:ln w="17273" cap="flat">
              <a:solidFill>
                <a:srgbClr val="E8001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F1E802C-0565-4515-8754-FD8156FEE5FE}"/>
                </a:ext>
              </a:extLst>
            </p:cNvPr>
            <p:cNvSpPr/>
            <p:nvPr/>
          </p:nvSpPr>
          <p:spPr>
            <a:xfrm>
              <a:off x="1326023" y="2148508"/>
              <a:ext cx="526996" cy="157978"/>
            </a:xfrm>
            <a:custGeom>
              <a:avLst/>
              <a:gdLst>
                <a:gd name="connsiteX0" fmla="*/ -18 w 491523"/>
                <a:gd name="connsiteY0" fmla="*/ 124218 h 124359"/>
                <a:gd name="connsiteX1" fmla="*/ 229713 w 491523"/>
                <a:gd name="connsiteY1" fmla="*/ 4559 h 124359"/>
                <a:gd name="connsiteX2" fmla="*/ 320535 w 491523"/>
                <a:gd name="connsiteY2" fmla="*/ 93760 h 124359"/>
                <a:gd name="connsiteX3" fmla="*/ 491505 w 491523"/>
                <a:gd name="connsiteY3" fmla="*/ 115516 h 12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1523" h="124359">
                  <a:moveTo>
                    <a:pt x="-18" y="124218"/>
                  </a:moveTo>
                  <a:cubicBezTo>
                    <a:pt x="176286" y="128570"/>
                    <a:pt x="170943" y="30667"/>
                    <a:pt x="229713" y="4559"/>
                  </a:cubicBezTo>
                  <a:cubicBezTo>
                    <a:pt x="288480" y="-21548"/>
                    <a:pt x="293822" y="72004"/>
                    <a:pt x="320535" y="93760"/>
                  </a:cubicBezTo>
                  <a:cubicBezTo>
                    <a:pt x="347249" y="115516"/>
                    <a:pt x="491505" y="115516"/>
                    <a:pt x="491505" y="115516"/>
                  </a:cubicBezTo>
                </a:path>
              </a:pathLst>
            </a:custGeom>
            <a:noFill/>
            <a:ln w="15528" cap="flat">
              <a:solidFill>
                <a:srgbClr val="E8001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6661BF-C584-4ED6-B8B2-AC46379F6DA9}"/>
                </a:ext>
              </a:extLst>
            </p:cNvPr>
            <p:cNvSpPr/>
            <p:nvPr/>
          </p:nvSpPr>
          <p:spPr>
            <a:xfrm>
              <a:off x="2357003" y="2479538"/>
              <a:ext cx="535035" cy="73094"/>
            </a:xfrm>
            <a:custGeom>
              <a:avLst/>
              <a:gdLst>
                <a:gd name="connsiteX0" fmla="*/ -18 w 499021"/>
                <a:gd name="connsiteY0" fmla="*/ 57474 h 57539"/>
                <a:gd name="connsiteX1" fmla="*/ 233230 w 499021"/>
                <a:gd name="connsiteY1" fmla="*/ 2109 h 57539"/>
                <a:gd name="connsiteX2" fmla="*/ 325429 w 499021"/>
                <a:gd name="connsiteY2" fmla="*/ 43382 h 57539"/>
                <a:gd name="connsiteX3" fmla="*/ 499003 w 499021"/>
                <a:gd name="connsiteY3" fmla="*/ 53448 h 57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9021" h="57539">
                  <a:moveTo>
                    <a:pt x="-18" y="57474"/>
                  </a:moveTo>
                  <a:cubicBezTo>
                    <a:pt x="178986" y="59487"/>
                    <a:pt x="173556" y="14188"/>
                    <a:pt x="233230" y="2109"/>
                  </a:cubicBezTo>
                  <a:cubicBezTo>
                    <a:pt x="292886" y="-9970"/>
                    <a:pt x="298316" y="33315"/>
                    <a:pt x="325429" y="43382"/>
                  </a:cubicBezTo>
                  <a:cubicBezTo>
                    <a:pt x="352560" y="53448"/>
                    <a:pt x="499003" y="53448"/>
                    <a:pt x="499003" y="53448"/>
                  </a:cubicBezTo>
                </a:path>
              </a:pathLst>
            </a:custGeom>
            <a:noFill/>
            <a:ln w="10643" cap="flat">
              <a:solidFill>
                <a:srgbClr val="E8001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5FC66D0-5674-47D8-BAB1-AAFDB363FB1C}"/>
                </a:ext>
              </a:extLst>
            </p:cNvPr>
            <p:cNvSpPr/>
            <p:nvPr/>
          </p:nvSpPr>
          <p:spPr>
            <a:xfrm>
              <a:off x="835118" y="2017733"/>
              <a:ext cx="356953" cy="662327"/>
            </a:xfrm>
            <a:custGeom>
              <a:avLst/>
              <a:gdLst>
                <a:gd name="connsiteX0" fmla="*/ -18 w 332926"/>
                <a:gd name="connsiteY0" fmla="*/ 188 h 521380"/>
                <a:gd name="connsiteX1" fmla="*/ 227513 w 332926"/>
                <a:gd name="connsiteY1" fmla="*/ 6065 h 521380"/>
                <a:gd name="connsiteX2" fmla="*/ 293264 w 332926"/>
                <a:gd name="connsiteY2" fmla="*/ 67546 h 521380"/>
                <a:gd name="connsiteX3" fmla="*/ 332241 w 332926"/>
                <a:gd name="connsiteY3" fmla="*/ 294951 h 521380"/>
                <a:gd name="connsiteX4" fmla="*/ 286476 w 332926"/>
                <a:gd name="connsiteY4" fmla="*/ 465413 h 521380"/>
                <a:gd name="connsiteX5" fmla="*/ 226844 w 332926"/>
                <a:gd name="connsiteY5" fmla="*/ 511955 h 521380"/>
                <a:gd name="connsiteX6" fmla="*/ 89012 w 332926"/>
                <a:gd name="connsiteY6" fmla="*/ 520049 h 521380"/>
                <a:gd name="connsiteX7" fmla="*/ -18 w 332926"/>
                <a:gd name="connsiteY7" fmla="*/ 521380 h 521380"/>
                <a:gd name="connsiteX8" fmla="*/ -18 w 332926"/>
                <a:gd name="connsiteY8" fmla="*/ 188 h 521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2926" h="521380">
                  <a:moveTo>
                    <a:pt x="-18" y="188"/>
                  </a:moveTo>
                  <a:cubicBezTo>
                    <a:pt x="75816" y="1296"/>
                    <a:pt x="151798" y="-3332"/>
                    <a:pt x="227513" y="6065"/>
                  </a:cubicBezTo>
                  <a:cubicBezTo>
                    <a:pt x="260175" y="16165"/>
                    <a:pt x="273847" y="33067"/>
                    <a:pt x="293264" y="67546"/>
                  </a:cubicBezTo>
                  <a:cubicBezTo>
                    <a:pt x="324592" y="125426"/>
                    <a:pt x="335921" y="215427"/>
                    <a:pt x="332241" y="294951"/>
                  </a:cubicBezTo>
                  <a:cubicBezTo>
                    <a:pt x="330080" y="356673"/>
                    <a:pt x="314445" y="424609"/>
                    <a:pt x="286476" y="465413"/>
                  </a:cubicBezTo>
                  <a:cubicBezTo>
                    <a:pt x="270060" y="489082"/>
                    <a:pt x="251262" y="503832"/>
                    <a:pt x="226844" y="511955"/>
                  </a:cubicBezTo>
                  <a:cubicBezTo>
                    <a:pt x="181169" y="523431"/>
                    <a:pt x="134956" y="518451"/>
                    <a:pt x="89012" y="520049"/>
                  </a:cubicBezTo>
                  <a:cubicBezTo>
                    <a:pt x="59334" y="520100"/>
                    <a:pt x="29655" y="520118"/>
                    <a:pt x="-18" y="521380"/>
                  </a:cubicBezTo>
                  <a:cubicBezTo>
                    <a:pt x="-18" y="347650"/>
                    <a:pt x="-18" y="173919"/>
                    <a:pt x="-18" y="188"/>
                  </a:cubicBezTo>
                  <a:close/>
                </a:path>
              </a:pathLst>
            </a:custGeom>
            <a:noFill/>
            <a:ln w="9399" cap="flat">
              <a:solidFill>
                <a:srgbClr val="0000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E1A732A-6E1C-42D8-BA10-45496A20F0BA}"/>
                </a:ext>
              </a:extLst>
            </p:cNvPr>
            <p:cNvSpPr/>
            <p:nvPr/>
          </p:nvSpPr>
          <p:spPr>
            <a:xfrm>
              <a:off x="1880599" y="2259974"/>
              <a:ext cx="356945" cy="662326"/>
            </a:xfrm>
            <a:custGeom>
              <a:avLst/>
              <a:gdLst>
                <a:gd name="connsiteX0" fmla="*/ -18 w 332919"/>
                <a:gd name="connsiteY0" fmla="*/ 187 h 521379"/>
                <a:gd name="connsiteX1" fmla="*/ 227508 w 332919"/>
                <a:gd name="connsiteY1" fmla="*/ 6065 h 521379"/>
                <a:gd name="connsiteX2" fmla="*/ 293252 w 332919"/>
                <a:gd name="connsiteY2" fmla="*/ 67545 h 521379"/>
                <a:gd name="connsiteX3" fmla="*/ 332230 w 332919"/>
                <a:gd name="connsiteY3" fmla="*/ 294952 h 521379"/>
                <a:gd name="connsiteX4" fmla="*/ 286469 w 332919"/>
                <a:gd name="connsiteY4" fmla="*/ 465413 h 521379"/>
                <a:gd name="connsiteX5" fmla="*/ 226831 w 332919"/>
                <a:gd name="connsiteY5" fmla="*/ 511954 h 521379"/>
                <a:gd name="connsiteX6" fmla="*/ 89000 w 332919"/>
                <a:gd name="connsiteY6" fmla="*/ 520048 h 521379"/>
                <a:gd name="connsiteX7" fmla="*/ -18 w 332919"/>
                <a:gd name="connsiteY7" fmla="*/ 521379 h 521379"/>
                <a:gd name="connsiteX8" fmla="*/ -18 w 332919"/>
                <a:gd name="connsiteY8" fmla="*/ 187 h 52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2919" h="521379">
                  <a:moveTo>
                    <a:pt x="-18" y="187"/>
                  </a:moveTo>
                  <a:cubicBezTo>
                    <a:pt x="75818" y="1295"/>
                    <a:pt x="151800" y="-3331"/>
                    <a:pt x="227508" y="6065"/>
                  </a:cubicBezTo>
                  <a:cubicBezTo>
                    <a:pt x="260160" y="16164"/>
                    <a:pt x="273836" y="33066"/>
                    <a:pt x="293252" y="67545"/>
                  </a:cubicBezTo>
                  <a:cubicBezTo>
                    <a:pt x="324588" y="125426"/>
                    <a:pt x="335923" y="215427"/>
                    <a:pt x="332230" y="294952"/>
                  </a:cubicBezTo>
                  <a:cubicBezTo>
                    <a:pt x="330073" y="356672"/>
                    <a:pt x="314441" y="424608"/>
                    <a:pt x="286469" y="465413"/>
                  </a:cubicBezTo>
                  <a:cubicBezTo>
                    <a:pt x="270051" y="489081"/>
                    <a:pt x="251257" y="503831"/>
                    <a:pt x="226831" y="511954"/>
                  </a:cubicBezTo>
                  <a:cubicBezTo>
                    <a:pt x="181162" y="523430"/>
                    <a:pt x="134943" y="518450"/>
                    <a:pt x="89000" y="520048"/>
                  </a:cubicBezTo>
                  <a:cubicBezTo>
                    <a:pt x="59327" y="520099"/>
                    <a:pt x="29655" y="520117"/>
                    <a:pt x="-18" y="521379"/>
                  </a:cubicBezTo>
                  <a:cubicBezTo>
                    <a:pt x="-18" y="347650"/>
                    <a:pt x="-18" y="173918"/>
                    <a:pt x="-18" y="187"/>
                  </a:cubicBezTo>
                  <a:close/>
                </a:path>
              </a:pathLst>
            </a:custGeom>
            <a:noFill/>
            <a:ln w="9399" cap="flat">
              <a:solidFill>
                <a:srgbClr val="0000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CE41C71-503D-42C9-8843-E14FB5849E07}"/>
                </a:ext>
              </a:extLst>
            </p:cNvPr>
            <p:cNvSpPr/>
            <p:nvPr/>
          </p:nvSpPr>
          <p:spPr>
            <a:xfrm>
              <a:off x="2234080" y="2604408"/>
              <a:ext cx="684519" cy="23224"/>
            </a:xfrm>
            <a:custGeom>
              <a:avLst/>
              <a:gdLst>
                <a:gd name="connsiteX0" fmla="*/ 638425 w 638443"/>
                <a:gd name="connsiteY0" fmla="*/ -1 h 18282"/>
                <a:gd name="connsiteX1" fmla="*/ -18 w 638443"/>
                <a:gd name="connsiteY1" fmla="*/ -1 h 18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8443" h="18282">
                  <a:moveTo>
                    <a:pt x="638425" y="-1"/>
                  </a:moveTo>
                  <a:lnTo>
                    <a:pt x="-18" y="-1"/>
                  </a:lnTo>
                </a:path>
              </a:pathLst>
            </a:custGeom>
            <a:noFill/>
            <a:ln w="862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C8A61E0-2F13-4BDC-B281-D07846BE6A36}"/>
                </a:ext>
              </a:extLst>
            </p:cNvPr>
            <p:cNvSpPr/>
            <p:nvPr/>
          </p:nvSpPr>
          <p:spPr>
            <a:xfrm>
              <a:off x="2918030" y="2494582"/>
              <a:ext cx="356959" cy="662327"/>
            </a:xfrm>
            <a:custGeom>
              <a:avLst/>
              <a:gdLst>
                <a:gd name="connsiteX0" fmla="*/ -18 w 332932"/>
                <a:gd name="connsiteY0" fmla="*/ 186 h 521380"/>
                <a:gd name="connsiteX1" fmla="*/ 227508 w 332932"/>
                <a:gd name="connsiteY1" fmla="*/ 6066 h 521380"/>
                <a:gd name="connsiteX2" fmla="*/ 293270 w 332932"/>
                <a:gd name="connsiteY2" fmla="*/ 67546 h 521380"/>
                <a:gd name="connsiteX3" fmla="*/ 332248 w 332932"/>
                <a:gd name="connsiteY3" fmla="*/ 294951 h 521380"/>
                <a:gd name="connsiteX4" fmla="*/ 286487 w 332932"/>
                <a:gd name="connsiteY4" fmla="*/ 465412 h 521380"/>
                <a:gd name="connsiteX5" fmla="*/ 226850 w 332932"/>
                <a:gd name="connsiteY5" fmla="*/ 511954 h 521380"/>
                <a:gd name="connsiteX6" fmla="*/ 89018 w 332932"/>
                <a:gd name="connsiteY6" fmla="*/ 520049 h 521380"/>
                <a:gd name="connsiteX7" fmla="*/ -18 w 332932"/>
                <a:gd name="connsiteY7" fmla="*/ 521380 h 521380"/>
                <a:gd name="connsiteX8" fmla="*/ -18 w 332932"/>
                <a:gd name="connsiteY8" fmla="*/ 186 h 521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2932" h="521380">
                  <a:moveTo>
                    <a:pt x="-18" y="186"/>
                  </a:moveTo>
                  <a:cubicBezTo>
                    <a:pt x="75818" y="1296"/>
                    <a:pt x="151800" y="-3332"/>
                    <a:pt x="227508" y="6066"/>
                  </a:cubicBezTo>
                  <a:cubicBezTo>
                    <a:pt x="260179" y="16163"/>
                    <a:pt x="273854" y="33067"/>
                    <a:pt x="293270" y="67546"/>
                  </a:cubicBezTo>
                  <a:cubicBezTo>
                    <a:pt x="324588" y="125427"/>
                    <a:pt x="335923" y="215426"/>
                    <a:pt x="332248" y="294951"/>
                  </a:cubicBezTo>
                  <a:cubicBezTo>
                    <a:pt x="330091" y="356673"/>
                    <a:pt x="314441" y="424609"/>
                    <a:pt x="286487" y="465412"/>
                  </a:cubicBezTo>
                  <a:cubicBezTo>
                    <a:pt x="270070" y="489082"/>
                    <a:pt x="251257" y="503832"/>
                    <a:pt x="226850" y="511954"/>
                  </a:cubicBezTo>
                  <a:cubicBezTo>
                    <a:pt x="181180" y="523429"/>
                    <a:pt x="134962" y="518451"/>
                    <a:pt x="89018" y="520049"/>
                  </a:cubicBezTo>
                  <a:cubicBezTo>
                    <a:pt x="59345" y="520100"/>
                    <a:pt x="29655" y="520118"/>
                    <a:pt x="-18" y="521380"/>
                  </a:cubicBezTo>
                  <a:cubicBezTo>
                    <a:pt x="-18" y="347649"/>
                    <a:pt x="-18" y="173917"/>
                    <a:pt x="-18" y="186"/>
                  </a:cubicBezTo>
                  <a:close/>
                </a:path>
              </a:pathLst>
            </a:custGeom>
            <a:noFill/>
            <a:ln w="9399" cap="flat">
              <a:solidFill>
                <a:srgbClr val="0000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3A71234-10E8-43EF-B76A-4DC608755B2A}"/>
                </a:ext>
              </a:extLst>
            </p:cNvPr>
            <p:cNvSpPr/>
            <p:nvPr/>
          </p:nvSpPr>
          <p:spPr>
            <a:xfrm>
              <a:off x="2251428" y="3042751"/>
              <a:ext cx="664740" cy="23224"/>
            </a:xfrm>
            <a:custGeom>
              <a:avLst/>
              <a:gdLst>
                <a:gd name="connsiteX0" fmla="*/ 619978 w 619996"/>
                <a:gd name="connsiteY0" fmla="*/ -1 h 18282"/>
                <a:gd name="connsiteX1" fmla="*/ -18 w 619996"/>
                <a:gd name="connsiteY1" fmla="*/ -1 h 18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9996" h="18282">
                  <a:moveTo>
                    <a:pt x="619978" y="-1"/>
                  </a:moveTo>
                  <a:lnTo>
                    <a:pt x="-18" y="-1"/>
                  </a:lnTo>
                </a:path>
              </a:pathLst>
            </a:custGeom>
            <a:noFill/>
            <a:ln w="85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78C606A-83E2-4B67-9586-446337D0E805}"/>
                </a:ext>
              </a:extLst>
            </p:cNvPr>
            <p:cNvSpPr/>
            <p:nvPr/>
          </p:nvSpPr>
          <p:spPr>
            <a:xfrm>
              <a:off x="1008730" y="1340794"/>
              <a:ext cx="1991771" cy="312966"/>
            </a:xfrm>
            <a:custGeom>
              <a:avLst/>
              <a:gdLst>
                <a:gd name="connsiteX0" fmla="*/ 1857685 w 1857703"/>
                <a:gd name="connsiteY0" fmla="*/ -1 h 246365"/>
                <a:gd name="connsiteX1" fmla="*/ 1857685 w 1857703"/>
                <a:gd name="connsiteY1" fmla="*/ 85659 h 246365"/>
                <a:gd name="connsiteX2" fmla="*/ 1857685 w 1857703"/>
                <a:gd name="connsiteY2" fmla="*/ 160705 h 246365"/>
                <a:gd name="connsiteX3" fmla="*/ 1857685 w 1857703"/>
                <a:gd name="connsiteY3" fmla="*/ 246365 h 246365"/>
                <a:gd name="connsiteX4" fmla="*/ -18 w 1857703"/>
                <a:gd name="connsiteY4" fmla="*/ 246365 h 246365"/>
                <a:gd name="connsiteX5" fmla="*/ -18 w 1857703"/>
                <a:gd name="connsiteY5" fmla="*/ 160705 h 246365"/>
                <a:gd name="connsiteX6" fmla="*/ -18 w 1857703"/>
                <a:gd name="connsiteY6" fmla="*/ 85659 h 246365"/>
                <a:gd name="connsiteX7" fmla="*/ -18 w 1857703"/>
                <a:gd name="connsiteY7" fmla="*/ -1 h 246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57703" h="246365">
                  <a:moveTo>
                    <a:pt x="1857685" y="-1"/>
                  </a:moveTo>
                  <a:cubicBezTo>
                    <a:pt x="1857685" y="-1"/>
                    <a:pt x="1857685" y="38350"/>
                    <a:pt x="1857685" y="85659"/>
                  </a:cubicBezTo>
                  <a:lnTo>
                    <a:pt x="1857685" y="160705"/>
                  </a:lnTo>
                  <a:cubicBezTo>
                    <a:pt x="1857685" y="208014"/>
                    <a:pt x="1857685" y="246365"/>
                    <a:pt x="1857685" y="246365"/>
                  </a:cubicBezTo>
                  <a:lnTo>
                    <a:pt x="-18" y="246365"/>
                  </a:lnTo>
                  <a:cubicBezTo>
                    <a:pt x="-18" y="246365"/>
                    <a:pt x="-18" y="208014"/>
                    <a:pt x="-18" y="160705"/>
                  </a:cubicBezTo>
                  <a:lnTo>
                    <a:pt x="-18" y="85659"/>
                  </a:lnTo>
                  <a:cubicBezTo>
                    <a:pt x="-18" y="38350"/>
                    <a:pt x="-18" y="-1"/>
                    <a:pt x="-18" y="-1"/>
                  </a:cubicBezTo>
                  <a:close/>
                </a:path>
              </a:pathLst>
            </a:custGeom>
            <a:solidFill>
              <a:srgbClr val="FFE6D5"/>
            </a:solidFill>
            <a:ln w="12953" cap="flat">
              <a:solidFill>
                <a:srgbClr val="15111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A55D4E-3FC0-450A-8B56-5717CC2646DE}"/>
                </a:ext>
              </a:extLst>
            </p:cNvPr>
            <p:cNvSpPr txBox="1"/>
            <p:nvPr/>
          </p:nvSpPr>
          <p:spPr>
            <a:xfrm>
              <a:off x="1009664" y="1319673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Electrical masking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05B261A-67B4-4CD6-1684-B33F9F84F3B8}"/>
              </a:ext>
            </a:extLst>
          </p:cNvPr>
          <p:cNvGrpSpPr/>
          <p:nvPr/>
        </p:nvGrpSpPr>
        <p:grpSpPr>
          <a:xfrm>
            <a:off x="6551406" y="3825802"/>
            <a:ext cx="2172801" cy="1834355"/>
            <a:chOff x="3945797" y="1302518"/>
            <a:chExt cx="2172801" cy="183435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5AB67CB-4B85-4DF7-ADDF-2B857A98C605}"/>
                </a:ext>
              </a:extLst>
            </p:cNvPr>
            <p:cNvSpPr/>
            <p:nvPr/>
          </p:nvSpPr>
          <p:spPr>
            <a:xfrm>
              <a:off x="4554536" y="2328560"/>
              <a:ext cx="677580" cy="23224"/>
            </a:xfrm>
            <a:custGeom>
              <a:avLst/>
              <a:gdLst>
                <a:gd name="connsiteX0" fmla="*/ 631953 w 631971"/>
                <a:gd name="connsiteY0" fmla="*/ -1 h 18282"/>
                <a:gd name="connsiteX1" fmla="*/ -18 w 631971"/>
                <a:gd name="connsiteY1" fmla="*/ -1 h 18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1971" h="18282">
                  <a:moveTo>
                    <a:pt x="631953" y="-1"/>
                  </a:moveTo>
                  <a:lnTo>
                    <a:pt x="-18" y="-1"/>
                  </a:lnTo>
                </a:path>
              </a:pathLst>
            </a:custGeom>
            <a:noFill/>
            <a:ln w="858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D53C03A-71C3-4753-8BBB-0D17E4ED9488}"/>
                </a:ext>
              </a:extLst>
            </p:cNvPr>
            <p:cNvSpPr/>
            <p:nvPr/>
          </p:nvSpPr>
          <p:spPr>
            <a:xfrm>
              <a:off x="4567395" y="2785215"/>
              <a:ext cx="664720" cy="23224"/>
            </a:xfrm>
            <a:custGeom>
              <a:avLst/>
              <a:gdLst>
                <a:gd name="connsiteX0" fmla="*/ 619960 w 619977"/>
                <a:gd name="connsiteY0" fmla="*/ -1 h 18282"/>
                <a:gd name="connsiteX1" fmla="*/ -18 w 619977"/>
                <a:gd name="connsiteY1" fmla="*/ -1 h 18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9977" h="18282">
                  <a:moveTo>
                    <a:pt x="619960" y="-1"/>
                  </a:moveTo>
                  <a:lnTo>
                    <a:pt x="-18" y="-1"/>
                  </a:lnTo>
                </a:path>
              </a:pathLst>
            </a:custGeom>
            <a:noFill/>
            <a:ln w="85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E49D65D-1E5E-4633-B755-C2D72F49EAA1}"/>
                </a:ext>
              </a:extLst>
            </p:cNvPr>
            <p:cNvSpPr/>
            <p:nvPr/>
          </p:nvSpPr>
          <p:spPr>
            <a:xfrm>
              <a:off x="5601514" y="2595182"/>
              <a:ext cx="486500" cy="23224"/>
            </a:xfrm>
            <a:custGeom>
              <a:avLst/>
              <a:gdLst>
                <a:gd name="connsiteX0" fmla="*/ 453735 w 453753"/>
                <a:gd name="connsiteY0" fmla="*/ -1 h 18282"/>
                <a:gd name="connsiteX1" fmla="*/ -18 w 453753"/>
                <a:gd name="connsiteY1" fmla="*/ -1 h 18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753" h="18282">
                  <a:moveTo>
                    <a:pt x="453735" y="-1"/>
                  </a:moveTo>
                  <a:lnTo>
                    <a:pt x="-18" y="-1"/>
                  </a:lnTo>
                </a:path>
              </a:pathLst>
            </a:custGeom>
            <a:noFill/>
            <a:ln w="862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EC0AF90-84BF-40E2-8520-9AB4A5B3BE9B}"/>
                </a:ext>
              </a:extLst>
            </p:cNvPr>
            <p:cNvSpPr/>
            <p:nvPr/>
          </p:nvSpPr>
          <p:spPr>
            <a:xfrm>
              <a:off x="4747086" y="1976837"/>
              <a:ext cx="306553" cy="336037"/>
            </a:xfrm>
            <a:custGeom>
              <a:avLst/>
              <a:gdLst>
                <a:gd name="connsiteX0" fmla="*/ -18 w 285919"/>
                <a:gd name="connsiteY0" fmla="*/ 264227 h 264526"/>
                <a:gd name="connsiteX1" fmla="*/ 133609 w 285919"/>
                <a:gd name="connsiteY1" fmla="*/ 9699 h 264526"/>
                <a:gd name="connsiteX2" fmla="*/ 186446 w 285919"/>
                <a:gd name="connsiteY2" fmla="*/ 199439 h 264526"/>
                <a:gd name="connsiteX3" fmla="*/ 285902 w 285919"/>
                <a:gd name="connsiteY3" fmla="*/ 245716 h 264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919" h="264526">
                  <a:moveTo>
                    <a:pt x="-18" y="264227"/>
                  </a:moveTo>
                  <a:cubicBezTo>
                    <a:pt x="102547" y="273483"/>
                    <a:pt x="99439" y="65233"/>
                    <a:pt x="133609" y="9699"/>
                  </a:cubicBezTo>
                  <a:cubicBezTo>
                    <a:pt x="167797" y="-45834"/>
                    <a:pt x="170905" y="153160"/>
                    <a:pt x="186446" y="199439"/>
                  </a:cubicBezTo>
                  <a:cubicBezTo>
                    <a:pt x="201985" y="245716"/>
                    <a:pt x="285902" y="245716"/>
                    <a:pt x="285902" y="245716"/>
                  </a:cubicBezTo>
                </a:path>
              </a:pathLst>
            </a:custGeom>
            <a:noFill/>
            <a:ln w="17273" cap="flat">
              <a:solidFill>
                <a:srgbClr val="E8001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1090684-9BEF-4A6D-8074-660C95FD1860}"/>
                </a:ext>
              </a:extLst>
            </p:cNvPr>
            <p:cNvSpPr/>
            <p:nvPr/>
          </p:nvSpPr>
          <p:spPr>
            <a:xfrm>
              <a:off x="5239996" y="2243112"/>
              <a:ext cx="356958" cy="662327"/>
            </a:xfrm>
            <a:custGeom>
              <a:avLst/>
              <a:gdLst>
                <a:gd name="connsiteX0" fmla="*/ -18 w 332931"/>
                <a:gd name="connsiteY0" fmla="*/ 188 h 521380"/>
                <a:gd name="connsiteX1" fmla="*/ 227508 w 332931"/>
                <a:gd name="connsiteY1" fmla="*/ 6065 h 521380"/>
                <a:gd name="connsiteX2" fmla="*/ 293270 w 332931"/>
                <a:gd name="connsiteY2" fmla="*/ 67546 h 521380"/>
                <a:gd name="connsiteX3" fmla="*/ 332248 w 332931"/>
                <a:gd name="connsiteY3" fmla="*/ 294951 h 521380"/>
                <a:gd name="connsiteX4" fmla="*/ 286468 w 332931"/>
                <a:gd name="connsiteY4" fmla="*/ 465413 h 521380"/>
                <a:gd name="connsiteX5" fmla="*/ 226849 w 332931"/>
                <a:gd name="connsiteY5" fmla="*/ 511955 h 521380"/>
                <a:gd name="connsiteX6" fmla="*/ 89018 w 332931"/>
                <a:gd name="connsiteY6" fmla="*/ 520049 h 521380"/>
                <a:gd name="connsiteX7" fmla="*/ -18 w 332931"/>
                <a:gd name="connsiteY7" fmla="*/ 521380 h 521380"/>
                <a:gd name="connsiteX8" fmla="*/ -18 w 332931"/>
                <a:gd name="connsiteY8" fmla="*/ 188 h 521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2931" h="521380">
                  <a:moveTo>
                    <a:pt x="-18" y="188"/>
                  </a:moveTo>
                  <a:cubicBezTo>
                    <a:pt x="75818" y="1296"/>
                    <a:pt x="151800" y="-3332"/>
                    <a:pt x="227508" y="6065"/>
                  </a:cubicBezTo>
                  <a:cubicBezTo>
                    <a:pt x="260178" y="16165"/>
                    <a:pt x="273854" y="33067"/>
                    <a:pt x="293270" y="67546"/>
                  </a:cubicBezTo>
                  <a:cubicBezTo>
                    <a:pt x="324588" y="125426"/>
                    <a:pt x="335923" y="215427"/>
                    <a:pt x="332248" y="294951"/>
                  </a:cubicBezTo>
                  <a:cubicBezTo>
                    <a:pt x="330072" y="356673"/>
                    <a:pt x="314441" y="424609"/>
                    <a:pt x="286468" y="465413"/>
                  </a:cubicBezTo>
                  <a:cubicBezTo>
                    <a:pt x="270070" y="489082"/>
                    <a:pt x="251256" y="503832"/>
                    <a:pt x="226849" y="511955"/>
                  </a:cubicBezTo>
                  <a:cubicBezTo>
                    <a:pt x="181162" y="523431"/>
                    <a:pt x="134962" y="518451"/>
                    <a:pt x="89018" y="520049"/>
                  </a:cubicBezTo>
                  <a:cubicBezTo>
                    <a:pt x="59327" y="520100"/>
                    <a:pt x="29654" y="520118"/>
                    <a:pt x="-18" y="521380"/>
                  </a:cubicBezTo>
                  <a:cubicBezTo>
                    <a:pt x="-18" y="347648"/>
                    <a:pt x="-18" y="173919"/>
                    <a:pt x="-18" y="188"/>
                  </a:cubicBezTo>
                  <a:close/>
                </a:path>
              </a:pathLst>
            </a:custGeom>
            <a:noFill/>
            <a:ln w="9399" cap="flat">
              <a:solidFill>
                <a:srgbClr val="0000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AC9B63A-21D4-44E1-9CC7-CBF655680F4C}"/>
                </a:ext>
              </a:extLst>
            </p:cNvPr>
            <p:cNvSpPr/>
            <p:nvPr/>
          </p:nvSpPr>
          <p:spPr>
            <a:xfrm>
              <a:off x="3945797" y="2003877"/>
              <a:ext cx="831583" cy="218484"/>
            </a:xfrm>
            <a:custGeom>
              <a:avLst/>
              <a:gdLst>
                <a:gd name="connsiteX0" fmla="*/ 370504 w 370522"/>
                <a:gd name="connsiteY0" fmla="*/ -1 h 171989"/>
                <a:gd name="connsiteX1" fmla="*/ 370504 w 370522"/>
                <a:gd name="connsiteY1" fmla="*/ 45044 h 171989"/>
                <a:gd name="connsiteX2" fmla="*/ 370504 w 370522"/>
                <a:gd name="connsiteY2" fmla="*/ 126944 h 171989"/>
                <a:gd name="connsiteX3" fmla="*/ 370504 w 370522"/>
                <a:gd name="connsiteY3" fmla="*/ 171989 h 171989"/>
                <a:gd name="connsiteX4" fmla="*/ -18 w 370522"/>
                <a:gd name="connsiteY4" fmla="*/ 171989 h 171989"/>
                <a:gd name="connsiteX5" fmla="*/ -18 w 370522"/>
                <a:gd name="connsiteY5" fmla="*/ 126944 h 171989"/>
                <a:gd name="connsiteX6" fmla="*/ -18 w 370522"/>
                <a:gd name="connsiteY6" fmla="*/ 45044 h 171989"/>
                <a:gd name="connsiteX7" fmla="*/ -18 w 370522"/>
                <a:gd name="connsiteY7" fmla="*/ -1 h 171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0522" h="171989">
                  <a:moveTo>
                    <a:pt x="370504" y="-1"/>
                  </a:moveTo>
                  <a:cubicBezTo>
                    <a:pt x="370504" y="-1"/>
                    <a:pt x="370504" y="20166"/>
                    <a:pt x="370504" y="45044"/>
                  </a:cubicBezTo>
                  <a:lnTo>
                    <a:pt x="370504" y="126944"/>
                  </a:lnTo>
                  <a:cubicBezTo>
                    <a:pt x="370504" y="151821"/>
                    <a:pt x="370504" y="171989"/>
                    <a:pt x="370504" y="171989"/>
                  </a:cubicBezTo>
                  <a:lnTo>
                    <a:pt x="-18" y="171989"/>
                  </a:lnTo>
                  <a:cubicBezTo>
                    <a:pt x="-18" y="171989"/>
                    <a:pt x="-18" y="151821"/>
                    <a:pt x="-18" y="126944"/>
                  </a:cubicBezTo>
                  <a:lnTo>
                    <a:pt x="-18" y="45044"/>
                  </a:lnTo>
                  <a:cubicBezTo>
                    <a:pt x="-18" y="20166"/>
                    <a:pt x="-18" y="-1"/>
                    <a:pt x="-18" y="-1"/>
                  </a:cubicBezTo>
                  <a:close/>
                </a:path>
              </a:pathLst>
            </a:custGeom>
            <a:solidFill>
              <a:srgbClr val="FFE6D5"/>
            </a:solidFill>
            <a:ln w="9803" cap="flat">
              <a:solidFill>
                <a:srgbClr val="15111D"/>
              </a:solidFill>
              <a:prstDash val="solid"/>
              <a:round/>
            </a:ln>
          </p:spPr>
          <p:txBody>
            <a:bodyPr rtlCol="0" anchor="ctr"/>
            <a:lstStyle/>
            <a:p>
              <a:r>
                <a:rPr lang="en-US" dirty="0"/>
                <a:t>0 </a:t>
              </a:r>
              <a:r>
                <a:rPr lang="en-US" dirty="0">
                  <a:sym typeface="Wingdings" panose="05000000000000000000" pitchFamily="2" charset="2"/>
                </a:rPr>
                <a:t> 1</a:t>
              </a:r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718757E-D665-4792-9A6E-395AB753D647}"/>
                </a:ext>
              </a:extLst>
            </p:cNvPr>
            <p:cNvSpPr/>
            <p:nvPr/>
          </p:nvSpPr>
          <p:spPr>
            <a:xfrm>
              <a:off x="4433005" y="2820214"/>
              <a:ext cx="192486" cy="222198"/>
            </a:xfrm>
            <a:custGeom>
              <a:avLst/>
              <a:gdLst>
                <a:gd name="connsiteX0" fmla="*/ 179512 w 179530"/>
                <a:gd name="connsiteY0" fmla="*/ -1 h 174913"/>
                <a:gd name="connsiteX1" fmla="*/ 179512 w 179530"/>
                <a:gd name="connsiteY1" fmla="*/ 45810 h 174913"/>
                <a:gd name="connsiteX2" fmla="*/ 179512 w 179530"/>
                <a:gd name="connsiteY2" fmla="*/ 129102 h 174913"/>
                <a:gd name="connsiteX3" fmla="*/ 179512 w 179530"/>
                <a:gd name="connsiteY3" fmla="*/ 174912 h 174913"/>
                <a:gd name="connsiteX4" fmla="*/ -18 w 179530"/>
                <a:gd name="connsiteY4" fmla="*/ 174912 h 174913"/>
                <a:gd name="connsiteX5" fmla="*/ -18 w 179530"/>
                <a:gd name="connsiteY5" fmla="*/ 129102 h 174913"/>
                <a:gd name="connsiteX6" fmla="*/ -18 w 179530"/>
                <a:gd name="connsiteY6" fmla="*/ 45810 h 174913"/>
                <a:gd name="connsiteX7" fmla="*/ -18 w 179530"/>
                <a:gd name="connsiteY7" fmla="*/ -1 h 174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9530" h="174913">
                  <a:moveTo>
                    <a:pt x="179512" y="-1"/>
                  </a:moveTo>
                  <a:cubicBezTo>
                    <a:pt x="179512" y="-1"/>
                    <a:pt x="179512" y="20509"/>
                    <a:pt x="179512" y="45810"/>
                  </a:cubicBezTo>
                  <a:lnTo>
                    <a:pt x="179512" y="129102"/>
                  </a:lnTo>
                  <a:cubicBezTo>
                    <a:pt x="179512" y="154402"/>
                    <a:pt x="179512" y="174912"/>
                    <a:pt x="179512" y="174912"/>
                  </a:cubicBezTo>
                  <a:lnTo>
                    <a:pt x="-18" y="174912"/>
                  </a:lnTo>
                  <a:cubicBezTo>
                    <a:pt x="-18" y="174912"/>
                    <a:pt x="-18" y="154402"/>
                    <a:pt x="-18" y="129102"/>
                  </a:cubicBezTo>
                  <a:lnTo>
                    <a:pt x="-18" y="45810"/>
                  </a:lnTo>
                  <a:cubicBezTo>
                    <a:pt x="-18" y="20509"/>
                    <a:pt x="-18" y="-1"/>
                    <a:pt x="-18" y="-1"/>
                  </a:cubicBezTo>
                  <a:close/>
                </a:path>
              </a:pathLst>
            </a:custGeom>
            <a:solidFill>
              <a:srgbClr val="FFE6D5"/>
            </a:solidFill>
            <a:ln w="6882" cap="flat">
              <a:solidFill>
                <a:srgbClr val="15111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7354912-167D-4937-94CD-AC76AD44DE52}"/>
                </a:ext>
              </a:extLst>
            </p:cNvPr>
            <p:cNvSpPr txBox="1"/>
            <p:nvPr/>
          </p:nvSpPr>
          <p:spPr>
            <a:xfrm>
              <a:off x="4373144" y="2767541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  <a:r>
                <a:rPr lang="en-US" sz="1296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 </a:t>
              </a: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B97E4E8-EA65-4AA1-B73A-465AD098D902}"/>
                </a:ext>
              </a:extLst>
            </p:cNvPr>
            <p:cNvSpPr/>
            <p:nvPr/>
          </p:nvSpPr>
          <p:spPr>
            <a:xfrm>
              <a:off x="5819056" y="2333404"/>
              <a:ext cx="192486" cy="222198"/>
            </a:xfrm>
            <a:custGeom>
              <a:avLst/>
              <a:gdLst>
                <a:gd name="connsiteX0" fmla="*/ 179512 w 179530"/>
                <a:gd name="connsiteY0" fmla="*/ -1 h 174913"/>
                <a:gd name="connsiteX1" fmla="*/ 179512 w 179530"/>
                <a:gd name="connsiteY1" fmla="*/ 45810 h 174913"/>
                <a:gd name="connsiteX2" fmla="*/ 179512 w 179530"/>
                <a:gd name="connsiteY2" fmla="*/ 129102 h 174913"/>
                <a:gd name="connsiteX3" fmla="*/ 179512 w 179530"/>
                <a:gd name="connsiteY3" fmla="*/ 174912 h 174913"/>
                <a:gd name="connsiteX4" fmla="*/ -18 w 179530"/>
                <a:gd name="connsiteY4" fmla="*/ 174912 h 174913"/>
                <a:gd name="connsiteX5" fmla="*/ -18 w 179530"/>
                <a:gd name="connsiteY5" fmla="*/ 129102 h 174913"/>
                <a:gd name="connsiteX6" fmla="*/ -18 w 179530"/>
                <a:gd name="connsiteY6" fmla="*/ 45810 h 174913"/>
                <a:gd name="connsiteX7" fmla="*/ -18 w 179530"/>
                <a:gd name="connsiteY7" fmla="*/ -1 h 174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9530" h="174913">
                  <a:moveTo>
                    <a:pt x="179512" y="-1"/>
                  </a:moveTo>
                  <a:cubicBezTo>
                    <a:pt x="179512" y="-1"/>
                    <a:pt x="179512" y="20509"/>
                    <a:pt x="179512" y="45810"/>
                  </a:cubicBezTo>
                  <a:lnTo>
                    <a:pt x="179512" y="129102"/>
                  </a:lnTo>
                  <a:cubicBezTo>
                    <a:pt x="179512" y="154402"/>
                    <a:pt x="179512" y="174912"/>
                    <a:pt x="179512" y="174912"/>
                  </a:cubicBezTo>
                  <a:lnTo>
                    <a:pt x="-18" y="174912"/>
                  </a:lnTo>
                  <a:cubicBezTo>
                    <a:pt x="-18" y="174912"/>
                    <a:pt x="-18" y="154402"/>
                    <a:pt x="-18" y="129102"/>
                  </a:cubicBezTo>
                  <a:lnTo>
                    <a:pt x="-18" y="45810"/>
                  </a:lnTo>
                  <a:cubicBezTo>
                    <a:pt x="-18" y="20509"/>
                    <a:pt x="-18" y="-1"/>
                    <a:pt x="-18" y="-1"/>
                  </a:cubicBezTo>
                  <a:close/>
                </a:path>
              </a:pathLst>
            </a:custGeom>
            <a:solidFill>
              <a:srgbClr val="FFE6D5"/>
            </a:solidFill>
            <a:ln w="9811" cap="flat">
              <a:solidFill>
                <a:srgbClr val="15111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A9932A8-53BD-4E0E-BD5E-633F95925B9A}"/>
                </a:ext>
              </a:extLst>
            </p:cNvPr>
            <p:cNvSpPr txBox="1"/>
            <p:nvPr/>
          </p:nvSpPr>
          <p:spPr>
            <a:xfrm>
              <a:off x="5759204" y="2280729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  <a:r>
                <a:rPr lang="en-US" sz="1296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 </a:t>
              </a: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69F9D39-B3A4-420C-BBF5-4BDAE1777940}"/>
                </a:ext>
              </a:extLst>
            </p:cNvPr>
            <p:cNvSpPr/>
            <p:nvPr/>
          </p:nvSpPr>
          <p:spPr>
            <a:xfrm>
              <a:off x="4274327" y="1343297"/>
              <a:ext cx="1784592" cy="313826"/>
            </a:xfrm>
            <a:custGeom>
              <a:avLst/>
              <a:gdLst>
                <a:gd name="connsiteX0" fmla="*/ 1664452 w 1664469"/>
                <a:gd name="connsiteY0" fmla="*/ -1 h 247042"/>
                <a:gd name="connsiteX1" fmla="*/ 1664452 w 1664469"/>
                <a:gd name="connsiteY1" fmla="*/ 85894 h 247042"/>
                <a:gd name="connsiteX2" fmla="*/ 1664452 w 1664469"/>
                <a:gd name="connsiteY2" fmla="*/ 161147 h 247042"/>
                <a:gd name="connsiteX3" fmla="*/ 1664452 w 1664469"/>
                <a:gd name="connsiteY3" fmla="*/ 247041 h 247042"/>
                <a:gd name="connsiteX4" fmla="*/ -18 w 1664469"/>
                <a:gd name="connsiteY4" fmla="*/ 247041 h 247042"/>
                <a:gd name="connsiteX5" fmla="*/ -18 w 1664469"/>
                <a:gd name="connsiteY5" fmla="*/ 161147 h 247042"/>
                <a:gd name="connsiteX6" fmla="*/ -18 w 1664469"/>
                <a:gd name="connsiteY6" fmla="*/ 85894 h 247042"/>
                <a:gd name="connsiteX7" fmla="*/ -18 w 1664469"/>
                <a:gd name="connsiteY7" fmla="*/ -1 h 2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64469" h="247042">
                  <a:moveTo>
                    <a:pt x="1664452" y="-1"/>
                  </a:moveTo>
                  <a:cubicBezTo>
                    <a:pt x="1664452" y="-1"/>
                    <a:pt x="1664452" y="38456"/>
                    <a:pt x="1664452" y="85894"/>
                  </a:cubicBezTo>
                  <a:lnTo>
                    <a:pt x="1664452" y="161147"/>
                  </a:lnTo>
                  <a:cubicBezTo>
                    <a:pt x="1664452" y="208585"/>
                    <a:pt x="1664452" y="247041"/>
                    <a:pt x="1664452" y="247041"/>
                  </a:cubicBezTo>
                  <a:lnTo>
                    <a:pt x="-18" y="247041"/>
                  </a:lnTo>
                  <a:cubicBezTo>
                    <a:pt x="-18" y="247041"/>
                    <a:pt x="-18" y="208585"/>
                    <a:pt x="-18" y="161147"/>
                  </a:cubicBezTo>
                  <a:lnTo>
                    <a:pt x="-18" y="85894"/>
                  </a:lnTo>
                  <a:cubicBezTo>
                    <a:pt x="-18" y="38456"/>
                    <a:pt x="-18" y="-1"/>
                    <a:pt x="-18" y="-1"/>
                  </a:cubicBezTo>
                  <a:close/>
                </a:path>
              </a:pathLst>
            </a:custGeom>
            <a:solidFill>
              <a:srgbClr val="FFE6D5"/>
            </a:solidFill>
            <a:ln w="12278" cap="flat">
              <a:solidFill>
                <a:srgbClr val="15111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678290B-0446-4D94-8C6F-5A0A036B8A32}"/>
                </a:ext>
              </a:extLst>
            </p:cNvPr>
            <p:cNvSpPr txBox="1"/>
            <p:nvPr/>
          </p:nvSpPr>
          <p:spPr>
            <a:xfrm>
              <a:off x="4274327" y="1302518"/>
              <a:ext cx="1838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Logical masking</a:t>
              </a: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B6FC0-2A05-4EFC-9D88-49E70EAB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F35AE-34E4-4807-973B-DEE226E39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794E6A-E246-2B0E-D02F-16E9CB5A8604}"/>
              </a:ext>
            </a:extLst>
          </p:cNvPr>
          <p:cNvSpPr txBox="1"/>
          <p:nvPr/>
        </p:nvSpPr>
        <p:spPr>
          <a:xfrm>
            <a:off x="2011853" y="2121038"/>
            <a:ext cx="3757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pulse gets </a:t>
            </a:r>
            <a:r>
              <a:rPr lang="en-US" sz="2000" dirty="0">
                <a:solidFill>
                  <a:schemeClr val="accent1"/>
                </a:solidFill>
              </a:rPr>
              <a:t>attenuated</a:t>
            </a:r>
            <a:r>
              <a:rPr lang="en-US" sz="2000" dirty="0"/>
              <a:t> as it </a:t>
            </a:r>
          </a:p>
          <a:p>
            <a:r>
              <a:rPr lang="en-US" sz="2000" dirty="0">
                <a:solidFill>
                  <a:srgbClr val="00B050"/>
                </a:solidFill>
              </a:rPr>
              <a:t>passes</a:t>
            </a:r>
            <a:r>
              <a:rPr lang="en-US" sz="2000" dirty="0"/>
              <a:t> through gates.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E69A9D-0D49-47F6-BC4D-32A7B298CDF1}"/>
              </a:ext>
            </a:extLst>
          </p:cNvPr>
          <p:cNvSpPr txBox="1"/>
          <p:nvPr/>
        </p:nvSpPr>
        <p:spPr>
          <a:xfrm>
            <a:off x="2041736" y="4606050"/>
            <a:ext cx="40110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other input, 0, sets the </a:t>
            </a:r>
            <a:r>
              <a:rPr lang="en-US" sz="2000" dirty="0">
                <a:solidFill>
                  <a:srgbClr val="C00000"/>
                </a:solidFill>
              </a:rPr>
              <a:t>output</a:t>
            </a:r>
          </a:p>
          <a:p>
            <a:r>
              <a:rPr lang="en-US" sz="2000" dirty="0"/>
              <a:t>to 0. The </a:t>
            </a:r>
            <a:r>
              <a:rPr lang="en-US" sz="2000" dirty="0">
                <a:solidFill>
                  <a:srgbClr val="01708C"/>
                </a:solidFill>
              </a:rPr>
              <a:t>pulse</a:t>
            </a:r>
            <a:r>
              <a:rPr lang="en-US" sz="2000" dirty="0"/>
              <a:t> is ineffectual. </a:t>
            </a:r>
          </a:p>
        </p:txBody>
      </p:sp>
    </p:spTree>
    <p:extLst>
      <p:ext uri="{BB962C8B-B14F-4D97-AF65-F5344CB8AC3E}">
        <p14:creationId xmlns:p14="http://schemas.microsoft.com/office/powerpoint/2010/main" val="1652694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A12C-521E-18CE-3FA4-8DB5B5FC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Circuit-Level Techniques – 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1603C-6369-3DA3-A6F2-16218F5F4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616" y="1280160"/>
            <a:ext cx="4396610" cy="21269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pulse</a:t>
            </a:r>
            <a:r>
              <a:rPr lang="en-US" dirty="0"/>
              <a:t> needs to reach the</a:t>
            </a:r>
            <a:br>
              <a:rPr lang="en-US" dirty="0"/>
            </a:br>
            <a:r>
              <a:rPr lang="en-US" dirty="0"/>
              <a:t>latch only during the </a:t>
            </a:r>
            <a:r>
              <a:rPr lang="en-US" dirty="0">
                <a:solidFill>
                  <a:srgbClr val="FF0000"/>
                </a:solidFill>
              </a:rPr>
              <a:t>critical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window</a:t>
            </a:r>
            <a:r>
              <a:rPr lang="en-US" dirty="0"/>
              <a:t> (setup time, hold time)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Otherwise, it does not have any</a:t>
            </a:r>
            <a:br>
              <a:rPr lang="en-US" dirty="0"/>
            </a:br>
            <a:r>
              <a:rPr lang="en-US" dirty="0">
                <a:solidFill>
                  <a:srgbClr val="01708C"/>
                </a:solidFill>
              </a:rPr>
              <a:t>effect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0327A-4EFF-E342-BE12-FB4E7EE0B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64C39-30ED-DB29-8896-2CB29D17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D83928A-229B-755E-5DCA-6FE1D61304FF}"/>
              </a:ext>
            </a:extLst>
          </p:cNvPr>
          <p:cNvSpPr/>
          <p:nvPr/>
        </p:nvSpPr>
        <p:spPr>
          <a:xfrm>
            <a:off x="6593817" y="2559374"/>
            <a:ext cx="681708" cy="609978"/>
          </a:xfrm>
          <a:custGeom>
            <a:avLst/>
            <a:gdLst>
              <a:gd name="connsiteX0" fmla="*/ 461684 w 461702"/>
              <a:gd name="connsiteY0" fmla="*/ -1 h 480171"/>
              <a:gd name="connsiteX1" fmla="*/ 461684 w 461702"/>
              <a:gd name="connsiteY1" fmla="*/ 50786 h 480171"/>
              <a:gd name="connsiteX2" fmla="*/ 461684 w 461702"/>
              <a:gd name="connsiteY2" fmla="*/ 429383 h 480171"/>
              <a:gd name="connsiteX3" fmla="*/ 461684 w 461702"/>
              <a:gd name="connsiteY3" fmla="*/ 480171 h 480171"/>
              <a:gd name="connsiteX4" fmla="*/ -18 w 461702"/>
              <a:gd name="connsiteY4" fmla="*/ 480171 h 480171"/>
              <a:gd name="connsiteX5" fmla="*/ -18 w 461702"/>
              <a:gd name="connsiteY5" fmla="*/ 429383 h 480171"/>
              <a:gd name="connsiteX6" fmla="*/ -18 w 461702"/>
              <a:gd name="connsiteY6" fmla="*/ 50786 h 480171"/>
              <a:gd name="connsiteX7" fmla="*/ -18 w 461702"/>
              <a:gd name="connsiteY7" fmla="*/ -1 h 48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1702" h="480171">
                <a:moveTo>
                  <a:pt x="461684" y="-1"/>
                </a:moveTo>
                <a:cubicBezTo>
                  <a:pt x="461684" y="-1"/>
                  <a:pt x="461684" y="22737"/>
                  <a:pt x="461684" y="50786"/>
                </a:cubicBezTo>
                <a:lnTo>
                  <a:pt x="461684" y="429383"/>
                </a:lnTo>
                <a:cubicBezTo>
                  <a:pt x="461684" y="457432"/>
                  <a:pt x="461684" y="480171"/>
                  <a:pt x="461684" y="480171"/>
                </a:cubicBezTo>
                <a:lnTo>
                  <a:pt x="-18" y="480171"/>
                </a:lnTo>
                <a:cubicBezTo>
                  <a:pt x="-18" y="480171"/>
                  <a:pt x="-18" y="457432"/>
                  <a:pt x="-18" y="429383"/>
                </a:cubicBezTo>
                <a:lnTo>
                  <a:pt x="-18" y="50786"/>
                </a:lnTo>
                <a:cubicBezTo>
                  <a:pt x="-18" y="22737"/>
                  <a:pt x="-18" y="-1"/>
                  <a:pt x="-18" y="-1"/>
                </a:cubicBezTo>
                <a:close/>
              </a:path>
            </a:pathLst>
          </a:custGeom>
          <a:solidFill>
            <a:srgbClr val="FFE6D5"/>
          </a:solidFill>
          <a:ln w="10962" cap="flat">
            <a:solidFill>
              <a:srgbClr val="15111D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03BE0A-E7FF-C619-FEB8-C878E22146E8}"/>
              </a:ext>
            </a:extLst>
          </p:cNvPr>
          <p:cNvSpPr txBox="1"/>
          <p:nvPr/>
        </p:nvSpPr>
        <p:spPr>
          <a:xfrm>
            <a:off x="6593818" y="267157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Latch</a:t>
            </a:r>
            <a:endParaRPr lang="en-US" sz="1161" dirty="0">
              <a:solidFill>
                <a:srgbClr val="000000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DEF582-A2BF-89FF-06B9-9B465C9BC345}"/>
              </a:ext>
            </a:extLst>
          </p:cNvPr>
          <p:cNvSpPr/>
          <p:nvPr/>
        </p:nvSpPr>
        <p:spPr>
          <a:xfrm>
            <a:off x="6792889" y="1508760"/>
            <a:ext cx="2366775" cy="702832"/>
          </a:xfrm>
          <a:custGeom>
            <a:avLst/>
            <a:gdLst>
              <a:gd name="connsiteX0" fmla="*/ 2207448 w 2207465"/>
              <a:gd name="connsiteY0" fmla="*/ -1 h 245230"/>
              <a:gd name="connsiteX1" fmla="*/ 2207448 w 2207465"/>
              <a:gd name="connsiteY1" fmla="*/ 85264 h 245230"/>
              <a:gd name="connsiteX2" fmla="*/ 2207448 w 2207465"/>
              <a:gd name="connsiteY2" fmla="*/ 159964 h 245230"/>
              <a:gd name="connsiteX3" fmla="*/ 2207448 w 2207465"/>
              <a:gd name="connsiteY3" fmla="*/ 245230 h 245230"/>
              <a:gd name="connsiteX4" fmla="*/ -18 w 2207465"/>
              <a:gd name="connsiteY4" fmla="*/ 245230 h 245230"/>
              <a:gd name="connsiteX5" fmla="*/ -18 w 2207465"/>
              <a:gd name="connsiteY5" fmla="*/ 159964 h 245230"/>
              <a:gd name="connsiteX6" fmla="*/ -18 w 2207465"/>
              <a:gd name="connsiteY6" fmla="*/ 85264 h 245230"/>
              <a:gd name="connsiteX7" fmla="*/ -18 w 2207465"/>
              <a:gd name="connsiteY7" fmla="*/ -1 h 24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7465" h="245230">
                <a:moveTo>
                  <a:pt x="2207448" y="-1"/>
                </a:moveTo>
                <a:cubicBezTo>
                  <a:pt x="2207448" y="-1"/>
                  <a:pt x="2207448" y="38174"/>
                  <a:pt x="2207448" y="85264"/>
                </a:cubicBezTo>
                <a:lnTo>
                  <a:pt x="2207448" y="159964"/>
                </a:lnTo>
                <a:cubicBezTo>
                  <a:pt x="2207448" y="207055"/>
                  <a:pt x="2207448" y="245230"/>
                  <a:pt x="2207448" y="245230"/>
                </a:cubicBezTo>
                <a:lnTo>
                  <a:pt x="-18" y="245230"/>
                </a:lnTo>
                <a:cubicBezTo>
                  <a:pt x="-18" y="245230"/>
                  <a:pt x="-18" y="207055"/>
                  <a:pt x="-18" y="159964"/>
                </a:cubicBezTo>
                <a:lnTo>
                  <a:pt x="-18" y="85264"/>
                </a:lnTo>
                <a:cubicBezTo>
                  <a:pt x="-18" y="38174"/>
                  <a:pt x="-18" y="-1"/>
                  <a:pt x="-18" y="-1"/>
                </a:cubicBezTo>
                <a:close/>
              </a:path>
            </a:pathLst>
          </a:custGeom>
          <a:solidFill>
            <a:srgbClr val="FFE6D5"/>
          </a:solidFill>
          <a:ln w="14088" cap="flat">
            <a:solidFill>
              <a:srgbClr val="15111D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DB518C-0E04-4D75-FC39-2204D0C47FE4}"/>
              </a:ext>
            </a:extLst>
          </p:cNvPr>
          <p:cNvSpPr txBox="1"/>
          <p:nvPr/>
        </p:nvSpPr>
        <p:spPr>
          <a:xfrm>
            <a:off x="7239056" y="1522820"/>
            <a:ext cx="1944890" cy="70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Timing window 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masking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6B463DC-DFA7-3B6E-942A-EAF4F96C8C03}"/>
              </a:ext>
            </a:extLst>
          </p:cNvPr>
          <p:cNvSpPr/>
          <p:nvPr/>
        </p:nvSpPr>
        <p:spPr>
          <a:xfrm>
            <a:off x="8694060" y="2519178"/>
            <a:ext cx="755008" cy="609978"/>
          </a:xfrm>
          <a:custGeom>
            <a:avLst/>
            <a:gdLst>
              <a:gd name="connsiteX0" fmla="*/ 461684 w 461702"/>
              <a:gd name="connsiteY0" fmla="*/ -1 h 480171"/>
              <a:gd name="connsiteX1" fmla="*/ 461684 w 461702"/>
              <a:gd name="connsiteY1" fmla="*/ 50786 h 480171"/>
              <a:gd name="connsiteX2" fmla="*/ 461684 w 461702"/>
              <a:gd name="connsiteY2" fmla="*/ 429383 h 480171"/>
              <a:gd name="connsiteX3" fmla="*/ 461684 w 461702"/>
              <a:gd name="connsiteY3" fmla="*/ 480171 h 480171"/>
              <a:gd name="connsiteX4" fmla="*/ -18 w 461702"/>
              <a:gd name="connsiteY4" fmla="*/ 480171 h 480171"/>
              <a:gd name="connsiteX5" fmla="*/ -18 w 461702"/>
              <a:gd name="connsiteY5" fmla="*/ 429383 h 480171"/>
              <a:gd name="connsiteX6" fmla="*/ -18 w 461702"/>
              <a:gd name="connsiteY6" fmla="*/ 50786 h 480171"/>
              <a:gd name="connsiteX7" fmla="*/ -18 w 461702"/>
              <a:gd name="connsiteY7" fmla="*/ -1 h 48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1702" h="480171">
                <a:moveTo>
                  <a:pt x="461684" y="-1"/>
                </a:moveTo>
                <a:cubicBezTo>
                  <a:pt x="461684" y="-1"/>
                  <a:pt x="461684" y="22737"/>
                  <a:pt x="461684" y="50786"/>
                </a:cubicBezTo>
                <a:lnTo>
                  <a:pt x="461684" y="429383"/>
                </a:lnTo>
                <a:cubicBezTo>
                  <a:pt x="461684" y="457432"/>
                  <a:pt x="461684" y="480171"/>
                  <a:pt x="461684" y="480171"/>
                </a:cubicBezTo>
                <a:lnTo>
                  <a:pt x="-18" y="480171"/>
                </a:lnTo>
                <a:cubicBezTo>
                  <a:pt x="-18" y="480171"/>
                  <a:pt x="-18" y="457432"/>
                  <a:pt x="-18" y="429383"/>
                </a:cubicBezTo>
                <a:lnTo>
                  <a:pt x="-18" y="50786"/>
                </a:lnTo>
                <a:cubicBezTo>
                  <a:pt x="-18" y="22737"/>
                  <a:pt x="-18" y="-1"/>
                  <a:pt x="-18" y="-1"/>
                </a:cubicBezTo>
                <a:close/>
              </a:path>
            </a:pathLst>
          </a:custGeom>
          <a:solidFill>
            <a:srgbClr val="FFE6D5"/>
          </a:solidFill>
          <a:ln w="10962" cap="flat">
            <a:solidFill>
              <a:srgbClr val="15111D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275A29-5419-1BDF-D7E1-590678A84399}"/>
              </a:ext>
            </a:extLst>
          </p:cNvPr>
          <p:cNvSpPr txBox="1"/>
          <p:nvPr/>
        </p:nvSpPr>
        <p:spPr>
          <a:xfrm>
            <a:off x="8637628" y="2637222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Latch</a:t>
            </a:r>
            <a:endParaRPr lang="en-US" sz="1161" dirty="0">
              <a:solidFill>
                <a:srgbClr val="000000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6150F6F-7B76-E8C4-36EF-D25E5E0B9950}"/>
              </a:ext>
            </a:extLst>
          </p:cNvPr>
          <p:cNvSpPr/>
          <p:nvPr/>
        </p:nvSpPr>
        <p:spPr>
          <a:xfrm>
            <a:off x="7455136" y="2567178"/>
            <a:ext cx="1099153" cy="500985"/>
          </a:xfrm>
          <a:custGeom>
            <a:avLst/>
            <a:gdLst>
              <a:gd name="connsiteX0" fmla="*/ 493394 w 1025168"/>
              <a:gd name="connsiteY0" fmla="*/ 93441 h 394372"/>
              <a:gd name="connsiteX1" fmla="*/ 331869 w 1025168"/>
              <a:gd name="connsiteY1" fmla="*/ 1407 h 394372"/>
              <a:gd name="connsiteX2" fmla="*/ 279251 w 1025168"/>
              <a:gd name="connsiteY2" fmla="*/ 101080 h 394372"/>
              <a:gd name="connsiteX3" fmla="*/ 62988 w 1025168"/>
              <a:gd name="connsiteY3" fmla="*/ 138672 h 394372"/>
              <a:gd name="connsiteX4" fmla="*/ 164035 w 1025168"/>
              <a:gd name="connsiteY4" fmla="*/ 231918 h 394372"/>
              <a:gd name="connsiteX5" fmla="*/ 17099 w 1025168"/>
              <a:gd name="connsiteY5" fmla="*/ 374003 h 394372"/>
              <a:gd name="connsiteX6" fmla="*/ 301684 w 1025168"/>
              <a:gd name="connsiteY6" fmla="*/ 327527 h 394372"/>
              <a:gd name="connsiteX7" fmla="*/ 501822 w 1025168"/>
              <a:gd name="connsiteY7" fmla="*/ 315274 h 394372"/>
              <a:gd name="connsiteX8" fmla="*/ 711413 w 1025168"/>
              <a:gd name="connsiteY8" fmla="*/ 382146 h 394372"/>
              <a:gd name="connsiteX9" fmla="*/ 780539 w 1025168"/>
              <a:gd name="connsiteY9" fmla="*/ 290313 h 394372"/>
              <a:gd name="connsiteX10" fmla="*/ 1008175 w 1025168"/>
              <a:gd name="connsiteY10" fmla="*/ 256569 h 394372"/>
              <a:gd name="connsiteX11" fmla="*/ 978411 w 1025168"/>
              <a:gd name="connsiteY11" fmla="*/ 128176 h 394372"/>
              <a:gd name="connsiteX12" fmla="*/ 818951 w 1025168"/>
              <a:gd name="connsiteY12" fmla="*/ 141067 h 394372"/>
              <a:gd name="connsiteX13" fmla="*/ 789315 w 1025168"/>
              <a:gd name="connsiteY13" fmla="*/ 23140 h 394372"/>
              <a:gd name="connsiteX14" fmla="*/ 609854 w 1025168"/>
              <a:gd name="connsiteY14" fmla="*/ 9504 h 394372"/>
              <a:gd name="connsiteX15" fmla="*/ 493394 w 1025168"/>
              <a:gd name="connsiteY15" fmla="*/ 93441 h 3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25168" h="394372">
                <a:moveTo>
                  <a:pt x="493394" y="93441"/>
                </a:moveTo>
                <a:cubicBezTo>
                  <a:pt x="482260" y="51448"/>
                  <a:pt x="388215" y="-10098"/>
                  <a:pt x="331869" y="1407"/>
                </a:cubicBezTo>
                <a:cubicBezTo>
                  <a:pt x="261316" y="16349"/>
                  <a:pt x="228828" y="64661"/>
                  <a:pt x="279251" y="101080"/>
                </a:cubicBezTo>
                <a:cubicBezTo>
                  <a:pt x="234624" y="77927"/>
                  <a:pt x="123320" y="58004"/>
                  <a:pt x="62988" y="138672"/>
                </a:cubicBezTo>
                <a:cubicBezTo>
                  <a:pt x="25545" y="198767"/>
                  <a:pt x="131602" y="236363"/>
                  <a:pt x="164035" y="231918"/>
                </a:cubicBezTo>
                <a:cubicBezTo>
                  <a:pt x="101947" y="226192"/>
                  <a:pt x="-51004" y="324119"/>
                  <a:pt x="17099" y="374003"/>
                </a:cubicBezTo>
                <a:cubicBezTo>
                  <a:pt x="101015" y="424707"/>
                  <a:pt x="293237" y="369878"/>
                  <a:pt x="301684" y="327527"/>
                </a:cubicBezTo>
                <a:cubicBezTo>
                  <a:pt x="282962" y="389457"/>
                  <a:pt x="496539" y="401346"/>
                  <a:pt x="501822" y="315274"/>
                </a:cubicBezTo>
                <a:cubicBezTo>
                  <a:pt x="486575" y="355627"/>
                  <a:pt x="638960" y="398578"/>
                  <a:pt x="711413" y="382146"/>
                </a:cubicBezTo>
                <a:cubicBezTo>
                  <a:pt x="802204" y="365158"/>
                  <a:pt x="791289" y="307802"/>
                  <a:pt x="780539" y="290313"/>
                </a:cubicBezTo>
                <a:cubicBezTo>
                  <a:pt x="850378" y="296435"/>
                  <a:pt x="959744" y="311615"/>
                  <a:pt x="1008175" y="256569"/>
                </a:cubicBezTo>
                <a:cubicBezTo>
                  <a:pt x="1041942" y="204551"/>
                  <a:pt x="1021868" y="146451"/>
                  <a:pt x="978411" y="128176"/>
                </a:cubicBezTo>
                <a:cubicBezTo>
                  <a:pt x="931041" y="110894"/>
                  <a:pt x="879301" y="111795"/>
                  <a:pt x="818951" y="141067"/>
                </a:cubicBezTo>
                <a:cubicBezTo>
                  <a:pt x="866833" y="117161"/>
                  <a:pt x="837306" y="40075"/>
                  <a:pt x="789315" y="23140"/>
                </a:cubicBezTo>
                <a:cubicBezTo>
                  <a:pt x="734614" y="3906"/>
                  <a:pt x="668888" y="153"/>
                  <a:pt x="609854" y="9504"/>
                </a:cubicBezTo>
                <a:cubicBezTo>
                  <a:pt x="561222" y="15479"/>
                  <a:pt x="484253" y="46932"/>
                  <a:pt x="493394" y="93441"/>
                </a:cubicBezTo>
                <a:close/>
              </a:path>
            </a:pathLst>
          </a:custGeom>
          <a:solidFill>
            <a:srgbClr val="F3F3F3"/>
          </a:solidFill>
          <a:ln w="11728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308EBB-5D34-EB74-AFA4-5B0A30C72E93}"/>
              </a:ext>
            </a:extLst>
          </p:cNvPr>
          <p:cNvSpPr txBox="1"/>
          <p:nvPr/>
        </p:nvSpPr>
        <p:spPr>
          <a:xfrm>
            <a:off x="7644174" y="2579935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i="1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logic</a:t>
            </a:r>
            <a:endParaRPr lang="en-US" sz="1330" i="1" dirty="0">
              <a:solidFill>
                <a:srgbClr val="000000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1489AC0-57DB-8200-069F-D3BB536BFA87}"/>
              </a:ext>
            </a:extLst>
          </p:cNvPr>
          <p:cNvSpPr/>
          <p:nvPr/>
        </p:nvSpPr>
        <p:spPr>
          <a:xfrm>
            <a:off x="7275525" y="2719852"/>
            <a:ext cx="237374" cy="228600"/>
          </a:xfrm>
          <a:custGeom>
            <a:avLst/>
            <a:gdLst>
              <a:gd name="connsiteX0" fmla="*/ 37443 w 148831"/>
              <a:gd name="connsiteY0" fmla="*/ 42508 h 168924"/>
              <a:gd name="connsiteX1" fmla="*/ 74904 w 148831"/>
              <a:gd name="connsiteY1" fmla="*/ 42391 h 168924"/>
              <a:gd name="connsiteX2" fmla="*/ 75013 w 148831"/>
              <a:gd name="connsiteY2" fmla="*/ 21194 h 168924"/>
              <a:gd name="connsiteX3" fmla="*/ 75123 w 148831"/>
              <a:gd name="connsiteY3" fmla="*/ -1 h 168924"/>
              <a:gd name="connsiteX4" fmla="*/ 112291 w 148831"/>
              <a:gd name="connsiteY4" fmla="*/ 41994 h 168924"/>
              <a:gd name="connsiteX5" fmla="*/ 148783 w 148831"/>
              <a:gd name="connsiteY5" fmla="*/ 85027 h 168924"/>
              <a:gd name="connsiteX6" fmla="*/ 111725 w 148831"/>
              <a:gd name="connsiteY6" fmla="*/ 127494 h 168924"/>
              <a:gd name="connsiteX7" fmla="*/ 75324 w 148831"/>
              <a:gd name="connsiteY7" fmla="*/ 168924 h 168924"/>
              <a:gd name="connsiteX8" fmla="*/ 75160 w 148831"/>
              <a:gd name="connsiteY8" fmla="*/ 147658 h 168924"/>
              <a:gd name="connsiteX9" fmla="*/ 74995 w 148831"/>
              <a:gd name="connsiteY9" fmla="*/ 126393 h 168924"/>
              <a:gd name="connsiteX10" fmla="*/ 37552 w 148831"/>
              <a:gd name="connsiteY10" fmla="*/ 126510 h 168924"/>
              <a:gd name="connsiteX11" fmla="*/ 92 w 148831"/>
              <a:gd name="connsiteY11" fmla="*/ 126627 h 168924"/>
              <a:gd name="connsiteX12" fmla="*/ 37 w 148831"/>
              <a:gd name="connsiteY12" fmla="*/ 84625 h 168924"/>
              <a:gd name="connsiteX13" fmla="*/ -18 w 148831"/>
              <a:gd name="connsiteY13" fmla="*/ 42625 h 168924"/>
              <a:gd name="connsiteX14" fmla="*/ 37443 w 148831"/>
              <a:gd name="connsiteY14" fmla="*/ 42508 h 16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8831" h="168924">
                <a:moveTo>
                  <a:pt x="37443" y="42508"/>
                </a:moveTo>
                <a:lnTo>
                  <a:pt x="74904" y="42391"/>
                </a:lnTo>
                <a:lnTo>
                  <a:pt x="75013" y="21194"/>
                </a:lnTo>
                <a:lnTo>
                  <a:pt x="75123" y="-1"/>
                </a:lnTo>
                <a:lnTo>
                  <a:pt x="112291" y="41994"/>
                </a:lnTo>
                <a:cubicBezTo>
                  <a:pt x="142641" y="76285"/>
                  <a:pt x="149332" y="84181"/>
                  <a:pt x="148783" y="85027"/>
                </a:cubicBezTo>
                <a:cubicBezTo>
                  <a:pt x="148418" y="85600"/>
                  <a:pt x="131744" y="104708"/>
                  <a:pt x="111725" y="127494"/>
                </a:cubicBezTo>
                <a:lnTo>
                  <a:pt x="75324" y="168924"/>
                </a:lnTo>
                <a:lnTo>
                  <a:pt x="75160" y="147658"/>
                </a:lnTo>
                <a:lnTo>
                  <a:pt x="74995" y="126393"/>
                </a:lnTo>
                <a:lnTo>
                  <a:pt x="37552" y="126510"/>
                </a:lnTo>
                <a:lnTo>
                  <a:pt x="92" y="126627"/>
                </a:lnTo>
                <a:lnTo>
                  <a:pt x="37" y="84625"/>
                </a:lnTo>
                <a:lnTo>
                  <a:pt x="-18" y="42625"/>
                </a:lnTo>
                <a:lnTo>
                  <a:pt x="37443" y="42508"/>
                </a:lnTo>
                <a:close/>
              </a:path>
            </a:pathLst>
          </a:custGeom>
          <a:solidFill>
            <a:srgbClr val="1B0675"/>
          </a:solidFill>
          <a:ln w="739" cap="flat">
            <a:solidFill>
              <a:srgbClr val="07070A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D064A3D-DBC3-5D9D-0A98-70A80E03400B}"/>
              </a:ext>
            </a:extLst>
          </p:cNvPr>
          <p:cNvSpPr/>
          <p:nvPr/>
        </p:nvSpPr>
        <p:spPr>
          <a:xfrm>
            <a:off x="8551280" y="2707467"/>
            <a:ext cx="159589" cy="214590"/>
          </a:xfrm>
          <a:custGeom>
            <a:avLst/>
            <a:gdLst>
              <a:gd name="connsiteX0" fmla="*/ 37442 w 148847"/>
              <a:gd name="connsiteY0" fmla="*/ 42508 h 168924"/>
              <a:gd name="connsiteX1" fmla="*/ 74904 w 148847"/>
              <a:gd name="connsiteY1" fmla="*/ 42391 h 168924"/>
              <a:gd name="connsiteX2" fmla="*/ 75013 w 148847"/>
              <a:gd name="connsiteY2" fmla="*/ 21196 h 168924"/>
              <a:gd name="connsiteX3" fmla="*/ 75123 w 148847"/>
              <a:gd name="connsiteY3" fmla="*/ -1 h 168924"/>
              <a:gd name="connsiteX4" fmla="*/ 112291 w 148847"/>
              <a:gd name="connsiteY4" fmla="*/ 41996 h 168924"/>
              <a:gd name="connsiteX5" fmla="*/ 148801 w 148847"/>
              <a:gd name="connsiteY5" fmla="*/ 85029 h 168924"/>
              <a:gd name="connsiteX6" fmla="*/ 111725 w 148847"/>
              <a:gd name="connsiteY6" fmla="*/ 127496 h 168924"/>
              <a:gd name="connsiteX7" fmla="*/ 75342 w 148847"/>
              <a:gd name="connsiteY7" fmla="*/ 168924 h 168924"/>
              <a:gd name="connsiteX8" fmla="*/ 75177 w 148847"/>
              <a:gd name="connsiteY8" fmla="*/ 147660 h 168924"/>
              <a:gd name="connsiteX9" fmla="*/ 75013 w 148847"/>
              <a:gd name="connsiteY9" fmla="*/ 126393 h 168924"/>
              <a:gd name="connsiteX10" fmla="*/ 37552 w 148847"/>
              <a:gd name="connsiteY10" fmla="*/ 126510 h 168924"/>
              <a:gd name="connsiteX11" fmla="*/ 91 w 148847"/>
              <a:gd name="connsiteY11" fmla="*/ 126627 h 168924"/>
              <a:gd name="connsiteX12" fmla="*/ 37 w 148847"/>
              <a:gd name="connsiteY12" fmla="*/ 84627 h 168924"/>
              <a:gd name="connsiteX13" fmla="*/ -18 w 148847"/>
              <a:gd name="connsiteY13" fmla="*/ 42625 h 168924"/>
              <a:gd name="connsiteX14" fmla="*/ 37442 w 148847"/>
              <a:gd name="connsiteY14" fmla="*/ 42508 h 16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8847" h="168924">
                <a:moveTo>
                  <a:pt x="37442" y="42508"/>
                </a:moveTo>
                <a:lnTo>
                  <a:pt x="74904" y="42391"/>
                </a:lnTo>
                <a:lnTo>
                  <a:pt x="75013" y="21196"/>
                </a:lnTo>
                <a:lnTo>
                  <a:pt x="75123" y="-1"/>
                </a:lnTo>
                <a:lnTo>
                  <a:pt x="112291" y="41996"/>
                </a:lnTo>
                <a:cubicBezTo>
                  <a:pt x="142640" y="76286"/>
                  <a:pt x="149331" y="84181"/>
                  <a:pt x="148801" y="85029"/>
                </a:cubicBezTo>
                <a:cubicBezTo>
                  <a:pt x="148436" y="85600"/>
                  <a:pt x="131744" y="104708"/>
                  <a:pt x="111725" y="127496"/>
                </a:cubicBezTo>
                <a:lnTo>
                  <a:pt x="75342" y="168924"/>
                </a:lnTo>
                <a:lnTo>
                  <a:pt x="75177" y="147660"/>
                </a:lnTo>
                <a:lnTo>
                  <a:pt x="75013" y="126393"/>
                </a:lnTo>
                <a:lnTo>
                  <a:pt x="37552" y="126510"/>
                </a:lnTo>
                <a:lnTo>
                  <a:pt x="91" y="126627"/>
                </a:lnTo>
                <a:lnTo>
                  <a:pt x="37" y="84627"/>
                </a:lnTo>
                <a:lnTo>
                  <a:pt x="-18" y="42625"/>
                </a:lnTo>
                <a:lnTo>
                  <a:pt x="37442" y="42508"/>
                </a:lnTo>
                <a:close/>
              </a:path>
            </a:pathLst>
          </a:custGeom>
          <a:solidFill>
            <a:srgbClr val="1B0675"/>
          </a:solidFill>
          <a:ln w="739" cap="flat">
            <a:solidFill>
              <a:srgbClr val="07070A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40C4618-802C-2603-2238-CBC9E35C9DF5}"/>
              </a:ext>
            </a:extLst>
          </p:cNvPr>
          <p:cNvSpPr/>
          <p:nvPr/>
        </p:nvSpPr>
        <p:spPr>
          <a:xfrm>
            <a:off x="8829078" y="3225327"/>
            <a:ext cx="237610" cy="304988"/>
          </a:xfrm>
          <a:custGeom>
            <a:avLst/>
            <a:gdLst>
              <a:gd name="connsiteX0" fmla="*/ -18 w 221616"/>
              <a:gd name="connsiteY0" fmla="*/ -1 h 240085"/>
              <a:gd name="connsiteX1" fmla="*/ 221599 w 221616"/>
              <a:gd name="connsiteY1" fmla="*/ -1 h 240085"/>
              <a:gd name="connsiteX2" fmla="*/ 221599 w 221616"/>
              <a:gd name="connsiteY2" fmla="*/ 240085 h 240085"/>
              <a:gd name="connsiteX3" fmla="*/ -18 w 221616"/>
              <a:gd name="connsiteY3" fmla="*/ 240085 h 24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616" h="240085">
                <a:moveTo>
                  <a:pt x="-18" y="-1"/>
                </a:moveTo>
                <a:lnTo>
                  <a:pt x="221599" y="-1"/>
                </a:lnTo>
                <a:lnTo>
                  <a:pt x="221599" y="240085"/>
                </a:lnTo>
                <a:lnTo>
                  <a:pt x="-18" y="240085"/>
                </a:lnTo>
                <a:close/>
              </a:path>
            </a:pathLst>
          </a:custGeom>
          <a:solidFill>
            <a:srgbClr val="FFE6D5"/>
          </a:solidFill>
          <a:ln w="0" cap="flat">
            <a:solidFill>
              <a:srgbClr val="15111D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83536A-0EB8-2912-33A8-12E765E5D2EE}"/>
              </a:ext>
            </a:extLst>
          </p:cNvPr>
          <p:cNvSpPr/>
          <p:nvPr/>
        </p:nvSpPr>
        <p:spPr>
          <a:xfrm>
            <a:off x="8933047" y="3143215"/>
            <a:ext cx="19601" cy="527864"/>
          </a:xfrm>
          <a:custGeom>
            <a:avLst/>
            <a:gdLst>
              <a:gd name="connsiteX0" fmla="*/ -18 w 18282"/>
              <a:gd name="connsiteY0" fmla="*/ -1 h 415531"/>
              <a:gd name="connsiteX1" fmla="*/ -18 w 18282"/>
              <a:gd name="connsiteY1" fmla="*/ 415531 h 41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282" h="415531">
                <a:moveTo>
                  <a:pt x="-18" y="-1"/>
                </a:moveTo>
                <a:lnTo>
                  <a:pt x="-18" y="415531"/>
                </a:lnTo>
              </a:path>
            </a:pathLst>
          </a:custGeom>
          <a:noFill/>
          <a:ln w="19469" cap="flat">
            <a:solidFill>
              <a:srgbClr val="0000E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482B34-1D7E-30F1-10B2-27D978420EF5}"/>
              </a:ext>
            </a:extLst>
          </p:cNvPr>
          <p:cNvSpPr txBox="1"/>
          <p:nvPr/>
        </p:nvSpPr>
        <p:spPr>
          <a:xfrm>
            <a:off x="8649403" y="3617871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Clock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edge 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EC664C7-FA70-D699-107B-27D112751347}"/>
              </a:ext>
            </a:extLst>
          </p:cNvPr>
          <p:cNvSpPr/>
          <p:nvPr/>
        </p:nvSpPr>
        <p:spPr>
          <a:xfrm>
            <a:off x="8824138" y="3143215"/>
            <a:ext cx="19601" cy="410560"/>
          </a:xfrm>
          <a:custGeom>
            <a:avLst/>
            <a:gdLst>
              <a:gd name="connsiteX0" fmla="*/ -18 w 18282"/>
              <a:gd name="connsiteY0" fmla="*/ -1 h 323190"/>
              <a:gd name="connsiteX1" fmla="*/ -18 w 18282"/>
              <a:gd name="connsiteY1" fmla="*/ 323190 h 32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282" h="323190">
                <a:moveTo>
                  <a:pt x="-18" y="-1"/>
                </a:moveTo>
                <a:lnTo>
                  <a:pt x="-18" y="323190"/>
                </a:lnTo>
              </a:path>
            </a:pathLst>
          </a:custGeom>
          <a:noFill/>
          <a:ln w="17170" cap="flat">
            <a:solidFill>
              <a:srgbClr val="0000E8"/>
            </a:solidFill>
            <a:custDash>
              <a:ds d="140969" sp="70484"/>
            </a:custDash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3A78208-E5BA-1AA3-908A-D4261C09F302}"/>
              </a:ext>
            </a:extLst>
          </p:cNvPr>
          <p:cNvSpPr/>
          <p:nvPr/>
        </p:nvSpPr>
        <p:spPr>
          <a:xfrm>
            <a:off x="9056795" y="3137349"/>
            <a:ext cx="19601" cy="410562"/>
          </a:xfrm>
          <a:custGeom>
            <a:avLst/>
            <a:gdLst>
              <a:gd name="connsiteX0" fmla="*/ -18 w 18282"/>
              <a:gd name="connsiteY0" fmla="*/ -1 h 323192"/>
              <a:gd name="connsiteX1" fmla="*/ -18 w 18282"/>
              <a:gd name="connsiteY1" fmla="*/ 323192 h 32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282" h="323192">
                <a:moveTo>
                  <a:pt x="-18" y="-1"/>
                </a:moveTo>
                <a:lnTo>
                  <a:pt x="-18" y="323192"/>
                </a:lnTo>
              </a:path>
            </a:pathLst>
          </a:custGeom>
          <a:noFill/>
          <a:ln w="17170" cap="flat">
            <a:solidFill>
              <a:srgbClr val="0000E8"/>
            </a:solidFill>
            <a:custDash>
              <a:ds d="140969" sp="70484"/>
            </a:custDash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A1765E9-1E22-E20C-926D-C1E6696A7F99}"/>
              </a:ext>
            </a:extLst>
          </p:cNvPr>
          <p:cNvSpPr/>
          <p:nvPr/>
        </p:nvSpPr>
        <p:spPr>
          <a:xfrm>
            <a:off x="8309903" y="2992803"/>
            <a:ext cx="306553" cy="336037"/>
          </a:xfrm>
          <a:custGeom>
            <a:avLst/>
            <a:gdLst>
              <a:gd name="connsiteX0" fmla="*/ -18 w 285919"/>
              <a:gd name="connsiteY0" fmla="*/ 264227 h 264526"/>
              <a:gd name="connsiteX1" fmla="*/ 133627 w 285919"/>
              <a:gd name="connsiteY1" fmla="*/ 9699 h 264526"/>
              <a:gd name="connsiteX2" fmla="*/ 186463 w 285919"/>
              <a:gd name="connsiteY2" fmla="*/ 199437 h 264526"/>
              <a:gd name="connsiteX3" fmla="*/ 285902 w 285919"/>
              <a:gd name="connsiteY3" fmla="*/ 245716 h 264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919" h="264526">
                <a:moveTo>
                  <a:pt x="-18" y="264227"/>
                </a:moveTo>
                <a:cubicBezTo>
                  <a:pt x="102547" y="273481"/>
                  <a:pt x="99438" y="65233"/>
                  <a:pt x="133627" y="9699"/>
                </a:cubicBezTo>
                <a:cubicBezTo>
                  <a:pt x="167815" y="-45834"/>
                  <a:pt x="170923" y="153160"/>
                  <a:pt x="186463" y="199437"/>
                </a:cubicBezTo>
                <a:cubicBezTo>
                  <a:pt x="202003" y="245716"/>
                  <a:pt x="285902" y="245716"/>
                  <a:pt x="285902" y="245716"/>
                </a:cubicBezTo>
              </a:path>
            </a:pathLst>
          </a:custGeom>
          <a:noFill/>
          <a:ln w="17273" cap="flat">
            <a:solidFill>
              <a:srgbClr val="E8001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5C9E03-EB9D-C653-E6D3-3C4C4A525946}"/>
              </a:ext>
            </a:extLst>
          </p:cNvPr>
          <p:cNvSpPr txBox="1"/>
          <p:nvPr/>
        </p:nvSpPr>
        <p:spPr>
          <a:xfrm>
            <a:off x="7695296" y="3303716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Critical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window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A9B3E30-FD48-1017-B2F6-36B6FB3DD5C3}"/>
              </a:ext>
            </a:extLst>
          </p:cNvPr>
          <p:cNvSpPr/>
          <p:nvPr/>
        </p:nvSpPr>
        <p:spPr>
          <a:xfrm>
            <a:off x="8640978" y="3407149"/>
            <a:ext cx="232654" cy="87977"/>
          </a:xfrm>
          <a:custGeom>
            <a:avLst/>
            <a:gdLst>
              <a:gd name="connsiteX0" fmla="*/ -18 w 216994"/>
              <a:gd name="connsiteY0" fmla="*/ 69255 h 69255"/>
              <a:gd name="connsiteX1" fmla="*/ 216977 w 216994"/>
              <a:gd name="connsiteY1" fmla="*/ -1 h 6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6994" h="69255">
                <a:moveTo>
                  <a:pt x="-18" y="69255"/>
                </a:moveTo>
                <a:lnTo>
                  <a:pt x="216977" y="-1"/>
                </a:lnTo>
              </a:path>
            </a:pathLst>
          </a:custGeom>
          <a:noFill/>
          <a:ln w="6413" cap="flat">
            <a:solidFill>
              <a:srgbClr val="0000E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67E6DEF-18DF-9418-CB14-5E9F51FAC013}"/>
              </a:ext>
            </a:extLst>
          </p:cNvPr>
          <p:cNvSpPr/>
          <p:nvPr/>
        </p:nvSpPr>
        <p:spPr>
          <a:xfrm>
            <a:off x="2568552" y="3596018"/>
            <a:ext cx="3959352" cy="64633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Hence, the actual bit flip probability reduces quite a bit.</a:t>
            </a:r>
          </a:p>
        </p:txBody>
      </p: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39C02744-6147-3E76-2F46-44EFEFA9DD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03" y="3554343"/>
            <a:ext cx="794170" cy="79417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D0D73D4-83A3-CB24-D868-A6F07A0FC745}"/>
              </a:ext>
            </a:extLst>
          </p:cNvPr>
          <p:cNvCxnSpPr/>
          <p:nvPr/>
        </p:nvCxnSpPr>
        <p:spPr>
          <a:xfrm>
            <a:off x="6315456" y="4636008"/>
            <a:ext cx="0" cy="16459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12EF24EE-B364-5BA5-F8BF-1E98034CBA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265" y="4490940"/>
            <a:ext cx="646327" cy="646327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FAA739BD-0366-F171-4F87-8024784E5D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618" y="4490934"/>
            <a:ext cx="646332" cy="646332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1EB3566-E309-826B-E033-1DF0C804FFC6}"/>
              </a:ext>
            </a:extLst>
          </p:cNvPr>
          <p:cNvSpPr txBox="1">
            <a:spLocks/>
          </p:cNvSpPr>
          <p:nvPr/>
        </p:nvSpPr>
        <p:spPr>
          <a:xfrm>
            <a:off x="2304950" y="4467268"/>
            <a:ext cx="4396610" cy="1645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Add ECC bits to detect and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correct soft errors. DRAM already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has such bits. We can add them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to SRAM and latches (to secure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them).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EAD4E46-61AB-78D7-9C81-C5F13A0D0CF0}"/>
              </a:ext>
            </a:extLst>
          </p:cNvPr>
          <p:cNvSpPr txBox="1">
            <a:spLocks/>
          </p:cNvSpPr>
          <p:nvPr/>
        </p:nvSpPr>
        <p:spPr>
          <a:xfrm>
            <a:off x="7070565" y="4505861"/>
            <a:ext cx="3724963" cy="1737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Identify sensitive paths in the circuit that have less masking. Increase the size of transistors on such paths.</a:t>
            </a:r>
          </a:p>
        </p:txBody>
      </p:sp>
    </p:spTree>
    <p:extLst>
      <p:ext uri="{BB962C8B-B14F-4D97-AF65-F5344CB8AC3E}">
        <p14:creationId xmlns:p14="http://schemas.microsoft.com/office/powerpoint/2010/main" val="949776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33B01-D624-E22F-2ACE-053EEF6F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Techniques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7">
                <a:extLst>
                  <a:ext uri="{FF2B5EF4-FFF2-40B4-BE49-F238E27FC236}">
                    <a16:creationId xmlns:a16="http://schemas.microsoft.com/office/drawing/2014/main" id="{E2C2979D-F08C-F977-2A2D-99169B72DF9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04037395"/>
                  </p:ext>
                </p:extLst>
              </p:nvPr>
            </p:nvGraphicFramePr>
            <p:xfrm>
              <a:off x="2566416" y="2201864"/>
              <a:ext cx="6943344" cy="291998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092261">
                      <a:extLst>
                        <a:ext uri="{9D8B030D-6E8A-4147-A177-3AD203B41FA5}">
                          <a16:colId xmlns:a16="http://schemas.microsoft.com/office/drawing/2014/main" val="64489471"/>
                        </a:ext>
                      </a:extLst>
                    </a:gridCol>
                    <a:gridCol w="4851083">
                      <a:extLst>
                        <a:ext uri="{9D8B030D-6E8A-4147-A177-3AD203B41FA5}">
                          <a16:colId xmlns:a16="http://schemas.microsoft.com/office/drawing/2014/main" val="307974810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Term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Meaning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5865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𝑓𝑎𝑖𝑙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Failure rate due to soft errors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990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/>
                            <a:t>SER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Soft error rate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62578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/>
                            <a:t>TVF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Timing Vulnerability Factor</a:t>
                          </a:r>
                        </a:p>
                        <a:p>
                          <a:r>
                            <a:rPr lang="en-US" sz="2000" dirty="0"/>
                            <a:t>Probability that the unit is switched off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347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/>
                            <a:t>AVF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Architectural Vulnerability Factor</a:t>
                          </a:r>
                        </a:p>
                        <a:p>
                          <a:r>
                            <a:rPr lang="en-US" sz="2000" dirty="0"/>
                            <a:t>Probability that the bit flip leads to a wrong 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2196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7">
                <a:extLst>
                  <a:ext uri="{FF2B5EF4-FFF2-40B4-BE49-F238E27FC236}">
                    <a16:creationId xmlns:a16="http://schemas.microsoft.com/office/drawing/2014/main" id="{E2C2979D-F08C-F977-2A2D-99169B72DF9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04037395"/>
                  </p:ext>
                </p:extLst>
              </p:nvPr>
            </p:nvGraphicFramePr>
            <p:xfrm>
              <a:off x="2566416" y="2201864"/>
              <a:ext cx="6943344" cy="291998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092261">
                      <a:extLst>
                        <a:ext uri="{9D8B030D-6E8A-4147-A177-3AD203B41FA5}">
                          <a16:colId xmlns:a16="http://schemas.microsoft.com/office/drawing/2014/main" val="64489471"/>
                        </a:ext>
                      </a:extLst>
                    </a:gridCol>
                    <a:gridCol w="4851083">
                      <a:extLst>
                        <a:ext uri="{9D8B030D-6E8A-4147-A177-3AD203B41FA5}">
                          <a16:colId xmlns:a16="http://schemas.microsoft.com/office/drawing/2014/main" val="3079748109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Term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Meaning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5865733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3" t="-100000" r="-233528" b="-5275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Failure rate due to soft errors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99035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/>
                            <a:t>SER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Soft error rate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6257823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/>
                            <a:t>TVF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Timing Vulnerability Factor</a:t>
                          </a:r>
                        </a:p>
                        <a:p>
                          <a:r>
                            <a:rPr lang="en-US" sz="2000" dirty="0"/>
                            <a:t>Probability that the unit is switched off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347963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/>
                            <a:t>AVF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Architectural Vulnerability Factor</a:t>
                          </a:r>
                        </a:p>
                        <a:p>
                          <a:r>
                            <a:rPr lang="en-US" sz="2000" dirty="0"/>
                            <a:t>Probability that the bit flip leads to a wrong 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21962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CDAED-FBD3-2E8E-3609-9D1C07E2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DB6AF-3E5B-2AFB-2411-518B9301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A6B4FD-B1B0-E04B-2AD1-3C8A00D57F39}"/>
                  </a:ext>
                </a:extLst>
              </p:cNvPr>
              <p:cNvSpPr txBox="1"/>
              <p:nvPr/>
            </p:nvSpPr>
            <p:spPr>
              <a:xfrm>
                <a:off x="3709416" y="1097281"/>
                <a:ext cx="4572000" cy="491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𝑓𝑎𝑖𝑙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𝑆𝐸𝑅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𝑇𝑉𝐹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𝐴𝑉𝐹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A6B4FD-B1B0-E04B-2AD1-3C8A00D57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416" y="1097281"/>
                <a:ext cx="4572000" cy="491288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862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E0C3-15E0-40E6-984A-B61B50C71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the AVF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EEF909B-A27C-4696-B825-DC7D2B1F5CB4}"/>
              </a:ext>
            </a:extLst>
          </p:cNvPr>
          <p:cNvSpPr/>
          <p:nvPr/>
        </p:nvSpPr>
        <p:spPr>
          <a:xfrm>
            <a:off x="6144632" y="701041"/>
            <a:ext cx="2058787" cy="941263"/>
          </a:xfrm>
          <a:custGeom>
            <a:avLst/>
            <a:gdLst>
              <a:gd name="connsiteX0" fmla="*/ 1055 w 1687287"/>
              <a:gd name="connsiteY0" fmla="*/ 305460 h 673551"/>
              <a:gd name="connsiteX1" fmla="*/ 892319 w 1687287"/>
              <a:gd name="connsiteY1" fmla="*/ -702 h 673551"/>
              <a:gd name="connsiteX2" fmla="*/ 1688342 w 1687287"/>
              <a:gd name="connsiteY2" fmla="*/ 332673 h 673551"/>
              <a:gd name="connsiteX3" fmla="*/ 858305 w 1687287"/>
              <a:gd name="connsiteY3" fmla="*/ 672850 h 673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7287" h="673551">
                <a:moveTo>
                  <a:pt x="1055" y="305460"/>
                </a:moveTo>
                <a:lnTo>
                  <a:pt x="892319" y="-702"/>
                </a:lnTo>
                <a:lnTo>
                  <a:pt x="1688342" y="332673"/>
                </a:lnTo>
                <a:lnTo>
                  <a:pt x="858305" y="672850"/>
                </a:lnTo>
                <a:close/>
              </a:path>
            </a:pathLst>
          </a:custGeom>
          <a:solidFill>
            <a:srgbClr val="F4D7E3"/>
          </a:solidFill>
          <a:ln w="10963" cap="flat">
            <a:solidFill>
              <a:srgbClr val="0D0D2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F96A4F-B509-4142-A061-2FA77502A7F7}"/>
              </a:ext>
            </a:extLst>
          </p:cNvPr>
          <p:cNvSpPr txBox="1"/>
          <p:nvPr/>
        </p:nvSpPr>
        <p:spPr>
          <a:xfrm>
            <a:off x="6703927" y="9792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Bit read?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BA64785-A759-4CF6-99DC-9A16A6155738}"/>
              </a:ext>
            </a:extLst>
          </p:cNvPr>
          <p:cNvSpPr/>
          <p:nvPr/>
        </p:nvSpPr>
        <p:spPr>
          <a:xfrm>
            <a:off x="7962665" y="1480679"/>
            <a:ext cx="456586" cy="361293"/>
          </a:xfrm>
          <a:custGeom>
            <a:avLst/>
            <a:gdLst>
              <a:gd name="connsiteX0" fmla="*/ 375252 w 374197"/>
              <a:gd name="connsiteY0" fmla="*/ 128566 h 258535"/>
              <a:gd name="connsiteX1" fmla="*/ 188154 w 374197"/>
              <a:gd name="connsiteY1" fmla="*/ 257833 h 258535"/>
              <a:gd name="connsiteX2" fmla="*/ 1055 w 374197"/>
              <a:gd name="connsiteY2" fmla="*/ 128566 h 258535"/>
              <a:gd name="connsiteX3" fmla="*/ 188154 w 374197"/>
              <a:gd name="connsiteY3" fmla="*/ -702 h 258535"/>
              <a:gd name="connsiteX4" fmla="*/ 375252 w 374197"/>
              <a:gd name="connsiteY4" fmla="*/ 128566 h 25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197" h="258535">
                <a:moveTo>
                  <a:pt x="375252" y="128566"/>
                </a:moveTo>
                <a:cubicBezTo>
                  <a:pt x="375252" y="199958"/>
                  <a:pt x="291485" y="257833"/>
                  <a:pt x="188154" y="257833"/>
                </a:cubicBezTo>
                <a:cubicBezTo>
                  <a:pt x="84822" y="257833"/>
                  <a:pt x="1055" y="199958"/>
                  <a:pt x="1055" y="128566"/>
                </a:cubicBezTo>
                <a:cubicBezTo>
                  <a:pt x="1055" y="57173"/>
                  <a:pt x="84822" y="-702"/>
                  <a:pt x="188154" y="-702"/>
                </a:cubicBezTo>
                <a:cubicBezTo>
                  <a:pt x="291485" y="-702"/>
                  <a:pt x="375252" y="57173"/>
                  <a:pt x="375252" y="128566"/>
                </a:cubicBezTo>
                <a:close/>
              </a:path>
            </a:pathLst>
          </a:custGeom>
          <a:solidFill>
            <a:srgbClr val="FFE6D5"/>
          </a:solidFill>
          <a:ln w="10963" cap="flat">
            <a:solidFill>
              <a:srgbClr val="14142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4FE404-E82B-4B99-901D-10813A274B58}"/>
              </a:ext>
            </a:extLst>
          </p:cNvPr>
          <p:cNvSpPr/>
          <p:nvPr/>
        </p:nvSpPr>
        <p:spPr>
          <a:xfrm>
            <a:off x="7580793" y="1452930"/>
            <a:ext cx="588152" cy="811908"/>
          </a:xfrm>
          <a:custGeom>
            <a:avLst/>
            <a:gdLst>
              <a:gd name="connsiteX0" fmla="*/ 1055 w 482022"/>
              <a:gd name="connsiteY0" fmla="*/ -702 h 580987"/>
              <a:gd name="connsiteX1" fmla="*/ 483077 w 482022"/>
              <a:gd name="connsiteY1" fmla="*/ 580285 h 580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2022" h="580987">
                <a:moveTo>
                  <a:pt x="1055" y="-702"/>
                </a:moveTo>
                <a:lnTo>
                  <a:pt x="483077" y="580285"/>
                </a:lnTo>
              </a:path>
            </a:pathLst>
          </a:custGeom>
          <a:noFill/>
          <a:ln w="11682" cap="flat">
            <a:solidFill>
              <a:srgbClr val="0000E8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E86967-AC50-4DA9-BA35-5B6902FC06BB}"/>
              </a:ext>
            </a:extLst>
          </p:cNvPr>
          <p:cNvSpPr txBox="1"/>
          <p:nvPr/>
        </p:nvSpPr>
        <p:spPr>
          <a:xfrm>
            <a:off x="7934108" y="147003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No</a:t>
            </a:r>
            <a:endParaRPr lang="en-US" sz="1350" dirty="0">
              <a:solidFill>
                <a:srgbClr val="000000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B730A3-6C38-416B-A7ED-6A0BB8A2A47E}"/>
              </a:ext>
            </a:extLst>
          </p:cNvPr>
          <p:cNvSpPr/>
          <p:nvPr/>
        </p:nvSpPr>
        <p:spPr>
          <a:xfrm>
            <a:off x="4742776" y="2036970"/>
            <a:ext cx="2057670" cy="1036035"/>
          </a:xfrm>
          <a:custGeom>
            <a:avLst/>
            <a:gdLst>
              <a:gd name="connsiteX0" fmla="*/ 1055 w 1686372"/>
              <a:gd name="connsiteY0" fmla="*/ 336283 h 741368"/>
              <a:gd name="connsiteX1" fmla="*/ 891842 w 1686372"/>
              <a:gd name="connsiteY1" fmla="*/ -702 h 741368"/>
              <a:gd name="connsiteX2" fmla="*/ 1687428 w 1686372"/>
              <a:gd name="connsiteY2" fmla="*/ 366239 h 741368"/>
              <a:gd name="connsiteX3" fmla="*/ 857838 w 1686372"/>
              <a:gd name="connsiteY3" fmla="*/ 740667 h 74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6372" h="741368">
                <a:moveTo>
                  <a:pt x="1055" y="336283"/>
                </a:moveTo>
                <a:lnTo>
                  <a:pt x="891842" y="-702"/>
                </a:lnTo>
                <a:lnTo>
                  <a:pt x="1687428" y="366239"/>
                </a:lnTo>
                <a:lnTo>
                  <a:pt x="857838" y="740667"/>
                </a:lnTo>
                <a:close/>
              </a:path>
            </a:pathLst>
          </a:custGeom>
          <a:solidFill>
            <a:srgbClr val="F4D7E3"/>
          </a:solidFill>
          <a:ln w="11499" cap="flat">
            <a:solidFill>
              <a:srgbClr val="0D0D2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43D9ED-4AEB-4B16-89EC-6B1677AAB47E}"/>
              </a:ext>
            </a:extLst>
          </p:cNvPr>
          <p:cNvSpPr/>
          <p:nvPr/>
        </p:nvSpPr>
        <p:spPr>
          <a:xfrm>
            <a:off x="5829729" y="1433136"/>
            <a:ext cx="912607" cy="603686"/>
          </a:xfrm>
          <a:custGeom>
            <a:avLst/>
            <a:gdLst>
              <a:gd name="connsiteX0" fmla="*/ 748987 w 747931"/>
              <a:gd name="connsiteY0" fmla="*/ -702 h 431987"/>
              <a:gd name="connsiteX1" fmla="*/ 1055 w 747931"/>
              <a:gd name="connsiteY1" fmla="*/ 431286 h 431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7931" h="431987">
                <a:moveTo>
                  <a:pt x="748987" y="-702"/>
                </a:moveTo>
                <a:cubicBezTo>
                  <a:pt x="748987" y="-702"/>
                  <a:pt x="1055" y="431286"/>
                  <a:pt x="1055" y="431286"/>
                </a:cubicBezTo>
              </a:path>
            </a:pathLst>
          </a:custGeom>
          <a:noFill/>
          <a:ln w="10963" cap="flat">
            <a:solidFill>
              <a:srgbClr val="0000E8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433E6A8-CD34-41B6-9E86-08711D31EAA7}"/>
              </a:ext>
            </a:extLst>
          </p:cNvPr>
          <p:cNvSpPr/>
          <p:nvPr/>
        </p:nvSpPr>
        <p:spPr>
          <a:xfrm>
            <a:off x="5601277" y="1424084"/>
            <a:ext cx="513899" cy="360379"/>
          </a:xfrm>
          <a:custGeom>
            <a:avLst/>
            <a:gdLst>
              <a:gd name="connsiteX0" fmla="*/ 422224 w 421168"/>
              <a:gd name="connsiteY0" fmla="*/ 128239 h 257881"/>
              <a:gd name="connsiteX1" fmla="*/ 211639 w 421168"/>
              <a:gd name="connsiteY1" fmla="*/ 257180 h 257881"/>
              <a:gd name="connsiteX2" fmla="*/ 1055 w 421168"/>
              <a:gd name="connsiteY2" fmla="*/ 128239 h 257881"/>
              <a:gd name="connsiteX3" fmla="*/ 211639 w 421168"/>
              <a:gd name="connsiteY3" fmla="*/ -702 h 257881"/>
              <a:gd name="connsiteX4" fmla="*/ 422224 w 421168"/>
              <a:gd name="connsiteY4" fmla="*/ 128239 h 257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168" h="257881">
                <a:moveTo>
                  <a:pt x="422224" y="128239"/>
                </a:moveTo>
                <a:cubicBezTo>
                  <a:pt x="422224" y="199451"/>
                  <a:pt x="327942" y="257180"/>
                  <a:pt x="211639" y="257180"/>
                </a:cubicBezTo>
                <a:cubicBezTo>
                  <a:pt x="95337" y="257180"/>
                  <a:pt x="1055" y="199451"/>
                  <a:pt x="1055" y="128239"/>
                </a:cubicBezTo>
                <a:cubicBezTo>
                  <a:pt x="1055" y="57027"/>
                  <a:pt x="95337" y="-702"/>
                  <a:pt x="211639" y="-702"/>
                </a:cubicBezTo>
                <a:cubicBezTo>
                  <a:pt x="327942" y="-702"/>
                  <a:pt x="422224" y="57027"/>
                  <a:pt x="422224" y="128239"/>
                </a:cubicBezTo>
                <a:close/>
              </a:path>
            </a:pathLst>
          </a:custGeom>
          <a:solidFill>
            <a:srgbClr val="FFE6D5"/>
          </a:solidFill>
          <a:ln w="11616" cap="flat">
            <a:solidFill>
              <a:srgbClr val="14142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8962B3-007C-44DD-8612-E85F202448F1}"/>
              </a:ext>
            </a:extLst>
          </p:cNvPr>
          <p:cNvSpPr txBox="1"/>
          <p:nvPr/>
        </p:nvSpPr>
        <p:spPr>
          <a:xfrm>
            <a:off x="5597227" y="1412983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Yes</a:t>
            </a:r>
            <a:endParaRPr lang="en-US" sz="1350" dirty="0">
              <a:solidFill>
                <a:srgbClr val="000000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D754CF-60A4-4648-B181-B36492BC87D7}"/>
              </a:ext>
            </a:extLst>
          </p:cNvPr>
          <p:cNvSpPr txBox="1"/>
          <p:nvPr/>
        </p:nvSpPr>
        <p:spPr>
          <a:xfrm>
            <a:off x="4922661" y="2363515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Is it protected?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F040987-F004-4E38-8B9F-75548AD6137D}"/>
              </a:ext>
            </a:extLst>
          </p:cNvPr>
          <p:cNvSpPr/>
          <p:nvPr/>
        </p:nvSpPr>
        <p:spPr>
          <a:xfrm>
            <a:off x="4477117" y="2863838"/>
            <a:ext cx="912619" cy="603686"/>
          </a:xfrm>
          <a:custGeom>
            <a:avLst/>
            <a:gdLst>
              <a:gd name="connsiteX0" fmla="*/ 748996 w 747941"/>
              <a:gd name="connsiteY0" fmla="*/ -702 h 431987"/>
              <a:gd name="connsiteX1" fmla="*/ 1055 w 747941"/>
              <a:gd name="connsiteY1" fmla="*/ 431286 h 431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7941" h="431987">
                <a:moveTo>
                  <a:pt x="748996" y="-702"/>
                </a:moveTo>
                <a:cubicBezTo>
                  <a:pt x="748996" y="-702"/>
                  <a:pt x="1055" y="431286"/>
                  <a:pt x="1055" y="431286"/>
                </a:cubicBezTo>
              </a:path>
            </a:pathLst>
          </a:custGeom>
          <a:noFill/>
          <a:ln w="10963" cap="flat">
            <a:solidFill>
              <a:srgbClr val="0000E8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CDAC50F-3EE8-4DF7-BD39-B05A10410B11}"/>
              </a:ext>
            </a:extLst>
          </p:cNvPr>
          <p:cNvSpPr/>
          <p:nvPr/>
        </p:nvSpPr>
        <p:spPr>
          <a:xfrm>
            <a:off x="4393395" y="2802715"/>
            <a:ext cx="513899" cy="360379"/>
          </a:xfrm>
          <a:custGeom>
            <a:avLst/>
            <a:gdLst>
              <a:gd name="connsiteX0" fmla="*/ 422224 w 421168"/>
              <a:gd name="connsiteY0" fmla="*/ 128239 h 257881"/>
              <a:gd name="connsiteX1" fmla="*/ 211639 w 421168"/>
              <a:gd name="connsiteY1" fmla="*/ 257180 h 257881"/>
              <a:gd name="connsiteX2" fmla="*/ 1055 w 421168"/>
              <a:gd name="connsiteY2" fmla="*/ 128239 h 257881"/>
              <a:gd name="connsiteX3" fmla="*/ 211639 w 421168"/>
              <a:gd name="connsiteY3" fmla="*/ -702 h 257881"/>
              <a:gd name="connsiteX4" fmla="*/ 422224 w 421168"/>
              <a:gd name="connsiteY4" fmla="*/ 128239 h 257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168" h="257881">
                <a:moveTo>
                  <a:pt x="422224" y="128239"/>
                </a:moveTo>
                <a:cubicBezTo>
                  <a:pt x="422224" y="199451"/>
                  <a:pt x="327942" y="257180"/>
                  <a:pt x="211639" y="257180"/>
                </a:cubicBezTo>
                <a:cubicBezTo>
                  <a:pt x="95337" y="257180"/>
                  <a:pt x="1055" y="199451"/>
                  <a:pt x="1055" y="128239"/>
                </a:cubicBezTo>
                <a:cubicBezTo>
                  <a:pt x="1055" y="57027"/>
                  <a:pt x="95337" y="-702"/>
                  <a:pt x="211639" y="-702"/>
                </a:cubicBezTo>
                <a:cubicBezTo>
                  <a:pt x="327942" y="-702"/>
                  <a:pt x="422224" y="57027"/>
                  <a:pt x="422224" y="128239"/>
                </a:cubicBezTo>
                <a:close/>
              </a:path>
            </a:pathLst>
          </a:custGeom>
          <a:solidFill>
            <a:srgbClr val="FFE6D5"/>
          </a:solidFill>
          <a:ln w="11616" cap="flat">
            <a:solidFill>
              <a:srgbClr val="14142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E77184-81A5-4AAD-8FC8-12E86B9DEE4B}"/>
              </a:ext>
            </a:extLst>
          </p:cNvPr>
          <p:cNvSpPr txBox="1"/>
          <p:nvPr/>
        </p:nvSpPr>
        <p:spPr>
          <a:xfrm>
            <a:off x="4389346" y="2782096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Yes</a:t>
            </a:r>
            <a:endParaRPr lang="en-US" sz="1350" dirty="0">
              <a:solidFill>
                <a:srgbClr val="000000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691ED03-4BC4-4AEC-97C2-010B06EA9489}"/>
              </a:ext>
            </a:extLst>
          </p:cNvPr>
          <p:cNvSpPr/>
          <p:nvPr/>
        </p:nvSpPr>
        <p:spPr>
          <a:xfrm>
            <a:off x="3062196" y="3474210"/>
            <a:ext cx="2709414" cy="1072093"/>
          </a:xfrm>
          <a:custGeom>
            <a:avLst/>
            <a:gdLst>
              <a:gd name="connsiteX0" fmla="*/ 1055 w 1928164"/>
              <a:gd name="connsiteY0" fmla="*/ 348008 h 767171"/>
              <a:gd name="connsiteX1" fmla="*/ 1019563 w 1928164"/>
              <a:gd name="connsiteY1" fmla="*/ -702 h 767171"/>
              <a:gd name="connsiteX2" fmla="*/ 1929220 w 1928164"/>
              <a:gd name="connsiteY2" fmla="*/ 379002 h 767171"/>
              <a:gd name="connsiteX3" fmla="*/ 980682 w 1928164"/>
              <a:gd name="connsiteY3" fmla="*/ 766470 h 76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8164" h="767171">
                <a:moveTo>
                  <a:pt x="1055" y="348008"/>
                </a:moveTo>
                <a:lnTo>
                  <a:pt x="1019563" y="-702"/>
                </a:lnTo>
                <a:lnTo>
                  <a:pt x="1929220" y="379002"/>
                </a:lnTo>
                <a:lnTo>
                  <a:pt x="980682" y="766470"/>
                </a:lnTo>
                <a:close/>
              </a:path>
            </a:pathLst>
          </a:custGeom>
          <a:solidFill>
            <a:srgbClr val="F4D7E3"/>
          </a:solidFill>
          <a:ln w="12508" cap="flat">
            <a:solidFill>
              <a:srgbClr val="0D0D2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DEA2A5-B5BE-4F09-A48D-C940C5305AA1}"/>
              </a:ext>
            </a:extLst>
          </p:cNvPr>
          <p:cNvSpPr txBox="1"/>
          <p:nvPr/>
        </p:nvSpPr>
        <p:spPr>
          <a:xfrm>
            <a:off x="3637868" y="3669413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Is the error only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detected?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B645C71-AF56-4ED2-BE74-9C1714F25783}"/>
              </a:ext>
            </a:extLst>
          </p:cNvPr>
          <p:cNvSpPr/>
          <p:nvPr/>
        </p:nvSpPr>
        <p:spPr>
          <a:xfrm>
            <a:off x="3438715" y="4495042"/>
            <a:ext cx="513899" cy="360379"/>
          </a:xfrm>
          <a:custGeom>
            <a:avLst/>
            <a:gdLst>
              <a:gd name="connsiteX0" fmla="*/ 422224 w 421168"/>
              <a:gd name="connsiteY0" fmla="*/ 128239 h 257881"/>
              <a:gd name="connsiteX1" fmla="*/ 211639 w 421168"/>
              <a:gd name="connsiteY1" fmla="*/ 257180 h 257881"/>
              <a:gd name="connsiteX2" fmla="*/ 1055 w 421168"/>
              <a:gd name="connsiteY2" fmla="*/ 128239 h 257881"/>
              <a:gd name="connsiteX3" fmla="*/ 211639 w 421168"/>
              <a:gd name="connsiteY3" fmla="*/ -702 h 257881"/>
              <a:gd name="connsiteX4" fmla="*/ 422224 w 421168"/>
              <a:gd name="connsiteY4" fmla="*/ 128239 h 257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168" h="257881">
                <a:moveTo>
                  <a:pt x="422224" y="128239"/>
                </a:moveTo>
                <a:cubicBezTo>
                  <a:pt x="422224" y="199451"/>
                  <a:pt x="327941" y="257180"/>
                  <a:pt x="211639" y="257180"/>
                </a:cubicBezTo>
                <a:cubicBezTo>
                  <a:pt x="95336" y="257180"/>
                  <a:pt x="1055" y="199451"/>
                  <a:pt x="1055" y="128239"/>
                </a:cubicBezTo>
                <a:cubicBezTo>
                  <a:pt x="1055" y="57027"/>
                  <a:pt x="95337" y="-702"/>
                  <a:pt x="211639" y="-702"/>
                </a:cubicBezTo>
                <a:cubicBezTo>
                  <a:pt x="327942" y="-702"/>
                  <a:pt x="422224" y="57027"/>
                  <a:pt x="422224" y="128239"/>
                </a:cubicBezTo>
                <a:close/>
              </a:path>
            </a:pathLst>
          </a:custGeom>
          <a:solidFill>
            <a:srgbClr val="FFE6D5"/>
          </a:solidFill>
          <a:ln w="11616" cap="flat">
            <a:solidFill>
              <a:srgbClr val="14142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B885328-C1E1-4116-9154-B86CCCA0E556}"/>
              </a:ext>
            </a:extLst>
          </p:cNvPr>
          <p:cNvSpPr/>
          <p:nvPr/>
        </p:nvSpPr>
        <p:spPr>
          <a:xfrm>
            <a:off x="3497984" y="4540460"/>
            <a:ext cx="937513" cy="622747"/>
          </a:xfrm>
          <a:custGeom>
            <a:avLst/>
            <a:gdLst>
              <a:gd name="connsiteX0" fmla="*/ 769398 w 768343"/>
              <a:gd name="connsiteY0" fmla="*/ -702 h 445627"/>
              <a:gd name="connsiteX1" fmla="*/ 1055 w 768343"/>
              <a:gd name="connsiteY1" fmla="*/ 444926 h 44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8343" h="445627">
                <a:moveTo>
                  <a:pt x="769398" y="-702"/>
                </a:moveTo>
                <a:lnTo>
                  <a:pt x="1055" y="444926"/>
                </a:lnTo>
              </a:path>
            </a:pathLst>
          </a:custGeom>
          <a:noFill/>
          <a:ln w="10963" cap="flat">
            <a:solidFill>
              <a:srgbClr val="0000E8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EBFBF1-A8FC-4253-A439-F50F9E8E6268}"/>
              </a:ext>
            </a:extLst>
          </p:cNvPr>
          <p:cNvSpPr txBox="1"/>
          <p:nvPr/>
        </p:nvSpPr>
        <p:spPr>
          <a:xfrm>
            <a:off x="3410213" y="4477699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Yes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7B6F27-E3BF-4557-A1EE-1626AF1806EF}"/>
              </a:ext>
            </a:extLst>
          </p:cNvPr>
          <p:cNvSpPr/>
          <p:nvPr/>
        </p:nvSpPr>
        <p:spPr>
          <a:xfrm>
            <a:off x="2275841" y="5170529"/>
            <a:ext cx="1800857" cy="991987"/>
          </a:xfrm>
          <a:custGeom>
            <a:avLst/>
            <a:gdLst>
              <a:gd name="connsiteX0" fmla="*/ 1169925 w 1168869"/>
              <a:gd name="connsiteY0" fmla="*/ -701 h 651929"/>
              <a:gd name="connsiteX1" fmla="*/ 1169925 w 1168869"/>
              <a:gd name="connsiteY1" fmla="*/ 121852 h 651929"/>
              <a:gd name="connsiteX2" fmla="*/ 1169925 w 1168869"/>
              <a:gd name="connsiteY2" fmla="*/ 528676 h 651929"/>
              <a:gd name="connsiteX3" fmla="*/ 1169925 w 1168869"/>
              <a:gd name="connsiteY3" fmla="*/ 651229 h 651929"/>
              <a:gd name="connsiteX4" fmla="*/ 1056 w 1168869"/>
              <a:gd name="connsiteY4" fmla="*/ 651229 h 651929"/>
              <a:gd name="connsiteX5" fmla="*/ 1056 w 1168869"/>
              <a:gd name="connsiteY5" fmla="*/ 528676 h 651929"/>
              <a:gd name="connsiteX6" fmla="*/ 1056 w 1168869"/>
              <a:gd name="connsiteY6" fmla="*/ 121852 h 651929"/>
              <a:gd name="connsiteX7" fmla="*/ 1056 w 1168869"/>
              <a:gd name="connsiteY7" fmla="*/ -701 h 651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8869" h="651929">
                <a:moveTo>
                  <a:pt x="1169925" y="-701"/>
                </a:moveTo>
                <a:cubicBezTo>
                  <a:pt x="1169925" y="-701"/>
                  <a:pt x="1169925" y="54167"/>
                  <a:pt x="1169925" y="121852"/>
                </a:cubicBezTo>
                <a:lnTo>
                  <a:pt x="1169925" y="528676"/>
                </a:lnTo>
                <a:cubicBezTo>
                  <a:pt x="1169925" y="596360"/>
                  <a:pt x="1169925" y="651229"/>
                  <a:pt x="1169925" y="651229"/>
                </a:cubicBezTo>
                <a:lnTo>
                  <a:pt x="1056" y="651229"/>
                </a:lnTo>
                <a:cubicBezTo>
                  <a:pt x="1056" y="651229"/>
                  <a:pt x="1056" y="596360"/>
                  <a:pt x="1056" y="528676"/>
                </a:cubicBezTo>
                <a:lnTo>
                  <a:pt x="1056" y="121852"/>
                </a:lnTo>
                <a:cubicBezTo>
                  <a:pt x="1056" y="54167"/>
                  <a:pt x="1056" y="-701"/>
                  <a:pt x="1056" y="-701"/>
                </a:cubicBezTo>
                <a:close/>
              </a:path>
            </a:pathLst>
          </a:custGeom>
          <a:solidFill>
            <a:srgbClr val="FFE6D5"/>
          </a:solidFill>
          <a:ln w="13821" cap="flat">
            <a:solidFill>
              <a:srgbClr val="15111D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5DE70C-5D8B-44F9-848C-D56F2C21AAE9}"/>
              </a:ext>
            </a:extLst>
          </p:cNvPr>
          <p:cNvSpPr txBox="1"/>
          <p:nvPr/>
        </p:nvSpPr>
        <p:spPr>
          <a:xfrm>
            <a:off x="2376608" y="5178917"/>
            <a:ext cx="2042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Detected but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unrecoverable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error (DUE)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AC6C18F-5E56-4FB2-A44A-47D44248BD58}"/>
              </a:ext>
            </a:extLst>
          </p:cNvPr>
          <p:cNvSpPr/>
          <p:nvPr/>
        </p:nvSpPr>
        <p:spPr>
          <a:xfrm>
            <a:off x="4966156" y="4276359"/>
            <a:ext cx="1319253" cy="778840"/>
          </a:xfrm>
          <a:custGeom>
            <a:avLst/>
            <a:gdLst>
              <a:gd name="connsiteX0" fmla="*/ 1082255 w 1081199"/>
              <a:gd name="connsiteY0" fmla="*/ 277961 h 557324"/>
              <a:gd name="connsiteX1" fmla="*/ 541654 w 1081199"/>
              <a:gd name="connsiteY1" fmla="*/ 556623 h 557324"/>
              <a:gd name="connsiteX2" fmla="*/ 1054 w 1081199"/>
              <a:gd name="connsiteY2" fmla="*/ 277960 h 557324"/>
              <a:gd name="connsiteX3" fmla="*/ 541654 w 1081199"/>
              <a:gd name="connsiteY3" fmla="*/ -702 h 557324"/>
              <a:gd name="connsiteX4" fmla="*/ 1082255 w 1081199"/>
              <a:gd name="connsiteY4" fmla="*/ 277961 h 55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1199" h="557324">
                <a:moveTo>
                  <a:pt x="1082255" y="277961"/>
                </a:moveTo>
                <a:cubicBezTo>
                  <a:pt x="1082255" y="431862"/>
                  <a:pt x="840220" y="556623"/>
                  <a:pt x="541654" y="556623"/>
                </a:cubicBezTo>
                <a:cubicBezTo>
                  <a:pt x="243090" y="556623"/>
                  <a:pt x="1054" y="431861"/>
                  <a:pt x="1054" y="277960"/>
                </a:cubicBezTo>
                <a:cubicBezTo>
                  <a:pt x="1054" y="124059"/>
                  <a:pt x="243089" y="-702"/>
                  <a:pt x="541654" y="-702"/>
                </a:cubicBezTo>
                <a:cubicBezTo>
                  <a:pt x="840219" y="-702"/>
                  <a:pt x="1082255" y="124059"/>
                  <a:pt x="1082255" y="277961"/>
                </a:cubicBezTo>
                <a:close/>
              </a:path>
            </a:pathLst>
          </a:custGeom>
          <a:solidFill>
            <a:srgbClr val="FFE6D5"/>
          </a:solidFill>
          <a:ln w="13640" cap="flat">
            <a:solidFill>
              <a:srgbClr val="14142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3D279E5-39AB-4512-87ED-C2C4E05ADE92}"/>
              </a:ext>
            </a:extLst>
          </p:cNvPr>
          <p:cNvSpPr/>
          <p:nvPr/>
        </p:nvSpPr>
        <p:spPr>
          <a:xfrm>
            <a:off x="4452105" y="4549964"/>
            <a:ext cx="897115" cy="717733"/>
          </a:xfrm>
          <a:custGeom>
            <a:avLst/>
            <a:gdLst>
              <a:gd name="connsiteX0" fmla="*/ 1055 w 735234"/>
              <a:gd name="connsiteY0" fmla="*/ -702 h 513597"/>
              <a:gd name="connsiteX1" fmla="*/ 736290 w 735234"/>
              <a:gd name="connsiteY1" fmla="*/ 512895 h 513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5234" h="513597">
                <a:moveTo>
                  <a:pt x="1055" y="-702"/>
                </a:moveTo>
                <a:lnTo>
                  <a:pt x="736290" y="512895"/>
                </a:lnTo>
              </a:path>
            </a:pathLst>
          </a:custGeom>
          <a:noFill/>
          <a:ln w="10963" cap="flat">
            <a:solidFill>
              <a:srgbClr val="0000E8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ECF113-2135-4CFF-B810-56768E893B8D}"/>
              </a:ext>
            </a:extLst>
          </p:cNvPr>
          <p:cNvSpPr txBox="1"/>
          <p:nvPr/>
        </p:nvSpPr>
        <p:spPr>
          <a:xfrm>
            <a:off x="5020707" y="4325610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No, also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corrected 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9EB0C9A-4AD8-4E3B-BE77-DD54A57AB418}"/>
              </a:ext>
            </a:extLst>
          </p:cNvPr>
          <p:cNvSpPr/>
          <p:nvPr/>
        </p:nvSpPr>
        <p:spPr>
          <a:xfrm>
            <a:off x="4651171" y="5284601"/>
            <a:ext cx="1276799" cy="407136"/>
          </a:xfrm>
          <a:custGeom>
            <a:avLst/>
            <a:gdLst>
              <a:gd name="connsiteX0" fmla="*/ 1047462 w 1046406"/>
              <a:gd name="connsiteY0" fmla="*/ -702 h 291339"/>
              <a:gd name="connsiteX1" fmla="*/ 1047462 w 1046406"/>
              <a:gd name="connsiteY1" fmla="*/ 121851 h 291339"/>
              <a:gd name="connsiteX2" fmla="*/ 1047462 w 1046406"/>
              <a:gd name="connsiteY2" fmla="*/ 168086 h 291339"/>
              <a:gd name="connsiteX3" fmla="*/ 1047462 w 1046406"/>
              <a:gd name="connsiteY3" fmla="*/ 290639 h 291339"/>
              <a:gd name="connsiteX4" fmla="*/ 1055 w 1046406"/>
              <a:gd name="connsiteY4" fmla="*/ 290639 h 291339"/>
              <a:gd name="connsiteX5" fmla="*/ 1055 w 1046406"/>
              <a:gd name="connsiteY5" fmla="*/ 168086 h 291339"/>
              <a:gd name="connsiteX6" fmla="*/ 1055 w 1046406"/>
              <a:gd name="connsiteY6" fmla="*/ 121851 h 291339"/>
              <a:gd name="connsiteX7" fmla="*/ 1055 w 1046406"/>
              <a:gd name="connsiteY7" fmla="*/ -702 h 291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6406" h="291339">
                <a:moveTo>
                  <a:pt x="1047462" y="-702"/>
                </a:moveTo>
                <a:cubicBezTo>
                  <a:pt x="1047462" y="-702"/>
                  <a:pt x="1047462" y="54167"/>
                  <a:pt x="1047462" y="121851"/>
                </a:cubicBezTo>
                <a:lnTo>
                  <a:pt x="1047462" y="168086"/>
                </a:lnTo>
                <a:cubicBezTo>
                  <a:pt x="1047462" y="235770"/>
                  <a:pt x="1047462" y="290639"/>
                  <a:pt x="1047462" y="290639"/>
                </a:cubicBezTo>
                <a:lnTo>
                  <a:pt x="1055" y="290639"/>
                </a:lnTo>
                <a:cubicBezTo>
                  <a:pt x="1055" y="290639"/>
                  <a:pt x="1055" y="235770"/>
                  <a:pt x="1055" y="168086"/>
                </a:cubicBezTo>
                <a:lnTo>
                  <a:pt x="1055" y="121851"/>
                </a:lnTo>
                <a:cubicBezTo>
                  <a:pt x="1055" y="54167"/>
                  <a:pt x="1055" y="-702"/>
                  <a:pt x="1055" y="-702"/>
                </a:cubicBezTo>
                <a:close/>
              </a:path>
            </a:pathLst>
          </a:custGeom>
          <a:noFill/>
          <a:ln w="13821" cap="flat">
            <a:solidFill>
              <a:srgbClr val="15111D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9A83E0-CA92-4EFD-8FA3-A6D4F6CEC2DE}"/>
              </a:ext>
            </a:extLst>
          </p:cNvPr>
          <p:cNvSpPr txBox="1"/>
          <p:nvPr/>
        </p:nvSpPr>
        <p:spPr>
          <a:xfrm>
            <a:off x="4771215" y="530163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No error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0D8AE7B-623C-4828-A8B1-86E512706B57}"/>
              </a:ext>
            </a:extLst>
          </p:cNvPr>
          <p:cNvSpPr/>
          <p:nvPr/>
        </p:nvSpPr>
        <p:spPr>
          <a:xfrm>
            <a:off x="7623122" y="2294442"/>
            <a:ext cx="1276799" cy="407136"/>
          </a:xfrm>
          <a:custGeom>
            <a:avLst/>
            <a:gdLst>
              <a:gd name="connsiteX0" fmla="*/ 1047462 w 1046406"/>
              <a:gd name="connsiteY0" fmla="*/ -702 h 291339"/>
              <a:gd name="connsiteX1" fmla="*/ 1047462 w 1046406"/>
              <a:gd name="connsiteY1" fmla="*/ 121851 h 291339"/>
              <a:gd name="connsiteX2" fmla="*/ 1047462 w 1046406"/>
              <a:gd name="connsiteY2" fmla="*/ 168085 h 291339"/>
              <a:gd name="connsiteX3" fmla="*/ 1047462 w 1046406"/>
              <a:gd name="connsiteY3" fmla="*/ 290638 h 291339"/>
              <a:gd name="connsiteX4" fmla="*/ 1055 w 1046406"/>
              <a:gd name="connsiteY4" fmla="*/ 290638 h 291339"/>
              <a:gd name="connsiteX5" fmla="*/ 1055 w 1046406"/>
              <a:gd name="connsiteY5" fmla="*/ 168085 h 291339"/>
              <a:gd name="connsiteX6" fmla="*/ 1055 w 1046406"/>
              <a:gd name="connsiteY6" fmla="*/ 121851 h 291339"/>
              <a:gd name="connsiteX7" fmla="*/ 1055 w 1046406"/>
              <a:gd name="connsiteY7" fmla="*/ -702 h 291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6406" h="291339">
                <a:moveTo>
                  <a:pt x="1047462" y="-702"/>
                </a:moveTo>
                <a:cubicBezTo>
                  <a:pt x="1047462" y="-702"/>
                  <a:pt x="1047462" y="54167"/>
                  <a:pt x="1047462" y="121851"/>
                </a:cubicBezTo>
                <a:lnTo>
                  <a:pt x="1047462" y="168085"/>
                </a:lnTo>
                <a:cubicBezTo>
                  <a:pt x="1047462" y="235769"/>
                  <a:pt x="1047462" y="290638"/>
                  <a:pt x="1047462" y="290638"/>
                </a:cubicBezTo>
                <a:lnTo>
                  <a:pt x="1055" y="290638"/>
                </a:lnTo>
                <a:cubicBezTo>
                  <a:pt x="1055" y="290638"/>
                  <a:pt x="1055" y="235769"/>
                  <a:pt x="1055" y="168085"/>
                </a:cubicBezTo>
                <a:lnTo>
                  <a:pt x="1055" y="121851"/>
                </a:lnTo>
                <a:cubicBezTo>
                  <a:pt x="1055" y="54167"/>
                  <a:pt x="1055" y="-702"/>
                  <a:pt x="1055" y="-702"/>
                </a:cubicBezTo>
                <a:close/>
              </a:path>
            </a:pathLst>
          </a:custGeom>
          <a:noFill/>
          <a:ln w="13821" cap="flat">
            <a:solidFill>
              <a:srgbClr val="15111D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54ED31D-BE42-40E9-B228-FEA0239786F8}"/>
              </a:ext>
            </a:extLst>
          </p:cNvPr>
          <p:cNvSpPr txBox="1"/>
          <p:nvPr/>
        </p:nvSpPr>
        <p:spPr>
          <a:xfrm>
            <a:off x="7743180" y="231146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No error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B81D386-4C81-4458-8765-FE6E07E4AA6B}"/>
              </a:ext>
            </a:extLst>
          </p:cNvPr>
          <p:cNvSpPr/>
          <p:nvPr/>
        </p:nvSpPr>
        <p:spPr>
          <a:xfrm>
            <a:off x="7177564" y="3013449"/>
            <a:ext cx="456586" cy="361293"/>
          </a:xfrm>
          <a:custGeom>
            <a:avLst/>
            <a:gdLst>
              <a:gd name="connsiteX0" fmla="*/ 375252 w 374197"/>
              <a:gd name="connsiteY0" fmla="*/ 128566 h 258535"/>
              <a:gd name="connsiteX1" fmla="*/ 188154 w 374197"/>
              <a:gd name="connsiteY1" fmla="*/ 257834 h 258535"/>
              <a:gd name="connsiteX2" fmla="*/ 1055 w 374197"/>
              <a:gd name="connsiteY2" fmla="*/ 128566 h 258535"/>
              <a:gd name="connsiteX3" fmla="*/ 188154 w 374197"/>
              <a:gd name="connsiteY3" fmla="*/ -702 h 258535"/>
              <a:gd name="connsiteX4" fmla="*/ 375252 w 374197"/>
              <a:gd name="connsiteY4" fmla="*/ 128566 h 25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197" h="258535">
                <a:moveTo>
                  <a:pt x="375252" y="128566"/>
                </a:moveTo>
                <a:cubicBezTo>
                  <a:pt x="375252" y="199959"/>
                  <a:pt x="291485" y="257834"/>
                  <a:pt x="188154" y="257834"/>
                </a:cubicBezTo>
                <a:cubicBezTo>
                  <a:pt x="84822" y="257834"/>
                  <a:pt x="1055" y="199959"/>
                  <a:pt x="1055" y="128566"/>
                </a:cubicBezTo>
                <a:cubicBezTo>
                  <a:pt x="1055" y="57173"/>
                  <a:pt x="84822" y="-702"/>
                  <a:pt x="188154" y="-702"/>
                </a:cubicBezTo>
                <a:cubicBezTo>
                  <a:pt x="291485" y="-702"/>
                  <a:pt x="375252" y="57173"/>
                  <a:pt x="375252" y="128566"/>
                </a:cubicBezTo>
                <a:close/>
              </a:path>
            </a:pathLst>
          </a:custGeom>
          <a:solidFill>
            <a:srgbClr val="FFE6D5"/>
          </a:solidFill>
          <a:ln w="10963" cap="flat">
            <a:solidFill>
              <a:srgbClr val="14142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5D8D423-6A7F-489B-940E-17F7F0B33D19}"/>
              </a:ext>
            </a:extLst>
          </p:cNvPr>
          <p:cNvSpPr/>
          <p:nvPr/>
        </p:nvSpPr>
        <p:spPr>
          <a:xfrm>
            <a:off x="6180241" y="2882568"/>
            <a:ext cx="1838895" cy="876159"/>
          </a:xfrm>
          <a:custGeom>
            <a:avLst/>
            <a:gdLst>
              <a:gd name="connsiteX0" fmla="*/ 1055 w 1507074"/>
              <a:gd name="connsiteY0" fmla="*/ -702 h 626964"/>
              <a:gd name="connsiteX1" fmla="*/ 1508129 w 1507074"/>
              <a:gd name="connsiteY1" fmla="*/ 626262 h 62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07074" h="626964">
                <a:moveTo>
                  <a:pt x="1055" y="-702"/>
                </a:moveTo>
                <a:lnTo>
                  <a:pt x="1508129" y="626262"/>
                </a:lnTo>
              </a:path>
            </a:pathLst>
          </a:custGeom>
          <a:noFill/>
          <a:ln w="12554" cap="flat">
            <a:solidFill>
              <a:srgbClr val="0000E8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E362EF-7B7E-460A-8458-6722EFEBA821}"/>
              </a:ext>
            </a:extLst>
          </p:cNvPr>
          <p:cNvSpPr txBox="1"/>
          <p:nvPr/>
        </p:nvSpPr>
        <p:spPr>
          <a:xfrm>
            <a:off x="7165615" y="298378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No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7BAAF0A-B806-4EF8-A008-6AB034142603}"/>
              </a:ext>
            </a:extLst>
          </p:cNvPr>
          <p:cNvSpPr/>
          <p:nvPr/>
        </p:nvSpPr>
        <p:spPr>
          <a:xfrm>
            <a:off x="6844273" y="3758527"/>
            <a:ext cx="2271146" cy="1034771"/>
          </a:xfrm>
          <a:custGeom>
            <a:avLst/>
            <a:gdLst>
              <a:gd name="connsiteX0" fmla="*/ 1055 w 1861327"/>
              <a:gd name="connsiteY0" fmla="*/ 335854 h 740464"/>
              <a:gd name="connsiteX1" fmla="*/ 984254 w 1861327"/>
              <a:gd name="connsiteY1" fmla="*/ -702 h 740464"/>
              <a:gd name="connsiteX2" fmla="*/ 1862383 w 1861327"/>
              <a:gd name="connsiteY2" fmla="*/ 365772 h 740464"/>
              <a:gd name="connsiteX3" fmla="*/ 946726 w 1861327"/>
              <a:gd name="connsiteY3" fmla="*/ 739762 h 740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1327" h="740464">
                <a:moveTo>
                  <a:pt x="1055" y="335854"/>
                </a:moveTo>
                <a:lnTo>
                  <a:pt x="984254" y="-702"/>
                </a:lnTo>
                <a:lnTo>
                  <a:pt x="1862383" y="365772"/>
                </a:lnTo>
                <a:lnTo>
                  <a:pt x="946726" y="739762"/>
                </a:lnTo>
                <a:close/>
              </a:path>
            </a:pathLst>
          </a:custGeom>
          <a:solidFill>
            <a:srgbClr val="F4D7E3"/>
          </a:solidFill>
          <a:ln w="12073" cap="flat">
            <a:solidFill>
              <a:srgbClr val="0D0D2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499BB8-D54E-47E7-8A22-64DAB1393A7A}"/>
              </a:ext>
            </a:extLst>
          </p:cNvPr>
          <p:cNvSpPr txBox="1"/>
          <p:nvPr/>
        </p:nvSpPr>
        <p:spPr>
          <a:xfrm>
            <a:off x="7337752" y="3954175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Does the bit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matter?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018621F-83BA-486C-85CB-71A38D0BFDD8}"/>
              </a:ext>
            </a:extLst>
          </p:cNvPr>
          <p:cNvSpPr/>
          <p:nvPr/>
        </p:nvSpPr>
        <p:spPr>
          <a:xfrm>
            <a:off x="7001231" y="4740056"/>
            <a:ext cx="912618" cy="603778"/>
          </a:xfrm>
          <a:custGeom>
            <a:avLst/>
            <a:gdLst>
              <a:gd name="connsiteX0" fmla="*/ 748996 w 747940"/>
              <a:gd name="connsiteY0" fmla="*/ -702 h 432053"/>
              <a:gd name="connsiteX1" fmla="*/ 1055 w 747940"/>
              <a:gd name="connsiteY1" fmla="*/ 431352 h 43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7940" h="432053">
                <a:moveTo>
                  <a:pt x="748996" y="-702"/>
                </a:moveTo>
                <a:cubicBezTo>
                  <a:pt x="748996" y="-702"/>
                  <a:pt x="1055" y="431352"/>
                  <a:pt x="1055" y="431352"/>
                </a:cubicBezTo>
              </a:path>
            </a:pathLst>
          </a:custGeom>
          <a:noFill/>
          <a:ln w="10963" cap="flat">
            <a:solidFill>
              <a:srgbClr val="0000E8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30CCEC9-910C-4193-BE8B-7989B401249C}"/>
              </a:ext>
            </a:extLst>
          </p:cNvPr>
          <p:cNvSpPr/>
          <p:nvPr/>
        </p:nvSpPr>
        <p:spPr>
          <a:xfrm>
            <a:off x="7024992" y="4675670"/>
            <a:ext cx="513899" cy="360379"/>
          </a:xfrm>
          <a:custGeom>
            <a:avLst/>
            <a:gdLst>
              <a:gd name="connsiteX0" fmla="*/ 422224 w 421168"/>
              <a:gd name="connsiteY0" fmla="*/ 128239 h 257881"/>
              <a:gd name="connsiteX1" fmla="*/ 211639 w 421168"/>
              <a:gd name="connsiteY1" fmla="*/ 257179 h 257881"/>
              <a:gd name="connsiteX2" fmla="*/ 1055 w 421168"/>
              <a:gd name="connsiteY2" fmla="*/ 128238 h 257881"/>
              <a:gd name="connsiteX3" fmla="*/ 211639 w 421168"/>
              <a:gd name="connsiteY3" fmla="*/ -703 h 257881"/>
              <a:gd name="connsiteX4" fmla="*/ 422224 w 421168"/>
              <a:gd name="connsiteY4" fmla="*/ 128239 h 257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168" h="257881">
                <a:moveTo>
                  <a:pt x="422224" y="128239"/>
                </a:moveTo>
                <a:cubicBezTo>
                  <a:pt x="422224" y="199451"/>
                  <a:pt x="327942" y="257179"/>
                  <a:pt x="211639" y="257179"/>
                </a:cubicBezTo>
                <a:cubicBezTo>
                  <a:pt x="95337" y="257179"/>
                  <a:pt x="1055" y="199450"/>
                  <a:pt x="1055" y="128238"/>
                </a:cubicBezTo>
                <a:cubicBezTo>
                  <a:pt x="1055" y="57026"/>
                  <a:pt x="95337" y="-703"/>
                  <a:pt x="211639" y="-703"/>
                </a:cubicBezTo>
                <a:cubicBezTo>
                  <a:pt x="327942" y="-703"/>
                  <a:pt x="422224" y="57026"/>
                  <a:pt x="422224" y="128239"/>
                </a:cubicBezTo>
                <a:close/>
              </a:path>
            </a:pathLst>
          </a:custGeom>
          <a:solidFill>
            <a:srgbClr val="FFE6D5"/>
          </a:solidFill>
          <a:ln w="11616" cap="flat">
            <a:solidFill>
              <a:srgbClr val="14142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B77DA0-4547-45E1-8E3B-36B9990B539B}"/>
              </a:ext>
            </a:extLst>
          </p:cNvPr>
          <p:cNvSpPr txBox="1"/>
          <p:nvPr/>
        </p:nvSpPr>
        <p:spPr>
          <a:xfrm>
            <a:off x="7020944" y="4655132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Yes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C4042F6-228F-42E6-A08B-5CBB99284B33}"/>
              </a:ext>
            </a:extLst>
          </p:cNvPr>
          <p:cNvSpPr/>
          <p:nvPr/>
        </p:nvSpPr>
        <p:spPr>
          <a:xfrm>
            <a:off x="6278274" y="5351156"/>
            <a:ext cx="1827694" cy="700999"/>
          </a:xfrm>
          <a:custGeom>
            <a:avLst/>
            <a:gdLst>
              <a:gd name="connsiteX0" fmla="*/ 1319610 w 1318555"/>
              <a:gd name="connsiteY0" fmla="*/ -702 h 468232"/>
              <a:gd name="connsiteX1" fmla="*/ 1319610 w 1318555"/>
              <a:gd name="connsiteY1" fmla="*/ 121851 h 468232"/>
              <a:gd name="connsiteX2" fmla="*/ 1319610 w 1318555"/>
              <a:gd name="connsiteY2" fmla="*/ 344979 h 468232"/>
              <a:gd name="connsiteX3" fmla="*/ 1319610 w 1318555"/>
              <a:gd name="connsiteY3" fmla="*/ 467532 h 468232"/>
              <a:gd name="connsiteX4" fmla="*/ 1055 w 1318555"/>
              <a:gd name="connsiteY4" fmla="*/ 467532 h 468232"/>
              <a:gd name="connsiteX5" fmla="*/ 1055 w 1318555"/>
              <a:gd name="connsiteY5" fmla="*/ 344979 h 468232"/>
              <a:gd name="connsiteX6" fmla="*/ 1055 w 1318555"/>
              <a:gd name="connsiteY6" fmla="*/ 121851 h 468232"/>
              <a:gd name="connsiteX7" fmla="*/ 1055 w 1318555"/>
              <a:gd name="connsiteY7" fmla="*/ -702 h 46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8555" h="468232">
                <a:moveTo>
                  <a:pt x="1319610" y="-702"/>
                </a:moveTo>
                <a:cubicBezTo>
                  <a:pt x="1319610" y="-702"/>
                  <a:pt x="1319610" y="54167"/>
                  <a:pt x="1319610" y="121851"/>
                </a:cubicBezTo>
                <a:lnTo>
                  <a:pt x="1319610" y="344979"/>
                </a:lnTo>
                <a:cubicBezTo>
                  <a:pt x="1319610" y="412664"/>
                  <a:pt x="1319610" y="467532"/>
                  <a:pt x="1319610" y="467532"/>
                </a:cubicBezTo>
                <a:lnTo>
                  <a:pt x="1055" y="467532"/>
                </a:lnTo>
                <a:cubicBezTo>
                  <a:pt x="1055" y="467532"/>
                  <a:pt x="1055" y="412664"/>
                  <a:pt x="1055" y="344979"/>
                </a:cubicBezTo>
                <a:lnTo>
                  <a:pt x="1055" y="121851"/>
                </a:lnTo>
                <a:cubicBezTo>
                  <a:pt x="1055" y="54167"/>
                  <a:pt x="1055" y="-702"/>
                  <a:pt x="1055" y="-702"/>
                </a:cubicBezTo>
                <a:close/>
              </a:path>
            </a:pathLst>
          </a:custGeom>
          <a:solidFill>
            <a:srgbClr val="FFE6D5"/>
          </a:solidFill>
          <a:ln w="13821" cap="flat">
            <a:solidFill>
              <a:srgbClr val="15111D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DFFF514-264F-46E9-B9C9-E050F6CD4F03}"/>
              </a:ext>
            </a:extLst>
          </p:cNvPr>
          <p:cNvSpPr txBox="1"/>
          <p:nvPr/>
        </p:nvSpPr>
        <p:spPr>
          <a:xfrm>
            <a:off x="6274076" y="5365661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Silent data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corruption (SDC)</a:t>
            </a:r>
          </a:p>
        </p:txBody>
      </p:sp>
      <p:grpSp>
        <p:nvGrpSpPr>
          <p:cNvPr id="52" name="Content Placeholder 6">
            <a:extLst>
              <a:ext uri="{FF2B5EF4-FFF2-40B4-BE49-F238E27FC236}">
                <a16:creationId xmlns:a16="http://schemas.microsoft.com/office/drawing/2014/main" id="{A1B2E7AF-9A05-4941-8F77-C29931564FCE}"/>
              </a:ext>
            </a:extLst>
          </p:cNvPr>
          <p:cNvGrpSpPr/>
          <p:nvPr/>
        </p:nvGrpSpPr>
        <p:grpSpPr>
          <a:xfrm>
            <a:off x="8189345" y="4695672"/>
            <a:ext cx="1319127" cy="1248687"/>
            <a:chOff x="5939180" y="4359769"/>
            <a:chExt cx="1081096" cy="893538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8800BDD-AC65-4B70-B97A-9956A7881C16}"/>
                </a:ext>
              </a:extLst>
            </p:cNvPr>
            <p:cNvSpPr/>
            <p:nvPr/>
          </p:nvSpPr>
          <p:spPr>
            <a:xfrm>
              <a:off x="6252144" y="4379625"/>
              <a:ext cx="374197" cy="258535"/>
            </a:xfrm>
            <a:custGeom>
              <a:avLst/>
              <a:gdLst>
                <a:gd name="connsiteX0" fmla="*/ 375016 w 374197"/>
                <a:gd name="connsiteY0" fmla="*/ 128607 h 258535"/>
                <a:gd name="connsiteX1" fmla="*/ 187918 w 374197"/>
                <a:gd name="connsiteY1" fmla="*/ 257875 h 258535"/>
                <a:gd name="connsiteX2" fmla="*/ 819 w 374197"/>
                <a:gd name="connsiteY2" fmla="*/ 128607 h 258535"/>
                <a:gd name="connsiteX3" fmla="*/ 187918 w 374197"/>
                <a:gd name="connsiteY3" fmla="*/ -661 h 258535"/>
                <a:gd name="connsiteX4" fmla="*/ 375016 w 374197"/>
                <a:gd name="connsiteY4" fmla="*/ 128607 h 25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197" h="258535">
                  <a:moveTo>
                    <a:pt x="375016" y="128607"/>
                  </a:moveTo>
                  <a:cubicBezTo>
                    <a:pt x="375016" y="200000"/>
                    <a:pt x="291249" y="257875"/>
                    <a:pt x="187918" y="257875"/>
                  </a:cubicBezTo>
                  <a:cubicBezTo>
                    <a:pt x="84586" y="257875"/>
                    <a:pt x="819" y="200000"/>
                    <a:pt x="819" y="128607"/>
                  </a:cubicBezTo>
                  <a:cubicBezTo>
                    <a:pt x="819" y="57214"/>
                    <a:pt x="84586" y="-661"/>
                    <a:pt x="187918" y="-661"/>
                  </a:cubicBezTo>
                  <a:cubicBezTo>
                    <a:pt x="291249" y="-661"/>
                    <a:pt x="375016" y="57214"/>
                    <a:pt x="375016" y="128607"/>
                  </a:cubicBezTo>
                  <a:close/>
                </a:path>
              </a:pathLst>
            </a:custGeom>
            <a:solidFill>
              <a:srgbClr val="FFE6D5"/>
            </a:solidFill>
            <a:ln w="10963" cap="flat">
              <a:solidFill>
                <a:srgbClr val="14142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14618A5-AC1D-428A-9D9C-8EA1173486E9}"/>
                </a:ext>
              </a:extLst>
            </p:cNvPr>
            <p:cNvSpPr/>
            <p:nvPr/>
          </p:nvSpPr>
          <p:spPr>
            <a:xfrm>
              <a:off x="5939180" y="4359769"/>
              <a:ext cx="482022" cy="580958"/>
            </a:xfrm>
            <a:custGeom>
              <a:avLst/>
              <a:gdLst>
                <a:gd name="connsiteX0" fmla="*/ 819 w 482022"/>
                <a:gd name="connsiteY0" fmla="*/ -660 h 580958"/>
                <a:gd name="connsiteX1" fmla="*/ 482842 w 482022"/>
                <a:gd name="connsiteY1" fmla="*/ 580298 h 580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2022" h="580958">
                  <a:moveTo>
                    <a:pt x="819" y="-660"/>
                  </a:moveTo>
                  <a:lnTo>
                    <a:pt x="482842" y="580298"/>
                  </a:lnTo>
                </a:path>
              </a:pathLst>
            </a:custGeom>
            <a:noFill/>
            <a:ln w="11682" cap="flat">
              <a:solidFill>
                <a:srgbClr val="0000E8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BAFAAD3-F878-41BA-95E9-AF299D2D2C51}"/>
                </a:ext>
              </a:extLst>
            </p:cNvPr>
            <p:cNvSpPr txBox="1"/>
            <p:nvPr/>
          </p:nvSpPr>
          <p:spPr>
            <a:xfrm>
              <a:off x="6228740" y="4372009"/>
              <a:ext cx="393073" cy="264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</a:t>
              </a:r>
              <a:endParaRPr lang="en-US" sz="135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F4FF8C4-BB64-475E-995D-1FBCBC0BF0AF}"/>
                </a:ext>
              </a:extLst>
            </p:cNvPr>
            <p:cNvSpPr/>
            <p:nvPr/>
          </p:nvSpPr>
          <p:spPr>
            <a:xfrm>
              <a:off x="5973870" y="4961968"/>
              <a:ext cx="1046406" cy="291339"/>
            </a:xfrm>
            <a:custGeom>
              <a:avLst/>
              <a:gdLst>
                <a:gd name="connsiteX0" fmla="*/ 1047226 w 1046406"/>
                <a:gd name="connsiteY0" fmla="*/ -660 h 291339"/>
                <a:gd name="connsiteX1" fmla="*/ 1047226 w 1046406"/>
                <a:gd name="connsiteY1" fmla="*/ 121893 h 291339"/>
                <a:gd name="connsiteX2" fmla="*/ 1047226 w 1046406"/>
                <a:gd name="connsiteY2" fmla="*/ 168127 h 291339"/>
                <a:gd name="connsiteX3" fmla="*/ 1047226 w 1046406"/>
                <a:gd name="connsiteY3" fmla="*/ 290680 h 291339"/>
                <a:gd name="connsiteX4" fmla="*/ 819 w 1046406"/>
                <a:gd name="connsiteY4" fmla="*/ 290680 h 291339"/>
                <a:gd name="connsiteX5" fmla="*/ 819 w 1046406"/>
                <a:gd name="connsiteY5" fmla="*/ 168127 h 291339"/>
                <a:gd name="connsiteX6" fmla="*/ 819 w 1046406"/>
                <a:gd name="connsiteY6" fmla="*/ 121893 h 291339"/>
                <a:gd name="connsiteX7" fmla="*/ 819 w 1046406"/>
                <a:gd name="connsiteY7" fmla="*/ -660 h 291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6406" h="291339">
                  <a:moveTo>
                    <a:pt x="1047226" y="-660"/>
                  </a:moveTo>
                  <a:cubicBezTo>
                    <a:pt x="1047226" y="-660"/>
                    <a:pt x="1047226" y="54209"/>
                    <a:pt x="1047226" y="121893"/>
                  </a:cubicBezTo>
                  <a:lnTo>
                    <a:pt x="1047226" y="168127"/>
                  </a:lnTo>
                  <a:cubicBezTo>
                    <a:pt x="1047226" y="235812"/>
                    <a:pt x="1047226" y="290680"/>
                    <a:pt x="1047226" y="290680"/>
                  </a:cubicBezTo>
                  <a:lnTo>
                    <a:pt x="819" y="290680"/>
                  </a:lnTo>
                  <a:cubicBezTo>
                    <a:pt x="819" y="290680"/>
                    <a:pt x="819" y="235812"/>
                    <a:pt x="819" y="168127"/>
                  </a:cubicBezTo>
                  <a:lnTo>
                    <a:pt x="819" y="121893"/>
                  </a:lnTo>
                  <a:cubicBezTo>
                    <a:pt x="819" y="54209"/>
                    <a:pt x="819" y="-660"/>
                    <a:pt x="819" y="-660"/>
                  </a:cubicBezTo>
                  <a:close/>
                </a:path>
              </a:pathLst>
            </a:custGeom>
            <a:noFill/>
            <a:ln w="13821" cap="flat">
              <a:solidFill>
                <a:srgbClr val="15111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ECFA093-FB66-49A7-86B4-8A76A592D9AB}"/>
                </a:ext>
              </a:extLst>
            </p:cNvPr>
            <p:cNvSpPr txBox="1"/>
            <p:nvPr/>
          </p:nvSpPr>
          <p:spPr>
            <a:xfrm>
              <a:off x="6072263" y="4974160"/>
              <a:ext cx="845002" cy="264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 error</a:t>
              </a: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866EC-A54A-483E-BEB2-8D29F7FA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C0FB5-52DD-4E1F-91A7-13715D07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19</a:t>
            </a:fld>
            <a:endParaRPr lang="en-US" dirty="0"/>
          </a:p>
        </p:txBody>
      </p:sp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F7F32C2F-E07B-AA4A-0FCE-691432A236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230" y="2293357"/>
            <a:ext cx="405550" cy="405550"/>
          </a:xfrm>
          <a:prstGeom prst="rect">
            <a:avLst/>
          </a:prstGeom>
        </p:spPr>
      </p:pic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7646DFCA-F80F-7A08-7002-C65AF76ED1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512" y="5506900"/>
            <a:ext cx="405550" cy="405550"/>
          </a:xfrm>
          <a:prstGeom prst="rect">
            <a:avLst/>
          </a:prstGeom>
        </p:spPr>
      </p:pic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38F32349-2716-F3C9-5330-1AF1C86878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345" y="5270521"/>
            <a:ext cx="405550" cy="4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9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0616" y="274321"/>
            <a:ext cx="7810841" cy="822960"/>
          </a:xfrm>
        </p:spPr>
        <p:txBody>
          <a:bodyPr/>
          <a:lstStyle/>
          <a:p>
            <a:r>
              <a:rPr lang="en-US" dirty="0"/>
              <a:t>Background Required to Understand this Chapter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BFEAB2-FD83-41F2-9787-AD5D1A1760CD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6FE163-8C29-40B5-A490-0E5AF69445E5}"/>
              </a:ext>
            </a:extLst>
          </p:cNvPr>
          <p:cNvCxnSpPr>
            <a:cxnSpLocks/>
          </p:cNvCxnSpPr>
          <p:nvPr/>
        </p:nvCxnSpPr>
        <p:spPr>
          <a:xfrm flipH="1">
            <a:off x="1981200" y="5999180"/>
            <a:ext cx="8229600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C1614-6727-4049-9BE6-F26B2FF1D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EC53A45C-3C6C-43FE-AFCC-E69ED6E9D5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3631365"/>
              </p:ext>
            </p:extLst>
          </p:nvPr>
        </p:nvGraphicFramePr>
        <p:xfrm>
          <a:off x="1981200" y="16269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A1C14161-8E39-4190-9A56-32779EA1FC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2246" y="1"/>
            <a:ext cx="3677575" cy="367757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5EE489B-677F-40A7-B15B-937FC4B4B117}"/>
              </a:ext>
            </a:extLst>
          </p:cNvPr>
          <p:cNvSpPr/>
          <p:nvPr/>
        </p:nvSpPr>
        <p:spPr>
          <a:xfrm>
            <a:off x="8297485" y="3476280"/>
            <a:ext cx="2107095" cy="109728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Caveat" panose="00000500000000000000" pitchFamily="2" charset="0"/>
              </a:rPr>
              <a:t>Chapter 4</a:t>
            </a:r>
          </a:p>
        </p:txBody>
      </p:sp>
    </p:spTree>
    <p:extLst>
      <p:ext uri="{BB962C8B-B14F-4D97-AF65-F5344CB8AC3E}">
        <p14:creationId xmlns:p14="http://schemas.microsoft.com/office/powerpoint/2010/main" val="1063339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A81D9-6CC0-B5D8-FB9B-0157FECB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AVF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245AB-74C0-0C6F-F5D2-F61283468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616" y="1280160"/>
            <a:ext cx="8429030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SDC and DUE </a:t>
            </a:r>
            <a:r>
              <a:rPr lang="en-US" dirty="0">
                <a:solidFill>
                  <a:srgbClr val="FF0000"/>
                </a:solidFill>
              </a:rPr>
              <a:t>errors</a:t>
            </a:r>
            <a:r>
              <a:rPr lang="en-US" dirty="0"/>
              <a:t> are of consequence.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DUE </a:t>
            </a:r>
            <a:r>
              <a:rPr lang="en-US" dirty="0">
                <a:solidFill>
                  <a:srgbClr val="FF0000"/>
                </a:solidFill>
              </a:rPr>
              <a:t>errors</a:t>
            </a:r>
            <a:r>
              <a:rPr lang="en-US" dirty="0"/>
              <a:t> are quite </a:t>
            </a:r>
            <a:r>
              <a:rPr lang="en-US" dirty="0">
                <a:solidFill>
                  <a:srgbClr val="7030A0"/>
                </a:solidFill>
              </a:rPr>
              <a:t>rare</a:t>
            </a:r>
            <a:r>
              <a:rPr lang="en-US" dirty="0"/>
              <a:t> because we typically use error correction code (ECC) bits that </a:t>
            </a:r>
            <a:r>
              <a:rPr lang="en-US" dirty="0">
                <a:solidFill>
                  <a:srgbClr val="00B050"/>
                </a:solidFill>
              </a:rPr>
              <a:t>detect</a:t>
            </a:r>
            <a:r>
              <a:rPr lang="en-US" dirty="0"/>
              <a:t> and </a:t>
            </a:r>
            <a:r>
              <a:rPr lang="en-US" dirty="0">
                <a:solidFill>
                  <a:schemeClr val="accent4"/>
                </a:solidFill>
              </a:rPr>
              <a:t>correct</a:t>
            </a:r>
            <a:r>
              <a:rPr lang="en-US" dirty="0"/>
              <a:t> errors.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Multiple bit flips (at the </a:t>
            </a:r>
            <a:r>
              <a:rPr lang="en-US" dirty="0">
                <a:solidFill>
                  <a:srgbClr val="00B050"/>
                </a:solidFill>
              </a:rPr>
              <a:t>same time</a:t>
            </a:r>
            <a:r>
              <a:rPr lang="en-US" dirty="0"/>
              <a:t>) are very unlikely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SDC errors are way more </a:t>
            </a:r>
            <a:r>
              <a:rPr lang="en-US" dirty="0">
                <a:solidFill>
                  <a:srgbClr val="FF0000"/>
                </a:solidFill>
              </a:rPr>
              <a:t>important</a:t>
            </a:r>
            <a:r>
              <a:rPr lang="en-US" dirty="0"/>
              <a:t>. Many structures are not protected keeping in mind </a:t>
            </a:r>
            <a:r>
              <a:rPr lang="en-US" dirty="0">
                <a:solidFill>
                  <a:srgbClr val="00B0F0"/>
                </a:solidFill>
              </a:rPr>
              <a:t>time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performance</a:t>
            </a:r>
            <a:r>
              <a:rPr lang="en-US" dirty="0"/>
              <a:t> overheads.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AVF</a:t>
            </a:r>
          </a:p>
          <a:p>
            <a:pPr marL="573088" lvl="1" indent="-342900"/>
            <a:r>
              <a:rPr lang="en-US" dirty="0"/>
              <a:t>0 for branch predictors</a:t>
            </a:r>
          </a:p>
          <a:p>
            <a:pPr marL="573088" lvl="1" indent="-342900"/>
            <a:r>
              <a:rPr lang="en-US" dirty="0"/>
              <a:t>0 for performance counters</a:t>
            </a:r>
          </a:p>
          <a:p>
            <a:pPr marL="573088" lvl="1" indent="-342900"/>
            <a:r>
              <a:rPr lang="en-US" dirty="0"/>
              <a:t>Between 0 and 1 for most of the other structures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606FC-C86D-2814-C728-180CC9DC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A1317-66BE-4F47-2207-1F1CC35A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BFED9612-FA8E-1CDC-601B-FD202D322BA5}"/>
              </a:ext>
            </a:extLst>
          </p:cNvPr>
          <p:cNvSpPr/>
          <p:nvPr/>
        </p:nvSpPr>
        <p:spPr>
          <a:xfrm>
            <a:off x="1788668" y="4236720"/>
            <a:ext cx="284480" cy="105664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181E022-BED0-7FC5-E50B-57431D15EAB3}"/>
              </a:ext>
            </a:extLst>
          </p:cNvPr>
          <p:cNvSpPr/>
          <p:nvPr/>
        </p:nvSpPr>
        <p:spPr>
          <a:xfrm flipH="1">
            <a:off x="8454136" y="4236720"/>
            <a:ext cx="284480" cy="105664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BADB3F-311D-9F74-8B07-BC6E88ACBD16}"/>
              </a:ext>
            </a:extLst>
          </p:cNvPr>
          <p:cNvSpPr/>
          <p:nvPr/>
        </p:nvSpPr>
        <p:spPr>
          <a:xfrm>
            <a:off x="3206366" y="5631498"/>
            <a:ext cx="5247771" cy="68961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Use architectural state checkers for SDC and DUE errors</a:t>
            </a:r>
          </a:p>
        </p:txBody>
      </p:sp>
    </p:spTree>
    <p:extLst>
      <p:ext uri="{BB962C8B-B14F-4D97-AF65-F5344CB8AC3E}">
        <p14:creationId xmlns:p14="http://schemas.microsoft.com/office/powerpoint/2010/main" val="1210464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3DFE-CAA9-4154-A39C-437F14D9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Space of Checkers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08E8A74-A62C-41A6-A6EF-4B506D04DE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46421"/>
              </p:ext>
            </p:extLst>
          </p:nvPr>
        </p:nvGraphicFramePr>
        <p:xfrm>
          <a:off x="2286539" y="1631476"/>
          <a:ext cx="6858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CB72C-70DD-43C9-A975-C9F63798E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025234-9A7D-4583-BAD2-479FA9AB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20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1B211-2AA7-1565-1320-5CB18CEE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Checker: Multi Master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84AED-5013-4358-C790-C6331713A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778481"/>
            <a:ext cx="9013658" cy="37370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</a:t>
            </a:r>
            <a:r>
              <a:rPr lang="en-US" dirty="0">
                <a:solidFill>
                  <a:srgbClr val="E21A23"/>
                </a:solidFill>
              </a:rPr>
              <a:t>multiple</a:t>
            </a:r>
            <a:r>
              <a:rPr lang="en-US" dirty="0"/>
              <a:t> pipelines that run the same code – could be different HW threads, SW threads or </a:t>
            </a:r>
            <a:r>
              <a:rPr lang="en-US" dirty="0">
                <a:solidFill>
                  <a:srgbClr val="7030A0"/>
                </a:solidFill>
              </a:rPr>
              <a:t>cores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rgbClr val="720F11"/>
                </a:solidFill>
              </a:rPr>
              <a:t>results</a:t>
            </a:r>
            <a:r>
              <a:rPr lang="en-US" dirty="0">
                <a:solidFill>
                  <a:schemeClr val="tx1"/>
                </a:solidFill>
              </a:rPr>
              <a:t> produced by them are </a:t>
            </a:r>
            <a:r>
              <a:rPr lang="en-US" dirty="0">
                <a:solidFill>
                  <a:srgbClr val="00B050"/>
                </a:solidFill>
              </a:rPr>
              <a:t>compared</a:t>
            </a:r>
            <a:r>
              <a:rPr lang="en-US" dirty="0">
                <a:solidFill>
                  <a:schemeClr val="tx1"/>
                </a:solidFill>
              </a:rPr>
              <a:t> (once every </a:t>
            </a:r>
            <a:r>
              <a:rPr lang="en-US" dirty="0">
                <a:solidFill>
                  <a:srgbClr val="01708C"/>
                </a:solidFill>
              </a:rPr>
              <a:t>cycle</a:t>
            </a:r>
            <a:r>
              <a:rPr lang="en-US" dirty="0">
                <a:solidFill>
                  <a:schemeClr val="tx1"/>
                </a:solidFill>
              </a:rPr>
              <a:t> or once every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epoch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the results don’t </a:t>
            </a:r>
            <a:r>
              <a:rPr lang="en-US" dirty="0">
                <a:solidFill>
                  <a:srgbClr val="FF0000"/>
                </a:solidFill>
              </a:rPr>
              <a:t>match</a:t>
            </a:r>
            <a:r>
              <a:rPr lang="en-US" dirty="0">
                <a:solidFill>
                  <a:schemeClr val="tx1"/>
                </a:solidFill>
              </a:rPr>
              <a:t>: go </a:t>
            </a:r>
            <a:r>
              <a:rPr lang="en-US" dirty="0">
                <a:solidFill>
                  <a:srgbClr val="C00000"/>
                </a:solidFill>
              </a:rPr>
              <a:t>back</a:t>
            </a:r>
            <a:r>
              <a:rPr lang="en-US" dirty="0">
                <a:solidFill>
                  <a:schemeClr val="tx1"/>
                </a:solidFill>
              </a:rPr>
              <a:t> to a previous checkpoint or use </a:t>
            </a:r>
            <a:r>
              <a:rPr lang="en-US" dirty="0">
                <a:solidFill>
                  <a:srgbClr val="00B050"/>
                </a:solidFill>
              </a:rPr>
              <a:t>voting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IBM G5: Two </a:t>
            </a:r>
            <a:r>
              <a:rPr lang="en-US" dirty="0">
                <a:solidFill>
                  <a:srgbClr val="00B050"/>
                </a:solidFill>
              </a:rPr>
              <a:t>parallel</a:t>
            </a:r>
            <a:r>
              <a:rPr lang="en-US" dirty="0">
                <a:solidFill>
                  <a:schemeClr val="tx1"/>
                </a:solidFill>
              </a:rPr>
              <a:t> pipelines.</a:t>
            </a:r>
          </a:p>
          <a:p>
            <a:pPr marL="573088" lvl="1" indent="-342900"/>
            <a:r>
              <a:rPr lang="en-US" dirty="0">
                <a:solidFill>
                  <a:schemeClr val="tx1"/>
                </a:solidFill>
              </a:rPr>
              <a:t>If there is a mismatch, </a:t>
            </a:r>
            <a:r>
              <a:rPr lang="en-US" dirty="0">
                <a:solidFill>
                  <a:srgbClr val="720F11"/>
                </a:solidFill>
              </a:rPr>
              <a:t>flush</a:t>
            </a:r>
            <a:r>
              <a:rPr lang="en-US" dirty="0">
                <a:solidFill>
                  <a:schemeClr val="tx1"/>
                </a:solidFill>
              </a:rPr>
              <a:t> the pipeline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HP </a:t>
            </a:r>
            <a:r>
              <a:rPr lang="en-US" dirty="0" err="1">
                <a:solidFill>
                  <a:schemeClr val="tx1"/>
                </a:solidFill>
              </a:rPr>
              <a:t>NonStop</a:t>
            </a:r>
            <a:r>
              <a:rPr lang="en-US" dirty="0">
                <a:solidFill>
                  <a:schemeClr val="tx1"/>
                </a:solidFill>
              </a:rPr>
              <a:t> server: Only check I/O. Can </a:t>
            </a:r>
            <a:r>
              <a:rPr lang="en-US" dirty="0">
                <a:solidFill>
                  <a:srgbClr val="E21A23"/>
                </a:solidFill>
              </a:rPr>
              <a:t>run</a:t>
            </a:r>
            <a:r>
              <a:rPr lang="en-US" dirty="0">
                <a:solidFill>
                  <a:schemeClr val="tx1"/>
                </a:solidFill>
              </a:rPr>
              <a:t> loosely synchronized </a:t>
            </a:r>
            <a:r>
              <a:rPr lang="en-US" dirty="0">
                <a:solidFill>
                  <a:srgbClr val="0070C0"/>
                </a:solidFill>
              </a:rPr>
              <a:t>threads</a:t>
            </a:r>
            <a:r>
              <a:rPr lang="en-US" dirty="0">
                <a:solidFill>
                  <a:schemeClr val="tx1"/>
                </a:solidFill>
              </a:rPr>
              <a:t> across </a:t>
            </a:r>
            <a:r>
              <a:rPr lang="en-US" dirty="0">
                <a:solidFill>
                  <a:srgbClr val="7030A0"/>
                </a:solidFill>
              </a:rPr>
              <a:t>address</a:t>
            </a:r>
            <a:r>
              <a:rPr lang="en-US" dirty="0">
                <a:solidFill>
                  <a:schemeClr val="tx1"/>
                </a:solidFill>
              </a:rPr>
              <a:t> spaces.</a:t>
            </a:r>
          </a:p>
          <a:p>
            <a:pPr marL="342900" indent="-342900"/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2FDA9-0095-0094-9D31-3DF4DEDA8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B8687-890C-070D-A43D-322DF254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39E036-8A10-C1F3-AE55-E90DC2023E59}"/>
              </a:ext>
            </a:extLst>
          </p:cNvPr>
          <p:cNvSpPr/>
          <p:nvPr/>
        </p:nvSpPr>
        <p:spPr>
          <a:xfrm>
            <a:off x="2728780" y="880828"/>
            <a:ext cx="2783840" cy="56896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Pipeline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59C56D-4941-14AB-DACD-1A69EE581983}"/>
              </a:ext>
            </a:extLst>
          </p:cNvPr>
          <p:cNvSpPr/>
          <p:nvPr/>
        </p:nvSpPr>
        <p:spPr>
          <a:xfrm>
            <a:off x="2728780" y="2007793"/>
            <a:ext cx="2783840" cy="56896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Pipeline 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F4F7CE-EE5E-E40B-2CBB-28D3A8802436}"/>
              </a:ext>
            </a:extLst>
          </p:cNvPr>
          <p:cNvSpPr/>
          <p:nvPr/>
        </p:nvSpPr>
        <p:spPr>
          <a:xfrm>
            <a:off x="3561900" y="1582664"/>
            <a:ext cx="152400" cy="153195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5F8B5E-0B6F-40E9-1757-5C8CB2BF2FA0}"/>
              </a:ext>
            </a:extLst>
          </p:cNvPr>
          <p:cNvSpPr/>
          <p:nvPr/>
        </p:nvSpPr>
        <p:spPr>
          <a:xfrm>
            <a:off x="4034340" y="1582664"/>
            <a:ext cx="152400" cy="153195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AF7F15-D361-486D-18BC-8D615BBB3F9D}"/>
              </a:ext>
            </a:extLst>
          </p:cNvPr>
          <p:cNvSpPr/>
          <p:nvPr/>
        </p:nvSpPr>
        <p:spPr>
          <a:xfrm>
            <a:off x="4506780" y="1582664"/>
            <a:ext cx="152400" cy="153195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D8CEAB-8BD1-DA9A-770F-B0C95604B629}"/>
              </a:ext>
            </a:extLst>
          </p:cNvPr>
          <p:cNvSpPr/>
          <p:nvPr/>
        </p:nvSpPr>
        <p:spPr>
          <a:xfrm>
            <a:off x="6197600" y="948768"/>
            <a:ext cx="1794060" cy="1423990"/>
          </a:xfrm>
          <a:prstGeom prst="ellipse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Checker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46B1FA-9F79-46AF-C6EB-E96A8BC72C5E}"/>
              </a:ext>
            </a:extLst>
          </p:cNvPr>
          <p:cNvCxnSpPr>
            <a:cxnSpLocks/>
            <a:stCxn id="6" idx="3"/>
            <a:endCxn id="11" idx="2"/>
          </p:cNvCxnSpPr>
          <p:nvPr/>
        </p:nvCxnSpPr>
        <p:spPr>
          <a:xfrm>
            <a:off x="5512620" y="1165309"/>
            <a:ext cx="684980" cy="4954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CD0186-9283-D067-A136-B7F1779F9665}"/>
              </a:ext>
            </a:extLst>
          </p:cNvPr>
          <p:cNvCxnSpPr>
            <a:cxnSpLocks/>
            <a:stCxn id="7" idx="3"/>
            <a:endCxn id="11" idx="2"/>
          </p:cNvCxnSpPr>
          <p:nvPr/>
        </p:nvCxnSpPr>
        <p:spPr>
          <a:xfrm flipV="1">
            <a:off x="5512620" y="1660763"/>
            <a:ext cx="684980" cy="63151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A94CE61-355D-023A-B5EF-483CA51377C5}"/>
              </a:ext>
            </a:extLst>
          </p:cNvPr>
          <p:cNvSpPr/>
          <p:nvPr/>
        </p:nvSpPr>
        <p:spPr>
          <a:xfrm>
            <a:off x="8215180" y="599440"/>
            <a:ext cx="2219140" cy="92456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Dual modular redundancy (DMR)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0B7FC76-6B9E-A02C-118B-D5D8C3528204}"/>
              </a:ext>
            </a:extLst>
          </p:cNvPr>
          <p:cNvSpPr/>
          <p:nvPr/>
        </p:nvSpPr>
        <p:spPr>
          <a:xfrm>
            <a:off x="8241463" y="1642945"/>
            <a:ext cx="2219140" cy="92456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Triple modular redundancy (TMR)</a:t>
            </a:r>
          </a:p>
        </p:txBody>
      </p:sp>
    </p:spTree>
    <p:extLst>
      <p:ext uri="{BB962C8B-B14F-4D97-AF65-F5344CB8AC3E}">
        <p14:creationId xmlns:p14="http://schemas.microsoft.com/office/powerpoint/2010/main" val="782477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05BB-000C-4865-9E11-159C4D4A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SingleSlave</a:t>
            </a:r>
            <a:r>
              <a:rPr lang="en-US" dirty="0"/>
              <a:t> Systems: DIVA Architecture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6A06747-3A1A-48D3-857D-E99E83E103E6}"/>
              </a:ext>
            </a:extLst>
          </p:cNvPr>
          <p:cNvSpPr/>
          <p:nvPr/>
        </p:nvSpPr>
        <p:spPr>
          <a:xfrm>
            <a:off x="4931947" y="2492816"/>
            <a:ext cx="325731" cy="265082"/>
          </a:xfrm>
          <a:custGeom>
            <a:avLst/>
            <a:gdLst>
              <a:gd name="connsiteX0" fmla="*/ 82817 w 325731"/>
              <a:gd name="connsiteY0" fmla="*/ 65967 h 265082"/>
              <a:gd name="connsiteX1" fmla="*/ 164787 w 325731"/>
              <a:gd name="connsiteY1" fmla="*/ 65781 h 265082"/>
              <a:gd name="connsiteX2" fmla="*/ 165022 w 325731"/>
              <a:gd name="connsiteY2" fmla="*/ 32512 h 265082"/>
              <a:gd name="connsiteX3" fmla="*/ 165268 w 325731"/>
              <a:gd name="connsiteY3" fmla="*/ -746 h 265082"/>
              <a:gd name="connsiteX4" fmla="*/ 246621 w 325731"/>
              <a:gd name="connsiteY4" fmla="*/ 65164 h 265082"/>
              <a:gd name="connsiteX5" fmla="*/ 326515 w 325731"/>
              <a:gd name="connsiteY5" fmla="*/ 132692 h 265082"/>
              <a:gd name="connsiteX6" fmla="*/ 245398 w 325731"/>
              <a:gd name="connsiteY6" fmla="*/ 199330 h 265082"/>
              <a:gd name="connsiteX7" fmla="*/ 165725 w 325731"/>
              <a:gd name="connsiteY7" fmla="*/ 264337 h 265082"/>
              <a:gd name="connsiteX8" fmla="*/ 165380 w 325731"/>
              <a:gd name="connsiteY8" fmla="*/ 230969 h 265082"/>
              <a:gd name="connsiteX9" fmla="*/ 165022 w 325731"/>
              <a:gd name="connsiteY9" fmla="*/ 197600 h 265082"/>
              <a:gd name="connsiteX10" fmla="*/ 83039 w 325731"/>
              <a:gd name="connsiteY10" fmla="*/ 197785 h 265082"/>
              <a:gd name="connsiteX11" fmla="*/ 1070 w 325731"/>
              <a:gd name="connsiteY11" fmla="*/ 197971 h 265082"/>
              <a:gd name="connsiteX12" fmla="*/ 959 w 325731"/>
              <a:gd name="connsiteY12" fmla="*/ 132061 h 265082"/>
              <a:gd name="connsiteX13" fmla="*/ 848 w 325731"/>
              <a:gd name="connsiteY13" fmla="*/ 66152 h 265082"/>
              <a:gd name="connsiteX14" fmla="*/ 82817 w 325731"/>
              <a:gd name="connsiteY14" fmla="*/ 65967 h 26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5731" h="265082">
                <a:moveTo>
                  <a:pt x="82817" y="65967"/>
                </a:moveTo>
                <a:lnTo>
                  <a:pt x="164787" y="65781"/>
                </a:lnTo>
                <a:lnTo>
                  <a:pt x="165022" y="32512"/>
                </a:lnTo>
                <a:lnTo>
                  <a:pt x="165268" y="-746"/>
                </a:lnTo>
                <a:lnTo>
                  <a:pt x="246621" y="65164"/>
                </a:lnTo>
                <a:cubicBezTo>
                  <a:pt x="313049" y="118966"/>
                  <a:pt x="327701" y="131357"/>
                  <a:pt x="326515" y="132692"/>
                </a:cubicBezTo>
                <a:cubicBezTo>
                  <a:pt x="325712" y="133581"/>
                  <a:pt x="289206" y="163565"/>
                  <a:pt x="245398" y="199330"/>
                </a:cubicBezTo>
                <a:lnTo>
                  <a:pt x="165725" y="264337"/>
                </a:lnTo>
                <a:lnTo>
                  <a:pt x="165380" y="230969"/>
                </a:lnTo>
                <a:lnTo>
                  <a:pt x="165022" y="197600"/>
                </a:lnTo>
                <a:lnTo>
                  <a:pt x="83039" y="197785"/>
                </a:lnTo>
                <a:lnTo>
                  <a:pt x="1070" y="197971"/>
                </a:lnTo>
                <a:lnTo>
                  <a:pt x="959" y="132061"/>
                </a:lnTo>
                <a:lnTo>
                  <a:pt x="848" y="66152"/>
                </a:lnTo>
                <a:lnTo>
                  <a:pt x="82817" y="65967"/>
                </a:lnTo>
                <a:close/>
              </a:path>
            </a:pathLst>
          </a:custGeom>
          <a:solidFill>
            <a:srgbClr val="1B0675"/>
          </a:solidFill>
          <a:ln w="1370" cap="flat">
            <a:solidFill>
              <a:srgbClr val="07070A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28CBC3E-B1CC-47A4-98E1-7163F11A48F2}"/>
              </a:ext>
            </a:extLst>
          </p:cNvPr>
          <p:cNvSpPr/>
          <p:nvPr/>
        </p:nvSpPr>
        <p:spPr>
          <a:xfrm>
            <a:off x="2499419" y="1922501"/>
            <a:ext cx="2391401" cy="1403070"/>
          </a:xfrm>
          <a:custGeom>
            <a:avLst/>
            <a:gdLst>
              <a:gd name="connsiteX0" fmla="*/ 2392249 w 2391401"/>
              <a:gd name="connsiteY0" fmla="*/ -746 h 1403070"/>
              <a:gd name="connsiteX1" fmla="*/ 2392249 w 2391401"/>
              <a:gd name="connsiteY1" fmla="*/ 10620 h 1403070"/>
              <a:gd name="connsiteX2" fmla="*/ 2392249 w 2391401"/>
              <a:gd name="connsiteY2" fmla="*/ 1390959 h 1403070"/>
              <a:gd name="connsiteX3" fmla="*/ 2392249 w 2391401"/>
              <a:gd name="connsiteY3" fmla="*/ 1402325 h 1403070"/>
              <a:gd name="connsiteX4" fmla="*/ 848 w 2391401"/>
              <a:gd name="connsiteY4" fmla="*/ 1402325 h 1403070"/>
              <a:gd name="connsiteX5" fmla="*/ 848 w 2391401"/>
              <a:gd name="connsiteY5" fmla="*/ 1390959 h 1403070"/>
              <a:gd name="connsiteX6" fmla="*/ 848 w 2391401"/>
              <a:gd name="connsiteY6" fmla="*/ 10620 h 1403070"/>
              <a:gd name="connsiteX7" fmla="*/ 848 w 2391401"/>
              <a:gd name="connsiteY7" fmla="*/ -746 h 140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1401" h="1403070">
                <a:moveTo>
                  <a:pt x="2392249" y="-746"/>
                </a:moveTo>
                <a:cubicBezTo>
                  <a:pt x="2392249" y="-746"/>
                  <a:pt x="2392249" y="4343"/>
                  <a:pt x="2392249" y="10620"/>
                </a:cubicBezTo>
                <a:lnTo>
                  <a:pt x="2392249" y="1390959"/>
                </a:lnTo>
                <a:cubicBezTo>
                  <a:pt x="2392249" y="1397237"/>
                  <a:pt x="2392249" y="1402325"/>
                  <a:pt x="2392249" y="1402325"/>
                </a:cubicBezTo>
                <a:lnTo>
                  <a:pt x="848" y="1402325"/>
                </a:lnTo>
                <a:cubicBezTo>
                  <a:pt x="848" y="1402325"/>
                  <a:pt x="848" y="1397237"/>
                  <a:pt x="848" y="1390959"/>
                </a:cubicBezTo>
                <a:lnTo>
                  <a:pt x="848" y="10620"/>
                </a:lnTo>
                <a:cubicBezTo>
                  <a:pt x="848" y="4343"/>
                  <a:pt x="848" y="-746"/>
                  <a:pt x="848" y="-746"/>
                </a:cubicBezTo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E1EEF-1255-4907-952F-D0CADE1FEBCB}"/>
              </a:ext>
            </a:extLst>
          </p:cNvPr>
          <p:cNvSpPr txBox="1"/>
          <p:nvPr/>
        </p:nvSpPr>
        <p:spPr>
          <a:xfrm>
            <a:off x="2972747" y="2314475"/>
            <a:ext cx="1577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Out-of-order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898027-CD5C-4222-9148-3C1F15898913}"/>
              </a:ext>
            </a:extLst>
          </p:cNvPr>
          <p:cNvSpPr txBox="1"/>
          <p:nvPr/>
        </p:nvSpPr>
        <p:spPr>
          <a:xfrm>
            <a:off x="2972747" y="2592443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core</a:t>
            </a:r>
            <a:endParaRPr lang="en-US" sz="1751" dirty="0">
              <a:solidFill>
                <a:srgbClr val="000000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2DF7BBF-8BB8-4960-A917-5F3B8F2BFACE}"/>
              </a:ext>
            </a:extLst>
          </p:cNvPr>
          <p:cNvSpPr/>
          <p:nvPr/>
        </p:nvSpPr>
        <p:spPr>
          <a:xfrm>
            <a:off x="5371605" y="2454457"/>
            <a:ext cx="120312" cy="340922"/>
          </a:xfrm>
          <a:custGeom>
            <a:avLst/>
            <a:gdLst>
              <a:gd name="connsiteX0" fmla="*/ 121160 w 120312"/>
              <a:gd name="connsiteY0" fmla="*/ -746 h 340922"/>
              <a:gd name="connsiteX1" fmla="*/ 121160 w 120312"/>
              <a:gd name="connsiteY1" fmla="*/ 8598 h 340922"/>
              <a:gd name="connsiteX2" fmla="*/ 121160 w 120312"/>
              <a:gd name="connsiteY2" fmla="*/ 330833 h 340922"/>
              <a:gd name="connsiteX3" fmla="*/ 121160 w 120312"/>
              <a:gd name="connsiteY3" fmla="*/ 340177 h 340922"/>
              <a:gd name="connsiteX4" fmla="*/ 848 w 120312"/>
              <a:gd name="connsiteY4" fmla="*/ 340177 h 340922"/>
              <a:gd name="connsiteX5" fmla="*/ 848 w 120312"/>
              <a:gd name="connsiteY5" fmla="*/ 330833 h 340922"/>
              <a:gd name="connsiteX6" fmla="*/ 848 w 120312"/>
              <a:gd name="connsiteY6" fmla="*/ 8598 h 340922"/>
              <a:gd name="connsiteX7" fmla="*/ 848 w 120312"/>
              <a:gd name="connsiteY7" fmla="*/ -746 h 340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312" h="340922">
                <a:moveTo>
                  <a:pt x="121160" y="-746"/>
                </a:moveTo>
                <a:cubicBezTo>
                  <a:pt x="121160" y="-746"/>
                  <a:pt x="121160" y="3437"/>
                  <a:pt x="121160" y="8598"/>
                </a:cubicBezTo>
                <a:lnTo>
                  <a:pt x="121160" y="330833"/>
                </a:lnTo>
                <a:cubicBezTo>
                  <a:pt x="121160" y="335993"/>
                  <a:pt x="121160" y="340177"/>
                  <a:pt x="121160" y="340177"/>
                </a:cubicBezTo>
                <a:lnTo>
                  <a:pt x="848" y="340177"/>
                </a:lnTo>
                <a:cubicBezTo>
                  <a:pt x="848" y="340177"/>
                  <a:pt x="848" y="335994"/>
                  <a:pt x="848" y="330833"/>
                </a:cubicBezTo>
                <a:lnTo>
                  <a:pt x="848" y="8598"/>
                </a:lnTo>
                <a:cubicBezTo>
                  <a:pt x="848" y="3438"/>
                  <a:pt x="848" y="-746"/>
                  <a:pt x="848" y="-746"/>
                </a:cubicBezTo>
                <a:close/>
              </a:path>
            </a:pathLst>
          </a:custGeom>
          <a:solidFill>
            <a:srgbClr val="4318EA"/>
          </a:solidFill>
          <a:ln w="12931" cap="flat">
            <a:solidFill>
              <a:srgbClr val="15111D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A7B831-E7E3-42A3-A5BA-B83BB3490BAE}"/>
              </a:ext>
            </a:extLst>
          </p:cNvPr>
          <p:cNvSpPr/>
          <p:nvPr/>
        </p:nvSpPr>
        <p:spPr>
          <a:xfrm>
            <a:off x="5541338" y="2454457"/>
            <a:ext cx="120312" cy="340922"/>
          </a:xfrm>
          <a:custGeom>
            <a:avLst/>
            <a:gdLst>
              <a:gd name="connsiteX0" fmla="*/ 121160 w 120312"/>
              <a:gd name="connsiteY0" fmla="*/ -746 h 340922"/>
              <a:gd name="connsiteX1" fmla="*/ 121160 w 120312"/>
              <a:gd name="connsiteY1" fmla="*/ 8598 h 340922"/>
              <a:gd name="connsiteX2" fmla="*/ 121160 w 120312"/>
              <a:gd name="connsiteY2" fmla="*/ 330833 h 340922"/>
              <a:gd name="connsiteX3" fmla="*/ 121160 w 120312"/>
              <a:gd name="connsiteY3" fmla="*/ 340177 h 340922"/>
              <a:gd name="connsiteX4" fmla="*/ 848 w 120312"/>
              <a:gd name="connsiteY4" fmla="*/ 340177 h 340922"/>
              <a:gd name="connsiteX5" fmla="*/ 848 w 120312"/>
              <a:gd name="connsiteY5" fmla="*/ 330833 h 340922"/>
              <a:gd name="connsiteX6" fmla="*/ 848 w 120312"/>
              <a:gd name="connsiteY6" fmla="*/ 8598 h 340922"/>
              <a:gd name="connsiteX7" fmla="*/ 848 w 120312"/>
              <a:gd name="connsiteY7" fmla="*/ -746 h 340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312" h="340922">
                <a:moveTo>
                  <a:pt x="121160" y="-746"/>
                </a:moveTo>
                <a:cubicBezTo>
                  <a:pt x="121160" y="-746"/>
                  <a:pt x="121160" y="3437"/>
                  <a:pt x="121160" y="8598"/>
                </a:cubicBezTo>
                <a:lnTo>
                  <a:pt x="121160" y="330833"/>
                </a:lnTo>
                <a:cubicBezTo>
                  <a:pt x="121160" y="335993"/>
                  <a:pt x="121160" y="340177"/>
                  <a:pt x="121160" y="340177"/>
                </a:cubicBezTo>
                <a:lnTo>
                  <a:pt x="848" y="340177"/>
                </a:lnTo>
                <a:cubicBezTo>
                  <a:pt x="848" y="340177"/>
                  <a:pt x="848" y="335994"/>
                  <a:pt x="848" y="330833"/>
                </a:cubicBezTo>
                <a:lnTo>
                  <a:pt x="848" y="8598"/>
                </a:lnTo>
                <a:cubicBezTo>
                  <a:pt x="848" y="3438"/>
                  <a:pt x="848" y="-746"/>
                  <a:pt x="848" y="-746"/>
                </a:cubicBezTo>
                <a:close/>
              </a:path>
            </a:pathLst>
          </a:custGeom>
          <a:solidFill>
            <a:srgbClr val="4318EA"/>
          </a:solidFill>
          <a:ln w="12931" cap="flat">
            <a:solidFill>
              <a:srgbClr val="15111D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7C26AA3-6EFF-4FB9-8207-B7B52E3CD394}"/>
              </a:ext>
            </a:extLst>
          </p:cNvPr>
          <p:cNvSpPr/>
          <p:nvPr/>
        </p:nvSpPr>
        <p:spPr>
          <a:xfrm>
            <a:off x="5714728" y="2454457"/>
            <a:ext cx="120312" cy="340922"/>
          </a:xfrm>
          <a:custGeom>
            <a:avLst/>
            <a:gdLst>
              <a:gd name="connsiteX0" fmla="*/ 121160 w 120312"/>
              <a:gd name="connsiteY0" fmla="*/ -746 h 340922"/>
              <a:gd name="connsiteX1" fmla="*/ 121160 w 120312"/>
              <a:gd name="connsiteY1" fmla="*/ 8598 h 340922"/>
              <a:gd name="connsiteX2" fmla="*/ 121160 w 120312"/>
              <a:gd name="connsiteY2" fmla="*/ 330833 h 340922"/>
              <a:gd name="connsiteX3" fmla="*/ 121160 w 120312"/>
              <a:gd name="connsiteY3" fmla="*/ 340177 h 340922"/>
              <a:gd name="connsiteX4" fmla="*/ 847 w 120312"/>
              <a:gd name="connsiteY4" fmla="*/ 340177 h 340922"/>
              <a:gd name="connsiteX5" fmla="*/ 847 w 120312"/>
              <a:gd name="connsiteY5" fmla="*/ 330833 h 340922"/>
              <a:gd name="connsiteX6" fmla="*/ 847 w 120312"/>
              <a:gd name="connsiteY6" fmla="*/ 8598 h 340922"/>
              <a:gd name="connsiteX7" fmla="*/ 847 w 120312"/>
              <a:gd name="connsiteY7" fmla="*/ -746 h 340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312" h="340922">
                <a:moveTo>
                  <a:pt x="121160" y="-746"/>
                </a:moveTo>
                <a:cubicBezTo>
                  <a:pt x="121160" y="-746"/>
                  <a:pt x="121160" y="3437"/>
                  <a:pt x="121160" y="8598"/>
                </a:cubicBezTo>
                <a:lnTo>
                  <a:pt x="121160" y="330833"/>
                </a:lnTo>
                <a:cubicBezTo>
                  <a:pt x="121160" y="335993"/>
                  <a:pt x="121160" y="340177"/>
                  <a:pt x="121160" y="340177"/>
                </a:cubicBezTo>
                <a:lnTo>
                  <a:pt x="847" y="340177"/>
                </a:lnTo>
                <a:cubicBezTo>
                  <a:pt x="847" y="340177"/>
                  <a:pt x="847" y="335994"/>
                  <a:pt x="847" y="330833"/>
                </a:cubicBezTo>
                <a:lnTo>
                  <a:pt x="847" y="8598"/>
                </a:lnTo>
                <a:cubicBezTo>
                  <a:pt x="847" y="3438"/>
                  <a:pt x="847" y="-746"/>
                  <a:pt x="847" y="-746"/>
                </a:cubicBezTo>
                <a:close/>
              </a:path>
            </a:pathLst>
          </a:custGeom>
          <a:solidFill>
            <a:srgbClr val="4318EA"/>
          </a:solidFill>
          <a:ln w="12931" cap="flat">
            <a:solidFill>
              <a:srgbClr val="15111D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7BC9088-34CC-43C7-BB8A-289269E0B367}"/>
              </a:ext>
            </a:extLst>
          </p:cNvPr>
          <p:cNvSpPr/>
          <p:nvPr/>
        </p:nvSpPr>
        <p:spPr>
          <a:xfrm>
            <a:off x="5884450" y="2454457"/>
            <a:ext cx="120312" cy="340922"/>
          </a:xfrm>
          <a:custGeom>
            <a:avLst/>
            <a:gdLst>
              <a:gd name="connsiteX0" fmla="*/ 121160 w 120312"/>
              <a:gd name="connsiteY0" fmla="*/ -746 h 340922"/>
              <a:gd name="connsiteX1" fmla="*/ 121160 w 120312"/>
              <a:gd name="connsiteY1" fmla="*/ 8598 h 340922"/>
              <a:gd name="connsiteX2" fmla="*/ 121160 w 120312"/>
              <a:gd name="connsiteY2" fmla="*/ 330833 h 340922"/>
              <a:gd name="connsiteX3" fmla="*/ 121160 w 120312"/>
              <a:gd name="connsiteY3" fmla="*/ 340177 h 340922"/>
              <a:gd name="connsiteX4" fmla="*/ 848 w 120312"/>
              <a:gd name="connsiteY4" fmla="*/ 340177 h 340922"/>
              <a:gd name="connsiteX5" fmla="*/ 848 w 120312"/>
              <a:gd name="connsiteY5" fmla="*/ 330833 h 340922"/>
              <a:gd name="connsiteX6" fmla="*/ 848 w 120312"/>
              <a:gd name="connsiteY6" fmla="*/ 8598 h 340922"/>
              <a:gd name="connsiteX7" fmla="*/ 848 w 120312"/>
              <a:gd name="connsiteY7" fmla="*/ -746 h 340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312" h="340922">
                <a:moveTo>
                  <a:pt x="121160" y="-746"/>
                </a:moveTo>
                <a:cubicBezTo>
                  <a:pt x="121160" y="-746"/>
                  <a:pt x="121160" y="3437"/>
                  <a:pt x="121160" y="8598"/>
                </a:cubicBezTo>
                <a:lnTo>
                  <a:pt x="121160" y="330833"/>
                </a:lnTo>
                <a:cubicBezTo>
                  <a:pt x="121160" y="335993"/>
                  <a:pt x="121160" y="340177"/>
                  <a:pt x="121160" y="340177"/>
                </a:cubicBezTo>
                <a:lnTo>
                  <a:pt x="848" y="340177"/>
                </a:lnTo>
                <a:cubicBezTo>
                  <a:pt x="848" y="340177"/>
                  <a:pt x="848" y="335994"/>
                  <a:pt x="848" y="330833"/>
                </a:cubicBezTo>
                <a:lnTo>
                  <a:pt x="848" y="8598"/>
                </a:lnTo>
                <a:cubicBezTo>
                  <a:pt x="848" y="3438"/>
                  <a:pt x="848" y="-746"/>
                  <a:pt x="848" y="-746"/>
                </a:cubicBezTo>
                <a:close/>
              </a:path>
            </a:pathLst>
          </a:custGeom>
          <a:solidFill>
            <a:srgbClr val="4318EA"/>
          </a:solidFill>
          <a:ln w="12931" cap="flat">
            <a:solidFill>
              <a:srgbClr val="15111D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9F8CA84-2B83-44F9-870E-78B928237A31}"/>
              </a:ext>
            </a:extLst>
          </p:cNvPr>
          <p:cNvSpPr/>
          <p:nvPr/>
        </p:nvSpPr>
        <p:spPr>
          <a:xfrm>
            <a:off x="6051601" y="2454457"/>
            <a:ext cx="120312" cy="340922"/>
          </a:xfrm>
          <a:custGeom>
            <a:avLst/>
            <a:gdLst>
              <a:gd name="connsiteX0" fmla="*/ 121160 w 120312"/>
              <a:gd name="connsiteY0" fmla="*/ -746 h 340922"/>
              <a:gd name="connsiteX1" fmla="*/ 121160 w 120312"/>
              <a:gd name="connsiteY1" fmla="*/ 8598 h 340922"/>
              <a:gd name="connsiteX2" fmla="*/ 121160 w 120312"/>
              <a:gd name="connsiteY2" fmla="*/ 330833 h 340922"/>
              <a:gd name="connsiteX3" fmla="*/ 121160 w 120312"/>
              <a:gd name="connsiteY3" fmla="*/ 340177 h 340922"/>
              <a:gd name="connsiteX4" fmla="*/ 847 w 120312"/>
              <a:gd name="connsiteY4" fmla="*/ 340177 h 340922"/>
              <a:gd name="connsiteX5" fmla="*/ 847 w 120312"/>
              <a:gd name="connsiteY5" fmla="*/ 330833 h 340922"/>
              <a:gd name="connsiteX6" fmla="*/ 847 w 120312"/>
              <a:gd name="connsiteY6" fmla="*/ 8598 h 340922"/>
              <a:gd name="connsiteX7" fmla="*/ 847 w 120312"/>
              <a:gd name="connsiteY7" fmla="*/ -746 h 340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312" h="340922">
                <a:moveTo>
                  <a:pt x="121160" y="-746"/>
                </a:moveTo>
                <a:cubicBezTo>
                  <a:pt x="121160" y="-746"/>
                  <a:pt x="121160" y="3437"/>
                  <a:pt x="121160" y="8598"/>
                </a:cubicBezTo>
                <a:lnTo>
                  <a:pt x="121160" y="330833"/>
                </a:lnTo>
                <a:cubicBezTo>
                  <a:pt x="121160" y="335993"/>
                  <a:pt x="121160" y="340177"/>
                  <a:pt x="121160" y="340177"/>
                </a:cubicBezTo>
                <a:lnTo>
                  <a:pt x="847" y="340177"/>
                </a:lnTo>
                <a:cubicBezTo>
                  <a:pt x="847" y="340177"/>
                  <a:pt x="847" y="335994"/>
                  <a:pt x="847" y="330833"/>
                </a:cubicBezTo>
                <a:lnTo>
                  <a:pt x="847" y="8598"/>
                </a:lnTo>
                <a:cubicBezTo>
                  <a:pt x="847" y="3438"/>
                  <a:pt x="847" y="-746"/>
                  <a:pt x="847" y="-746"/>
                </a:cubicBezTo>
                <a:close/>
              </a:path>
            </a:pathLst>
          </a:custGeom>
          <a:solidFill>
            <a:srgbClr val="4318EA"/>
          </a:solidFill>
          <a:ln w="12931" cap="flat">
            <a:solidFill>
              <a:srgbClr val="15111D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741D542-CC35-4E42-A6A4-E8D08E99198D}"/>
              </a:ext>
            </a:extLst>
          </p:cNvPr>
          <p:cNvSpPr/>
          <p:nvPr/>
        </p:nvSpPr>
        <p:spPr>
          <a:xfrm>
            <a:off x="6224991" y="2454457"/>
            <a:ext cx="120312" cy="340922"/>
          </a:xfrm>
          <a:custGeom>
            <a:avLst/>
            <a:gdLst>
              <a:gd name="connsiteX0" fmla="*/ 121160 w 120312"/>
              <a:gd name="connsiteY0" fmla="*/ -746 h 340922"/>
              <a:gd name="connsiteX1" fmla="*/ 121160 w 120312"/>
              <a:gd name="connsiteY1" fmla="*/ 8598 h 340922"/>
              <a:gd name="connsiteX2" fmla="*/ 121160 w 120312"/>
              <a:gd name="connsiteY2" fmla="*/ 330833 h 340922"/>
              <a:gd name="connsiteX3" fmla="*/ 121160 w 120312"/>
              <a:gd name="connsiteY3" fmla="*/ 340177 h 340922"/>
              <a:gd name="connsiteX4" fmla="*/ 848 w 120312"/>
              <a:gd name="connsiteY4" fmla="*/ 340177 h 340922"/>
              <a:gd name="connsiteX5" fmla="*/ 848 w 120312"/>
              <a:gd name="connsiteY5" fmla="*/ 330833 h 340922"/>
              <a:gd name="connsiteX6" fmla="*/ 848 w 120312"/>
              <a:gd name="connsiteY6" fmla="*/ 8598 h 340922"/>
              <a:gd name="connsiteX7" fmla="*/ 848 w 120312"/>
              <a:gd name="connsiteY7" fmla="*/ -746 h 340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312" h="340922">
                <a:moveTo>
                  <a:pt x="121160" y="-746"/>
                </a:moveTo>
                <a:cubicBezTo>
                  <a:pt x="121160" y="-746"/>
                  <a:pt x="121160" y="3437"/>
                  <a:pt x="121160" y="8598"/>
                </a:cubicBezTo>
                <a:lnTo>
                  <a:pt x="121160" y="330833"/>
                </a:lnTo>
                <a:cubicBezTo>
                  <a:pt x="121160" y="335993"/>
                  <a:pt x="121160" y="340177"/>
                  <a:pt x="121160" y="340177"/>
                </a:cubicBezTo>
                <a:lnTo>
                  <a:pt x="848" y="340177"/>
                </a:lnTo>
                <a:cubicBezTo>
                  <a:pt x="848" y="340177"/>
                  <a:pt x="848" y="335994"/>
                  <a:pt x="848" y="330833"/>
                </a:cubicBezTo>
                <a:lnTo>
                  <a:pt x="848" y="8598"/>
                </a:lnTo>
                <a:cubicBezTo>
                  <a:pt x="848" y="3438"/>
                  <a:pt x="848" y="-746"/>
                  <a:pt x="848" y="-746"/>
                </a:cubicBezTo>
                <a:close/>
              </a:path>
            </a:pathLst>
          </a:custGeom>
          <a:solidFill>
            <a:srgbClr val="4318EA"/>
          </a:solidFill>
          <a:ln w="12931" cap="flat">
            <a:solidFill>
              <a:srgbClr val="15111D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60F1A1-4202-4F9B-8BBE-6E229712A369}"/>
              </a:ext>
            </a:extLst>
          </p:cNvPr>
          <p:cNvSpPr txBox="1"/>
          <p:nvPr/>
        </p:nvSpPr>
        <p:spPr>
          <a:xfrm>
            <a:off x="5231787" y="2888052"/>
            <a:ext cx="1109599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751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Queue of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FFB9FE-8DC3-485D-A4F4-10A218197360}"/>
              </a:ext>
            </a:extLst>
          </p:cNvPr>
          <p:cNvSpPr txBox="1"/>
          <p:nvPr/>
        </p:nvSpPr>
        <p:spPr>
          <a:xfrm>
            <a:off x="5231786" y="3166020"/>
            <a:ext cx="1159292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751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unverified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634959-8ED8-4814-9BF8-F6D30AA9E7EE}"/>
              </a:ext>
            </a:extLst>
          </p:cNvPr>
          <p:cNvSpPr txBox="1"/>
          <p:nvPr/>
        </p:nvSpPr>
        <p:spPr>
          <a:xfrm>
            <a:off x="5231786" y="3443988"/>
            <a:ext cx="1321196" cy="361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751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instructions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0FB20D-1962-4236-A9EC-1F8AA45A57A5}"/>
              </a:ext>
            </a:extLst>
          </p:cNvPr>
          <p:cNvSpPr/>
          <p:nvPr/>
        </p:nvSpPr>
        <p:spPr>
          <a:xfrm>
            <a:off x="6466367" y="2469443"/>
            <a:ext cx="325731" cy="265082"/>
          </a:xfrm>
          <a:custGeom>
            <a:avLst/>
            <a:gdLst>
              <a:gd name="connsiteX0" fmla="*/ 82817 w 325731"/>
              <a:gd name="connsiteY0" fmla="*/ 65954 h 265082"/>
              <a:gd name="connsiteX1" fmla="*/ 164787 w 325731"/>
              <a:gd name="connsiteY1" fmla="*/ 65769 h 265082"/>
              <a:gd name="connsiteX2" fmla="*/ 165034 w 325731"/>
              <a:gd name="connsiteY2" fmla="*/ 32512 h 265082"/>
              <a:gd name="connsiteX3" fmla="*/ 165268 w 325731"/>
              <a:gd name="connsiteY3" fmla="*/ -746 h 265082"/>
              <a:gd name="connsiteX4" fmla="*/ 246621 w 325731"/>
              <a:gd name="connsiteY4" fmla="*/ 65151 h 265082"/>
              <a:gd name="connsiteX5" fmla="*/ 326515 w 325731"/>
              <a:gd name="connsiteY5" fmla="*/ 132679 h 265082"/>
              <a:gd name="connsiteX6" fmla="*/ 245398 w 325731"/>
              <a:gd name="connsiteY6" fmla="*/ 199317 h 265082"/>
              <a:gd name="connsiteX7" fmla="*/ 165738 w 325731"/>
              <a:gd name="connsiteY7" fmla="*/ 264337 h 265082"/>
              <a:gd name="connsiteX8" fmla="*/ 165380 w 325731"/>
              <a:gd name="connsiteY8" fmla="*/ 230956 h 265082"/>
              <a:gd name="connsiteX9" fmla="*/ 165022 w 325731"/>
              <a:gd name="connsiteY9" fmla="*/ 197588 h 265082"/>
              <a:gd name="connsiteX10" fmla="*/ 83052 w 325731"/>
              <a:gd name="connsiteY10" fmla="*/ 197772 h 265082"/>
              <a:gd name="connsiteX11" fmla="*/ 1070 w 325731"/>
              <a:gd name="connsiteY11" fmla="*/ 197958 h 265082"/>
              <a:gd name="connsiteX12" fmla="*/ 959 w 325731"/>
              <a:gd name="connsiteY12" fmla="*/ 132048 h 265082"/>
              <a:gd name="connsiteX13" fmla="*/ 848 w 325731"/>
              <a:gd name="connsiteY13" fmla="*/ 66140 h 265082"/>
              <a:gd name="connsiteX14" fmla="*/ 82830 w 325731"/>
              <a:gd name="connsiteY14" fmla="*/ 65954 h 26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5731" h="265082">
                <a:moveTo>
                  <a:pt x="82817" y="65954"/>
                </a:moveTo>
                <a:lnTo>
                  <a:pt x="164787" y="65769"/>
                </a:lnTo>
                <a:lnTo>
                  <a:pt x="165034" y="32512"/>
                </a:lnTo>
                <a:lnTo>
                  <a:pt x="165268" y="-746"/>
                </a:lnTo>
                <a:lnTo>
                  <a:pt x="246621" y="65151"/>
                </a:lnTo>
                <a:cubicBezTo>
                  <a:pt x="313049" y="118966"/>
                  <a:pt x="327701" y="131345"/>
                  <a:pt x="326515" y="132679"/>
                </a:cubicBezTo>
                <a:cubicBezTo>
                  <a:pt x="325712" y="133581"/>
                  <a:pt x="289205" y="163564"/>
                  <a:pt x="245398" y="199317"/>
                </a:cubicBezTo>
                <a:lnTo>
                  <a:pt x="165738" y="264337"/>
                </a:lnTo>
                <a:lnTo>
                  <a:pt x="165380" y="230956"/>
                </a:lnTo>
                <a:lnTo>
                  <a:pt x="165022" y="197588"/>
                </a:lnTo>
                <a:lnTo>
                  <a:pt x="83052" y="197772"/>
                </a:lnTo>
                <a:lnTo>
                  <a:pt x="1070" y="197958"/>
                </a:lnTo>
                <a:lnTo>
                  <a:pt x="959" y="132048"/>
                </a:lnTo>
                <a:lnTo>
                  <a:pt x="848" y="66140"/>
                </a:lnTo>
                <a:lnTo>
                  <a:pt x="82830" y="65954"/>
                </a:lnTo>
                <a:close/>
              </a:path>
            </a:pathLst>
          </a:custGeom>
          <a:solidFill>
            <a:srgbClr val="1B0675"/>
          </a:solidFill>
          <a:ln w="1370" cap="flat">
            <a:solidFill>
              <a:srgbClr val="07070A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9FA4112-7190-4267-80B0-26C8FDE52ACC}"/>
              </a:ext>
            </a:extLst>
          </p:cNvPr>
          <p:cNvSpPr/>
          <p:nvPr/>
        </p:nvSpPr>
        <p:spPr>
          <a:xfrm>
            <a:off x="6820412" y="1755306"/>
            <a:ext cx="2159069" cy="1054233"/>
          </a:xfrm>
          <a:custGeom>
            <a:avLst/>
            <a:gdLst>
              <a:gd name="connsiteX0" fmla="*/ 2159917 w 2159069"/>
              <a:gd name="connsiteY0" fmla="*/ -745 h 916465"/>
              <a:gd name="connsiteX1" fmla="*/ 2159917 w 2159069"/>
              <a:gd name="connsiteY1" fmla="*/ 4298 h 916465"/>
              <a:gd name="connsiteX2" fmla="*/ 2159917 w 2159069"/>
              <a:gd name="connsiteY2" fmla="*/ 910676 h 916465"/>
              <a:gd name="connsiteX3" fmla="*/ 2159917 w 2159069"/>
              <a:gd name="connsiteY3" fmla="*/ 915720 h 916465"/>
              <a:gd name="connsiteX4" fmla="*/ 848 w 2159069"/>
              <a:gd name="connsiteY4" fmla="*/ 915720 h 916465"/>
              <a:gd name="connsiteX5" fmla="*/ 848 w 2159069"/>
              <a:gd name="connsiteY5" fmla="*/ 910676 h 916465"/>
              <a:gd name="connsiteX6" fmla="*/ 848 w 2159069"/>
              <a:gd name="connsiteY6" fmla="*/ 4298 h 916465"/>
              <a:gd name="connsiteX7" fmla="*/ 848 w 2159069"/>
              <a:gd name="connsiteY7" fmla="*/ -745 h 916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9069" h="916465">
                <a:moveTo>
                  <a:pt x="2159917" y="-745"/>
                </a:moveTo>
                <a:cubicBezTo>
                  <a:pt x="2159917" y="-745"/>
                  <a:pt x="2159917" y="1513"/>
                  <a:pt x="2159917" y="4298"/>
                </a:cubicBezTo>
                <a:lnTo>
                  <a:pt x="2159917" y="910676"/>
                </a:lnTo>
                <a:cubicBezTo>
                  <a:pt x="2159917" y="913462"/>
                  <a:pt x="2159917" y="915720"/>
                  <a:pt x="2159917" y="915720"/>
                </a:cubicBezTo>
                <a:lnTo>
                  <a:pt x="848" y="915720"/>
                </a:lnTo>
                <a:cubicBezTo>
                  <a:pt x="848" y="915720"/>
                  <a:pt x="848" y="913462"/>
                  <a:pt x="848" y="910676"/>
                </a:cubicBezTo>
                <a:lnTo>
                  <a:pt x="848" y="4298"/>
                </a:lnTo>
                <a:cubicBezTo>
                  <a:pt x="848" y="1513"/>
                  <a:pt x="848" y="-745"/>
                  <a:pt x="848" y="-745"/>
                </a:cubicBezTo>
                <a:close/>
              </a:path>
            </a:pathLst>
          </a:custGeom>
          <a:noFill/>
          <a:ln w="12608" cap="flat">
            <a:solidFill>
              <a:srgbClr val="15111D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D0B399-38DA-46E4-9437-92EE3ED0D0B8}"/>
              </a:ext>
            </a:extLst>
          </p:cNvPr>
          <p:cNvSpPr txBox="1"/>
          <p:nvPr/>
        </p:nvSpPr>
        <p:spPr>
          <a:xfrm>
            <a:off x="7184512" y="1289043"/>
            <a:ext cx="1320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DIVA core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EE19BEE-9893-4A82-85C1-7D9D4D384E42}"/>
              </a:ext>
            </a:extLst>
          </p:cNvPr>
          <p:cNvSpPr/>
          <p:nvPr/>
        </p:nvSpPr>
        <p:spPr>
          <a:xfrm>
            <a:off x="6973380" y="2143108"/>
            <a:ext cx="714774" cy="273556"/>
          </a:xfrm>
          <a:custGeom>
            <a:avLst/>
            <a:gdLst>
              <a:gd name="connsiteX0" fmla="*/ 715622 w 714774"/>
              <a:gd name="connsiteY0" fmla="*/ -746 h 273556"/>
              <a:gd name="connsiteX1" fmla="*/ 715622 w 714774"/>
              <a:gd name="connsiteY1" fmla="*/ 10620 h 273556"/>
              <a:gd name="connsiteX2" fmla="*/ 715622 w 714774"/>
              <a:gd name="connsiteY2" fmla="*/ 261444 h 273556"/>
              <a:gd name="connsiteX3" fmla="*/ 715622 w 714774"/>
              <a:gd name="connsiteY3" fmla="*/ 272811 h 273556"/>
              <a:gd name="connsiteX4" fmla="*/ 848 w 714774"/>
              <a:gd name="connsiteY4" fmla="*/ 272811 h 273556"/>
              <a:gd name="connsiteX5" fmla="*/ 848 w 714774"/>
              <a:gd name="connsiteY5" fmla="*/ 261444 h 273556"/>
              <a:gd name="connsiteX6" fmla="*/ 848 w 714774"/>
              <a:gd name="connsiteY6" fmla="*/ 10620 h 273556"/>
              <a:gd name="connsiteX7" fmla="*/ 848 w 714774"/>
              <a:gd name="connsiteY7" fmla="*/ -746 h 273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4774" h="273556">
                <a:moveTo>
                  <a:pt x="715622" y="-746"/>
                </a:moveTo>
                <a:cubicBezTo>
                  <a:pt x="715622" y="-746"/>
                  <a:pt x="715622" y="4343"/>
                  <a:pt x="715622" y="10620"/>
                </a:cubicBezTo>
                <a:lnTo>
                  <a:pt x="715622" y="261444"/>
                </a:lnTo>
                <a:cubicBezTo>
                  <a:pt x="715622" y="267722"/>
                  <a:pt x="715622" y="272811"/>
                  <a:pt x="715622" y="272811"/>
                </a:cubicBezTo>
                <a:lnTo>
                  <a:pt x="848" y="272811"/>
                </a:lnTo>
                <a:cubicBezTo>
                  <a:pt x="848" y="272811"/>
                  <a:pt x="848" y="267722"/>
                  <a:pt x="848" y="261444"/>
                </a:cubicBezTo>
                <a:lnTo>
                  <a:pt x="848" y="10620"/>
                </a:lnTo>
                <a:cubicBezTo>
                  <a:pt x="848" y="4343"/>
                  <a:pt x="848" y="-746"/>
                  <a:pt x="848" y="-746"/>
                </a:cubicBezTo>
                <a:close/>
              </a:path>
            </a:pathLst>
          </a:custGeom>
          <a:solidFill>
            <a:srgbClr val="FFE6D5"/>
          </a:solidFill>
          <a:ln w="18525" cap="flat">
            <a:solidFill>
              <a:srgbClr val="15111D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514BBC-859E-4DBD-AAF3-811FDC0C157B}"/>
              </a:ext>
            </a:extLst>
          </p:cNvPr>
          <p:cNvSpPr txBox="1"/>
          <p:nvPr/>
        </p:nvSpPr>
        <p:spPr>
          <a:xfrm>
            <a:off x="7000394" y="2124817"/>
            <a:ext cx="739305" cy="302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368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COMM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9C3EF8B-A573-4485-9613-4090A626D4CF}"/>
              </a:ext>
            </a:extLst>
          </p:cNvPr>
          <p:cNvSpPr/>
          <p:nvPr/>
        </p:nvSpPr>
        <p:spPr>
          <a:xfrm>
            <a:off x="6968969" y="2421076"/>
            <a:ext cx="714774" cy="273556"/>
          </a:xfrm>
          <a:custGeom>
            <a:avLst/>
            <a:gdLst>
              <a:gd name="connsiteX0" fmla="*/ 715622 w 714774"/>
              <a:gd name="connsiteY0" fmla="*/ -746 h 273556"/>
              <a:gd name="connsiteX1" fmla="*/ 715622 w 714774"/>
              <a:gd name="connsiteY1" fmla="*/ 10620 h 273556"/>
              <a:gd name="connsiteX2" fmla="*/ 715622 w 714774"/>
              <a:gd name="connsiteY2" fmla="*/ 261444 h 273556"/>
              <a:gd name="connsiteX3" fmla="*/ 715622 w 714774"/>
              <a:gd name="connsiteY3" fmla="*/ 272811 h 273556"/>
              <a:gd name="connsiteX4" fmla="*/ 848 w 714774"/>
              <a:gd name="connsiteY4" fmla="*/ 272811 h 273556"/>
              <a:gd name="connsiteX5" fmla="*/ 848 w 714774"/>
              <a:gd name="connsiteY5" fmla="*/ 261444 h 273556"/>
              <a:gd name="connsiteX6" fmla="*/ 848 w 714774"/>
              <a:gd name="connsiteY6" fmla="*/ 10620 h 273556"/>
              <a:gd name="connsiteX7" fmla="*/ 848 w 714774"/>
              <a:gd name="connsiteY7" fmla="*/ -746 h 273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4774" h="273556">
                <a:moveTo>
                  <a:pt x="715622" y="-746"/>
                </a:moveTo>
                <a:cubicBezTo>
                  <a:pt x="715622" y="-746"/>
                  <a:pt x="715622" y="4343"/>
                  <a:pt x="715622" y="10620"/>
                </a:cubicBezTo>
                <a:lnTo>
                  <a:pt x="715622" y="261444"/>
                </a:lnTo>
                <a:cubicBezTo>
                  <a:pt x="715622" y="267722"/>
                  <a:pt x="715622" y="272811"/>
                  <a:pt x="715622" y="272811"/>
                </a:cubicBezTo>
                <a:lnTo>
                  <a:pt x="848" y="272811"/>
                </a:lnTo>
                <a:cubicBezTo>
                  <a:pt x="848" y="272811"/>
                  <a:pt x="848" y="267722"/>
                  <a:pt x="848" y="261444"/>
                </a:cubicBezTo>
                <a:lnTo>
                  <a:pt x="848" y="10620"/>
                </a:lnTo>
                <a:cubicBezTo>
                  <a:pt x="848" y="4343"/>
                  <a:pt x="848" y="-746"/>
                  <a:pt x="848" y="-746"/>
                </a:cubicBezTo>
                <a:close/>
              </a:path>
            </a:pathLst>
          </a:custGeom>
          <a:solidFill>
            <a:srgbClr val="FFE6D5"/>
          </a:solidFill>
          <a:ln w="18525" cap="flat">
            <a:solidFill>
              <a:srgbClr val="15111D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A6B801-82C3-42CC-BEC0-DF4096B9273C}"/>
              </a:ext>
            </a:extLst>
          </p:cNvPr>
          <p:cNvSpPr txBox="1"/>
          <p:nvPr/>
        </p:nvSpPr>
        <p:spPr>
          <a:xfrm>
            <a:off x="7005207" y="2386670"/>
            <a:ext cx="710451" cy="302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368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COMP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F8A7C5D-1975-461E-A657-7893F98AE6F6}"/>
              </a:ext>
            </a:extLst>
          </p:cNvPr>
          <p:cNvSpPr/>
          <p:nvPr/>
        </p:nvSpPr>
        <p:spPr>
          <a:xfrm>
            <a:off x="7939534" y="2280475"/>
            <a:ext cx="810680" cy="272393"/>
          </a:xfrm>
          <a:custGeom>
            <a:avLst/>
            <a:gdLst>
              <a:gd name="connsiteX0" fmla="*/ 811528 w 810680"/>
              <a:gd name="connsiteY0" fmla="*/ -746 h 272393"/>
              <a:gd name="connsiteX1" fmla="*/ 811528 w 810680"/>
              <a:gd name="connsiteY1" fmla="*/ 10572 h 272393"/>
              <a:gd name="connsiteX2" fmla="*/ 811528 w 810680"/>
              <a:gd name="connsiteY2" fmla="*/ 260330 h 272393"/>
              <a:gd name="connsiteX3" fmla="*/ 811528 w 810680"/>
              <a:gd name="connsiteY3" fmla="*/ 271648 h 272393"/>
              <a:gd name="connsiteX4" fmla="*/ 848 w 810680"/>
              <a:gd name="connsiteY4" fmla="*/ 271648 h 272393"/>
              <a:gd name="connsiteX5" fmla="*/ 848 w 810680"/>
              <a:gd name="connsiteY5" fmla="*/ 260330 h 272393"/>
              <a:gd name="connsiteX6" fmla="*/ 848 w 810680"/>
              <a:gd name="connsiteY6" fmla="*/ 10572 h 272393"/>
              <a:gd name="connsiteX7" fmla="*/ 848 w 810680"/>
              <a:gd name="connsiteY7" fmla="*/ -746 h 272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0680" h="272393">
                <a:moveTo>
                  <a:pt x="811528" y="-746"/>
                </a:moveTo>
                <a:cubicBezTo>
                  <a:pt x="811528" y="-746"/>
                  <a:pt x="811528" y="4321"/>
                  <a:pt x="811528" y="10572"/>
                </a:cubicBezTo>
                <a:lnTo>
                  <a:pt x="811528" y="260330"/>
                </a:lnTo>
                <a:cubicBezTo>
                  <a:pt x="811528" y="266581"/>
                  <a:pt x="811528" y="271648"/>
                  <a:pt x="811528" y="271648"/>
                </a:cubicBezTo>
                <a:lnTo>
                  <a:pt x="848" y="271648"/>
                </a:lnTo>
                <a:cubicBezTo>
                  <a:pt x="848" y="271648"/>
                  <a:pt x="848" y="266581"/>
                  <a:pt x="848" y="260330"/>
                </a:cubicBezTo>
                <a:lnTo>
                  <a:pt x="848" y="10572"/>
                </a:lnTo>
                <a:cubicBezTo>
                  <a:pt x="848" y="4321"/>
                  <a:pt x="848" y="-746"/>
                  <a:pt x="848" y="-746"/>
                </a:cubicBezTo>
                <a:close/>
              </a:path>
            </a:pathLst>
          </a:custGeom>
          <a:solidFill>
            <a:srgbClr val="FFE6D5"/>
          </a:solidFill>
          <a:ln w="19687" cap="flat">
            <a:solidFill>
              <a:srgbClr val="15111D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2A386A-3ABF-4DB7-9A89-A1190A577B89}"/>
              </a:ext>
            </a:extLst>
          </p:cNvPr>
          <p:cNvSpPr txBox="1"/>
          <p:nvPr/>
        </p:nvSpPr>
        <p:spPr>
          <a:xfrm>
            <a:off x="7934172" y="2250096"/>
            <a:ext cx="833883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67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Commit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24CFDEB-5DDB-42BC-A682-5C5420AD3019}"/>
              </a:ext>
            </a:extLst>
          </p:cNvPr>
          <p:cNvSpPr/>
          <p:nvPr/>
        </p:nvSpPr>
        <p:spPr>
          <a:xfrm>
            <a:off x="6859104" y="3052460"/>
            <a:ext cx="952156" cy="272679"/>
          </a:xfrm>
          <a:custGeom>
            <a:avLst/>
            <a:gdLst>
              <a:gd name="connsiteX0" fmla="*/ 953004 w 952156"/>
              <a:gd name="connsiteY0" fmla="*/ -745 h 272679"/>
              <a:gd name="connsiteX1" fmla="*/ 953004 w 952156"/>
              <a:gd name="connsiteY1" fmla="*/ 8035 h 272679"/>
              <a:gd name="connsiteX2" fmla="*/ 953004 w 952156"/>
              <a:gd name="connsiteY2" fmla="*/ 263154 h 272679"/>
              <a:gd name="connsiteX3" fmla="*/ 953004 w 952156"/>
              <a:gd name="connsiteY3" fmla="*/ 271935 h 272679"/>
              <a:gd name="connsiteX4" fmla="*/ 848 w 952156"/>
              <a:gd name="connsiteY4" fmla="*/ 271935 h 272679"/>
              <a:gd name="connsiteX5" fmla="*/ 848 w 952156"/>
              <a:gd name="connsiteY5" fmla="*/ 263154 h 272679"/>
              <a:gd name="connsiteX6" fmla="*/ 848 w 952156"/>
              <a:gd name="connsiteY6" fmla="*/ 8035 h 272679"/>
              <a:gd name="connsiteX7" fmla="*/ 848 w 952156"/>
              <a:gd name="connsiteY7" fmla="*/ -745 h 27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2156" h="272679">
                <a:moveTo>
                  <a:pt x="953004" y="-745"/>
                </a:moveTo>
                <a:cubicBezTo>
                  <a:pt x="953004" y="-745"/>
                  <a:pt x="953004" y="3186"/>
                  <a:pt x="953004" y="8035"/>
                </a:cubicBezTo>
                <a:lnTo>
                  <a:pt x="953004" y="263154"/>
                </a:lnTo>
                <a:cubicBezTo>
                  <a:pt x="953004" y="268003"/>
                  <a:pt x="953004" y="271935"/>
                  <a:pt x="953004" y="271935"/>
                </a:cubicBezTo>
                <a:lnTo>
                  <a:pt x="848" y="271935"/>
                </a:lnTo>
                <a:cubicBezTo>
                  <a:pt x="848" y="271935"/>
                  <a:pt x="848" y="268003"/>
                  <a:pt x="848" y="263154"/>
                </a:cubicBezTo>
                <a:lnTo>
                  <a:pt x="848" y="8035"/>
                </a:lnTo>
                <a:cubicBezTo>
                  <a:pt x="848" y="3186"/>
                  <a:pt x="848" y="-745"/>
                  <a:pt x="848" y="-745"/>
                </a:cubicBezTo>
                <a:close/>
              </a:path>
            </a:pathLst>
          </a:custGeom>
          <a:solidFill>
            <a:srgbClr val="FFE6D5"/>
          </a:solidFill>
          <a:ln w="19401" cap="flat">
            <a:solidFill>
              <a:srgbClr val="15111D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6796EA-5B4A-4B13-A344-649758D428B8}"/>
              </a:ext>
            </a:extLst>
          </p:cNvPr>
          <p:cNvSpPr txBox="1"/>
          <p:nvPr/>
        </p:nvSpPr>
        <p:spPr>
          <a:xfrm>
            <a:off x="6811349" y="3045135"/>
            <a:ext cx="942887" cy="316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59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L0 cache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710FAE6-D46B-40D0-A3D8-4E88F7073F1A}"/>
              </a:ext>
            </a:extLst>
          </p:cNvPr>
          <p:cNvSpPr/>
          <p:nvPr/>
        </p:nvSpPr>
        <p:spPr>
          <a:xfrm>
            <a:off x="7948158" y="3060539"/>
            <a:ext cx="944835" cy="521263"/>
          </a:xfrm>
          <a:custGeom>
            <a:avLst/>
            <a:gdLst>
              <a:gd name="connsiteX0" fmla="*/ 945683 w 944835"/>
              <a:gd name="connsiteY0" fmla="*/ -745 h 521263"/>
              <a:gd name="connsiteX1" fmla="*/ 945683 w 944835"/>
              <a:gd name="connsiteY1" fmla="*/ 16039 h 521263"/>
              <a:gd name="connsiteX2" fmla="*/ 945683 w 944835"/>
              <a:gd name="connsiteY2" fmla="*/ 503733 h 521263"/>
              <a:gd name="connsiteX3" fmla="*/ 945683 w 944835"/>
              <a:gd name="connsiteY3" fmla="*/ 520518 h 521263"/>
              <a:gd name="connsiteX4" fmla="*/ 848 w 944835"/>
              <a:gd name="connsiteY4" fmla="*/ 520518 h 521263"/>
              <a:gd name="connsiteX5" fmla="*/ 848 w 944835"/>
              <a:gd name="connsiteY5" fmla="*/ 503733 h 521263"/>
              <a:gd name="connsiteX6" fmla="*/ 848 w 944835"/>
              <a:gd name="connsiteY6" fmla="*/ 16039 h 521263"/>
              <a:gd name="connsiteX7" fmla="*/ 848 w 944835"/>
              <a:gd name="connsiteY7" fmla="*/ -745 h 52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4835" h="521263">
                <a:moveTo>
                  <a:pt x="945683" y="-745"/>
                </a:moveTo>
                <a:cubicBezTo>
                  <a:pt x="945683" y="-745"/>
                  <a:pt x="945683" y="6769"/>
                  <a:pt x="945683" y="16039"/>
                </a:cubicBezTo>
                <a:lnTo>
                  <a:pt x="945683" y="503733"/>
                </a:lnTo>
                <a:cubicBezTo>
                  <a:pt x="945683" y="513003"/>
                  <a:pt x="945683" y="520518"/>
                  <a:pt x="945683" y="520518"/>
                </a:cubicBezTo>
                <a:lnTo>
                  <a:pt x="848" y="520518"/>
                </a:lnTo>
                <a:cubicBezTo>
                  <a:pt x="848" y="520518"/>
                  <a:pt x="848" y="513003"/>
                  <a:pt x="848" y="503733"/>
                </a:cubicBezTo>
                <a:lnTo>
                  <a:pt x="848" y="16039"/>
                </a:lnTo>
                <a:cubicBezTo>
                  <a:pt x="848" y="6769"/>
                  <a:pt x="848" y="-745"/>
                  <a:pt x="848" y="-745"/>
                </a:cubicBezTo>
                <a:close/>
              </a:path>
            </a:pathLst>
          </a:custGeom>
          <a:solidFill>
            <a:srgbClr val="FFE6D5"/>
          </a:solidFill>
          <a:ln w="18080" cap="flat">
            <a:solidFill>
              <a:srgbClr val="15111D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09F0E4-DD8A-49B2-9547-59330E9DE19B}"/>
              </a:ext>
            </a:extLst>
          </p:cNvPr>
          <p:cNvSpPr txBox="1"/>
          <p:nvPr/>
        </p:nvSpPr>
        <p:spPr>
          <a:xfrm>
            <a:off x="7984991" y="3018660"/>
            <a:ext cx="880369" cy="316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59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Checker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B67803-7659-49B7-AFDB-61A0CE29BBB2}"/>
              </a:ext>
            </a:extLst>
          </p:cNvPr>
          <p:cNvSpPr txBox="1"/>
          <p:nvPr/>
        </p:nvSpPr>
        <p:spPr>
          <a:xfrm>
            <a:off x="7984990" y="3305178"/>
            <a:ext cx="433132" cy="316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59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RF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034EC53-AC3C-4BBC-BA72-70ECE3B6E566}"/>
              </a:ext>
            </a:extLst>
          </p:cNvPr>
          <p:cNvSpPr/>
          <p:nvPr/>
        </p:nvSpPr>
        <p:spPr>
          <a:xfrm>
            <a:off x="6867172" y="3409086"/>
            <a:ext cx="750715" cy="478047"/>
          </a:xfrm>
          <a:custGeom>
            <a:avLst/>
            <a:gdLst>
              <a:gd name="connsiteX0" fmla="*/ 751564 w 750715"/>
              <a:gd name="connsiteY0" fmla="*/ -746 h 478047"/>
              <a:gd name="connsiteX1" fmla="*/ 751564 w 750715"/>
              <a:gd name="connsiteY1" fmla="*/ 6698 h 478047"/>
              <a:gd name="connsiteX2" fmla="*/ 751564 w 750715"/>
              <a:gd name="connsiteY2" fmla="*/ 469858 h 478047"/>
              <a:gd name="connsiteX3" fmla="*/ 751564 w 750715"/>
              <a:gd name="connsiteY3" fmla="*/ 477302 h 478047"/>
              <a:gd name="connsiteX4" fmla="*/ 848 w 750715"/>
              <a:gd name="connsiteY4" fmla="*/ 477302 h 478047"/>
              <a:gd name="connsiteX5" fmla="*/ 848 w 750715"/>
              <a:gd name="connsiteY5" fmla="*/ 469858 h 478047"/>
              <a:gd name="connsiteX6" fmla="*/ 848 w 750715"/>
              <a:gd name="connsiteY6" fmla="*/ 6698 h 478047"/>
              <a:gd name="connsiteX7" fmla="*/ 848 w 750715"/>
              <a:gd name="connsiteY7" fmla="*/ -746 h 47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0715" h="478047">
                <a:moveTo>
                  <a:pt x="751564" y="-746"/>
                </a:moveTo>
                <a:cubicBezTo>
                  <a:pt x="751564" y="-746"/>
                  <a:pt x="751564" y="2587"/>
                  <a:pt x="751564" y="6698"/>
                </a:cubicBezTo>
                <a:lnTo>
                  <a:pt x="751564" y="469858"/>
                </a:lnTo>
                <a:cubicBezTo>
                  <a:pt x="751564" y="473969"/>
                  <a:pt x="751564" y="477302"/>
                  <a:pt x="751564" y="477302"/>
                </a:cubicBezTo>
                <a:lnTo>
                  <a:pt x="848" y="477302"/>
                </a:lnTo>
                <a:cubicBezTo>
                  <a:pt x="848" y="477302"/>
                  <a:pt x="848" y="473969"/>
                  <a:pt x="848" y="469858"/>
                </a:cubicBezTo>
                <a:lnTo>
                  <a:pt x="848" y="6698"/>
                </a:lnTo>
                <a:cubicBezTo>
                  <a:pt x="848" y="2587"/>
                  <a:pt x="848" y="-746"/>
                  <a:pt x="848" y="-746"/>
                </a:cubicBezTo>
                <a:close/>
              </a:path>
            </a:pathLst>
          </a:custGeom>
          <a:solidFill>
            <a:srgbClr val="FFE6D5"/>
          </a:solidFill>
          <a:ln w="17881" cap="flat">
            <a:solidFill>
              <a:srgbClr val="15111D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754711-288C-4916-B59C-09076801A51A}"/>
              </a:ext>
            </a:extLst>
          </p:cNvPr>
          <p:cNvSpPr txBox="1"/>
          <p:nvPr/>
        </p:nvSpPr>
        <p:spPr>
          <a:xfrm>
            <a:off x="6820169" y="3402515"/>
            <a:ext cx="683200" cy="316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59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Store 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48DCDC2-63BA-48DB-9A12-93E9B930A013}"/>
              </a:ext>
            </a:extLst>
          </p:cNvPr>
          <p:cNvSpPr/>
          <p:nvPr/>
        </p:nvSpPr>
        <p:spPr>
          <a:xfrm>
            <a:off x="7687079" y="2333498"/>
            <a:ext cx="251221" cy="190958"/>
          </a:xfrm>
          <a:custGeom>
            <a:avLst/>
            <a:gdLst>
              <a:gd name="connsiteX0" fmla="*/ 64064 w 251221"/>
              <a:gd name="connsiteY0" fmla="*/ 47312 h 190958"/>
              <a:gd name="connsiteX1" fmla="*/ 127293 w 251221"/>
              <a:gd name="connsiteY1" fmla="*/ 47176 h 190958"/>
              <a:gd name="connsiteX2" fmla="*/ 127478 w 251221"/>
              <a:gd name="connsiteY2" fmla="*/ 23209 h 190958"/>
              <a:gd name="connsiteX3" fmla="*/ 127651 w 251221"/>
              <a:gd name="connsiteY3" fmla="*/ -746 h 190958"/>
              <a:gd name="connsiteX4" fmla="*/ 190397 w 251221"/>
              <a:gd name="connsiteY4" fmla="*/ 46731 h 190958"/>
              <a:gd name="connsiteX5" fmla="*/ 252020 w 251221"/>
              <a:gd name="connsiteY5" fmla="*/ 95370 h 190958"/>
              <a:gd name="connsiteX6" fmla="*/ 189458 w 251221"/>
              <a:gd name="connsiteY6" fmla="*/ 143378 h 190958"/>
              <a:gd name="connsiteX7" fmla="*/ 128021 w 251221"/>
              <a:gd name="connsiteY7" fmla="*/ 190212 h 190958"/>
              <a:gd name="connsiteX8" fmla="*/ 127737 w 251221"/>
              <a:gd name="connsiteY8" fmla="*/ 166172 h 190958"/>
              <a:gd name="connsiteX9" fmla="*/ 127465 w 251221"/>
              <a:gd name="connsiteY9" fmla="*/ 142130 h 190958"/>
              <a:gd name="connsiteX10" fmla="*/ 64249 w 251221"/>
              <a:gd name="connsiteY10" fmla="*/ 142266 h 190958"/>
              <a:gd name="connsiteX11" fmla="*/ 1021 w 251221"/>
              <a:gd name="connsiteY11" fmla="*/ 142389 h 190958"/>
              <a:gd name="connsiteX12" fmla="*/ 935 w 251221"/>
              <a:gd name="connsiteY12" fmla="*/ 94913 h 190958"/>
              <a:gd name="connsiteX13" fmla="*/ 848 w 251221"/>
              <a:gd name="connsiteY13" fmla="*/ 47436 h 190958"/>
              <a:gd name="connsiteX14" fmla="*/ 64076 w 251221"/>
              <a:gd name="connsiteY14" fmla="*/ 47312 h 190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1221" h="190958">
                <a:moveTo>
                  <a:pt x="64064" y="47312"/>
                </a:moveTo>
                <a:lnTo>
                  <a:pt x="127293" y="47176"/>
                </a:lnTo>
                <a:lnTo>
                  <a:pt x="127478" y="23209"/>
                </a:lnTo>
                <a:lnTo>
                  <a:pt x="127651" y="-746"/>
                </a:lnTo>
                <a:lnTo>
                  <a:pt x="190397" y="46731"/>
                </a:lnTo>
                <a:cubicBezTo>
                  <a:pt x="241630" y="85487"/>
                  <a:pt x="252934" y="94418"/>
                  <a:pt x="252020" y="95370"/>
                </a:cubicBezTo>
                <a:cubicBezTo>
                  <a:pt x="251402" y="96012"/>
                  <a:pt x="223247" y="117619"/>
                  <a:pt x="189458" y="143378"/>
                </a:cubicBezTo>
                <a:lnTo>
                  <a:pt x="128021" y="190212"/>
                </a:lnTo>
                <a:lnTo>
                  <a:pt x="127737" y="166172"/>
                </a:lnTo>
                <a:lnTo>
                  <a:pt x="127465" y="142130"/>
                </a:lnTo>
                <a:lnTo>
                  <a:pt x="64249" y="142266"/>
                </a:lnTo>
                <a:lnTo>
                  <a:pt x="1021" y="142389"/>
                </a:lnTo>
                <a:lnTo>
                  <a:pt x="935" y="94913"/>
                </a:lnTo>
                <a:lnTo>
                  <a:pt x="848" y="47436"/>
                </a:lnTo>
                <a:lnTo>
                  <a:pt x="64076" y="47312"/>
                </a:lnTo>
                <a:close/>
              </a:path>
            </a:pathLst>
          </a:custGeom>
          <a:solidFill>
            <a:srgbClr val="1B0675"/>
          </a:solidFill>
          <a:ln w="1021" cap="flat">
            <a:solidFill>
              <a:srgbClr val="07070A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7023BF-29C4-4D54-B6BE-3DD7F85C404D}"/>
              </a:ext>
            </a:extLst>
          </p:cNvPr>
          <p:cNvSpPr txBox="1"/>
          <p:nvPr/>
        </p:nvSpPr>
        <p:spPr>
          <a:xfrm>
            <a:off x="6803997" y="3594277"/>
            <a:ext cx="705642" cy="316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59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queue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53CD899-A696-4234-8ADF-D56442771D02}"/>
              </a:ext>
            </a:extLst>
          </p:cNvPr>
          <p:cNvSpPr/>
          <p:nvPr/>
        </p:nvSpPr>
        <p:spPr>
          <a:xfrm>
            <a:off x="6814839" y="2844886"/>
            <a:ext cx="2157932" cy="1090039"/>
          </a:xfrm>
          <a:custGeom>
            <a:avLst/>
            <a:gdLst>
              <a:gd name="connsiteX0" fmla="*/ 2158781 w 2157932"/>
              <a:gd name="connsiteY0" fmla="*/ -745 h 1090039"/>
              <a:gd name="connsiteX1" fmla="*/ 2158781 w 2157932"/>
              <a:gd name="connsiteY1" fmla="*/ 5253 h 1090039"/>
              <a:gd name="connsiteX2" fmla="*/ 2158781 w 2157932"/>
              <a:gd name="connsiteY2" fmla="*/ 1083295 h 1090039"/>
              <a:gd name="connsiteX3" fmla="*/ 2158781 w 2157932"/>
              <a:gd name="connsiteY3" fmla="*/ 1089293 h 1090039"/>
              <a:gd name="connsiteX4" fmla="*/ 848 w 2157932"/>
              <a:gd name="connsiteY4" fmla="*/ 1089293 h 1090039"/>
              <a:gd name="connsiteX5" fmla="*/ 848 w 2157932"/>
              <a:gd name="connsiteY5" fmla="*/ 1083295 h 1090039"/>
              <a:gd name="connsiteX6" fmla="*/ 848 w 2157932"/>
              <a:gd name="connsiteY6" fmla="*/ 5253 h 1090039"/>
              <a:gd name="connsiteX7" fmla="*/ 848 w 2157932"/>
              <a:gd name="connsiteY7" fmla="*/ -745 h 109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932" h="1090039">
                <a:moveTo>
                  <a:pt x="2158781" y="-745"/>
                </a:moveTo>
                <a:cubicBezTo>
                  <a:pt x="2158781" y="-745"/>
                  <a:pt x="2158781" y="1940"/>
                  <a:pt x="2158781" y="5253"/>
                </a:cubicBezTo>
                <a:lnTo>
                  <a:pt x="2158781" y="1083295"/>
                </a:lnTo>
                <a:cubicBezTo>
                  <a:pt x="2158781" y="1086608"/>
                  <a:pt x="2158781" y="1089293"/>
                  <a:pt x="2158781" y="1089293"/>
                </a:cubicBezTo>
                <a:lnTo>
                  <a:pt x="848" y="1089293"/>
                </a:lnTo>
                <a:cubicBezTo>
                  <a:pt x="848" y="1089293"/>
                  <a:pt x="848" y="1086607"/>
                  <a:pt x="848" y="1083295"/>
                </a:cubicBezTo>
                <a:lnTo>
                  <a:pt x="848" y="5253"/>
                </a:lnTo>
                <a:cubicBezTo>
                  <a:pt x="848" y="1940"/>
                  <a:pt x="848" y="-745"/>
                  <a:pt x="848" y="-745"/>
                </a:cubicBezTo>
                <a:close/>
              </a:path>
            </a:pathLst>
          </a:custGeom>
          <a:noFill/>
          <a:ln w="13746" cap="flat">
            <a:solidFill>
              <a:srgbClr val="15111D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BC2F32-EA5A-466A-B20A-C0314D43701E}"/>
              </a:ext>
            </a:extLst>
          </p:cNvPr>
          <p:cNvSpPr txBox="1"/>
          <p:nvPr/>
        </p:nvSpPr>
        <p:spPr>
          <a:xfrm>
            <a:off x="7349955" y="1706666"/>
            <a:ext cx="1099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Pipeline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89FD6-75E3-4BCF-BF57-AF5426338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98107-E1E7-4464-AF66-3BF08102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23</a:t>
            </a:fld>
            <a:endParaRPr lang="en-US" dirty="0"/>
          </a:p>
        </p:txBody>
      </p:sp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541F18F5-B3F2-66B4-5EBE-C76497127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549" y="4175047"/>
            <a:ext cx="325731" cy="3257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B047C6-DD36-6994-785A-5F96CA676A72}"/>
              </a:ext>
            </a:extLst>
          </p:cNvPr>
          <p:cNvSpPr txBox="1"/>
          <p:nvPr/>
        </p:nvSpPr>
        <p:spPr>
          <a:xfrm>
            <a:off x="2728781" y="4132019"/>
            <a:ext cx="415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Verifying is </a:t>
            </a:r>
            <a:r>
              <a:rPr lang="en-IN" sz="2000" dirty="0">
                <a:solidFill>
                  <a:srgbClr val="0070C0"/>
                </a:solidFill>
              </a:rPr>
              <a:t>easier</a:t>
            </a:r>
            <a:r>
              <a:rPr lang="en-IN" sz="2000" dirty="0"/>
              <a:t> than computing. 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5C7122B-F1B1-071C-EDD2-625A4B194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171" y="4705080"/>
            <a:ext cx="9013658" cy="17704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COMM stage </a:t>
            </a:r>
            <a:r>
              <a:rPr lang="en-US" dirty="0">
                <a:solidFill>
                  <a:srgbClr val="7030A0"/>
                </a:solidFill>
              </a:rPr>
              <a:t>maintains</a:t>
            </a:r>
            <a:r>
              <a:rPr lang="en-US" dirty="0">
                <a:solidFill>
                  <a:schemeClr val="tx1"/>
                </a:solidFill>
              </a:rPr>
              <a:t> a shadow register file. It </a:t>
            </a:r>
            <a:r>
              <a:rPr lang="en-US" dirty="0">
                <a:solidFill>
                  <a:srgbClr val="FF0000"/>
                </a:solidFill>
              </a:rPr>
              <a:t>checks</a:t>
            </a:r>
            <a:r>
              <a:rPr lang="en-US" dirty="0">
                <a:solidFill>
                  <a:schemeClr val="tx1"/>
                </a:solidFill>
              </a:rPr>
              <a:t> the register file values and re-reads </a:t>
            </a:r>
            <a:r>
              <a:rPr lang="en-US" dirty="0">
                <a:solidFill>
                  <a:srgbClr val="00B050"/>
                </a:solidFill>
              </a:rPr>
              <a:t>values</a:t>
            </a:r>
            <a:r>
              <a:rPr lang="en-US" dirty="0">
                <a:solidFill>
                  <a:schemeClr val="tx1"/>
                </a:solidFill>
              </a:rPr>
              <a:t> from memory.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COMP stage: A dedicated ALU performs the </a:t>
            </a:r>
            <a:r>
              <a:rPr lang="en-US" dirty="0">
                <a:solidFill>
                  <a:srgbClr val="720F11"/>
                </a:solidFill>
              </a:rPr>
              <a:t>operations</a:t>
            </a:r>
            <a:r>
              <a:rPr lang="en-US" dirty="0">
                <a:solidFill>
                  <a:schemeClr val="tx1"/>
                </a:solidFill>
              </a:rPr>
              <a:t> once again (</a:t>
            </a:r>
            <a:r>
              <a:rPr lang="en-US" dirty="0" err="1">
                <a:solidFill>
                  <a:srgbClr val="002060"/>
                </a:solidFill>
              </a:rPr>
              <a:t>recomputation</a:t>
            </a:r>
            <a:r>
              <a:rPr lang="en-US" dirty="0">
                <a:solidFill>
                  <a:schemeClr val="tx1"/>
                </a:solidFill>
              </a:rPr>
              <a:t>); the results are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tallied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7168E88-9B07-BBE0-CCD1-46DC8C2B69F1}"/>
              </a:ext>
            </a:extLst>
          </p:cNvPr>
          <p:cNvSpPr/>
          <p:nvPr/>
        </p:nvSpPr>
        <p:spPr>
          <a:xfrm>
            <a:off x="9351033" y="1471478"/>
            <a:ext cx="1251796" cy="808997"/>
          </a:xfrm>
          <a:prstGeom prst="wedgeRoundRectCallout">
            <a:avLst>
              <a:gd name="adj1" fmla="val -89745"/>
              <a:gd name="adj2" fmla="val 40108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2-stage pipeline</a:t>
            </a:r>
          </a:p>
        </p:txBody>
      </p:sp>
    </p:spTree>
    <p:extLst>
      <p:ext uri="{BB962C8B-B14F-4D97-AF65-F5344CB8AC3E}">
        <p14:creationId xmlns:p14="http://schemas.microsoft.com/office/powerpoint/2010/main" val="1044372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01075-37F7-88F3-170C-DE23C8C0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Optimizations in the DIVA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C19C7-F233-E998-7A38-2B91DC170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616" y="1280161"/>
            <a:ext cx="7829852" cy="228254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L0 cache: Used to </a:t>
            </a:r>
            <a:r>
              <a:rPr lang="en-IN" dirty="0">
                <a:solidFill>
                  <a:srgbClr val="E21A23"/>
                </a:solidFill>
              </a:rPr>
              <a:t>reduce</a:t>
            </a:r>
            <a:r>
              <a:rPr lang="en-IN" dirty="0"/>
              <a:t> pressure on the L1 cache. It caches the most </a:t>
            </a:r>
            <a:r>
              <a:rPr lang="en-IN" dirty="0">
                <a:solidFill>
                  <a:srgbClr val="00B050"/>
                </a:solidFill>
              </a:rPr>
              <a:t>frequently</a:t>
            </a:r>
            <a:r>
              <a:rPr lang="en-IN" dirty="0"/>
              <a:t> read/written values.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We need a 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larger</a:t>
            </a:r>
            <a:r>
              <a:rPr lang="en-IN" dirty="0"/>
              <a:t> ROB and </a:t>
            </a:r>
            <a:r>
              <a:rPr lang="en-IN" dirty="0">
                <a:solidFill>
                  <a:srgbClr val="720F11"/>
                </a:solidFill>
              </a:rPr>
              <a:t>store queue</a:t>
            </a:r>
            <a:r>
              <a:rPr lang="en-IN" dirty="0"/>
              <a:t>. </a:t>
            </a:r>
            <a:r>
              <a:rPr lang="en-IN" dirty="0">
                <a:solidFill>
                  <a:srgbClr val="00B050"/>
                </a:solidFill>
              </a:rPr>
              <a:t>Values</a:t>
            </a:r>
            <a:r>
              <a:rPr lang="en-IN" dirty="0"/>
              <a:t> can be sent to the </a:t>
            </a:r>
            <a:r>
              <a:rPr lang="en-IN" dirty="0">
                <a:solidFill>
                  <a:srgbClr val="692146"/>
                </a:solidFill>
              </a:rPr>
              <a:t>memory</a:t>
            </a:r>
            <a:r>
              <a:rPr lang="en-IN" dirty="0"/>
              <a:t> only after the checker verifies them.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Give the 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checker</a:t>
            </a:r>
            <a:r>
              <a:rPr lang="en-IN" dirty="0"/>
              <a:t> its dedicated </a:t>
            </a: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store queue </a:t>
            </a:r>
            <a:r>
              <a:rPr lang="en-IN" dirty="0"/>
              <a:t>(small </a:t>
            </a:r>
            <a:r>
              <a:rPr lang="en-IN" dirty="0">
                <a:solidFill>
                  <a:srgbClr val="7030A0"/>
                </a:solidFill>
              </a:rPr>
              <a:t>buffer</a:t>
            </a:r>
            <a:r>
              <a:rPr lang="en-IN" dirty="0"/>
              <a:t> for uncommitted values) and </a:t>
            </a:r>
            <a:r>
              <a:rPr lang="en-IN" dirty="0">
                <a:solidFill>
                  <a:srgbClr val="C00000"/>
                </a:solidFill>
              </a:rPr>
              <a:t>register</a:t>
            </a:r>
            <a:r>
              <a:rPr lang="en-IN" dirty="0"/>
              <a:t> file.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F39B9-403C-0A0E-8A9C-978C0A2BF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23978-0A46-98CA-C007-9DA5ED604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ABA720-1E0F-AC82-EA7A-384F467CF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3745589"/>
            <a:ext cx="1091627" cy="10916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76951A-3EB4-93EE-9F80-42D956B0F5C9}"/>
              </a:ext>
            </a:extLst>
          </p:cNvPr>
          <p:cNvSpPr txBox="1"/>
          <p:nvPr/>
        </p:nvSpPr>
        <p:spPr>
          <a:xfrm>
            <a:off x="2518154" y="4041420"/>
            <a:ext cx="7121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The </a:t>
            </a:r>
            <a:r>
              <a:rPr lang="en-IN" sz="2000" dirty="0">
                <a:solidFill>
                  <a:srgbClr val="00B050"/>
                </a:solidFill>
              </a:rPr>
              <a:t>peak</a:t>
            </a:r>
            <a:r>
              <a:rPr lang="en-IN" sz="2000" dirty="0"/>
              <a:t> IPC of the DIVA checker is 2. If the </a:t>
            </a:r>
            <a:r>
              <a:rPr lang="en-IN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IPC</a:t>
            </a:r>
            <a:r>
              <a:rPr lang="en-IN" sz="2000" dirty="0"/>
              <a:t> of the OOO</a:t>
            </a:r>
            <a:br>
              <a:rPr lang="en-IN" sz="2000" dirty="0"/>
            </a:br>
            <a:r>
              <a:rPr lang="en-IN" sz="2000" dirty="0"/>
              <a:t>core &gt; 2, the </a:t>
            </a:r>
            <a:r>
              <a:rPr lang="en-IN" sz="2000" dirty="0">
                <a:solidFill>
                  <a:srgbClr val="C00000"/>
                </a:solidFill>
              </a:rPr>
              <a:t>checker</a:t>
            </a:r>
            <a:r>
              <a:rPr lang="en-IN" sz="2000" dirty="0"/>
              <a:t> </a:t>
            </a:r>
            <a:r>
              <a:rPr lang="en-IN" sz="2000" dirty="0">
                <a:solidFill>
                  <a:srgbClr val="E21A23"/>
                </a:solidFill>
              </a:rPr>
              <a:t>cannot</a:t>
            </a:r>
            <a:r>
              <a:rPr lang="en-IN" sz="2000" dirty="0"/>
              <a:t> keep up.  </a:t>
            </a:r>
          </a:p>
        </p:txBody>
      </p:sp>
      <p:pic>
        <p:nvPicPr>
          <p:cNvPr id="8" name="Picture 7" descr="A picture containing airplane&#10;&#10;Description automatically generated">
            <a:extLst>
              <a:ext uri="{FF2B5EF4-FFF2-40B4-BE49-F238E27FC236}">
                <a16:creationId xmlns:a16="http://schemas.microsoft.com/office/drawing/2014/main" id="{4DA69C0F-D04F-04DF-A07A-FB64A98F44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936">
            <a:off x="1753222" y="4933020"/>
            <a:ext cx="669129" cy="669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560A43-48C8-3791-FCAD-B9162F577B79}"/>
              </a:ext>
            </a:extLst>
          </p:cNvPr>
          <p:cNvSpPr txBox="1"/>
          <p:nvPr/>
        </p:nvSpPr>
        <p:spPr>
          <a:xfrm>
            <a:off x="2513762" y="5009263"/>
            <a:ext cx="72603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The queue of </a:t>
            </a:r>
            <a:r>
              <a:rPr lang="en-IN" sz="2000" dirty="0">
                <a:solidFill>
                  <a:srgbClr val="7030A0"/>
                </a:solidFill>
              </a:rPr>
              <a:t>unverified</a:t>
            </a:r>
            <a:r>
              <a:rPr lang="en-IN" sz="2000" dirty="0"/>
              <a:t> instructions is used to </a:t>
            </a:r>
            <a:r>
              <a:rPr lang="en-IN" sz="2000" dirty="0">
                <a:solidFill>
                  <a:srgbClr val="E21A23"/>
                </a:solidFill>
              </a:rPr>
              <a:t>smooth</a:t>
            </a:r>
            <a:r>
              <a:rPr lang="en-IN" sz="2000" dirty="0"/>
              <a:t> the rate</a:t>
            </a:r>
            <a:br>
              <a:rPr lang="en-IN" sz="2000" dirty="0"/>
            </a:br>
            <a:r>
              <a:rPr lang="en-IN" sz="2000" dirty="0"/>
              <a:t>of instruction commits. </a:t>
            </a:r>
          </a:p>
        </p:txBody>
      </p:sp>
    </p:spTree>
    <p:extLst>
      <p:ext uri="{BB962C8B-B14F-4D97-AF65-F5344CB8AC3E}">
        <p14:creationId xmlns:p14="http://schemas.microsoft.com/office/powerpoint/2010/main" val="25912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C13A-1962-4BE9-82EE-C53449DB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MultiSlave</a:t>
            </a:r>
            <a:r>
              <a:rPr lang="en-US" dirty="0"/>
              <a:t> System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54408-C749-CE53-8BBA-D1455F3CA2A9}"/>
              </a:ext>
            </a:extLst>
          </p:cNvPr>
          <p:cNvGrpSpPr/>
          <p:nvPr/>
        </p:nvGrpSpPr>
        <p:grpSpPr>
          <a:xfrm>
            <a:off x="2979269" y="951419"/>
            <a:ext cx="5875549" cy="2726232"/>
            <a:chOff x="1472521" y="1917577"/>
            <a:chExt cx="5875549" cy="272623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79EC77C-0765-40D2-9BAD-62F9421FE3AC}"/>
                </a:ext>
              </a:extLst>
            </p:cNvPr>
            <p:cNvSpPr/>
            <p:nvPr/>
          </p:nvSpPr>
          <p:spPr>
            <a:xfrm>
              <a:off x="2861797" y="2562994"/>
              <a:ext cx="12276" cy="336318"/>
            </a:xfrm>
            <a:custGeom>
              <a:avLst/>
              <a:gdLst>
                <a:gd name="connsiteX0" fmla="*/ 915 w 9525"/>
                <a:gd name="connsiteY0" fmla="*/ -687 h 285750"/>
                <a:gd name="connsiteX1" fmla="*/ 915 w 9525"/>
                <a:gd name="connsiteY1" fmla="*/ 28506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5750">
                  <a:moveTo>
                    <a:pt x="915" y="-687"/>
                  </a:moveTo>
                  <a:lnTo>
                    <a:pt x="915" y="285063"/>
                  </a:lnTo>
                </a:path>
              </a:pathLst>
            </a:custGeom>
            <a:noFill/>
            <a:ln w="26746" cap="flat">
              <a:solidFill>
                <a:srgbClr val="0000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AB59BE5-8B66-43FF-B715-30832A4AE90B}"/>
                </a:ext>
              </a:extLst>
            </p:cNvPr>
            <p:cNvSpPr/>
            <p:nvPr/>
          </p:nvSpPr>
          <p:spPr>
            <a:xfrm>
              <a:off x="2861797" y="2723136"/>
              <a:ext cx="3463513" cy="11211"/>
            </a:xfrm>
            <a:custGeom>
              <a:avLst/>
              <a:gdLst>
                <a:gd name="connsiteX0" fmla="*/ 915 w 2687402"/>
                <a:gd name="connsiteY0" fmla="*/ -687 h 9525"/>
                <a:gd name="connsiteX1" fmla="*/ 2688317 w 2687402"/>
                <a:gd name="connsiteY1" fmla="*/ -6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87402" h="9525">
                  <a:moveTo>
                    <a:pt x="915" y="-687"/>
                  </a:moveTo>
                  <a:lnTo>
                    <a:pt x="2688317" y="-687"/>
                  </a:lnTo>
                </a:path>
              </a:pathLst>
            </a:custGeom>
            <a:noFill/>
            <a:ln w="27594" cap="flat">
              <a:solidFill>
                <a:srgbClr val="0000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577937E-7B63-43BF-9990-324EEF7CF80D}"/>
                </a:ext>
              </a:extLst>
            </p:cNvPr>
            <p:cNvSpPr/>
            <p:nvPr/>
          </p:nvSpPr>
          <p:spPr>
            <a:xfrm>
              <a:off x="6335843" y="2595022"/>
              <a:ext cx="12276" cy="336318"/>
            </a:xfrm>
            <a:custGeom>
              <a:avLst/>
              <a:gdLst>
                <a:gd name="connsiteX0" fmla="*/ 915 w 9525"/>
                <a:gd name="connsiteY0" fmla="*/ -687 h 285750"/>
                <a:gd name="connsiteX1" fmla="*/ 915 w 9525"/>
                <a:gd name="connsiteY1" fmla="*/ 28506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5750">
                  <a:moveTo>
                    <a:pt x="915" y="-687"/>
                  </a:moveTo>
                  <a:lnTo>
                    <a:pt x="915" y="285063"/>
                  </a:lnTo>
                </a:path>
              </a:pathLst>
            </a:custGeom>
            <a:noFill/>
            <a:ln w="26746" cap="flat">
              <a:solidFill>
                <a:srgbClr val="0000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F09CD5-CE6E-44C3-8A2E-84224B2F6886}"/>
                </a:ext>
              </a:extLst>
            </p:cNvPr>
            <p:cNvSpPr/>
            <p:nvPr/>
          </p:nvSpPr>
          <p:spPr>
            <a:xfrm>
              <a:off x="3400175" y="1917577"/>
              <a:ext cx="2490227" cy="352333"/>
            </a:xfrm>
            <a:custGeom>
              <a:avLst/>
              <a:gdLst>
                <a:gd name="connsiteX0" fmla="*/ 1933128 w 1932212"/>
                <a:gd name="connsiteY0" fmla="*/ -687 h 299357"/>
                <a:gd name="connsiteX1" fmla="*/ 1933128 w 1932212"/>
                <a:gd name="connsiteY1" fmla="*/ 148991 h 299357"/>
                <a:gd name="connsiteX2" fmla="*/ 1933128 w 1932212"/>
                <a:gd name="connsiteY2" fmla="*/ 148991 h 299357"/>
                <a:gd name="connsiteX3" fmla="*/ 1933128 w 1932212"/>
                <a:gd name="connsiteY3" fmla="*/ 298670 h 299357"/>
                <a:gd name="connsiteX4" fmla="*/ 915 w 1932212"/>
                <a:gd name="connsiteY4" fmla="*/ 298670 h 299357"/>
                <a:gd name="connsiteX5" fmla="*/ 915 w 1932212"/>
                <a:gd name="connsiteY5" fmla="*/ 148991 h 299357"/>
                <a:gd name="connsiteX6" fmla="*/ 915 w 1932212"/>
                <a:gd name="connsiteY6" fmla="*/ 148991 h 299357"/>
                <a:gd name="connsiteX7" fmla="*/ 915 w 1932212"/>
                <a:gd name="connsiteY7" fmla="*/ -687 h 299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32212" h="299357">
                  <a:moveTo>
                    <a:pt x="1933128" y="-687"/>
                  </a:moveTo>
                  <a:cubicBezTo>
                    <a:pt x="1933128" y="-687"/>
                    <a:pt x="1933128" y="66326"/>
                    <a:pt x="1933128" y="148991"/>
                  </a:cubicBezTo>
                  <a:lnTo>
                    <a:pt x="1933128" y="148991"/>
                  </a:lnTo>
                  <a:cubicBezTo>
                    <a:pt x="1933128" y="231657"/>
                    <a:pt x="1933128" y="298670"/>
                    <a:pt x="1933128" y="298670"/>
                  </a:cubicBezTo>
                  <a:lnTo>
                    <a:pt x="915" y="298670"/>
                  </a:lnTo>
                  <a:cubicBezTo>
                    <a:pt x="915" y="298670"/>
                    <a:pt x="915" y="231657"/>
                    <a:pt x="915" y="148991"/>
                  </a:cubicBezTo>
                  <a:lnTo>
                    <a:pt x="915" y="148991"/>
                  </a:lnTo>
                  <a:cubicBezTo>
                    <a:pt x="915" y="66326"/>
                    <a:pt x="915" y="-687"/>
                    <a:pt x="915" y="-687"/>
                  </a:cubicBezTo>
                  <a:close/>
                </a:path>
              </a:pathLst>
            </a:custGeom>
            <a:solidFill>
              <a:srgbClr val="FFE6D5"/>
            </a:solidFill>
            <a:ln w="14288" cap="flat">
              <a:solidFill>
                <a:srgbClr val="15111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7D46B3-CE89-48B8-A8FC-3E91ECCA7A23}"/>
                </a:ext>
              </a:extLst>
            </p:cNvPr>
            <p:cNvSpPr txBox="1"/>
            <p:nvPr/>
          </p:nvSpPr>
          <p:spPr>
            <a:xfrm>
              <a:off x="3387543" y="1924628"/>
              <a:ext cx="25090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Unverified execution</a:t>
              </a:r>
            </a:p>
          </p:txBody>
        </p:sp>
        <p:grpSp>
          <p:nvGrpSpPr>
            <p:cNvPr id="14" name="Content Placeholder 6">
              <a:extLst>
                <a:ext uri="{FF2B5EF4-FFF2-40B4-BE49-F238E27FC236}">
                  <a16:creationId xmlns:a16="http://schemas.microsoft.com/office/drawing/2014/main" id="{9D3747FC-5E74-4FAC-A64B-BA215F765F70}"/>
                </a:ext>
              </a:extLst>
            </p:cNvPr>
            <p:cNvGrpSpPr/>
            <p:nvPr/>
          </p:nvGrpSpPr>
          <p:grpSpPr>
            <a:xfrm>
              <a:off x="2851410" y="3173165"/>
              <a:ext cx="1932282" cy="352338"/>
              <a:chOff x="2558862" y="3386137"/>
              <a:chExt cx="1499292" cy="299361"/>
            </a:xfrm>
            <a:noFill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B0381E4-454D-41C7-92EE-641ED2790BE9}"/>
                  </a:ext>
                </a:extLst>
              </p:cNvPr>
              <p:cNvSpPr/>
              <p:nvPr/>
            </p:nvSpPr>
            <p:spPr>
              <a:xfrm>
                <a:off x="2558862" y="3386137"/>
                <a:ext cx="9525" cy="285750"/>
              </a:xfrm>
              <a:custGeom>
                <a:avLst/>
                <a:gdLst>
                  <a:gd name="connsiteX0" fmla="*/ 915 w 9525"/>
                  <a:gd name="connsiteY0" fmla="*/ -679 h 285750"/>
                  <a:gd name="connsiteX1" fmla="*/ 915 w 9525"/>
                  <a:gd name="connsiteY1" fmla="*/ 285071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85750">
                    <a:moveTo>
                      <a:pt x="915" y="-679"/>
                    </a:moveTo>
                    <a:lnTo>
                      <a:pt x="915" y="285071"/>
                    </a:lnTo>
                  </a:path>
                </a:pathLst>
              </a:custGeom>
              <a:noFill/>
              <a:ln w="26670" cap="flat">
                <a:solidFill>
                  <a:srgbClr val="0000E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C717945-BDE3-4303-A25B-D957AEEB1483}"/>
                  </a:ext>
                </a:extLst>
              </p:cNvPr>
              <p:cNvSpPr/>
              <p:nvPr/>
            </p:nvSpPr>
            <p:spPr>
              <a:xfrm>
                <a:off x="2558862" y="3522211"/>
                <a:ext cx="1496987" cy="9525"/>
              </a:xfrm>
              <a:custGeom>
                <a:avLst/>
                <a:gdLst>
                  <a:gd name="connsiteX0" fmla="*/ 915 w 1496987"/>
                  <a:gd name="connsiteY0" fmla="*/ -679 h 9525"/>
                  <a:gd name="connsiteX1" fmla="*/ 1497902 w 1496987"/>
                  <a:gd name="connsiteY1" fmla="*/ -67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96987" h="9525">
                    <a:moveTo>
                      <a:pt x="915" y="-679"/>
                    </a:moveTo>
                    <a:lnTo>
                      <a:pt x="1497902" y="-679"/>
                    </a:lnTo>
                  </a:path>
                </a:pathLst>
              </a:custGeom>
              <a:noFill/>
              <a:ln w="26854" cap="flat">
                <a:solidFill>
                  <a:srgbClr val="0000E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9A404FB-1494-420E-85A2-47B5EA6DDB7D}"/>
                  </a:ext>
                </a:extLst>
              </p:cNvPr>
              <p:cNvSpPr/>
              <p:nvPr/>
            </p:nvSpPr>
            <p:spPr>
              <a:xfrm>
                <a:off x="4058155" y="3399748"/>
                <a:ext cx="9525" cy="285750"/>
              </a:xfrm>
              <a:custGeom>
                <a:avLst/>
                <a:gdLst>
                  <a:gd name="connsiteX0" fmla="*/ 915 w 9525"/>
                  <a:gd name="connsiteY0" fmla="*/ -679 h 285750"/>
                  <a:gd name="connsiteX1" fmla="*/ 915 w 9525"/>
                  <a:gd name="connsiteY1" fmla="*/ 285071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85750">
                    <a:moveTo>
                      <a:pt x="915" y="-679"/>
                    </a:moveTo>
                    <a:lnTo>
                      <a:pt x="915" y="285071"/>
                    </a:lnTo>
                  </a:path>
                </a:pathLst>
              </a:custGeom>
              <a:noFill/>
              <a:ln w="26670" cap="flat">
                <a:solidFill>
                  <a:srgbClr val="0000E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FC7F8AF-BFC7-4C43-8858-FFCCD5ADCE28}"/>
                </a:ext>
              </a:extLst>
            </p:cNvPr>
            <p:cNvSpPr/>
            <p:nvPr/>
          </p:nvSpPr>
          <p:spPr>
            <a:xfrm>
              <a:off x="1545869" y="3196583"/>
              <a:ext cx="1185063" cy="353545"/>
            </a:xfrm>
            <a:custGeom>
              <a:avLst/>
              <a:gdLst>
                <a:gd name="connsiteX0" fmla="*/ 920427 w 919512"/>
                <a:gd name="connsiteY0" fmla="*/ -687 h 300387"/>
                <a:gd name="connsiteX1" fmla="*/ 920427 w 919512"/>
                <a:gd name="connsiteY1" fmla="*/ 5455 h 300387"/>
                <a:gd name="connsiteX2" fmla="*/ 920427 w 919512"/>
                <a:gd name="connsiteY2" fmla="*/ 293559 h 300387"/>
                <a:gd name="connsiteX3" fmla="*/ 920427 w 919512"/>
                <a:gd name="connsiteY3" fmla="*/ 299701 h 300387"/>
                <a:gd name="connsiteX4" fmla="*/ 915 w 919512"/>
                <a:gd name="connsiteY4" fmla="*/ 299701 h 300387"/>
                <a:gd name="connsiteX5" fmla="*/ 915 w 919512"/>
                <a:gd name="connsiteY5" fmla="*/ 293559 h 300387"/>
                <a:gd name="connsiteX6" fmla="*/ 915 w 919512"/>
                <a:gd name="connsiteY6" fmla="*/ 5455 h 300387"/>
                <a:gd name="connsiteX7" fmla="*/ 915 w 919512"/>
                <a:gd name="connsiteY7" fmla="*/ -687 h 300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9512" h="300387">
                  <a:moveTo>
                    <a:pt x="920427" y="-687"/>
                  </a:moveTo>
                  <a:cubicBezTo>
                    <a:pt x="920427" y="-687"/>
                    <a:pt x="920427" y="2063"/>
                    <a:pt x="920427" y="5455"/>
                  </a:cubicBezTo>
                  <a:lnTo>
                    <a:pt x="920427" y="293559"/>
                  </a:lnTo>
                  <a:cubicBezTo>
                    <a:pt x="920427" y="296951"/>
                    <a:pt x="920427" y="299701"/>
                    <a:pt x="920427" y="299701"/>
                  </a:cubicBezTo>
                  <a:lnTo>
                    <a:pt x="915" y="299701"/>
                  </a:lnTo>
                  <a:cubicBezTo>
                    <a:pt x="915" y="299701"/>
                    <a:pt x="915" y="296951"/>
                    <a:pt x="915" y="293559"/>
                  </a:cubicBezTo>
                  <a:lnTo>
                    <a:pt x="915" y="5455"/>
                  </a:lnTo>
                  <a:cubicBezTo>
                    <a:pt x="915" y="2063"/>
                    <a:pt x="915" y="-687"/>
                    <a:pt x="915" y="-687"/>
                  </a:cubicBezTo>
                  <a:close/>
                </a:path>
              </a:pathLst>
            </a:custGeom>
            <a:solidFill>
              <a:srgbClr val="FFE6D5"/>
            </a:solidFill>
            <a:ln w="13258" cap="flat">
              <a:solidFill>
                <a:srgbClr val="15111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CA07D3-997D-46DD-BA57-1C436A2524A4}"/>
                </a:ext>
              </a:extLst>
            </p:cNvPr>
            <p:cNvSpPr txBox="1"/>
            <p:nvPr/>
          </p:nvSpPr>
          <p:spPr>
            <a:xfrm>
              <a:off x="1472521" y="3204240"/>
              <a:ext cx="1353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Checker 1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8032890-DA60-4432-9EFC-07A7C3FA240E}"/>
                </a:ext>
              </a:extLst>
            </p:cNvPr>
            <p:cNvSpPr/>
            <p:nvPr/>
          </p:nvSpPr>
          <p:spPr>
            <a:xfrm>
              <a:off x="2707244" y="3769524"/>
              <a:ext cx="1185063" cy="353545"/>
            </a:xfrm>
            <a:custGeom>
              <a:avLst/>
              <a:gdLst>
                <a:gd name="connsiteX0" fmla="*/ 920427 w 919512"/>
                <a:gd name="connsiteY0" fmla="*/ -687 h 300387"/>
                <a:gd name="connsiteX1" fmla="*/ 920427 w 919512"/>
                <a:gd name="connsiteY1" fmla="*/ 5455 h 300387"/>
                <a:gd name="connsiteX2" fmla="*/ 920427 w 919512"/>
                <a:gd name="connsiteY2" fmla="*/ 293559 h 300387"/>
                <a:gd name="connsiteX3" fmla="*/ 920427 w 919512"/>
                <a:gd name="connsiteY3" fmla="*/ 299701 h 300387"/>
                <a:gd name="connsiteX4" fmla="*/ 915 w 919512"/>
                <a:gd name="connsiteY4" fmla="*/ 299701 h 300387"/>
                <a:gd name="connsiteX5" fmla="*/ 915 w 919512"/>
                <a:gd name="connsiteY5" fmla="*/ 293559 h 300387"/>
                <a:gd name="connsiteX6" fmla="*/ 915 w 919512"/>
                <a:gd name="connsiteY6" fmla="*/ 5455 h 300387"/>
                <a:gd name="connsiteX7" fmla="*/ 915 w 919512"/>
                <a:gd name="connsiteY7" fmla="*/ -687 h 300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9512" h="300387">
                  <a:moveTo>
                    <a:pt x="920427" y="-687"/>
                  </a:moveTo>
                  <a:cubicBezTo>
                    <a:pt x="920427" y="-687"/>
                    <a:pt x="920427" y="2063"/>
                    <a:pt x="920427" y="5455"/>
                  </a:cubicBezTo>
                  <a:lnTo>
                    <a:pt x="920427" y="293559"/>
                  </a:lnTo>
                  <a:cubicBezTo>
                    <a:pt x="920427" y="296951"/>
                    <a:pt x="920427" y="299701"/>
                    <a:pt x="920427" y="299701"/>
                  </a:cubicBezTo>
                  <a:lnTo>
                    <a:pt x="915" y="299701"/>
                  </a:lnTo>
                  <a:cubicBezTo>
                    <a:pt x="915" y="299701"/>
                    <a:pt x="915" y="296951"/>
                    <a:pt x="915" y="293559"/>
                  </a:cubicBezTo>
                  <a:lnTo>
                    <a:pt x="915" y="5455"/>
                  </a:lnTo>
                  <a:cubicBezTo>
                    <a:pt x="915" y="2063"/>
                    <a:pt x="915" y="-687"/>
                    <a:pt x="915" y="-687"/>
                  </a:cubicBezTo>
                  <a:close/>
                </a:path>
              </a:pathLst>
            </a:custGeom>
            <a:solidFill>
              <a:srgbClr val="FFE6D5"/>
            </a:solidFill>
            <a:ln w="13258" cap="flat">
              <a:solidFill>
                <a:srgbClr val="15111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EFB8EAD-8133-4C4D-9C01-FF59AE1A9529}"/>
                </a:ext>
              </a:extLst>
            </p:cNvPr>
            <p:cNvSpPr txBox="1"/>
            <p:nvPr/>
          </p:nvSpPr>
          <p:spPr>
            <a:xfrm>
              <a:off x="2634338" y="3768772"/>
              <a:ext cx="1353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Checker 2</a:t>
              </a:r>
            </a:p>
          </p:txBody>
        </p:sp>
        <p:grpSp>
          <p:nvGrpSpPr>
            <p:cNvPr id="22" name="Content Placeholder 6">
              <a:extLst>
                <a:ext uri="{FF2B5EF4-FFF2-40B4-BE49-F238E27FC236}">
                  <a16:creationId xmlns:a16="http://schemas.microsoft.com/office/drawing/2014/main" id="{8CA8B2D6-DBF2-4186-8875-61B5B3D4AF90}"/>
                </a:ext>
              </a:extLst>
            </p:cNvPr>
            <p:cNvGrpSpPr/>
            <p:nvPr/>
          </p:nvGrpSpPr>
          <p:grpSpPr>
            <a:xfrm>
              <a:off x="4014103" y="3749710"/>
              <a:ext cx="1932282" cy="352338"/>
              <a:chOff x="3461016" y="3875994"/>
              <a:chExt cx="1499292" cy="299361"/>
            </a:xfrm>
            <a:no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A17D70-8512-487B-A1B4-DF0E747DC9DA}"/>
                  </a:ext>
                </a:extLst>
              </p:cNvPr>
              <p:cNvSpPr/>
              <p:nvPr/>
            </p:nvSpPr>
            <p:spPr>
              <a:xfrm>
                <a:off x="3461016" y="3875994"/>
                <a:ext cx="9525" cy="285750"/>
              </a:xfrm>
              <a:custGeom>
                <a:avLst/>
                <a:gdLst>
                  <a:gd name="connsiteX0" fmla="*/ 1010 w 9525"/>
                  <a:gd name="connsiteY0" fmla="*/ -628 h 285750"/>
                  <a:gd name="connsiteX1" fmla="*/ 1010 w 9525"/>
                  <a:gd name="connsiteY1" fmla="*/ 285122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85750">
                    <a:moveTo>
                      <a:pt x="1010" y="-628"/>
                    </a:moveTo>
                    <a:lnTo>
                      <a:pt x="1010" y="285122"/>
                    </a:lnTo>
                  </a:path>
                </a:pathLst>
              </a:custGeom>
              <a:noFill/>
              <a:ln w="26670" cap="flat">
                <a:solidFill>
                  <a:srgbClr val="0000E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A19052E-3624-473D-9323-A1B8CE6CE2D8}"/>
                  </a:ext>
                </a:extLst>
              </p:cNvPr>
              <p:cNvSpPr/>
              <p:nvPr/>
            </p:nvSpPr>
            <p:spPr>
              <a:xfrm>
                <a:off x="3461016" y="4012068"/>
                <a:ext cx="1496987" cy="9525"/>
              </a:xfrm>
              <a:custGeom>
                <a:avLst/>
                <a:gdLst>
                  <a:gd name="connsiteX0" fmla="*/ 1010 w 1496987"/>
                  <a:gd name="connsiteY0" fmla="*/ -628 h 9525"/>
                  <a:gd name="connsiteX1" fmla="*/ 1497997 w 1496987"/>
                  <a:gd name="connsiteY1" fmla="*/ -62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96987" h="9525">
                    <a:moveTo>
                      <a:pt x="1010" y="-628"/>
                    </a:moveTo>
                    <a:lnTo>
                      <a:pt x="1497997" y="-628"/>
                    </a:lnTo>
                  </a:path>
                </a:pathLst>
              </a:custGeom>
              <a:noFill/>
              <a:ln w="26854" cap="flat">
                <a:solidFill>
                  <a:srgbClr val="0000E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5157C14-900E-4E41-938E-3BCB24CF2D20}"/>
                  </a:ext>
                </a:extLst>
              </p:cNvPr>
              <p:cNvSpPr/>
              <p:nvPr/>
            </p:nvSpPr>
            <p:spPr>
              <a:xfrm>
                <a:off x="4960308" y="3889605"/>
                <a:ext cx="9525" cy="285750"/>
              </a:xfrm>
              <a:custGeom>
                <a:avLst/>
                <a:gdLst>
                  <a:gd name="connsiteX0" fmla="*/ 1010 w 9525"/>
                  <a:gd name="connsiteY0" fmla="*/ -628 h 285750"/>
                  <a:gd name="connsiteX1" fmla="*/ 1010 w 9525"/>
                  <a:gd name="connsiteY1" fmla="*/ 285122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85750">
                    <a:moveTo>
                      <a:pt x="1010" y="-628"/>
                    </a:moveTo>
                    <a:lnTo>
                      <a:pt x="1010" y="285122"/>
                    </a:lnTo>
                  </a:path>
                </a:pathLst>
              </a:custGeom>
              <a:noFill/>
              <a:ln w="26670" cap="flat">
                <a:solidFill>
                  <a:srgbClr val="0000E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D536234-BC03-4FC0-8056-A6152F5B33FF}"/>
                </a:ext>
              </a:extLst>
            </p:cNvPr>
            <p:cNvSpPr/>
            <p:nvPr/>
          </p:nvSpPr>
          <p:spPr>
            <a:xfrm>
              <a:off x="4027996" y="2587007"/>
              <a:ext cx="12276" cy="336318"/>
            </a:xfrm>
            <a:custGeom>
              <a:avLst/>
              <a:gdLst>
                <a:gd name="connsiteX0" fmla="*/ 915 w 9525"/>
                <a:gd name="connsiteY0" fmla="*/ -687 h 285750"/>
                <a:gd name="connsiteX1" fmla="*/ 915 w 9525"/>
                <a:gd name="connsiteY1" fmla="*/ 28506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5750">
                  <a:moveTo>
                    <a:pt x="915" y="-687"/>
                  </a:moveTo>
                  <a:lnTo>
                    <a:pt x="915" y="285063"/>
                  </a:lnTo>
                </a:path>
              </a:pathLst>
            </a:custGeom>
            <a:noFill/>
            <a:ln w="26746" cap="flat">
              <a:solidFill>
                <a:srgbClr val="0000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C346C39-F18B-4B2F-8C6A-DA14BDAFAD81}"/>
                </a:ext>
              </a:extLst>
            </p:cNvPr>
            <p:cNvSpPr/>
            <p:nvPr/>
          </p:nvSpPr>
          <p:spPr>
            <a:xfrm>
              <a:off x="5159111" y="2562994"/>
              <a:ext cx="12276" cy="336318"/>
            </a:xfrm>
            <a:custGeom>
              <a:avLst/>
              <a:gdLst>
                <a:gd name="connsiteX0" fmla="*/ 915 w 9525"/>
                <a:gd name="connsiteY0" fmla="*/ -687 h 285750"/>
                <a:gd name="connsiteX1" fmla="*/ 915 w 9525"/>
                <a:gd name="connsiteY1" fmla="*/ 28506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5750">
                  <a:moveTo>
                    <a:pt x="915" y="-687"/>
                  </a:moveTo>
                  <a:lnTo>
                    <a:pt x="915" y="285063"/>
                  </a:lnTo>
                </a:path>
              </a:pathLst>
            </a:custGeom>
            <a:noFill/>
            <a:ln w="26746" cap="flat">
              <a:solidFill>
                <a:srgbClr val="0000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1FB45C-7B7E-46EE-AF03-D15589C007EC}"/>
                </a:ext>
              </a:extLst>
            </p:cNvPr>
            <p:cNvSpPr txBox="1"/>
            <p:nvPr/>
          </p:nvSpPr>
          <p:spPr>
            <a:xfrm>
              <a:off x="2686742" y="2257134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A</a:t>
              </a:r>
              <a:endParaRPr lang="en-US" sz="135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3C1E4D-F085-4671-AB6E-1397CC567A66}"/>
                </a:ext>
              </a:extLst>
            </p:cNvPr>
            <p:cNvSpPr txBox="1"/>
            <p:nvPr/>
          </p:nvSpPr>
          <p:spPr>
            <a:xfrm>
              <a:off x="3865095" y="2258625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B</a:t>
              </a:r>
              <a:endParaRPr lang="en-US" sz="135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E35F7E1-6D12-4175-8509-D847B4EACF7D}"/>
                </a:ext>
              </a:extLst>
            </p:cNvPr>
            <p:cNvSpPr txBox="1"/>
            <p:nvPr/>
          </p:nvSpPr>
          <p:spPr>
            <a:xfrm>
              <a:off x="4992834" y="2265149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C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29161F9-F14D-4E1D-9F93-46C695877662}"/>
                </a:ext>
              </a:extLst>
            </p:cNvPr>
            <p:cNvSpPr txBox="1"/>
            <p:nvPr/>
          </p:nvSpPr>
          <p:spPr>
            <a:xfrm>
              <a:off x="6151816" y="2274543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D</a:t>
              </a:r>
              <a:endParaRPr lang="en-US" sz="135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04BE381-82AD-4A07-BB52-F6C749BA3DC5}"/>
                </a:ext>
              </a:extLst>
            </p:cNvPr>
            <p:cNvSpPr txBox="1"/>
            <p:nvPr/>
          </p:nvSpPr>
          <p:spPr>
            <a:xfrm>
              <a:off x="2719246" y="2852884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A</a:t>
              </a:r>
              <a:endParaRPr lang="en-US" sz="135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CB02923-16D0-4351-BCEE-39BB2FEE160B}"/>
                </a:ext>
              </a:extLst>
            </p:cNvPr>
            <p:cNvSpPr txBox="1"/>
            <p:nvPr/>
          </p:nvSpPr>
          <p:spPr>
            <a:xfrm>
              <a:off x="4619563" y="2864122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B</a:t>
              </a:r>
              <a:endParaRPr lang="en-US" sz="135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grpSp>
          <p:nvGrpSpPr>
            <p:cNvPr id="34" name="Content Placeholder 6">
              <a:extLst>
                <a:ext uri="{FF2B5EF4-FFF2-40B4-BE49-F238E27FC236}">
                  <a16:creationId xmlns:a16="http://schemas.microsoft.com/office/drawing/2014/main" id="{9EDC7334-7E6C-43D9-8B46-2B17EB9402AA}"/>
                </a:ext>
              </a:extLst>
            </p:cNvPr>
            <p:cNvGrpSpPr/>
            <p:nvPr/>
          </p:nvGrpSpPr>
          <p:grpSpPr>
            <a:xfrm>
              <a:off x="5177930" y="4212634"/>
              <a:ext cx="1932282" cy="352338"/>
              <a:chOff x="4364050" y="4269314"/>
              <a:chExt cx="1499292" cy="299361"/>
            </a:xfrm>
            <a:no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9F63861-39E4-46DB-9916-58196660853E}"/>
                  </a:ext>
                </a:extLst>
              </p:cNvPr>
              <p:cNvSpPr/>
              <p:nvPr/>
            </p:nvSpPr>
            <p:spPr>
              <a:xfrm>
                <a:off x="4364050" y="4269314"/>
                <a:ext cx="9525" cy="285750"/>
              </a:xfrm>
              <a:custGeom>
                <a:avLst/>
                <a:gdLst>
                  <a:gd name="connsiteX0" fmla="*/ 1104 w 9525"/>
                  <a:gd name="connsiteY0" fmla="*/ -586 h 285750"/>
                  <a:gd name="connsiteX1" fmla="*/ 1104 w 9525"/>
                  <a:gd name="connsiteY1" fmla="*/ 285164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85750">
                    <a:moveTo>
                      <a:pt x="1104" y="-586"/>
                    </a:moveTo>
                    <a:lnTo>
                      <a:pt x="1104" y="285164"/>
                    </a:lnTo>
                  </a:path>
                </a:pathLst>
              </a:custGeom>
              <a:noFill/>
              <a:ln w="26670" cap="flat">
                <a:solidFill>
                  <a:srgbClr val="0000E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56AE4843-DCA1-4275-8134-0C1E2EF98B13}"/>
                  </a:ext>
                </a:extLst>
              </p:cNvPr>
              <p:cNvSpPr/>
              <p:nvPr/>
            </p:nvSpPr>
            <p:spPr>
              <a:xfrm>
                <a:off x="4364050" y="4405388"/>
                <a:ext cx="1496987" cy="9525"/>
              </a:xfrm>
              <a:custGeom>
                <a:avLst/>
                <a:gdLst>
                  <a:gd name="connsiteX0" fmla="*/ 1104 w 1496987"/>
                  <a:gd name="connsiteY0" fmla="*/ -586 h 9525"/>
                  <a:gd name="connsiteX1" fmla="*/ 1498092 w 1496987"/>
                  <a:gd name="connsiteY1" fmla="*/ -58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96987" h="9525">
                    <a:moveTo>
                      <a:pt x="1104" y="-586"/>
                    </a:moveTo>
                    <a:lnTo>
                      <a:pt x="1498092" y="-586"/>
                    </a:lnTo>
                  </a:path>
                </a:pathLst>
              </a:custGeom>
              <a:noFill/>
              <a:ln w="26854" cap="flat">
                <a:solidFill>
                  <a:srgbClr val="0000E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F73FADE1-D27B-4D66-BE56-0AA10C35FB13}"/>
                  </a:ext>
                </a:extLst>
              </p:cNvPr>
              <p:cNvSpPr/>
              <p:nvPr/>
            </p:nvSpPr>
            <p:spPr>
              <a:xfrm>
                <a:off x="5863342" y="4282925"/>
                <a:ext cx="9525" cy="285750"/>
              </a:xfrm>
              <a:custGeom>
                <a:avLst/>
                <a:gdLst>
                  <a:gd name="connsiteX0" fmla="*/ 1104 w 9525"/>
                  <a:gd name="connsiteY0" fmla="*/ -586 h 285750"/>
                  <a:gd name="connsiteX1" fmla="*/ 1104 w 9525"/>
                  <a:gd name="connsiteY1" fmla="*/ 285164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85750">
                    <a:moveTo>
                      <a:pt x="1104" y="-586"/>
                    </a:moveTo>
                    <a:lnTo>
                      <a:pt x="1104" y="285164"/>
                    </a:lnTo>
                  </a:path>
                </a:pathLst>
              </a:custGeom>
              <a:noFill/>
              <a:ln w="26670" cap="flat">
                <a:solidFill>
                  <a:srgbClr val="0000E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4179317-4573-4DCB-A289-96A229E038BC}"/>
                </a:ext>
              </a:extLst>
            </p:cNvPr>
            <p:cNvSpPr/>
            <p:nvPr/>
          </p:nvSpPr>
          <p:spPr>
            <a:xfrm>
              <a:off x="3872387" y="4236054"/>
              <a:ext cx="1185063" cy="353545"/>
            </a:xfrm>
            <a:custGeom>
              <a:avLst/>
              <a:gdLst>
                <a:gd name="connsiteX0" fmla="*/ 920427 w 919512"/>
                <a:gd name="connsiteY0" fmla="*/ -687 h 300387"/>
                <a:gd name="connsiteX1" fmla="*/ 920427 w 919512"/>
                <a:gd name="connsiteY1" fmla="*/ 5454 h 300387"/>
                <a:gd name="connsiteX2" fmla="*/ 920427 w 919512"/>
                <a:gd name="connsiteY2" fmla="*/ 293559 h 300387"/>
                <a:gd name="connsiteX3" fmla="*/ 920427 w 919512"/>
                <a:gd name="connsiteY3" fmla="*/ 299700 h 300387"/>
                <a:gd name="connsiteX4" fmla="*/ 915 w 919512"/>
                <a:gd name="connsiteY4" fmla="*/ 299700 h 300387"/>
                <a:gd name="connsiteX5" fmla="*/ 915 w 919512"/>
                <a:gd name="connsiteY5" fmla="*/ 293559 h 300387"/>
                <a:gd name="connsiteX6" fmla="*/ 915 w 919512"/>
                <a:gd name="connsiteY6" fmla="*/ 5454 h 300387"/>
                <a:gd name="connsiteX7" fmla="*/ 915 w 919512"/>
                <a:gd name="connsiteY7" fmla="*/ -687 h 300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9512" h="300387">
                  <a:moveTo>
                    <a:pt x="920427" y="-687"/>
                  </a:moveTo>
                  <a:cubicBezTo>
                    <a:pt x="920427" y="-687"/>
                    <a:pt x="920427" y="2063"/>
                    <a:pt x="920427" y="5454"/>
                  </a:cubicBezTo>
                  <a:lnTo>
                    <a:pt x="920427" y="293559"/>
                  </a:lnTo>
                  <a:cubicBezTo>
                    <a:pt x="920427" y="296951"/>
                    <a:pt x="920427" y="299700"/>
                    <a:pt x="920427" y="299700"/>
                  </a:cubicBezTo>
                  <a:lnTo>
                    <a:pt x="915" y="299700"/>
                  </a:lnTo>
                  <a:cubicBezTo>
                    <a:pt x="915" y="299700"/>
                    <a:pt x="915" y="296951"/>
                    <a:pt x="915" y="293559"/>
                  </a:cubicBezTo>
                  <a:lnTo>
                    <a:pt x="915" y="5454"/>
                  </a:lnTo>
                  <a:cubicBezTo>
                    <a:pt x="915" y="2063"/>
                    <a:pt x="915" y="-687"/>
                    <a:pt x="915" y="-687"/>
                  </a:cubicBezTo>
                  <a:close/>
                </a:path>
              </a:pathLst>
            </a:custGeom>
            <a:solidFill>
              <a:srgbClr val="FFE6D5"/>
            </a:solidFill>
            <a:ln w="13258" cap="flat">
              <a:solidFill>
                <a:srgbClr val="15111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DD388E-C94C-44E7-894C-E47A95146148}"/>
                </a:ext>
              </a:extLst>
            </p:cNvPr>
            <p:cNvSpPr txBox="1"/>
            <p:nvPr/>
          </p:nvSpPr>
          <p:spPr>
            <a:xfrm>
              <a:off x="3799040" y="4243699"/>
              <a:ext cx="1353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Checker 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AD6F723-A679-4D75-9A2F-5E22E110CCF8}"/>
                </a:ext>
              </a:extLst>
            </p:cNvPr>
            <p:cNvSpPr txBox="1"/>
            <p:nvPr/>
          </p:nvSpPr>
          <p:spPr>
            <a:xfrm>
              <a:off x="4996692" y="3872738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C</a:t>
              </a:r>
              <a:endParaRPr lang="en-US" sz="135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D46DA24-8861-497C-9DA3-B328898096F7}"/>
                </a:ext>
              </a:extLst>
            </p:cNvPr>
            <p:cNvSpPr txBox="1"/>
            <p:nvPr/>
          </p:nvSpPr>
          <p:spPr>
            <a:xfrm>
              <a:off x="6977456" y="3833867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D</a:t>
              </a:r>
              <a:endParaRPr lang="en-US" sz="135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FC5D47C-2DAF-4ADD-BA95-1C6C8FE35258}"/>
                </a:ext>
              </a:extLst>
            </p:cNvPr>
            <p:cNvSpPr txBox="1"/>
            <p:nvPr/>
          </p:nvSpPr>
          <p:spPr>
            <a:xfrm>
              <a:off x="3857144" y="3427143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B</a:t>
              </a:r>
              <a:endParaRPr lang="en-US" sz="135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25624D4-350B-4FC0-A734-B53F1960BD50}"/>
                </a:ext>
              </a:extLst>
            </p:cNvPr>
            <p:cNvSpPr txBox="1"/>
            <p:nvPr/>
          </p:nvSpPr>
          <p:spPr>
            <a:xfrm>
              <a:off x="5755206" y="3435247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C</a:t>
              </a:r>
              <a:endParaRPr lang="en-US" sz="135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A42FD5-6F51-4819-96BE-18EF80DF10F4}"/>
                </a:ext>
              </a:extLst>
            </p:cNvPr>
            <p:cNvSpPr/>
            <p:nvPr/>
          </p:nvSpPr>
          <p:spPr>
            <a:xfrm>
              <a:off x="1556512" y="2556099"/>
              <a:ext cx="1124304" cy="346103"/>
            </a:xfrm>
            <a:custGeom>
              <a:avLst/>
              <a:gdLst>
                <a:gd name="connsiteX0" fmla="*/ 873283 w 872368"/>
                <a:gd name="connsiteY0" fmla="*/ -687 h 294064"/>
                <a:gd name="connsiteX1" fmla="*/ 873283 w 872368"/>
                <a:gd name="connsiteY1" fmla="*/ 5325 h 294064"/>
                <a:gd name="connsiteX2" fmla="*/ 873283 w 872368"/>
                <a:gd name="connsiteY2" fmla="*/ 287365 h 294064"/>
                <a:gd name="connsiteX3" fmla="*/ 873283 w 872368"/>
                <a:gd name="connsiteY3" fmla="*/ 293377 h 294064"/>
                <a:gd name="connsiteX4" fmla="*/ 915 w 872368"/>
                <a:gd name="connsiteY4" fmla="*/ 293377 h 294064"/>
                <a:gd name="connsiteX5" fmla="*/ 915 w 872368"/>
                <a:gd name="connsiteY5" fmla="*/ 287365 h 294064"/>
                <a:gd name="connsiteX6" fmla="*/ 915 w 872368"/>
                <a:gd name="connsiteY6" fmla="*/ 5325 h 294064"/>
                <a:gd name="connsiteX7" fmla="*/ 915 w 872368"/>
                <a:gd name="connsiteY7" fmla="*/ -687 h 29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368" h="294064">
                  <a:moveTo>
                    <a:pt x="873283" y="-687"/>
                  </a:moveTo>
                  <a:cubicBezTo>
                    <a:pt x="873283" y="-687"/>
                    <a:pt x="873283" y="2005"/>
                    <a:pt x="873283" y="5325"/>
                  </a:cubicBezTo>
                  <a:lnTo>
                    <a:pt x="873283" y="287365"/>
                  </a:lnTo>
                  <a:cubicBezTo>
                    <a:pt x="873283" y="290685"/>
                    <a:pt x="873283" y="293377"/>
                    <a:pt x="873283" y="293377"/>
                  </a:cubicBezTo>
                  <a:lnTo>
                    <a:pt x="915" y="293377"/>
                  </a:lnTo>
                  <a:cubicBezTo>
                    <a:pt x="915" y="293377"/>
                    <a:pt x="915" y="290685"/>
                    <a:pt x="915" y="287365"/>
                  </a:cubicBezTo>
                  <a:lnTo>
                    <a:pt x="915" y="5325"/>
                  </a:lnTo>
                  <a:cubicBezTo>
                    <a:pt x="915" y="2005"/>
                    <a:pt x="915" y="-687"/>
                    <a:pt x="915" y="-687"/>
                  </a:cubicBezTo>
                  <a:close/>
                </a:path>
              </a:pathLst>
            </a:custGeom>
            <a:solidFill>
              <a:srgbClr val="FFE6D5"/>
            </a:solidFill>
            <a:ln w="12777" cap="flat">
              <a:solidFill>
                <a:srgbClr val="15111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E3DA275-9D6C-435B-AABC-48E1471991E6}"/>
                </a:ext>
              </a:extLst>
            </p:cNvPr>
            <p:cNvSpPr txBox="1"/>
            <p:nvPr/>
          </p:nvSpPr>
          <p:spPr>
            <a:xfrm>
              <a:off x="1597476" y="2556020"/>
              <a:ext cx="9669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Master</a:t>
              </a: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0A9D3-401D-4A3D-AAC2-C4A3E21B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986A0-05AD-4F2E-B41F-41551FF8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25</a:t>
            </a:fld>
            <a:endParaRPr lang="en-US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C393F5E3-BEF3-45F1-9689-8E15828BA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616" y="4057265"/>
            <a:ext cx="7829852" cy="197465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Single </a:t>
            </a:r>
            <a:r>
              <a:rPr lang="en-IN" dirty="0">
                <a:solidFill>
                  <a:srgbClr val="720F11"/>
                </a:solidFill>
              </a:rPr>
              <a:t>master</a:t>
            </a:r>
            <a:r>
              <a:rPr lang="en-IN" dirty="0"/>
              <a:t>, multiple </a:t>
            </a:r>
            <a:r>
              <a:rPr lang="en-IN" dirty="0">
                <a:solidFill>
                  <a:srgbClr val="0070C0"/>
                </a:solidFill>
              </a:rPr>
              <a:t>slaves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Needed to keep up with a </a:t>
            </a:r>
            <a:r>
              <a:rPr lang="en-IN" dirty="0">
                <a:solidFill>
                  <a:srgbClr val="720F11"/>
                </a:solidFill>
              </a:rPr>
              <a:t>master</a:t>
            </a:r>
            <a:r>
              <a:rPr lang="en-IN" dirty="0"/>
              <a:t> that has a </a:t>
            </a:r>
            <a:r>
              <a:rPr lang="en-IN" dirty="0">
                <a:solidFill>
                  <a:srgbClr val="E21A23"/>
                </a:solidFill>
              </a:rPr>
              <a:t>high</a:t>
            </a:r>
            <a:r>
              <a:rPr lang="en-IN" dirty="0"/>
              <a:t> IPC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We can </a:t>
            </a:r>
            <a:r>
              <a:rPr lang="en-IN" dirty="0">
                <a:solidFill>
                  <a:srgbClr val="E21A23"/>
                </a:solidFill>
              </a:rPr>
              <a:t>use</a:t>
            </a:r>
            <a:r>
              <a:rPr lang="en-IN" dirty="0"/>
              <a:t> multiple checkers.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The </a:t>
            </a:r>
            <a:r>
              <a:rPr lang="en-IN" dirty="0">
                <a:solidFill>
                  <a:srgbClr val="002060"/>
                </a:solidFill>
              </a:rPr>
              <a:t>logic</a:t>
            </a:r>
            <a:r>
              <a:rPr lang="en-IN" dirty="0"/>
              <a:t> gets more complicated.</a:t>
            </a:r>
          </a:p>
        </p:txBody>
      </p:sp>
    </p:spTree>
    <p:extLst>
      <p:ext uri="{BB962C8B-B14F-4D97-AF65-F5344CB8AC3E}">
        <p14:creationId xmlns:p14="http://schemas.microsoft.com/office/powerpoint/2010/main" val="3495629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A334A1-F5A8-454D-9123-FA2E104EBEEB}"/>
              </a:ext>
            </a:extLst>
          </p:cNvPr>
          <p:cNvSpPr txBox="1"/>
          <p:nvPr/>
        </p:nvSpPr>
        <p:spPr>
          <a:xfrm>
            <a:off x="5499603" y="919702"/>
            <a:ext cx="1529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Outline</a:t>
            </a:r>
          </a:p>
        </p:txBody>
      </p:sp>
      <p:pic>
        <p:nvPicPr>
          <p:cNvPr id="33" name="Picture 32" descr="Shape, arrow&#10;&#10;Description automatically generated">
            <a:extLst>
              <a:ext uri="{FF2B5EF4-FFF2-40B4-BE49-F238E27FC236}">
                <a16:creationId xmlns:a16="http://schemas.microsoft.com/office/drawing/2014/main" id="{720B12FF-CA6E-41D6-BD5D-1D381B696C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730" y="2400743"/>
            <a:ext cx="750155" cy="627001"/>
          </a:xfrm>
          <a:prstGeom prst="rect">
            <a:avLst/>
          </a:prstGeom>
        </p:spPr>
      </p:pic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8F3E43D-B7D8-44C3-B409-592BB599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26</a:t>
            </a:fld>
            <a:endParaRPr lang="en-US" dirty="0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8A570817-234C-4177-A0A9-EBCB9DBD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F81989F-BD3D-46C9-8D4B-029808210D68}"/>
              </a:ext>
            </a:extLst>
          </p:cNvPr>
          <p:cNvGrpSpPr/>
          <p:nvPr/>
        </p:nvGrpSpPr>
        <p:grpSpPr>
          <a:xfrm>
            <a:off x="3894610" y="1847353"/>
            <a:ext cx="5253223" cy="3512016"/>
            <a:chOff x="2587062" y="2500726"/>
            <a:chExt cx="3863858" cy="2862958"/>
          </a:xfrm>
        </p:grpSpPr>
        <p:sp>
          <p:nvSpPr>
            <p:cNvPr id="19" name="Round Same Side Corner Rectangle 3">
              <a:extLst>
                <a:ext uri="{FF2B5EF4-FFF2-40B4-BE49-F238E27FC236}">
                  <a16:creationId xmlns:a16="http://schemas.microsoft.com/office/drawing/2014/main" id="{BABD4351-0C08-4766-BE81-3DA733F5C5F6}"/>
                </a:ext>
              </a:extLst>
            </p:cNvPr>
            <p:cNvSpPr/>
            <p:nvPr/>
          </p:nvSpPr>
          <p:spPr>
            <a:xfrm rot="16200000">
              <a:off x="2645256" y="2442532"/>
              <a:ext cx="451117" cy="5675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21A23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20" name="TextBox 5">
              <a:extLst>
                <a:ext uri="{FF2B5EF4-FFF2-40B4-BE49-F238E27FC236}">
                  <a16:creationId xmlns:a16="http://schemas.microsoft.com/office/drawing/2014/main" id="{D63426B6-3207-49E8-8E7A-318CE5AC1753}"/>
                </a:ext>
              </a:extLst>
            </p:cNvPr>
            <p:cNvSpPr txBox="1"/>
            <p:nvPr/>
          </p:nvSpPr>
          <p:spPr>
            <a:xfrm>
              <a:off x="2779955" y="2572166"/>
              <a:ext cx="251372" cy="30823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57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1.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C13BD94-432E-49F8-994F-EAAF0AE084BC}"/>
                </a:ext>
              </a:extLst>
            </p:cNvPr>
            <p:cNvSpPr/>
            <p:nvPr/>
          </p:nvSpPr>
          <p:spPr>
            <a:xfrm>
              <a:off x="3186722" y="2500726"/>
              <a:ext cx="3264198" cy="451117"/>
            </a:xfrm>
            <a:prstGeom prst="rect">
              <a:avLst/>
            </a:prstGeom>
            <a:solidFill>
              <a:srgbClr val="E21A2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22" name="TextBox 7">
              <a:extLst>
                <a:ext uri="{FF2B5EF4-FFF2-40B4-BE49-F238E27FC236}">
                  <a16:creationId xmlns:a16="http://schemas.microsoft.com/office/drawing/2014/main" id="{EDAFA707-E2BC-4B10-86EB-612EA2C36383}"/>
                </a:ext>
              </a:extLst>
            </p:cNvPr>
            <p:cNvSpPr txBox="1"/>
            <p:nvPr/>
          </p:nvSpPr>
          <p:spPr>
            <a:xfrm>
              <a:off x="3239579" y="2582057"/>
              <a:ext cx="1125043" cy="326165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Soft Errors</a:t>
              </a:r>
            </a:p>
          </p:txBody>
        </p:sp>
        <p:sp>
          <p:nvSpPr>
            <p:cNvPr id="23" name="Round Same Side Corner Rectangle 19">
              <a:extLst>
                <a:ext uri="{FF2B5EF4-FFF2-40B4-BE49-F238E27FC236}">
                  <a16:creationId xmlns:a16="http://schemas.microsoft.com/office/drawing/2014/main" id="{F28551BB-C70F-4CF7-A482-B8F1CE1D5A53}"/>
                </a:ext>
              </a:extLst>
            </p:cNvPr>
            <p:cNvSpPr/>
            <p:nvPr/>
          </p:nvSpPr>
          <p:spPr>
            <a:xfrm rot="16200000">
              <a:off x="2645256" y="2924900"/>
              <a:ext cx="451117" cy="5675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B600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24" name="TextBox 9">
              <a:extLst>
                <a:ext uri="{FF2B5EF4-FFF2-40B4-BE49-F238E27FC236}">
                  <a16:creationId xmlns:a16="http://schemas.microsoft.com/office/drawing/2014/main" id="{E2B0FB8F-4718-4EB7-89C9-4E1C2C7BEFB0}"/>
                </a:ext>
              </a:extLst>
            </p:cNvPr>
            <p:cNvSpPr txBox="1"/>
            <p:nvPr/>
          </p:nvSpPr>
          <p:spPr>
            <a:xfrm>
              <a:off x="2762859" y="3054534"/>
              <a:ext cx="285565" cy="30823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57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2.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10E42B5-FBE8-4918-BF15-433D2716BFE0}"/>
                </a:ext>
              </a:extLst>
            </p:cNvPr>
            <p:cNvSpPr/>
            <p:nvPr/>
          </p:nvSpPr>
          <p:spPr>
            <a:xfrm>
              <a:off x="3186722" y="2983094"/>
              <a:ext cx="3264198" cy="451117"/>
            </a:xfrm>
            <a:prstGeom prst="rect">
              <a:avLst/>
            </a:prstGeom>
            <a:solidFill>
              <a:srgbClr val="FFB6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26" name="TextBox 11">
              <a:extLst>
                <a:ext uri="{FF2B5EF4-FFF2-40B4-BE49-F238E27FC236}">
                  <a16:creationId xmlns:a16="http://schemas.microsoft.com/office/drawing/2014/main" id="{8E410488-04BF-4D5D-A7DA-E5F8EAAA5C8D}"/>
                </a:ext>
              </a:extLst>
            </p:cNvPr>
            <p:cNvSpPr txBox="1"/>
            <p:nvPr/>
          </p:nvSpPr>
          <p:spPr>
            <a:xfrm>
              <a:off x="3224223" y="3077961"/>
              <a:ext cx="135874" cy="301076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27" name="Round Same Side Corner Rectangle 27">
              <a:extLst>
                <a:ext uri="{FF2B5EF4-FFF2-40B4-BE49-F238E27FC236}">
                  <a16:creationId xmlns:a16="http://schemas.microsoft.com/office/drawing/2014/main" id="{79248E22-BAEB-4C8A-A15F-AF1D32AF8D13}"/>
                </a:ext>
              </a:extLst>
            </p:cNvPr>
            <p:cNvSpPr/>
            <p:nvPr/>
          </p:nvSpPr>
          <p:spPr>
            <a:xfrm rot="16200000">
              <a:off x="2645256" y="3407268"/>
              <a:ext cx="451117" cy="5675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25D9C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28" name="TextBox 13">
              <a:extLst>
                <a:ext uri="{FF2B5EF4-FFF2-40B4-BE49-F238E27FC236}">
                  <a16:creationId xmlns:a16="http://schemas.microsoft.com/office/drawing/2014/main" id="{E835409B-E2F1-4530-A5A2-3CBAD6D1859A}"/>
                </a:ext>
              </a:extLst>
            </p:cNvPr>
            <p:cNvSpPr txBox="1"/>
            <p:nvPr/>
          </p:nvSpPr>
          <p:spPr>
            <a:xfrm>
              <a:off x="2759912" y="3536903"/>
              <a:ext cx="291459" cy="30823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57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3.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B8CDCA8-6093-47E9-903D-9F228DCF85D0}"/>
                </a:ext>
              </a:extLst>
            </p:cNvPr>
            <p:cNvSpPr/>
            <p:nvPr/>
          </p:nvSpPr>
          <p:spPr>
            <a:xfrm>
              <a:off x="3186722" y="3465462"/>
              <a:ext cx="3264198" cy="451117"/>
            </a:xfrm>
            <a:prstGeom prst="rect">
              <a:avLst/>
            </a:prstGeom>
            <a:solidFill>
              <a:srgbClr val="625D9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30" name="TextBox 15">
              <a:extLst>
                <a:ext uri="{FF2B5EF4-FFF2-40B4-BE49-F238E27FC236}">
                  <a16:creationId xmlns:a16="http://schemas.microsoft.com/office/drawing/2014/main" id="{D407BA0C-52C9-406C-8489-50BE8D80FA27}"/>
                </a:ext>
              </a:extLst>
            </p:cNvPr>
            <p:cNvSpPr txBox="1"/>
            <p:nvPr/>
          </p:nvSpPr>
          <p:spPr>
            <a:xfrm>
              <a:off x="3288676" y="3501615"/>
              <a:ext cx="135874" cy="188172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31" name="Subtitle 2">
              <a:extLst>
                <a:ext uri="{FF2B5EF4-FFF2-40B4-BE49-F238E27FC236}">
                  <a16:creationId xmlns:a16="http://schemas.microsoft.com/office/drawing/2014/main" id="{2C104788-E86C-472E-800C-69E3322D3087}"/>
                </a:ext>
              </a:extLst>
            </p:cNvPr>
            <p:cNvSpPr txBox="1">
              <a:spLocks/>
            </p:cNvSpPr>
            <p:nvPr/>
          </p:nvSpPr>
          <p:spPr>
            <a:xfrm>
              <a:off x="3288676" y="3717652"/>
              <a:ext cx="3060290" cy="114634"/>
            </a:xfrm>
            <a:prstGeom prst="rect">
              <a:avLst/>
            </a:prstGeom>
          </p:spPr>
          <p:txBody>
            <a:bodyPr vert="horz" wrap="square" lIns="25724" tIns="12862" rIns="25724" bIns="12862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985"/>
                </a:lnSpc>
              </a:pPr>
              <a:endParaRPr lang="en-US" sz="675" dirty="0">
                <a:solidFill>
                  <a:srgbClr val="FFFFFF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  <p:sp>
          <p:nvSpPr>
            <p:cNvPr id="32" name="Round Same Side Corner Rectangle 35">
              <a:extLst>
                <a:ext uri="{FF2B5EF4-FFF2-40B4-BE49-F238E27FC236}">
                  <a16:creationId xmlns:a16="http://schemas.microsoft.com/office/drawing/2014/main" id="{75461693-8E2F-4907-BA80-9443242518B7}"/>
                </a:ext>
              </a:extLst>
            </p:cNvPr>
            <p:cNvSpPr/>
            <p:nvPr/>
          </p:nvSpPr>
          <p:spPr>
            <a:xfrm rot="16200000">
              <a:off x="2645256" y="3889637"/>
              <a:ext cx="451117" cy="5675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F1858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37" name="TextBox 18">
              <a:extLst>
                <a:ext uri="{FF2B5EF4-FFF2-40B4-BE49-F238E27FC236}">
                  <a16:creationId xmlns:a16="http://schemas.microsoft.com/office/drawing/2014/main" id="{939A06BB-56ED-4174-925E-12A87E6D31F3}"/>
                </a:ext>
              </a:extLst>
            </p:cNvPr>
            <p:cNvSpPr txBox="1"/>
            <p:nvPr/>
          </p:nvSpPr>
          <p:spPr>
            <a:xfrm>
              <a:off x="2753427" y="4019270"/>
              <a:ext cx="304429" cy="30823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57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4.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A33289B-2C33-40AD-8BC8-E054DA087F50}"/>
                </a:ext>
              </a:extLst>
            </p:cNvPr>
            <p:cNvSpPr/>
            <p:nvPr/>
          </p:nvSpPr>
          <p:spPr>
            <a:xfrm>
              <a:off x="3186722" y="3947831"/>
              <a:ext cx="3264198" cy="451117"/>
            </a:xfrm>
            <a:prstGeom prst="rect">
              <a:avLst/>
            </a:prstGeom>
            <a:solidFill>
              <a:srgbClr val="AF185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39" name="TextBox 20">
              <a:extLst>
                <a:ext uri="{FF2B5EF4-FFF2-40B4-BE49-F238E27FC236}">
                  <a16:creationId xmlns:a16="http://schemas.microsoft.com/office/drawing/2014/main" id="{D3D3C69D-66F4-41C5-9E75-C8473AC5634B}"/>
                </a:ext>
              </a:extLst>
            </p:cNvPr>
            <p:cNvSpPr txBox="1"/>
            <p:nvPr/>
          </p:nvSpPr>
          <p:spPr>
            <a:xfrm>
              <a:off x="3288676" y="3983983"/>
              <a:ext cx="135874" cy="188172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40" name="Subtitle 2">
              <a:extLst>
                <a:ext uri="{FF2B5EF4-FFF2-40B4-BE49-F238E27FC236}">
                  <a16:creationId xmlns:a16="http://schemas.microsoft.com/office/drawing/2014/main" id="{20428E2D-2351-4C87-9104-240E7753C5A0}"/>
                </a:ext>
              </a:extLst>
            </p:cNvPr>
            <p:cNvSpPr txBox="1">
              <a:spLocks/>
            </p:cNvSpPr>
            <p:nvPr/>
          </p:nvSpPr>
          <p:spPr>
            <a:xfrm>
              <a:off x="3288676" y="4200020"/>
              <a:ext cx="3060290" cy="114634"/>
            </a:xfrm>
            <a:prstGeom prst="rect">
              <a:avLst/>
            </a:prstGeom>
          </p:spPr>
          <p:txBody>
            <a:bodyPr vert="horz" wrap="square" lIns="25724" tIns="12862" rIns="25724" bIns="12862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985"/>
                </a:lnSpc>
              </a:pPr>
              <a:endParaRPr lang="en-US" sz="675" dirty="0">
                <a:solidFill>
                  <a:srgbClr val="FFFFFF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  <p:sp>
          <p:nvSpPr>
            <p:cNvPr id="41" name="Round Same Side Corner Rectangle 43">
              <a:extLst>
                <a:ext uri="{FF2B5EF4-FFF2-40B4-BE49-F238E27FC236}">
                  <a16:creationId xmlns:a16="http://schemas.microsoft.com/office/drawing/2014/main" id="{290116CB-2D49-4091-8ED3-770A53CBB977}"/>
                </a:ext>
              </a:extLst>
            </p:cNvPr>
            <p:cNvSpPr/>
            <p:nvPr/>
          </p:nvSpPr>
          <p:spPr>
            <a:xfrm rot="16200000">
              <a:off x="2645256" y="4372005"/>
              <a:ext cx="451117" cy="5675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92146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42" name="TextBox 23">
              <a:extLst>
                <a:ext uri="{FF2B5EF4-FFF2-40B4-BE49-F238E27FC236}">
                  <a16:creationId xmlns:a16="http://schemas.microsoft.com/office/drawing/2014/main" id="{2058B184-C4B0-4572-A068-FB9DDF4FD47B}"/>
                </a:ext>
              </a:extLst>
            </p:cNvPr>
            <p:cNvSpPr txBox="1"/>
            <p:nvPr/>
          </p:nvSpPr>
          <p:spPr>
            <a:xfrm>
              <a:off x="2755785" y="4501640"/>
              <a:ext cx="299713" cy="30823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57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5.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F6BF9F9-2AB5-4E8B-9EB9-CA32DAC61294}"/>
                </a:ext>
              </a:extLst>
            </p:cNvPr>
            <p:cNvSpPr/>
            <p:nvPr/>
          </p:nvSpPr>
          <p:spPr>
            <a:xfrm>
              <a:off x="3186722" y="4430199"/>
              <a:ext cx="3264198" cy="451117"/>
            </a:xfrm>
            <a:prstGeom prst="rect">
              <a:avLst/>
            </a:prstGeom>
            <a:solidFill>
              <a:srgbClr val="69214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44" name="TextBox 25">
              <a:extLst>
                <a:ext uri="{FF2B5EF4-FFF2-40B4-BE49-F238E27FC236}">
                  <a16:creationId xmlns:a16="http://schemas.microsoft.com/office/drawing/2014/main" id="{5DB1A953-C433-4ACF-9E3D-4858C3AC6335}"/>
                </a:ext>
              </a:extLst>
            </p:cNvPr>
            <p:cNvSpPr txBox="1"/>
            <p:nvPr/>
          </p:nvSpPr>
          <p:spPr>
            <a:xfrm>
              <a:off x="3288676" y="4466352"/>
              <a:ext cx="135874" cy="188172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45" name="Subtitle 2">
              <a:extLst>
                <a:ext uri="{FF2B5EF4-FFF2-40B4-BE49-F238E27FC236}">
                  <a16:creationId xmlns:a16="http://schemas.microsoft.com/office/drawing/2014/main" id="{93CFF9A0-8C64-4C36-A6E4-1CB4102236BB}"/>
                </a:ext>
              </a:extLst>
            </p:cNvPr>
            <p:cNvSpPr txBox="1">
              <a:spLocks/>
            </p:cNvSpPr>
            <p:nvPr/>
          </p:nvSpPr>
          <p:spPr>
            <a:xfrm>
              <a:off x="3288676" y="4682389"/>
              <a:ext cx="3060290" cy="114634"/>
            </a:xfrm>
            <a:prstGeom prst="rect">
              <a:avLst/>
            </a:prstGeom>
          </p:spPr>
          <p:txBody>
            <a:bodyPr vert="horz" wrap="square" lIns="25724" tIns="12862" rIns="25724" bIns="12862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985"/>
                </a:lnSpc>
              </a:pPr>
              <a:endParaRPr lang="en-US" sz="675" dirty="0">
                <a:solidFill>
                  <a:srgbClr val="FFFFFF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  <p:sp>
          <p:nvSpPr>
            <p:cNvPr id="46" name="Round Same Side Corner Rectangle 51">
              <a:extLst>
                <a:ext uri="{FF2B5EF4-FFF2-40B4-BE49-F238E27FC236}">
                  <a16:creationId xmlns:a16="http://schemas.microsoft.com/office/drawing/2014/main" id="{9C1BA956-C5F9-4610-BAC5-C0FFD83640AE}"/>
                </a:ext>
              </a:extLst>
            </p:cNvPr>
            <p:cNvSpPr/>
            <p:nvPr/>
          </p:nvSpPr>
          <p:spPr>
            <a:xfrm rot="16200000">
              <a:off x="2645256" y="4854373"/>
              <a:ext cx="451117" cy="5675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C7700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47" name="TextBox 28">
              <a:extLst>
                <a:ext uri="{FF2B5EF4-FFF2-40B4-BE49-F238E27FC236}">
                  <a16:creationId xmlns:a16="http://schemas.microsoft.com/office/drawing/2014/main" id="{D504FE00-5B82-40D8-9615-4C731EE7B260}"/>
                </a:ext>
              </a:extLst>
            </p:cNvPr>
            <p:cNvSpPr txBox="1"/>
            <p:nvPr/>
          </p:nvSpPr>
          <p:spPr>
            <a:xfrm>
              <a:off x="2756965" y="4984007"/>
              <a:ext cx="297354" cy="30823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57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6.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5191F6A-0729-4662-A856-AE07A047C77E}"/>
                </a:ext>
              </a:extLst>
            </p:cNvPr>
            <p:cNvSpPr/>
            <p:nvPr/>
          </p:nvSpPr>
          <p:spPr>
            <a:xfrm>
              <a:off x="3186722" y="4912567"/>
              <a:ext cx="3264198" cy="451117"/>
            </a:xfrm>
            <a:prstGeom prst="rect">
              <a:avLst/>
            </a:prstGeom>
            <a:solidFill>
              <a:srgbClr val="EC77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49" name="TextBox 30">
              <a:extLst>
                <a:ext uri="{FF2B5EF4-FFF2-40B4-BE49-F238E27FC236}">
                  <a16:creationId xmlns:a16="http://schemas.microsoft.com/office/drawing/2014/main" id="{98F9015B-40E0-4F95-973A-690DC6A76FB3}"/>
                </a:ext>
              </a:extLst>
            </p:cNvPr>
            <p:cNvSpPr txBox="1"/>
            <p:nvPr/>
          </p:nvSpPr>
          <p:spPr>
            <a:xfrm>
              <a:off x="3288676" y="4948721"/>
              <a:ext cx="135874" cy="188172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0" name="Subtitle 2">
              <a:extLst>
                <a:ext uri="{FF2B5EF4-FFF2-40B4-BE49-F238E27FC236}">
                  <a16:creationId xmlns:a16="http://schemas.microsoft.com/office/drawing/2014/main" id="{5F36819C-FB24-469E-8C5C-B0298E170928}"/>
                </a:ext>
              </a:extLst>
            </p:cNvPr>
            <p:cNvSpPr txBox="1">
              <a:spLocks/>
            </p:cNvSpPr>
            <p:nvPr/>
          </p:nvSpPr>
          <p:spPr>
            <a:xfrm>
              <a:off x="3288676" y="5164756"/>
              <a:ext cx="3060290" cy="114634"/>
            </a:xfrm>
            <a:prstGeom prst="rect">
              <a:avLst/>
            </a:prstGeom>
          </p:spPr>
          <p:txBody>
            <a:bodyPr vert="horz" wrap="square" lIns="25724" tIns="12862" rIns="25724" bIns="12862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985"/>
                </a:lnSpc>
              </a:pPr>
              <a:endParaRPr lang="en-US" sz="675" dirty="0">
                <a:solidFill>
                  <a:srgbClr val="FFFFFF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</p:grpSp>
      <p:sp>
        <p:nvSpPr>
          <p:cNvPr id="51" name="TextBox 7">
            <a:extLst>
              <a:ext uri="{FF2B5EF4-FFF2-40B4-BE49-F238E27FC236}">
                <a16:creationId xmlns:a16="http://schemas.microsoft.com/office/drawing/2014/main" id="{7E827223-1675-40B0-A3CF-972B42275DDE}"/>
              </a:ext>
            </a:extLst>
          </p:cNvPr>
          <p:cNvSpPr txBox="1"/>
          <p:nvPr/>
        </p:nvSpPr>
        <p:spPr>
          <a:xfrm>
            <a:off x="4781759" y="2516718"/>
            <a:ext cx="2222083" cy="40011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Poppins" pitchFamily="2" charset="77"/>
                <a:ea typeface="League Spartan" charset="0"/>
                <a:cs typeface="Poppins" pitchFamily="2" charset="77"/>
              </a:rPr>
              <a:t>Inductive Noise</a:t>
            </a:r>
          </a:p>
        </p:txBody>
      </p:sp>
      <p:sp>
        <p:nvSpPr>
          <p:cNvPr id="52" name="TextBox 7">
            <a:extLst>
              <a:ext uri="{FF2B5EF4-FFF2-40B4-BE49-F238E27FC236}">
                <a16:creationId xmlns:a16="http://schemas.microsoft.com/office/drawing/2014/main" id="{3485C10C-62AC-4AE1-AF9D-5B9DF56744A8}"/>
              </a:ext>
            </a:extLst>
          </p:cNvPr>
          <p:cNvSpPr txBox="1"/>
          <p:nvPr/>
        </p:nvSpPr>
        <p:spPr>
          <a:xfrm>
            <a:off x="4766699" y="3109443"/>
            <a:ext cx="4325223" cy="40011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Faults due to Nondeterminism</a:t>
            </a:r>
          </a:p>
        </p:txBody>
      </p:sp>
      <p:sp>
        <p:nvSpPr>
          <p:cNvPr id="53" name="TextBox 7">
            <a:extLst>
              <a:ext uri="{FF2B5EF4-FFF2-40B4-BE49-F238E27FC236}">
                <a16:creationId xmlns:a16="http://schemas.microsoft.com/office/drawing/2014/main" id="{23B31993-909C-4763-B52C-C8C951528CC0}"/>
              </a:ext>
            </a:extLst>
          </p:cNvPr>
          <p:cNvSpPr txBox="1"/>
          <p:nvPr/>
        </p:nvSpPr>
        <p:spPr>
          <a:xfrm>
            <a:off x="4760879" y="3728152"/>
            <a:ext cx="1960793" cy="40011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Design Faults</a:t>
            </a: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FD5866F2-336A-43B7-BFAE-A85CC4C397FC}"/>
              </a:ext>
            </a:extLst>
          </p:cNvPr>
          <p:cNvSpPr txBox="1"/>
          <p:nvPr/>
        </p:nvSpPr>
        <p:spPr>
          <a:xfrm>
            <a:off x="4781759" y="4271227"/>
            <a:ext cx="2896947" cy="40011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Parameter Variation</a:t>
            </a:r>
          </a:p>
        </p:txBody>
      </p:sp>
      <p:sp>
        <p:nvSpPr>
          <p:cNvPr id="55" name="TextBox 7">
            <a:extLst>
              <a:ext uri="{FF2B5EF4-FFF2-40B4-BE49-F238E27FC236}">
                <a16:creationId xmlns:a16="http://schemas.microsoft.com/office/drawing/2014/main" id="{33DF2E0E-47B7-4622-BED9-B3C1AB5029D7}"/>
              </a:ext>
            </a:extLst>
          </p:cNvPr>
          <p:cNvSpPr txBox="1"/>
          <p:nvPr/>
        </p:nvSpPr>
        <p:spPr>
          <a:xfrm>
            <a:off x="4815922" y="4876952"/>
            <a:ext cx="3235181" cy="40011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Poppins" pitchFamily="2" charset="77"/>
                <a:ea typeface="League Spartan" charset="0"/>
                <a:cs typeface="Poppins" pitchFamily="2" charset="77"/>
              </a:rPr>
              <a:t>Hard Errors and Ageing</a:t>
            </a:r>
          </a:p>
        </p:txBody>
      </p:sp>
    </p:spTree>
    <p:extLst>
      <p:ext uri="{BB962C8B-B14F-4D97-AF65-F5344CB8AC3E}">
        <p14:creationId xmlns:p14="http://schemas.microsoft.com/office/powerpoint/2010/main" val="3685386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552C-0678-3139-96D3-99894E789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596" y="288432"/>
            <a:ext cx="6858000" cy="822960"/>
          </a:xfrm>
        </p:spPr>
        <p:txBody>
          <a:bodyPr/>
          <a:lstStyle/>
          <a:p>
            <a:r>
              <a:rPr lang="en-IN" dirty="0"/>
              <a:t>Physics of On-Chip Power 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86467-6155-88A0-BFC4-D9BD3F7E4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220" y="2878337"/>
            <a:ext cx="7827264" cy="31479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The </a:t>
            </a:r>
            <a:r>
              <a:rPr lang="en-IN" dirty="0">
                <a:solidFill>
                  <a:srgbClr val="0070C0"/>
                </a:solidFill>
              </a:rPr>
              <a:t>voltage</a:t>
            </a:r>
            <a:r>
              <a:rPr lang="en-IN" dirty="0"/>
              <a:t> source is not </a:t>
            </a:r>
            <a:r>
              <a:rPr lang="en-IN" dirty="0">
                <a:solidFill>
                  <a:srgbClr val="00B050"/>
                </a:solidFill>
              </a:rPr>
              <a:t>ideal</a:t>
            </a:r>
            <a:r>
              <a:rPr lang="en-IN" dirty="0"/>
              <a:t> – it has an internal </a:t>
            </a:r>
            <a:r>
              <a:rPr lang="en-IN" dirty="0">
                <a:solidFill>
                  <a:srgbClr val="E21A23"/>
                </a:solidFill>
              </a:rPr>
              <a:t>resistance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The power grid has an 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inductance</a:t>
            </a:r>
            <a:r>
              <a:rPr lang="en-IN" dirty="0">
                <a:solidFill>
                  <a:schemeClr val="tx1"/>
                </a:solidFill>
              </a:rPr>
              <a:t>. It </a:t>
            </a:r>
            <a:r>
              <a:rPr lang="en-IN" dirty="0">
                <a:solidFill>
                  <a:srgbClr val="7030A0"/>
                </a:solidFill>
              </a:rPr>
              <a:t>opposes</a:t>
            </a:r>
            <a:r>
              <a:rPr lang="en-IN" dirty="0">
                <a:solidFill>
                  <a:schemeClr val="tx1"/>
                </a:solidFill>
              </a:rPr>
              <a:t> an abrupt change in </a:t>
            </a:r>
            <a:r>
              <a:rPr lang="en-IN" dirty="0">
                <a:solidFill>
                  <a:schemeClr val="accent1"/>
                </a:solidFill>
              </a:rPr>
              <a:t>current</a:t>
            </a:r>
            <a:r>
              <a:rPr lang="en-IN" dirty="0">
                <a:solidFill>
                  <a:schemeClr val="tx1"/>
                </a:solidFill>
              </a:rPr>
              <a:t> (Lenz’s law).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720F11"/>
                </a:solidFill>
              </a:rPr>
              <a:t>Traditional</a:t>
            </a:r>
            <a:r>
              <a:rPr lang="en-IN" dirty="0"/>
              <a:t> solution: use </a:t>
            </a:r>
            <a:r>
              <a:rPr lang="en-IN" dirty="0">
                <a:solidFill>
                  <a:srgbClr val="0070C0"/>
                </a:solidFill>
              </a:rPr>
              <a:t>decoupling</a:t>
            </a:r>
            <a:r>
              <a:rPr lang="en-IN" dirty="0"/>
              <a:t> capacitors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It acts like an </a:t>
            </a:r>
            <a:r>
              <a:rPr lang="en-IN" dirty="0">
                <a:solidFill>
                  <a:srgbClr val="720F11"/>
                </a:solidFill>
              </a:rPr>
              <a:t>RLC</a:t>
            </a:r>
            <a:r>
              <a:rPr lang="en-IN" dirty="0"/>
              <a:t> circuit: it has a resonating </a:t>
            </a:r>
            <a:r>
              <a:rPr lang="en-IN" dirty="0">
                <a:solidFill>
                  <a:srgbClr val="00B050"/>
                </a:solidFill>
              </a:rPr>
              <a:t>frequency</a:t>
            </a:r>
            <a:r>
              <a:rPr lang="en-IN" dirty="0"/>
              <a:t> </a:t>
            </a:r>
            <a:r>
              <a:rPr lang="el-GR" dirty="0"/>
              <a:t>ω</a:t>
            </a:r>
            <a:endParaRPr lang="en-IN" dirty="0"/>
          </a:p>
          <a:p>
            <a:pPr marL="573088" lvl="1" indent="-342900"/>
            <a:r>
              <a:rPr lang="en-IN" dirty="0"/>
              <a:t>The </a:t>
            </a:r>
            <a:r>
              <a:rPr lang="en-IN" dirty="0">
                <a:solidFill>
                  <a:srgbClr val="7030A0"/>
                </a:solidFill>
              </a:rPr>
              <a:t>impedance</a:t>
            </a:r>
            <a:r>
              <a:rPr lang="en-IN" dirty="0"/>
              <a:t> reaches an extrema</a:t>
            </a:r>
          </a:p>
          <a:p>
            <a:pPr marL="573088" lvl="1" indent="-342900"/>
            <a:r>
              <a:rPr lang="en-IN" dirty="0"/>
              <a:t>This can cause large </a:t>
            </a:r>
            <a:r>
              <a:rPr lang="en-IN" dirty="0">
                <a:solidFill>
                  <a:srgbClr val="00B050"/>
                </a:solidFill>
              </a:rPr>
              <a:t>voltage</a:t>
            </a:r>
            <a:r>
              <a:rPr lang="en-IN" dirty="0"/>
              <a:t> spikes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D99D4-188D-E030-215E-4F086697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2C155-1F79-A715-754D-3D29B435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D89B835-41C2-D767-92CC-206BD0316527}"/>
              </a:ext>
            </a:extLst>
          </p:cNvPr>
          <p:cNvGrpSpPr/>
          <p:nvPr/>
        </p:nvGrpSpPr>
        <p:grpSpPr>
          <a:xfrm>
            <a:off x="4870786" y="760875"/>
            <a:ext cx="2335149" cy="1821991"/>
            <a:chOff x="1711541" y="1057641"/>
            <a:chExt cx="2335149" cy="1821991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25DFB57-7F92-F159-8D16-82FF855CA520}"/>
                </a:ext>
              </a:extLst>
            </p:cNvPr>
            <p:cNvGrpSpPr/>
            <p:nvPr/>
          </p:nvGrpSpPr>
          <p:grpSpPr>
            <a:xfrm>
              <a:off x="2311717" y="1843480"/>
              <a:ext cx="98710" cy="500815"/>
              <a:chOff x="3210249" y="2491547"/>
              <a:chExt cx="98710" cy="500815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F0C7EFAD-1AC5-59F8-B821-63440E6C1B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9604" y="2491547"/>
                <a:ext cx="1048" cy="4425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FC787CB3-3778-DEF8-63DE-85A77C4791AE}"/>
                  </a:ext>
                </a:extLst>
              </p:cNvPr>
              <p:cNvSpPr/>
              <p:nvPr/>
            </p:nvSpPr>
            <p:spPr>
              <a:xfrm>
                <a:off x="3210249" y="2894030"/>
                <a:ext cx="98710" cy="9833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E33FF9FE-5EFB-16DB-E60C-FC50494FDE01}"/>
                </a:ext>
              </a:extLst>
            </p:cNvPr>
            <p:cNvGrpSpPr/>
            <p:nvPr/>
          </p:nvGrpSpPr>
          <p:grpSpPr>
            <a:xfrm>
              <a:off x="2014411" y="2079036"/>
              <a:ext cx="98710" cy="500815"/>
              <a:chOff x="3210249" y="2491547"/>
              <a:chExt cx="98710" cy="500815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2ACD8C3B-0BC5-CD05-168C-4977D97E6D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9604" y="2491547"/>
                <a:ext cx="1048" cy="4425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060015EA-5975-C8B2-FE66-2073D34D668C}"/>
                  </a:ext>
                </a:extLst>
              </p:cNvPr>
              <p:cNvSpPr/>
              <p:nvPr/>
            </p:nvSpPr>
            <p:spPr>
              <a:xfrm>
                <a:off x="3210249" y="2894030"/>
                <a:ext cx="98710" cy="9833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A37C862B-62A8-6389-F9A2-DDC564FDA65C}"/>
                </a:ext>
              </a:extLst>
            </p:cNvPr>
            <p:cNvGrpSpPr/>
            <p:nvPr/>
          </p:nvGrpSpPr>
          <p:grpSpPr>
            <a:xfrm>
              <a:off x="3027914" y="1568099"/>
              <a:ext cx="98710" cy="500815"/>
              <a:chOff x="3210249" y="2491547"/>
              <a:chExt cx="98710" cy="500815"/>
            </a:xfrm>
          </p:grpSpPr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4A669D8-11A4-B40C-BDF2-9A10A80BF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9604" y="2491547"/>
                <a:ext cx="1048" cy="4425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E9251AC6-44C7-95FE-FE12-B19AB189C608}"/>
                  </a:ext>
                </a:extLst>
              </p:cNvPr>
              <p:cNvSpPr/>
              <p:nvPr/>
            </p:nvSpPr>
            <p:spPr>
              <a:xfrm>
                <a:off x="3210249" y="2894030"/>
                <a:ext cx="98710" cy="9833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rgbClr val="002060"/>
                  </a:solidFill>
                </a:endParaRPr>
              </a:p>
            </p:txBody>
          </p:sp>
        </p:grp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885EF1B-4989-B7A1-0B2B-09EE089B0D19}"/>
                </a:ext>
              </a:extLst>
            </p:cNvPr>
            <p:cNvCxnSpPr>
              <a:cxnSpLocks/>
            </p:cNvCxnSpPr>
            <p:nvPr/>
          </p:nvCxnSpPr>
          <p:spPr>
            <a:xfrm>
              <a:off x="3533200" y="1577668"/>
              <a:ext cx="1048" cy="4425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7FB74320-EE5F-FB6D-38AC-C09271A326B9}"/>
                </a:ext>
              </a:extLst>
            </p:cNvPr>
            <p:cNvSpPr/>
            <p:nvPr/>
          </p:nvSpPr>
          <p:spPr>
            <a:xfrm>
              <a:off x="3483845" y="1980151"/>
              <a:ext cx="98710" cy="9833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2060"/>
                </a:solidFill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D31B849-348D-7834-B6DE-2B032F77FE9E}"/>
                </a:ext>
              </a:extLst>
            </p:cNvPr>
            <p:cNvSpPr/>
            <p:nvPr/>
          </p:nvSpPr>
          <p:spPr>
            <a:xfrm>
              <a:off x="2755898" y="2248451"/>
              <a:ext cx="98710" cy="9833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2060"/>
                </a:solidFill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FB7C09F-A05A-5816-EA08-428E9468C09E}"/>
                </a:ext>
              </a:extLst>
            </p:cNvPr>
            <p:cNvSpPr/>
            <p:nvPr/>
          </p:nvSpPr>
          <p:spPr>
            <a:xfrm>
              <a:off x="3195868" y="2271397"/>
              <a:ext cx="98710" cy="9833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2060"/>
                </a:solidFill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5462CA33-70D3-925A-FBD0-05A5F733EAAA}"/>
                </a:ext>
              </a:extLst>
            </p:cNvPr>
            <p:cNvSpPr/>
            <p:nvPr/>
          </p:nvSpPr>
          <p:spPr>
            <a:xfrm>
              <a:off x="2572286" y="1949339"/>
              <a:ext cx="98710" cy="9833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2060"/>
                </a:solidFill>
              </a:endParaRP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A24BF92-DED7-2331-6FA4-C363F92D155F}"/>
                </a:ext>
              </a:extLst>
            </p:cNvPr>
            <p:cNvCxnSpPr>
              <a:cxnSpLocks/>
            </p:cNvCxnSpPr>
            <p:nvPr/>
          </p:nvCxnSpPr>
          <p:spPr>
            <a:xfrm>
              <a:off x="2960390" y="2090049"/>
              <a:ext cx="1048" cy="4425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F447D86-3F94-4F15-AF94-8D3A37742FAC}"/>
                </a:ext>
              </a:extLst>
            </p:cNvPr>
            <p:cNvCxnSpPr>
              <a:cxnSpLocks/>
            </p:cNvCxnSpPr>
            <p:nvPr/>
          </p:nvCxnSpPr>
          <p:spPr>
            <a:xfrm>
              <a:off x="2793597" y="1835846"/>
              <a:ext cx="1048" cy="4425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7E4A849-C678-B3A5-F5C5-331C80734E13}"/>
                </a:ext>
              </a:extLst>
            </p:cNvPr>
            <p:cNvCxnSpPr>
              <a:cxnSpLocks/>
            </p:cNvCxnSpPr>
            <p:nvPr/>
          </p:nvCxnSpPr>
          <p:spPr>
            <a:xfrm>
              <a:off x="2619065" y="1566110"/>
              <a:ext cx="1048" cy="4425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FE64B38-917A-6E55-DEAF-13945D5AFFB6}"/>
                </a:ext>
              </a:extLst>
            </p:cNvPr>
            <p:cNvCxnSpPr>
              <a:cxnSpLocks/>
            </p:cNvCxnSpPr>
            <p:nvPr/>
          </p:nvCxnSpPr>
          <p:spPr>
            <a:xfrm>
              <a:off x="3236463" y="1841944"/>
              <a:ext cx="1048" cy="4425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760E1D4-79DF-942E-39B8-123EFF62A353}"/>
                </a:ext>
              </a:extLst>
            </p:cNvPr>
            <p:cNvCxnSpPr>
              <a:cxnSpLocks/>
            </p:cNvCxnSpPr>
            <p:nvPr/>
          </p:nvCxnSpPr>
          <p:spPr>
            <a:xfrm>
              <a:off x="2505142" y="2088751"/>
              <a:ext cx="1048" cy="4425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aphic 21">
              <a:extLst>
                <a:ext uri="{FF2B5EF4-FFF2-40B4-BE49-F238E27FC236}">
                  <a16:creationId xmlns:a16="http://schemas.microsoft.com/office/drawing/2014/main" id="{64B19C51-C807-E1DB-266A-910BFDC76AC1}"/>
                </a:ext>
              </a:extLst>
            </p:cNvPr>
            <p:cNvGrpSpPr/>
            <p:nvPr/>
          </p:nvGrpSpPr>
          <p:grpSpPr>
            <a:xfrm>
              <a:off x="1760896" y="1574217"/>
              <a:ext cx="2239244" cy="769963"/>
              <a:chOff x="1215085" y="1841636"/>
              <a:chExt cx="2239244" cy="769963"/>
            </a:xfrm>
            <a:noFill/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00C5CEAD-EBB1-4551-23BD-40D22B334338}"/>
                  </a:ext>
                </a:extLst>
              </p:cNvPr>
              <p:cNvSpPr/>
              <p:nvPr/>
            </p:nvSpPr>
            <p:spPr>
              <a:xfrm>
                <a:off x="1215085" y="2347700"/>
                <a:ext cx="754418" cy="258866"/>
              </a:xfrm>
              <a:custGeom>
                <a:avLst/>
                <a:gdLst>
                  <a:gd name="connsiteX0" fmla="*/ 717 w 754418"/>
                  <a:gd name="connsiteY0" fmla="*/ 258058 h 258866"/>
                  <a:gd name="connsiteX1" fmla="*/ 463855 w 754418"/>
                  <a:gd name="connsiteY1" fmla="*/ 258058 h 258866"/>
                  <a:gd name="connsiteX2" fmla="*/ 755136 w 754418"/>
                  <a:gd name="connsiteY2" fmla="*/ -808 h 258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418" h="258866">
                    <a:moveTo>
                      <a:pt x="717" y="258058"/>
                    </a:moveTo>
                    <a:lnTo>
                      <a:pt x="463855" y="258058"/>
                    </a:lnTo>
                    <a:lnTo>
                      <a:pt x="755136" y="-808"/>
                    </a:lnTo>
                  </a:path>
                </a:pathLst>
              </a:custGeom>
              <a:noFill/>
              <a:ln w="12580" cap="flat">
                <a:solidFill>
                  <a:srgbClr val="17172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8A19487-3650-D37D-9745-F10830BBD112}"/>
                  </a:ext>
                </a:extLst>
              </p:cNvPr>
              <p:cNvSpPr/>
              <p:nvPr/>
            </p:nvSpPr>
            <p:spPr>
              <a:xfrm>
                <a:off x="1217127" y="2348146"/>
                <a:ext cx="754406" cy="258865"/>
              </a:xfrm>
              <a:custGeom>
                <a:avLst/>
                <a:gdLst>
                  <a:gd name="connsiteX0" fmla="*/ 755124 w 754406"/>
                  <a:gd name="connsiteY0" fmla="*/ -808 h 258865"/>
                  <a:gd name="connsiteX1" fmla="*/ 291998 w 754406"/>
                  <a:gd name="connsiteY1" fmla="*/ -808 h 258865"/>
                  <a:gd name="connsiteX2" fmla="*/ 717 w 754406"/>
                  <a:gd name="connsiteY2" fmla="*/ 258058 h 258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406" h="258865">
                    <a:moveTo>
                      <a:pt x="755124" y="-808"/>
                    </a:moveTo>
                    <a:lnTo>
                      <a:pt x="291998" y="-808"/>
                    </a:lnTo>
                    <a:lnTo>
                      <a:pt x="717" y="258058"/>
                    </a:lnTo>
                  </a:path>
                </a:pathLst>
              </a:custGeom>
              <a:noFill/>
              <a:ln w="12580" cap="flat">
                <a:solidFill>
                  <a:srgbClr val="17172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B2CCB4D-FD6B-4CA9-D950-00E8DAD4E1FF}"/>
                  </a:ext>
                </a:extLst>
              </p:cNvPr>
              <p:cNvSpPr/>
              <p:nvPr/>
            </p:nvSpPr>
            <p:spPr>
              <a:xfrm>
                <a:off x="1236919" y="2354523"/>
                <a:ext cx="713634" cy="245530"/>
              </a:xfrm>
              <a:custGeom>
                <a:avLst/>
                <a:gdLst>
                  <a:gd name="connsiteX0" fmla="*/ 138699 w 713634"/>
                  <a:gd name="connsiteY0" fmla="*/ 121957 h 245530"/>
                  <a:gd name="connsiteX1" fmla="*/ 276669 w 713634"/>
                  <a:gd name="connsiteY1" fmla="*/ -808 h 245530"/>
                  <a:gd name="connsiteX2" fmla="*/ 495516 w 713634"/>
                  <a:gd name="connsiteY2" fmla="*/ -725 h 245530"/>
                  <a:gd name="connsiteX3" fmla="*/ 714352 w 713634"/>
                  <a:gd name="connsiteY3" fmla="*/ -642 h 245530"/>
                  <a:gd name="connsiteX4" fmla="*/ 575989 w 713634"/>
                  <a:gd name="connsiteY4" fmla="*/ 122040 h 245530"/>
                  <a:gd name="connsiteX5" fmla="*/ 437638 w 713634"/>
                  <a:gd name="connsiteY5" fmla="*/ 244722 h 245530"/>
                  <a:gd name="connsiteX6" fmla="*/ 219183 w 713634"/>
                  <a:gd name="connsiteY6" fmla="*/ 244722 h 245530"/>
                  <a:gd name="connsiteX7" fmla="*/ 717 w 713634"/>
                  <a:gd name="connsiteY7" fmla="*/ 244712 h 245530"/>
                  <a:gd name="connsiteX8" fmla="*/ 138699 w 713634"/>
                  <a:gd name="connsiteY8" fmla="*/ 121947 h 245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3634" h="245530">
                    <a:moveTo>
                      <a:pt x="138699" y="121957"/>
                    </a:moveTo>
                    <a:lnTo>
                      <a:pt x="276669" y="-808"/>
                    </a:lnTo>
                    <a:lnTo>
                      <a:pt x="495516" y="-725"/>
                    </a:lnTo>
                    <a:lnTo>
                      <a:pt x="714352" y="-642"/>
                    </a:lnTo>
                    <a:lnTo>
                      <a:pt x="575989" y="122040"/>
                    </a:lnTo>
                    <a:lnTo>
                      <a:pt x="437638" y="244722"/>
                    </a:lnTo>
                    <a:lnTo>
                      <a:pt x="219183" y="244722"/>
                    </a:lnTo>
                    <a:lnTo>
                      <a:pt x="717" y="244712"/>
                    </a:lnTo>
                    <a:lnTo>
                      <a:pt x="138699" y="121947"/>
                    </a:lnTo>
                    <a:close/>
                  </a:path>
                </a:pathLst>
              </a:custGeom>
              <a:noFill/>
              <a:ln w="3177" cap="flat">
                <a:solidFill>
                  <a:srgbClr val="17172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" name="Graphic 21">
                <a:extLst>
                  <a:ext uri="{FF2B5EF4-FFF2-40B4-BE49-F238E27FC236}">
                    <a16:creationId xmlns:a16="http://schemas.microsoft.com/office/drawing/2014/main" id="{50BE121C-9916-E608-E943-B6292F62C793}"/>
                  </a:ext>
                </a:extLst>
              </p:cNvPr>
              <p:cNvGrpSpPr/>
              <p:nvPr/>
            </p:nvGrpSpPr>
            <p:grpSpPr>
              <a:xfrm>
                <a:off x="1668715" y="2350602"/>
                <a:ext cx="756486" cy="256758"/>
                <a:chOff x="1668715" y="2350602"/>
                <a:chExt cx="756486" cy="256758"/>
              </a:xfrm>
              <a:noFill/>
            </p:grpSpPr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B9DC0C0D-D6F5-7491-1D07-15483D3C3C5E}"/>
                    </a:ext>
                  </a:extLst>
                </p:cNvPr>
                <p:cNvSpPr/>
                <p:nvPr/>
              </p:nvSpPr>
              <p:spPr>
                <a:xfrm>
                  <a:off x="1668715" y="2350602"/>
                  <a:ext cx="754444" cy="256317"/>
                </a:xfrm>
                <a:custGeom>
                  <a:avLst/>
                  <a:gdLst>
                    <a:gd name="connsiteX0" fmla="*/ 708 w 754444"/>
                    <a:gd name="connsiteY0" fmla="*/ 255510 h 256317"/>
                    <a:gd name="connsiteX1" fmla="*/ 463869 w 754444"/>
                    <a:gd name="connsiteY1" fmla="*/ 255510 h 256317"/>
                    <a:gd name="connsiteX2" fmla="*/ 755152 w 754444"/>
                    <a:gd name="connsiteY2" fmla="*/ -808 h 256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54444" h="256317">
                      <a:moveTo>
                        <a:pt x="708" y="255510"/>
                      </a:moveTo>
                      <a:lnTo>
                        <a:pt x="463869" y="255510"/>
                      </a:lnTo>
                      <a:lnTo>
                        <a:pt x="755152" y="-808"/>
                      </a:lnTo>
                    </a:path>
                  </a:pathLst>
                </a:custGeom>
                <a:noFill/>
                <a:ln w="12522" cap="flat">
                  <a:solidFill>
                    <a:srgbClr val="17172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40BAEFE6-69FD-8994-0F17-75711BF86BE0}"/>
                    </a:ext>
                  </a:extLst>
                </p:cNvPr>
                <p:cNvSpPr/>
                <p:nvPr/>
              </p:nvSpPr>
              <p:spPr>
                <a:xfrm>
                  <a:off x="1670745" y="2351043"/>
                  <a:ext cx="754456" cy="256317"/>
                </a:xfrm>
                <a:custGeom>
                  <a:avLst/>
                  <a:gdLst>
                    <a:gd name="connsiteX0" fmla="*/ 755164 w 754456"/>
                    <a:gd name="connsiteY0" fmla="*/ -808 h 256317"/>
                    <a:gd name="connsiteX1" fmla="*/ 292004 w 754456"/>
                    <a:gd name="connsiteY1" fmla="*/ -808 h 256317"/>
                    <a:gd name="connsiteX2" fmla="*/ 708 w 754456"/>
                    <a:gd name="connsiteY2" fmla="*/ 255510 h 256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54456" h="256317">
                      <a:moveTo>
                        <a:pt x="755164" y="-808"/>
                      </a:moveTo>
                      <a:lnTo>
                        <a:pt x="292004" y="-808"/>
                      </a:lnTo>
                      <a:lnTo>
                        <a:pt x="708" y="255510"/>
                      </a:lnTo>
                    </a:path>
                  </a:pathLst>
                </a:custGeom>
                <a:noFill/>
                <a:ln w="12522" cap="flat">
                  <a:solidFill>
                    <a:srgbClr val="17172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13CD7B10-F08D-DF81-466C-4ACAF4AF7408}"/>
                    </a:ext>
                  </a:extLst>
                </p:cNvPr>
                <p:cNvSpPr/>
                <p:nvPr/>
              </p:nvSpPr>
              <p:spPr>
                <a:xfrm>
                  <a:off x="1690550" y="2357348"/>
                  <a:ext cx="713669" cy="243133"/>
                </a:xfrm>
                <a:custGeom>
                  <a:avLst/>
                  <a:gdLst>
                    <a:gd name="connsiteX0" fmla="*/ 138685 w 713669"/>
                    <a:gd name="connsiteY0" fmla="*/ 120753 h 243133"/>
                    <a:gd name="connsiteX1" fmla="*/ 276674 w 713669"/>
                    <a:gd name="connsiteY1" fmla="*/ -808 h 243133"/>
                    <a:gd name="connsiteX2" fmla="*/ 495520 w 713669"/>
                    <a:gd name="connsiteY2" fmla="*/ -726 h 243133"/>
                    <a:gd name="connsiteX3" fmla="*/ 714378 w 713669"/>
                    <a:gd name="connsiteY3" fmla="*/ -644 h 243133"/>
                    <a:gd name="connsiteX4" fmla="*/ 576008 w 713669"/>
                    <a:gd name="connsiteY4" fmla="*/ 120835 h 243133"/>
                    <a:gd name="connsiteX5" fmla="*/ 437651 w 713669"/>
                    <a:gd name="connsiteY5" fmla="*/ 242326 h 243133"/>
                    <a:gd name="connsiteX6" fmla="*/ 219174 w 713669"/>
                    <a:gd name="connsiteY6" fmla="*/ 242315 h 243133"/>
                    <a:gd name="connsiteX7" fmla="*/ 708 w 713669"/>
                    <a:gd name="connsiteY7" fmla="*/ 242315 h 243133"/>
                    <a:gd name="connsiteX8" fmla="*/ 138685 w 713669"/>
                    <a:gd name="connsiteY8" fmla="*/ 120753 h 243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3669" h="243133">
                      <a:moveTo>
                        <a:pt x="138685" y="120753"/>
                      </a:moveTo>
                      <a:lnTo>
                        <a:pt x="276674" y="-808"/>
                      </a:lnTo>
                      <a:lnTo>
                        <a:pt x="495520" y="-726"/>
                      </a:lnTo>
                      <a:lnTo>
                        <a:pt x="714378" y="-644"/>
                      </a:lnTo>
                      <a:lnTo>
                        <a:pt x="576008" y="120835"/>
                      </a:lnTo>
                      <a:lnTo>
                        <a:pt x="437651" y="242326"/>
                      </a:lnTo>
                      <a:lnTo>
                        <a:pt x="219174" y="242315"/>
                      </a:lnTo>
                      <a:lnTo>
                        <a:pt x="708" y="242315"/>
                      </a:lnTo>
                      <a:lnTo>
                        <a:pt x="138685" y="120753"/>
                      </a:lnTo>
                      <a:close/>
                    </a:path>
                  </a:pathLst>
                </a:custGeom>
                <a:noFill/>
                <a:ln w="3162" cap="flat">
                  <a:solidFill>
                    <a:srgbClr val="17172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aphic 21">
                <a:extLst>
                  <a:ext uri="{FF2B5EF4-FFF2-40B4-BE49-F238E27FC236}">
                    <a16:creationId xmlns:a16="http://schemas.microsoft.com/office/drawing/2014/main" id="{232BFE71-7A71-F698-9304-5C1F4820EFFD}"/>
                  </a:ext>
                </a:extLst>
              </p:cNvPr>
              <p:cNvGrpSpPr/>
              <p:nvPr/>
            </p:nvGrpSpPr>
            <p:grpSpPr>
              <a:xfrm>
                <a:off x="2122610" y="2354842"/>
                <a:ext cx="756486" cy="256758"/>
                <a:chOff x="2122610" y="2354842"/>
                <a:chExt cx="756486" cy="256758"/>
              </a:xfrm>
              <a:noFill/>
            </p:grpSpPr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69FC0F2F-FDB4-EC21-EC66-6103DDA2B895}"/>
                    </a:ext>
                  </a:extLst>
                </p:cNvPr>
                <p:cNvSpPr/>
                <p:nvPr/>
              </p:nvSpPr>
              <p:spPr>
                <a:xfrm>
                  <a:off x="2122610" y="2354842"/>
                  <a:ext cx="754444" cy="256317"/>
                </a:xfrm>
                <a:custGeom>
                  <a:avLst/>
                  <a:gdLst>
                    <a:gd name="connsiteX0" fmla="*/ 738 w 754444"/>
                    <a:gd name="connsiteY0" fmla="*/ 255510 h 256317"/>
                    <a:gd name="connsiteX1" fmla="*/ 463899 w 754444"/>
                    <a:gd name="connsiteY1" fmla="*/ 255510 h 256317"/>
                    <a:gd name="connsiteX2" fmla="*/ 755183 w 754444"/>
                    <a:gd name="connsiteY2" fmla="*/ -808 h 256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54444" h="256317">
                      <a:moveTo>
                        <a:pt x="738" y="255510"/>
                      </a:moveTo>
                      <a:lnTo>
                        <a:pt x="463899" y="255510"/>
                      </a:lnTo>
                      <a:lnTo>
                        <a:pt x="755183" y="-808"/>
                      </a:lnTo>
                    </a:path>
                  </a:pathLst>
                </a:custGeom>
                <a:noFill/>
                <a:ln w="12522" cap="flat">
                  <a:solidFill>
                    <a:srgbClr val="17172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30D59EA4-7958-5DE0-3648-92D02579A7C1}"/>
                    </a:ext>
                  </a:extLst>
                </p:cNvPr>
                <p:cNvSpPr/>
                <p:nvPr/>
              </p:nvSpPr>
              <p:spPr>
                <a:xfrm>
                  <a:off x="2124640" y="2355282"/>
                  <a:ext cx="754456" cy="256317"/>
                </a:xfrm>
                <a:custGeom>
                  <a:avLst/>
                  <a:gdLst>
                    <a:gd name="connsiteX0" fmla="*/ 755195 w 754456"/>
                    <a:gd name="connsiteY0" fmla="*/ -808 h 256317"/>
                    <a:gd name="connsiteX1" fmla="*/ 292034 w 754456"/>
                    <a:gd name="connsiteY1" fmla="*/ -808 h 256317"/>
                    <a:gd name="connsiteX2" fmla="*/ 738 w 754456"/>
                    <a:gd name="connsiteY2" fmla="*/ 255510 h 256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54456" h="256317">
                      <a:moveTo>
                        <a:pt x="755195" y="-808"/>
                      </a:moveTo>
                      <a:lnTo>
                        <a:pt x="292034" y="-808"/>
                      </a:lnTo>
                      <a:lnTo>
                        <a:pt x="738" y="255510"/>
                      </a:lnTo>
                    </a:path>
                  </a:pathLst>
                </a:custGeom>
                <a:noFill/>
                <a:ln w="12522" cap="flat">
                  <a:solidFill>
                    <a:srgbClr val="17172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7B65925F-893D-380C-F4AF-2F9BCCD80F6B}"/>
                    </a:ext>
                  </a:extLst>
                </p:cNvPr>
                <p:cNvSpPr/>
                <p:nvPr/>
              </p:nvSpPr>
              <p:spPr>
                <a:xfrm>
                  <a:off x="2144445" y="2361587"/>
                  <a:ext cx="713669" cy="243133"/>
                </a:xfrm>
                <a:custGeom>
                  <a:avLst/>
                  <a:gdLst>
                    <a:gd name="connsiteX0" fmla="*/ 138715 w 713669"/>
                    <a:gd name="connsiteY0" fmla="*/ 120754 h 243133"/>
                    <a:gd name="connsiteX1" fmla="*/ 276704 w 713669"/>
                    <a:gd name="connsiteY1" fmla="*/ -808 h 243133"/>
                    <a:gd name="connsiteX2" fmla="*/ 495550 w 713669"/>
                    <a:gd name="connsiteY2" fmla="*/ -726 h 243133"/>
                    <a:gd name="connsiteX3" fmla="*/ 714408 w 713669"/>
                    <a:gd name="connsiteY3" fmla="*/ -644 h 243133"/>
                    <a:gd name="connsiteX4" fmla="*/ 576039 w 713669"/>
                    <a:gd name="connsiteY4" fmla="*/ 120836 h 243133"/>
                    <a:gd name="connsiteX5" fmla="*/ 437681 w 713669"/>
                    <a:gd name="connsiteY5" fmla="*/ 242326 h 243133"/>
                    <a:gd name="connsiteX6" fmla="*/ 219204 w 713669"/>
                    <a:gd name="connsiteY6" fmla="*/ 242315 h 243133"/>
                    <a:gd name="connsiteX7" fmla="*/ 738 w 713669"/>
                    <a:gd name="connsiteY7" fmla="*/ 242315 h 243133"/>
                    <a:gd name="connsiteX8" fmla="*/ 138715 w 713669"/>
                    <a:gd name="connsiteY8" fmla="*/ 120754 h 243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3669" h="243133">
                      <a:moveTo>
                        <a:pt x="138715" y="120754"/>
                      </a:moveTo>
                      <a:lnTo>
                        <a:pt x="276704" y="-808"/>
                      </a:lnTo>
                      <a:lnTo>
                        <a:pt x="495550" y="-726"/>
                      </a:lnTo>
                      <a:lnTo>
                        <a:pt x="714408" y="-644"/>
                      </a:lnTo>
                      <a:lnTo>
                        <a:pt x="576039" y="120836"/>
                      </a:lnTo>
                      <a:lnTo>
                        <a:pt x="437681" y="242326"/>
                      </a:lnTo>
                      <a:lnTo>
                        <a:pt x="219204" y="242315"/>
                      </a:lnTo>
                      <a:lnTo>
                        <a:pt x="738" y="242315"/>
                      </a:lnTo>
                      <a:lnTo>
                        <a:pt x="138715" y="120754"/>
                      </a:lnTo>
                      <a:close/>
                    </a:path>
                  </a:pathLst>
                </a:custGeom>
                <a:noFill/>
                <a:ln w="3162" cap="flat">
                  <a:solidFill>
                    <a:srgbClr val="17172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aphic 21">
                <a:extLst>
                  <a:ext uri="{FF2B5EF4-FFF2-40B4-BE49-F238E27FC236}">
                    <a16:creationId xmlns:a16="http://schemas.microsoft.com/office/drawing/2014/main" id="{9C3D079B-818B-AED7-0FBE-06C056635324}"/>
                  </a:ext>
                </a:extLst>
              </p:cNvPr>
              <p:cNvGrpSpPr/>
              <p:nvPr/>
            </p:nvGrpSpPr>
            <p:grpSpPr>
              <a:xfrm>
                <a:off x="1501958" y="2094175"/>
                <a:ext cx="756448" cy="259311"/>
                <a:chOff x="1501958" y="2094175"/>
                <a:chExt cx="756448" cy="259311"/>
              </a:xfrm>
              <a:noFill/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4AF7A6B8-000F-C69B-AAE2-B06316DD43B4}"/>
                    </a:ext>
                  </a:extLst>
                </p:cNvPr>
                <p:cNvSpPr/>
                <p:nvPr/>
              </p:nvSpPr>
              <p:spPr>
                <a:xfrm>
                  <a:off x="1501958" y="2094175"/>
                  <a:ext cx="754418" cy="258865"/>
                </a:xfrm>
                <a:custGeom>
                  <a:avLst/>
                  <a:gdLst>
                    <a:gd name="connsiteX0" fmla="*/ 711 w 754418"/>
                    <a:gd name="connsiteY0" fmla="*/ 258065 h 258865"/>
                    <a:gd name="connsiteX1" fmla="*/ 463849 w 754418"/>
                    <a:gd name="connsiteY1" fmla="*/ 258065 h 258865"/>
                    <a:gd name="connsiteX2" fmla="*/ 755130 w 754418"/>
                    <a:gd name="connsiteY2" fmla="*/ -801 h 2588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54418" h="258865">
                      <a:moveTo>
                        <a:pt x="711" y="258065"/>
                      </a:moveTo>
                      <a:lnTo>
                        <a:pt x="463849" y="258065"/>
                      </a:lnTo>
                      <a:lnTo>
                        <a:pt x="755130" y="-801"/>
                      </a:lnTo>
                    </a:path>
                  </a:pathLst>
                </a:custGeom>
                <a:noFill/>
                <a:ln w="12580" cap="flat">
                  <a:solidFill>
                    <a:srgbClr val="17172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33CB44FE-D39F-196F-6F95-83859E066875}"/>
                    </a:ext>
                  </a:extLst>
                </p:cNvPr>
                <p:cNvSpPr/>
                <p:nvPr/>
              </p:nvSpPr>
              <p:spPr>
                <a:xfrm>
                  <a:off x="1504000" y="2094620"/>
                  <a:ext cx="754406" cy="258866"/>
                </a:xfrm>
                <a:custGeom>
                  <a:avLst/>
                  <a:gdLst>
                    <a:gd name="connsiteX0" fmla="*/ 755118 w 754406"/>
                    <a:gd name="connsiteY0" fmla="*/ -801 h 258866"/>
                    <a:gd name="connsiteX1" fmla="*/ 291980 w 754406"/>
                    <a:gd name="connsiteY1" fmla="*/ -801 h 258866"/>
                    <a:gd name="connsiteX2" fmla="*/ 711 w 754406"/>
                    <a:gd name="connsiteY2" fmla="*/ 258066 h 258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54406" h="258866">
                      <a:moveTo>
                        <a:pt x="755118" y="-801"/>
                      </a:moveTo>
                      <a:lnTo>
                        <a:pt x="291980" y="-801"/>
                      </a:lnTo>
                      <a:lnTo>
                        <a:pt x="711" y="258066"/>
                      </a:lnTo>
                    </a:path>
                  </a:pathLst>
                </a:custGeom>
                <a:noFill/>
                <a:ln w="12580" cap="flat">
                  <a:solidFill>
                    <a:srgbClr val="17172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728E915-BE29-8620-84CC-89FB4D92656C}"/>
                    </a:ext>
                  </a:extLst>
                </p:cNvPr>
                <p:cNvSpPr/>
                <p:nvPr/>
              </p:nvSpPr>
              <p:spPr>
                <a:xfrm>
                  <a:off x="1523792" y="2100998"/>
                  <a:ext cx="713634" cy="245530"/>
                </a:xfrm>
                <a:custGeom>
                  <a:avLst/>
                  <a:gdLst>
                    <a:gd name="connsiteX0" fmla="*/ 138681 w 713634"/>
                    <a:gd name="connsiteY0" fmla="*/ 121964 h 245530"/>
                    <a:gd name="connsiteX1" fmla="*/ 276663 w 713634"/>
                    <a:gd name="connsiteY1" fmla="*/ -801 h 245530"/>
                    <a:gd name="connsiteX2" fmla="*/ 495499 w 713634"/>
                    <a:gd name="connsiteY2" fmla="*/ -718 h 245530"/>
                    <a:gd name="connsiteX3" fmla="*/ 714345 w 713634"/>
                    <a:gd name="connsiteY3" fmla="*/ -635 h 245530"/>
                    <a:gd name="connsiteX4" fmla="*/ 575983 w 713634"/>
                    <a:gd name="connsiteY4" fmla="*/ 122047 h 245530"/>
                    <a:gd name="connsiteX5" fmla="*/ 437632 w 713634"/>
                    <a:gd name="connsiteY5" fmla="*/ 244730 h 245530"/>
                    <a:gd name="connsiteX6" fmla="*/ 219166 w 713634"/>
                    <a:gd name="connsiteY6" fmla="*/ 244730 h 245530"/>
                    <a:gd name="connsiteX7" fmla="*/ 711 w 713634"/>
                    <a:gd name="connsiteY7" fmla="*/ 244719 h 245530"/>
                    <a:gd name="connsiteX8" fmla="*/ 138681 w 713634"/>
                    <a:gd name="connsiteY8" fmla="*/ 121954 h 245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3634" h="245530">
                      <a:moveTo>
                        <a:pt x="138681" y="121964"/>
                      </a:moveTo>
                      <a:lnTo>
                        <a:pt x="276663" y="-801"/>
                      </a:lnTo>
                      <a:lnTo>
                        <a:pt x="495499" y="-718"/>
                      </a:lnTo>
                      <a:lnTo>
                        <a:pt x="714345" y="-635"/>
                      </a:lnTo>
                      <a:lnTo>
                        <a:pt x="575983" y="122047"/>
                      </a:lnTo>
                      <a:lnTo>
                        <a:pt x="437632" y="244730"/>
                      </a:lnTo>
                      <a:lnTo>
                        <a:pt x="219166" y="244730"/>
                      </a:lnTo>
                      <a:lnTo>
                        <a:pt x="711" y="244719"/>
                      </a:lnTo>
                      <a:lnTo>
                        <a:pt x="138681" y="121954"/>
                      </a:lnTo>
                      <a:close/>
                    </a:path>
                  </a:pathLst>
                </a:custGeom>
                <a:noFill/>
                <a:ln w="3177" cap="flat">
                  <a:solidFill>
                    <a:srgbClr val="17172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" name="Graphic 21">
                <a:extLst>
                  <a:ext uri="{FF2B5EF4-FFF2-40B4-BE49-F238E27FC236}">
                    <a16:creationId xmlns:a16="http://schemas.microsoft.com/office/drawing/2014/main" id="{D810BEE4-16F9-36A4-8ECC-7A857C0BAD2E}"/>
                  </a:ext>
                </a:extLst>
              </p:cNvPr>
              <p:cNvGrpSpPr/>
              <p:nvPr/>
            </p:nvGrpSpPr>
            <p:grpSpPr>
              <a:xfrm>
                <a:off x="1951466" y="2098926"/>
                <a:ext cx="756486" cy="256758"/>
                <a:chOff x="1951466" y="2098926"/>
                <a:chExt cx="756486" cy="256758"/>
              </a:xfrm>
              <a:no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01EAA6EA-35DA-77E7-6A43-22E4790EE778}"/>
                    </a:ext>
                  </a:extLst>
                </p:cNvPr>
                <p:cNvSpPr/>
                <p:nvPr/>
              </p:nvSpPr>
              <p:spPr>
                <a:xfrm>
                  <a:off x="1951466" y="2098926"/>
                  <a:ext cx="754444" cy="256317"/>
                </a:xfrm>
                <a:custGeom>
                  <a:avLst/>
                  <a:gdLst>
                    <a:gd name="connsiteX0" fmla="*/ 727 w 754444"/>
                    <a:gd name="connsiteY0" fmla="*/ 255493 h 256317"/>
                    <a:gd name="connsiteX1" fmla="*/ 463888 w 754444"/>
                    <a:gd name="connsiteY1" fmla="*/ 255493 h 256317"/>
                    <a:gd name="connsiteX2" fmla="*/ 755171 w 754444"/>
                    <a:gd name="connsiteY2" fmla="*/ -825 h 256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54444" h="256317">
                      <a:moveTo>
                        <a:pt x="727" y="255493"/>
                      </a:moveTo>
                      <a:lnTo>
                        <a:pt x="463888" y="255493"/>
                      </a:lnTo>
                      <a:lnTo>
                        <a:pt x="755171" y="-825"/>
                      </a:lnTo>
                    </a:path>
                  </a:pathLst>
                </a:custGeom>
                <a:noFill/>
                <a:ln w="12522" cap="flat">
                  <a:solidFill>
                    <a:srgbClr val="17172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3C51042E-1237-241D-7C0D-93BBF80C6C93}"/>
                    </a:ext>
                  </a:extLst>
                </p:cNvPr>
                <p:cNvSpPr/>
                <p:nvPr/>
              </p:nvSpPr>
              <p:spPr>
                <a:xfrm>
                  <a:off x="1953495" y="2099366"/>
                  <a:ext cx="754456" cy="256317"/>
                </a:xfrm>
                <a:custGeom>
                  <a:avLst/>
                  <a:gdLst>
                    <a:gd name="connsiteX0" fmla="*/ 755183 w 754456"/>
                    <a:gd name="connsiteY0" fmla="*/ -825 h 256317"/>
                    <a:gd name="connsiteX1" fmla="*/ 292022 w 754456"/>
                    <a:gd name="connsiteY1" fmla="*/ -825 h 256317"/>
                    <a:gd name="connsiteX2" fmla="*/ 727 w 754456"/>
                    <a:gd name="connsiteY2" fmla="*/ 255493 h 256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54456" h="256317">
                      <a:moveTo>
                        <a:pt x="755183" y="-825"/>
                      </a:moveTo>
                      <a:lnTo>
                        <a:pt x="292022" y="-825"/>
                      </a:lnTo>
                      <a:lnTo>
                        <a:pt x="727" y="255493"/>
                      </a:lnTo>
                    </a:path>
                  </a:pathLst>
                </a:custGeom>
                <a:noFill/>
                <a:ln w="12522" cap="flat">
                  <a:solidFill>
                    <a:srgbClr val="17172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18F07CB6-AF67-EABC-5E2F-F5C9344C2925}"/>
                    </a:ext>
                  </a:extLst>
                </p:cNvPr>
                <p:cNvSpPr/>
                <p:nvPr/>
              </p:nvSpPr>
              <p:spPr>
                <a:xfrm>
                  <a:off x="1973301" y="2105671"/>
                  <a:ext cx="713669" cy="243133"/>
                </a:xfrm>
                <a:custGeom>
                  <a:avLst/>
                  <a:gdLst>
                    <a:gd name="connsiteX0" fmla="*/ 138704 w 713669"/>
                    <a:gd name="connsiteY0" fmla="*/ 120737 h 243133"/>
                    <a:gd name="connsiteX1" fmla="*/ 276692 w 713669"/>
                    <a:gd name="connsiteY1" fmla="*/ -825 h 243133"/>
                    <a:gd name="connsiteX2" fmla="*/ 495539 w 713669"/>
                    <a:gd name="connsiteY2" fmla="*/ -743 h 243133"/>
                    <a:gd name="connsiteX3" fmla="*/ 714397 w 713669"/>
                    <a:gd name="connsiteY3" fmla="*/ -661 h 243133"/>
                    <a:gd name="connsiteX4" fmla="*/ 576027 w 713669"/>
                    <a:gd name="connsiteY4" fmla="*/ 120818 h 243133"/>
                    <a:gd name="connsiteX5" fmla="*/ 437669 w 713669"/>
                    <a:gd name="connsiteY5" fmla="*/ 242309 h 243133"/>
                    <a:gd name="connsiteX6" fmla="*/ 219193 w 713669"/>
                    <a:gd name="connsiteY6" fmla="*/ 242298 h 243133"/>
                    <a:gd name="connsiteX7" fmla="*/ 727 w 713669"/>
                    <a:gd name="connsiteY7" fmla="*/ 242298 h 243133"/>
                    <a:gd name="connsiteX8" fmla="*/ 138704 w 713669"/>
                    <a:gd name="connsiteY8" fmla="*/ 120737 h 243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3669" h="243133">
                      <a:moveTo>
                        <a:pt x="138704" y="120737"/>
                      </a:moveTo>
                      <a:lnTo>
                        <a:pt x="276692" y="-825"/>
                      </a:lnTo>
                      <a:lnTo>
                        <a:pt x="495539" y="-743"/>
                      </a:lnTo>
                      <a:lnTo>
                        <a:pt x="714397" y="-661"/>
                      </a:lnTo>
                      <a:lnTo>
                        <a:pt x="576027" y="120818"/>
                      </a:lnTo>
                      <a:lnTo>
                        <a:pt x="437669" y="242309"/>
                      </a:lnTo>
                      <a:lnTo>
                        <a:pt x="219193" y="242298"/>
                      </a:lnTo>
                      <a:lnTo>
                        <a:pt x="727" y="242298"/>
                      </a:lnTo>
                      <a:lnTo>
                        <a:pt x="138704" y="120737"/>
                      </a:lnTo>
                      <a:close/>
                    </a:path>
                  </a:pathLst>
                </a:custGeom>
                <a:noFill/>
                <a:ln w="3162" cap="flat">
                  <a:solidFill>
                    <a:srgbClr val="17172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" name="Graphic 21">
                <a:extLst>
                  <a:ext uri="{FF2B5EF4-FFF2-40B4-BE49-F238E27FC236}">
                    <a16:creationId xmlns:a16="http://schemas.microsoft.com/office/drawing/2014/main" id="{58C1A5DC-1749-692C-3362-2087AAC08EF5}"/>
                  </a:ext>
                </a:extLst>
              </p:cNvPr>
              <p:cNvGrpSpPr/>
              <p:nvPr/>
            </p:nvGrpSpPr>
            <p:grpSpPr>
              <a:xfrm>
                <a:off x="2413599" y="2095770"/>
                <a:ext cx="756486" cy="256758"/>
                <a:chOff x="2413599" y="2095770"/>
                <a:chExt cx="756486" cy="256758"/>
              </a:xfrm>
              <a:noFill/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87BCF4D8-57A9-9526-A7AD-1D5636E77E37}"/>
                    </a:ext>
                  </a:extLst>
                </p:cNvPr>
                <p:cNvSpPr/>
                <p:nvPr/>
              </p:nvSpPr>
              <p:spPr>
                <a:xfrm>
                  <a:off x="2413599" y="2095770"/>
                  <a:ext cx="754444" cy="256317"/>
                </a:xfrm>
                <a:custGeom>
                  <a:avLst/>
                  <a:gdLst>
                    <a:gd name="connsiteX0" fmla="*/ 758 w 754444"/>
                    <a:gd name="connsiteY0" fmla="*/ 255493 h 256317"/>
                    <a:gd name="connsiteX1" fmla="*/ 463919 w 754444"/>
                    <a:gd name="connsiteY1" fmla="*/ 255493 h 256317"/>
                    <a:gd name="connsiteX2" fmla="*/ 755202 w 754444"/>
                    <a:gd name="connsiteY2" fmla="*/ -825 h 256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54444" h="256317">
                      <a:moveTo>
                        <a:pt x="758" y="255493"/>
                      </a:moveTo>
                      <a:lnTo>
                        <a:pt x="463919" y="255493"/>
                      </a:lnTo>
                      <a:lnTo>
                        <a:pt x="755202" y="-825"/>
                      </a:lnTo>
                    </a:path>
                  </a:pathLst>
                </a:custGeom>
                <a:noFill/>
                <a:ln w="12522" cap="flat">
                  <a:solidFill>
                    <a:srgbClr val="17172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516BA870-6C85-397A-25C6-D1927294BD7B}"/>
                    </a:ext>
                  </a:extLst>
                </p:cNvPr>
                <p:cNvSpPr/>
                <p:nvPr/>
              </p:nvSpPr>
              <p:spPr>
                <a:xfrm>
                  <a:off x="2415628" y="2096210"/>
                  <a:ext cx="754456" cy="256317"/>
                </a:xfrm>
                <a:custGeom>
                  <a:avLst/>
                  <a:gdLst>
                    <a:gd name="connsiteX0" fmla="*/ 755214 w 754456"/>
                    <a:gd name="connsiteY0" fmla="*/ -825 h 256317"/>
                    <a:gd name="connsiteX1" fmla="*/ 292053 w 754456"/>
                    <a:gd name="connsiteY1" fmla="*/ -825 h 256317"/>
                    <a:gd name="connsiteX2" fmla="*/ 758 w 754456"/>
                    <a:gd name="connsiteY2" fmla="*/ 255493 h 256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54456" h="256317">
                      <a:moveTo>
                        <a:pt x="755214" y="-825"/>
                      </a:moveTo>
                      <a:lnTo>
                        <a:pt x="292053" y="-825"/>
                      </a:lnTo>
                      <a:lnTo>
                        <a:pt x="758" y="255493"/>
                      </a:lnTo>
                    </a:path>
                  </a:pathLst>
                </a:custGeom>
                <a:noFill/>
                <a:ln w="12522" cap="flat">
                  <a:solidFill>
                    <a:srgbClr val="17172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A2B9E199-D70C-96A3-BAF7-B8E6FFA9F24C}"/>
                    </a:ext>
                  </a:extLst>
                </p:cNvPr>
                <p:cNvSpPr/>
                <p:nvPr/>
              </p:nvSpPr>
              <p:spPr>
                <a:xfrm>
                  <a:off x="2435434" y="2102515"/>
                  <a:ext cx="713669" cy="243133"/>
                </a:xfrm>
                <a:custGeom>
                  <a:avLst/>
                  <a:gdLst>
                    <a:gd name="connsiteX0" fmla="*/ 138735 w 713669"/>
                    <a:gd name="connsiteY0" fmla="*/ 120736 h 243133"/>
                    <a:gd name="connsiteX1" fmla="*/ 276723 w 713669"/>
                    <a:gd name="connsiteY1" fmla="*/ -825 h 243133"/>
                    <a:gd name="connsiteX2" fmla="*/ 495570 w 713669"/>
                    <a:gd name="connsiteY2" fmla="*/ -743 h 243133"/>
                    <a:gd name="connsiteX3" fmla="*/ 714428 w 713669"/>
                    <a:gd name="connsiteY3" fmla="*/ -661 h 243133"/>
                    <a:gd name="connsiteX4" fmla="*/ 576058 w 713669"/>
                    <a:gd name="connsiteY4" fmla="*/ 120818 h 243133"/>
                    <a:gd name="connsiteX5" fmla="*/ 437700 w 713669"/>
                    <a:gd name="connsiteY5" fmla="*/ 242309 h 243133"/>
                    <a:gd name="connsiteX6" fmla="*/ 219223 w 713669"/>
                    <a:gd name="connsiteY6" fmla="*/ 242298 h 243133"/>
                    <a:gd name="connsiteX7" fmla="*/ 758 w 713669"/>
                    <a:gd name="connsiteY7" fmla="*/ 242298 h 243133"/>
                    <a:gd name="connsiteX8" fmla="*/ 138735 w 713669"/>
                    <a:gd name="connsiteY8" fmla="*/ 120736 h 243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3669" h="243133">
                      <a:moveTo>
                        <a:pt x="138735" y="120736"/>
                      </a:moveTo>
                      <a:lnTo>
                        <a:pt x="276723" y="-825"/>
                      </a:lnTo>
                      <a:lnTo>
                        <a:pt x="495570" y="-743"/>
                      </a:lnTo>
                      <a:lnTo>
                        <a:pt x="714428" y="-661"/>
                      </a:lnTo>
                      <a:lnTo>
                        <a:pt x="576058" y="120818"/>
                      </a:lnTo>
                      <a:lnTo>
                        <a:pt x="437700" y="242309"/>
                      </a:lnTo>
                      <a:lnTo>
                        <a:pt x="219223" y="242298"/>
                      </a:lnTo>
                      <a:lnTo>
                        <a:pt x="758" y="242298"/>
                      </a:lnTo>
                      <a:lnTo>
                        <a:pt x="138735" y="120736"/>
                      </a:lnTo>
                      <a:close/>
                    </a:path>
                  </a:pathLst>
                </a:custGeom>
                <a:noFill/>
                <a:ln w="3162" cap="flat">
                  <a:solidFill>
                    <a:srgbClr val="17172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5B3CE1D4-D412-4FEA-B173-F8AC6945BA51}"/>
                  </a:ext>
                </a:extLst>
              </p:cNvPr>
              <p:cNvSpPr/>
              <p:nvPr/>
            </p:nvSpPr>
            <p:spPr>
              <a:xfrm>
                <a:off x="1786205" y="1841636"/>
                <a:ext cx="754418" cy="258856"/>
              </a:xfrm>
              <a:custGeom>
                <a:avLst/>
                <a:gdLst>
                  <a:gd name="connsiteX0" fmla="*/ 706 w 754418"/>
                  <a:gd name="connsiteY0" fmla="*/ 258063 h 258856"/>
                  <a:gd name="connsiteX1" fmla="*/ 463844 w 754418"/>
                  <a:gd name="connsiteY1" fmla="*/ 258063 h 258856"/>
                  <a:gd name="connsiteX2" fmla="*/ 755125 w 754418"/>
                  <a:gd name="connsiteY2" fmla="*/ -793 h 258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418" h="258856">
                    <a:moveTo>
                      <a:pt x="706" y="258063"/>
                    </a:moveTo>
                    <a:lnTo>
                      <a:pt x="463844" y="258063"/>
                    </a:lnTo>
                    <a:lnTo>
                      <a:pt x="755125" y="-793"/>
                    </a:lnTo>
                  </a:path>
                </a:pathLst>
              </a:custGeom>
              <a:noFill/>
              <a:ln w="12580" cap="flat">
                <a:solidFill>
                  <a:srgbClr val="17172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CB2463E-C8B8-B81A-EBF3-6FEBBED7C758}"/>
                  </a:ext>
                </a:extLst>
              </p:cNvPr>
              <p:cNvSpPr/>
              <p:nvPr/>
            </p:nvSpPr>
            <p:spPr>
              <a:xfrm>
                <a:off x="1788246" y="1842082"/>
                <a:ext cx="754406" cy="258855"/>
              </a:xfrm>
              <a:custGeom>
                <a:avLst/>
                <a:gdLst>
                  <a:gd name="connsiteX0" fmla="*/ 755113 w 754406"/>
                  <a:gd name="connsiteY0" fmla="*/ -793 h 258855"/>
                  <a:gd name="connsiteX1" fmla="*/ 291975 w 754406"/>
                  <a:gd name="connsiteY1" fmla="*/ -793 h 258855"/>
                  <a:gd name="connsiteX2" fmla="*/ 706 w 754406"/>
                  <a:gd name="connsiteY2" fmla="*/ 258063 h 258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406" h="258855">
                    <a:moveTo>
                      <a:pt x="755113" y="-793"/>
                    </a:moveTo>
                    <a:lnTo>
                      <a:pt x="291975" y="-793"/>
                    </a:lnTo>
                    <a:lnTo>
                      <a:pt x="706" y="258063"/>
                    </a:lnTo>
                  </a:path>
                </a:pathLst>
              </a:custGeom>
              <a:noFill/>
              <a:ln w="12580" cap="flat">
                <a:solidFill>
                  <a:srgbClr val="17172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25A52A8-2011-71BE-0376-03D4F461F5FE}"/>
                  </a:ext>
                </a:extLst>
              </p:cNvPr>
              <p:cNvSpPr/>
              <p:nvPr/>
            </p:nvSpPr>
            <p:spPr>
              <a:xfrm>
                <a:off x="1808039" y="1848449"/>
                <a:ext cx="713634" cy="245541"/>
              </a:xfrm>
              <a:custGeom>
                <a:avLst/>
                <a:gdLst>
                  <a:gd name="connsiteX0" fmla="*/ 138676 w 713634"/>
                  <a:gd name="connsiteY0" fmla="*/ 121972 h 245541"/>
                  <a:gd name="connsiteX1" fmla="*/ 276658 w 713634"/>
                  <a:gd name="connsiteY1" fmla="*/ -793 h 245541"/>
                  <a:gd name="connsiteX2" fmla="*/ 495493 w 713634"/>
                  <a:gd name="connsiteY2" fmla="*/ -710 h 245541"/>
                  <a:gd name="connsiteX3" fmla="*/ 714340 w 713634"/>
                  <a:gd name="connsiteY3" fmla="*/ -627 h 245541"/>
                  <a:gd name="connsiteX4" fmla="*/ 575977 w 713634"/>
                  <a:gd name="connsiteY4" fmla="*/ 122055 h 245541"/>
                  <a:gd name="connsiteX5" fmla="*/ 437627 w 713634"/>
                  <a:gd name="connsiteY5" fmla="*/ 244748 h 245541"/>
                  <a:gd name="connsiteX6" fmla="*/ 219161 w 713634"/>
                  <a:gd name="connsiteY6" fmla="*/ 244737 h 245541"/>
                  <a:gd name="connsiteX7" fmla="*/ 706 w 713634"/>
                  <a:gd name="connsiteY7" fmla="*/ 244737 h 245541"/>
                  <a:gd name="connsiteX8" fmla="*/ 138676 w 713634"/>
                  <a:gd name="connsiteY8" fmla="*/ 121972 h 245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3634" h="245541">
                    <a:moveTo>
                      <a:pt x="138676" y="121972"/>
                    </a:moveTo>
                    <a:lnTo>
                      <a:pt x="276658" y="-793"/>
                    </a:lnTo>
                    <a:lnTo>
                      <a:pt x="495493" y="-710"/>
                    </a:lnTo>
                    <a:lnTo>
                      <a:pt x="714340" y="-627"/>
                    </a:lnTo>
                    <a:lnTo>
                      <a:pt x="575977" y="122055"/>
                    </a:lnTo>
                    <a:lnTo>
                      <a:pt x="437627" y="244748"/>
                    </a:lnTo>
                    <a:lnTo>
                      <a:pt x="219161" y="244737"/>
                    </a:lnTo>
                    <a:lnTo>
                      <a:pt x="706" y="244737"/>
                    </a:lnTo>
                    <a:lnTo>
                      <a:pt x="138676" y="121972"/>
                    </a:lnTo>
                    <a:close/>
                  </a:path>
                </a:pathLst>
              </a:custGeom>
              <a:noFill/>
              <a:ln w="3177" cap="flat">
                <a:solidFill>
                  <a:srgbClr val="17172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8" name="Graphic 21">
                <a:extLst>
                  <a:ext uri="{FF2B5EF4-FFF2-40B4-BE49-F238E27FC236}">
                    <a16:creationId xmlns:a16="http://schemas.microsoft.com/office/drawing/2014/main" id="{44987626-0D64-792D-2A4E-6363FBB8154E}"/>
                  </a:ext>
                </a:extLst>
              </p:cNvPr>
              <p:cNvGrpSpPr/>
              <p:nvPr/>
            </p:nvGrpSpPr>
            <p:grpSpPr>
              <a:xfrm>
                <a:off x="2243950" y="1842682"/>
                <a:ext cx="756486" cy="256758"/>
                <a:chOff x="2243950" y="1842682"/>
                <a:chExt cx="756486" cy="256758"/>
              </a:xfrm>
              <a:noFill/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8512A9EE-E776-6FD0-A513-E6534FDAE626}"/>
                    </a:ext>
                  </a:extLst>
                </p:cNvPr>
                <p:cNvSpPr/>
                <p:nvPr/>
              </p:nvSpPr>
              <p:spPr>
                <a:xfrm>
                  <a:off x="2243950" y="1842682"/>
                  <a:ext cx="754444" cy="256317"/>
                </a:xfrm>
                <a:custGeom>
                  <a:avLst/>
                  <a:gdLst>
                    <a:gd name="connsiteX0" fmla="*/ 746 w 754444"/>
                    <a:gd name="connsiteY0" fmla="*/ 255476 h 256317"/>
                    <a:gd name="connsiteX1" fmla="*/ 463907 w 754444"/>
                    <a:gd name="connsiteY1" fmla="*/ 255476 h 256317"/>
                    <a:gd name="connsiteX2" fmla="*/ 755191 w 754444"/>
                    <a:gd name="connsiteY2" fmla="*/ -842 h 256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54444" h="256317">
                      <a:moveTo>
                        <a:pt x="746" y="255476"/>
                      </a:moveTo>
                      <a:lnTo>
                        <a:pt x="463907" y="255476"/>
                      </a:lnTo>
                      <a:lnTo>
                        <a:pt x="755191" y="-842"/>
                      </a:lnTo>
                    </a:path>
                  </a:pathLst>
                </a:custGeom>
                <a:noFill/>
                <a:ln w="12522" cap="flat">
                  <a:solidFill>
                    <a:srgbClr val="17172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08C4C974-BD9B-3C7E-180D-6A4074023C27}"/>
                    </a:ext>
                  </a:extLst>
                </p:cNvPr>
                <p:cNvSpPr/>
                <p:nvPr/>
              </p:nvSpPr>
              <p:spPr>
                <a:xfrm>
                  <a:off x="2245980" y="1843122"/>
                  <a:ext cx="754456" cy="256317"/>
                </a:xfrm>
                <a:custGeom>
                  <a:avLst/>
                  <a:gdLst>
                    <a:gd name="connsiteX0" fmla="*/ 755203 w 754456"/>
                    <a:gd name="connsiteY0" fmla="*/ -842 h 256317"/>
                    <a:gd name="connsiteX1" fmla="*/ 292042 w 754456"/>
                    <a:gd name="connsiteY1" fmla="*/ -842 h 256317"/>
                    <a:gd name="connsiteX2" fmla="*/ 746 w 754456"/>
                    <a:gd name="connsiteY2" fmla="*/ 255476 h 256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54456" h="256317">
                      <a:moveTo>
                        <a:pt x="755203" y="-842"/>
                      </a:moveTo>
                      <a:lnTo>
                        <a:pt x="292042" y="-842"/>
                      </a:lnTo>
                      <a:lnTo>
                        <a:pt x="746" y="255476"/>
                      </a:lnTo>
                    </a:path>
                  </a:pathLst>
                </a:custGeom>
                <a:noFill/>
                <a:ln w="12522" cap="flat">
                  <a:solidFill>
                    <a:srgbClr val="17172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8600F052-63F1-2410-779A-E54A78C013BD}"/>
                    </a:ext>
                  </a:extLst>
                </p:cNvPr>
                <p:cNvSpPr/>
                <p:nvPr/>
              </p:nvSpPr>
              <p:spPr>
                <a:xfrm>
                  <a:off x="2265785" y="1849427"/>
                  <a:ext cx="713669" cy="243133"/>
                </a:xfrm>
                <a:custGeom>
                  <a:avLst/>
                  <a:gdLst>
                    <a:gd name="connsiteX0" fmla="*/ 138723 w 713669"/>
                    <a:gd name="connsiteY0" fmla="*/ 120719 h 243133"/>
                    <a:gd name="connsiteX1" fmla="*/ 276712 w 713669"/>
                    <a:gd name="connsiteY1" fmla="*/ -842 h 243133"/>
                    <a:gd name="connsiteX2" fmla="*/ 495559 w 713669"/>
                    <a:gd name="connsiteY2" fmla="*/ -760 h 243133"/>
                    <a:gd name="connsiteX3" fmla="*/ 714416 w 713669"/>
                    <a:gd name="connsiteY3" fmla="*/ -678 h 243133"/>
                    <a:gd name="connsiteX4" fmla="*/ 576047 w 713669"/>
                    <a:gd name="connsiteY4" fmla="*/ 120801 h 243133"/>
                    <a:gd name="connsiteX5" fmla="*/ 437689 w 713669"/>
                    <a:gd name="connsiteY5" fmla="*/ 242292 h 243133"/>
                    <a:gd name="connsiteX6" fmla="*/ 219212 w 713669"/>
                    <a:gd name="connsiteY6" fmla="*/ 242281 h 243133"/>
                    <a:gd name="connsiteX7" fmla="*/ 746 w 713669"/>
                    <a:gd name="connsiteY7" fmla="*/ 242281 h 243133"/>
                    <a:gd name="connsiteX8" fmla="*/ 138723 w 713669"/>
                    <a:gd name="connsiteY8" fmla="*/ 120719 h 243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3669" h="243133">
                      <a:moveTo>
                        <a:pt x="138723" y="120719"/>
                      </a:moveTo>
                      <a:lnTo>
                        <a:pt x="276712" y="-842"/>
                      </a:lnTo>
                      <a:lnTo>
                        <a:pt x="495559" y="-760"/>
                      </a:lnTo>
                      <a:lnTo>
                        <a:pt x="714416" y="-678"/>
                      </a:lnTo>
                      <a:lnTo>
                        <a:pt x="576047" y="120801"/>
                      </a:lnTo>
                      <a:lnTo>
                        <a:pt x="437689" y="242292"/>
                      </a:lnTo>
                      <a:lnTo>
                        <a:pt x="219212" y="242281"/>
                      </a:lnTo>
                      <a:lnTo>
                        <a:pt x="746" y="242281"/>
                      </a:lnTo>
                      <a:lnTo>
                        <a:pt x="138723" y="120719"/>
                      </a:lnTo>
                      <a:close/>
                    </a:path>
                  </a:pathLst>
                </a:custGeom>
                <a:noFill/>
                <a:ln w="3162" cap="flat">
                  <a:solidFill>
                    <a:srgbClr val="17172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" name="Graphic 21">
                <a:extLst>
                  <a:ext uri="{FF2B5EF4-FFF2-40B4-BE49-F238E27FC236}">
                    <a16:creationId xmlns:a16="http://schemas.microsoft.com/office/drawing/2014/main" id="{2B1C65B0-D3D2-1A2E-638F-1C9F3DE21064}"/>
                  </a:ext>
                </a:extLst>
              </p:cNvPr>
              <p:cNvGrpSpPr/>
              <p:nvPr/>
            </p:nvGrpSpPr>
            <p:grpSpPr>
              <a:xfrm>
                <a:off x="2697844" y="1843223"/>
                <a:ext cx="756486" cy="256758"/>
                <a:chOff x="2697844" y="1843223"/>
                <a:chExt cx="756486" cy="256758"/>
              </a:xfrm>
              <a:no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CB3C28BA-712E-4DC2-ECF7-EA7582E7F19B}"/>
                    </a:ext>
                  </a:extLst>
                </p:cNvPr>
                <p:cNvSpPr/>
                <p:nvPr/>
              </p:nvSpPr>
              <p:spPr>
                <a:xfrm>
                  <a:off x="2697844" y="1843223"/>
                  <a:ext cx="754444" cy="256317"/>
                </a:xfrm>
                <a:custGeom>
                  <a:avLst/>
                  <a:gdLst>
                    <a:gd name="connsiteX0" fmla="*/ 777 w 754444"/>
                    <a:gd name="connsiteY0" fmla="*/ 255476 h 256317"/>
                    <a:gd name="connsiteX1" fmla="*/ 463938 w 754444"/>
                    <a:gd name="connsiteY1" fmla="*/ 255476 h 256317"/>
                    <a:gd name="connsiteX2" fmla="*/ 755221 w 754444"/>
                    <a:gd name="connsiteY2" fmla="*/ -842 h 256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54444" h="256317">
                      <a:moveTo>
                        <a:pt x="777" y="255476"/>
                      </a:moveTo>
                      <a:lnTo>
                        <a:pt x="463938" y="255476"/>
                      </a:lnTo>
                      <a:lnTo>
                        <a:pt x="755221" y="-842"/>
                      </a:lnTo>
                    </a:path>
                  </a:pathLst>
                </a:custGeom>
                <a:noFill/>
                <a:ln w="12522" cap="flat">
                  <a:solidFill>
                    <a:srgbClr val="17172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87CA4D50-EDFC-4E79-6EE3-860BF4D359C7}"/>
                    </a:ext>
                  </a:extLst>
                </p:cNvPr>
                <p:cNvSpPr/>
                <p:nvPr/>
              </p:nvSpPr>
              <p:spPr>
                <a:xfrm>
                  <a:off x="2699874" y="1843664"/>
                  <a:ext cx="754456" cy="256317"/>
                </a:xfrm>
                <a:custGeom>
                  <a:avLst/>
                  <a:gdLst>
                    <a:gd name="connsiteX0" fmla="*/ 755233 w 754456"/>
                    <a:gd name="connsiteY0" fmla="*/ -842 h 256317"/>
                    <a:gd name="connsiteX1" fmla="*/ 292072 w 754456"/>
                    <a:gd name="connsiteY1" fmla="*/ -842 h 256317"/>
                    <a:gd name="connsiteX2" fmla="*/ 777 w 754456"/>
                    <a:gd name="connsiteY2" fmla="*/ 255476 h 256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54456" h="256317">
                      <a:moveTo>
                        <a:pt x="755233" y="-842"/>
                      </a:moveTo>
                      <a:lnTo>
                        <a:pt x="292072" y="-842"/>
                      </a:lnTo>
                      <a:lnTo>
                        <a:pt x="777" y="255476"/>
                      </a:lnTo>
                    </a:path>
                  </a:pathLst>
                </a:custGeom>
                <a:noFill/>
                <a:ln w="12522" cap="flat">
                  <a:solidFill>
                    <a:srgbClr val="17172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3ADF1F7D-2D2C-F89F-581C-63F24D0C91D1}"/>
                    </a:ext>
                  </a:extLst>
                </p:cNvPr>
                <p:cNvSpPr/>
                <p:nvPr/>
              </p:nvSpPr>
              <p:spPr>
                <a:xfrm>
                  <a:off x="2719679" y="1849969"/>
                  <a:ext cx="713669" cy="243133"/>
                </a:xfrm>
                <a:custGeom>
                  <a:avLst/>
                  <a:gdLst>
                    <a:gd name="connsiteX0" fmla="*/ 138754 w 713669"/>
                    <a:gd name="connsiteY0" fmla="*/ 120719 h 243133"/>
                    <a:gd name="connsiteX1" fmla="*/ 276742 w 713669"/>
                    <a:gd name="connsiteY1" fmla="*/ -842 h 243133"/>
                    <a:gd name="connsiteX2" fmla="*/ 495589 w 713669"/>
                    <a:gd name="connsiteY2" fmla="*/ -760 h 243133"/>
                    <a:gd name="connsiteX3" fmla="*/ 714447 w 713669"/>
                    <a:gd name="connsiteY3" fmla="*/ -678 h 243133"/>
                    <a:gd name="connsiteX4" fmla="*/ 576077 w 713669"/>
                    <a:gd name="connsiteY4" fmla="*/ 120801 h 243133"/>
                    <a:gd name="connsiteX5" fmla="*/ 437719 w 713669"/>
                    <a:gd name="connsiteY5" fmla="*/ 242292 h 243133"/>
                    <a:gd name="connsiteX6" fmla="*/ 219242 w 713669"/>
                    <a:gd name="connsiteY6" fmla="*/ 242281 h 243133"/>
                    <a:gd name="connsiteX7" fmla="*/ 777 w 713669"/>
                    <a:gd name="connsiteY7" fmla="*/ 242281 h 243133"/>
                    <a:gd name="connsiteX8" fmla="*/ 138754 w 713669"/>
                    <a:gd name="connsiteY8" fmla="*/ 120719 h 243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3669" h="243133">
                      <a:moveTo>
                        <a:pt x="138754" y="120719"/>
                      </a:moveTo>
                      <a:lnTo>
                        <a:pt x="276742" y="-842"/>
                      </a:lnTo>
                      <a:lnTo>
                        <a:pt x="495589" y="-760"/>
                      </a:lnTo>
                      <a:lnTo>
                        <a:pt x="714447" y="-678"/>
                      </a:lnTo>
                      <a:lnTo>
                        <a:pt x="576077" y="120801"/>
                      </a:lnTo>
                      <a:lnTo>
                        <a:pt x="437719" y="242292"/>
                      </a:lnTo>
                      <a:lnTo>
                        <a:pt x="219242" y="242281"/>
                      </a:lnTo>
                      <a:lnTo>
                        <a:pt x="777" y="242281"/>
                      </a:lnTo>
                      <a:lnTo>
                        <a:pt x="138754" y="120719"/>
                      </a:lnTo>
                      <a:close/>
                    </a:path>
                  </a:pathLst>
                </a:custGeom>
                <a:noFill/>
                <a:ln w="3162" cap="flat">
                  <a:solidFill>
                    <a:srgbClr val="17172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F79A483-726A-9067-D984-C1D7D57B127A}"/>
                </a:ext>
              </a:extLst>
            </p:cNvPr>
            <p:cNvSpPr txBox="1"/>
            <p:nvPr/>
          </p:nvSpPr>
          <p:spPr>
            <a:xfrm>
              <a:off x="2563349" y="1057641"/>
              <a:ext cx="14109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Power grid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8FA906E-309A-3754-A150-2B6DD531B358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1763655" y="2338785"/>
              <a:ext cx="1048" cy="4425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F43B4AD-B37B-41B3-7E8C-E5CE3753C872}"/>
                </a:ext>
              </a:extLst>
            </p:cNvPr>
            <p:cNvCxnSpPr>
              <a:cxnSpLocks/>
            </p:cNvCxnSpPr>
            <p:nvPr/>
          </p:nvCxnSpPr>
          <p:spPr>
            <a:xfrm>
              <a:off x="3107204" y="2339147"/>
              <a:ext cx="1048" cy="4425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05F55D1-EC1A-FB63-9440-5ECF9C8105CB}"/>
                </a:ext>
              </a:extLst>
            </p:cNvPr>
            <p:cNvCxnSpPr>
              <a:cxnSpLocks/>
            </p:cNvCxnSpPr>
            <p:nvPr/>
          </p:nvCxnSpPr>
          <p:spPr>
            <a:xfrm>
              <a:off x="3990342" y="1584850"/>
              <a:ext cx="1048" cy="4425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A7CBAFA-38A7-D8D2-D871-71DDE5157455}"/>
                </a:ext>
              </a:extLst>
            </p:cNvPr>
            <p:cNvSpPr/>
            <p:nvPr/>
          </p:nvSpPr>
          <p:spPr>
            <a:xfrm>
              <a:off x="1711541" y="2781300"/>
              <a:ext cx="98710" cy="9833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2060"/>
                </a:solidFill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DFF8A2D-AF41-0063-D905-13FC8D2D9316}"/>
                </a:ext>
              </a:extLst>
            </p:cNvPr>
            <p:cNvSpPr/>
            <p:nvPr/>
          </p:nvSpPr>
          <p:spPr>
            <a:xfrm>
              <a:off x="2447009" y="2484220"/>
              <a:ext cx="98710" cy="9833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2060"/>
                </a:solidFill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F8E6493-B416-B8C3-5117-BD5C0A266595}"/>
                </a:ext>
              </a:extLst>
            </p:cNvPr>
            <p:cNvSpPr/>
            <p:nvPr/>
          </p:nvSpPr>
          <p:spPr>
            <a:xfrm>
              <a:off x="3057849" y="2741630"/>
              <a:ext cx="98710" cy="9833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2060"/>
                </a:solidFill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0A3A71E-9868-14B7-5562-260D9BC946BB}"/>
                </a:ext>
              </a:extLst>
            </p:cNvPr>
            <p:cNvSpPr/>
            <p:nvPr/>
          </p:nvSpPr>
          <p:spPr>
            <a:xfrm>
              <a:off x="3947980" y="1959459"/>
              <a:ext cx="98710" cy="9833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2060"/>
                </a:solidFill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B21C7A0-FCBF-18D3-47F1-15A0B318FFD0}"/>
                </a:ext>
              </a:extLst>
            </p:cNvPr>
            <p:cNvSpPr/>
            <p:nvPr/>
          </p:nvSpPr>
          <p:spPr>
            <a:xfrm>
              <a:off x="2910055" y="2491645"/>
              <a:ext cx="98710" cy="9833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002060"/>
                </a:solidFill>
              </a:endParaRP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A0AFEF5B-D47A-775C-670F-79110B6039AD}"/>
                </a:ext>
              </a:extLst>
            </p:cNvPr>
            <p:cNvGrpSpPr/>
            <p:nvPr/>
          </p:nvGrpSpPr>
          <p:grpSpPr>
            <a:xfrm>
              <a:off x="3369886" y="2072645"/>
              <a:ext cx="98710" cy="500815"/>
              <a:chOff x="3210249" y="2491547"/>
              <a:chExt cx="98710" cy="500815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98FA2A90-BCB3-9DD5-8400-80AFD8FD3A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9604" y="2491547"/>
                <a:ext cx="1048" cy="4425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D1D3B568-9FBD-A5E5-68F4-03412986A0EA}"/>
                  </a:ext>
                </a:extLst>
              </p:cNvPr>
              <p:cNvSpPr/>
              <p:nvPr/>
            </p:nvSpPr>
            <p:spPr>
              <a:xfrm>
                <a:off x="3210249" y="2894030"/>
                <a:ext cx="98710" cy="9833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BDD15B3-0571-4B8A-A9EA-C91379CA0BB8}"/>
                </a:ext>
              </a:extLst>
            </p:cNvPr>
            <p:cNvGrpSpPr/>
            <p:nvPr/>
          </p:nvGrpSpPr>
          <p:grpSpPr>
            <a:xfrm>
              <a:off x="3651598" y="1836387"/>
              <a:ext cx="98710" cy="500815"/>
              <a:chOff x="3210249" y="2491547"/>
              <a:chExt cx="98710" cy="500815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1CC46966-2B38-E1AB-347D-68F44CB869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9604" y="2491547"/>
                <a:ext cx="1048" cy="4425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3FD4D7F5-D5C0-283B-E5FB-3217477C9256}"/>
                  </a:ext>
                </a:extLst>
              </p:cNvPr>
              <p:cNvSpPr/>
              <p:nvPr/>
            </p:nvSpPr>
            <p:spPr>
              <a:xfrm>
                <a:off x="3210249" y="2894030"/>
                <a:ext cx="98710" cy="9833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08F7715-1264-01A0-8265-4A0EFF700B70}"/>
                </a:ext>
              </a:extLst>
            </p:cNvPr>
            <p:cNvGrpSpPr/>
            <p:nvPr/>
          </p:nvGrpSpPr>
          <p:grpSpPr>
            <a:xfrm>
              <a:off x="2631173" y="2347979"/>
              <a:ext cx="98710" cy="500815"/>
              <a:chOff x="3210249" y="2491547"/>
              <a:chExt cx="98710" cy="500815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941A10A7-EEDA-F41C-60E8-EB4533AFB8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9604" y="2491547"/>
                <a:ext cx="1048" cy="4425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DF82535E-4048-9435-2D36-F88C4D270BDA}"/>
                  </a:ext>
                </a:extLst>
              </p:cNvPr>
              <p:cNvSpPr/>
              <p:nvPr/>
            </p:nvSpPr>
            <p:spPr>
              <a:xfrm>
                <a:off x="3210249" y="2894030"/>
                <a:ext cx="98710" cy="9833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16714BF-8108-BED7-327D-F69D775B4552}"/>
                </a:ext>
              </a:extLst>
            </p:cNvPr>
            <p:cNvGrpSpPr/>
            <p:nvPr/>
          </p:nvGrpSpPr>
          <p:grpSpPr>
            <a:xfrm>
              <a:off x="2173350" y="2345877"/>
              <a:ext cx="98710" cy="500815"/>
              <a:chOff x="3210249" y="2491547"/>
              <a:chExt cx="98710" cy="500815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E832627-DEFE-7DD8-A655-F7D5AFE8A7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9604" y="2491547"/>
                <a:ext cx="1048" cy="4425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10964314-AA2F-24CE-0A8B-620FDE3A75BC}"/>
                  </a:ext>
                </a:extLst>
              </p:cNvPr>
              <p:cNvSpPr/>
              <p:nvPr/>
            </p:nvSpPr>
            <p:spPr>
              <a:xfrm>
                <a:off x="3210249" y="2894030"/>
                <a:ext cx="98710" cy="98332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rgbClr val="002060"/>
                  </a:solidFill>
                </a:endParaRPr>
              </a:p>
            </p:txBody>
          </p:sp>
        </p:grp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E657B1CC-5FEC-BF66-B8B5-FC403BFDD1B7}"/>
              </a:ext>
            </a:extLst>
          </p:cNvPr>
          <p:cNvSpPr txBox="1"/>
          <p:nvPr/>
        </p:nvSpPr>
        <p:spPr>
          <a:xfrm>
            <a:off x="1620537" y="1413902"/>
            <a:ext cx="2646878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/>
              <a:t>External pins of the chip</a:t>
            </a:r>
          </a:p>
          <a:p>
            <a:r>
              <a:rPr lang="en-IN" dirty="0"/>
              <a:t>connected to voltage</a:t>
            </a:r>
            <a:br>
              <a:rPr lang="en-IN" dirty="0"/>
            </a:br>
            <a:r>
              <a:rPr lang="en-IN" dirty="0"/>
              <a:t>regulators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F25BA63-3B50-1A7E-4D2D-5F192F9C322A}"/>
              </a:ext>
            </a:extLst>
          </p:cNvPr>
          <p:cNvCxnSpPr>
            <a:cxnSpLocks/>
            <a:endCxn id="98" idx="2"/>
          </p:cNvCxnSpPr>
          <p:nvPr/>
        </p:nvCxnSpPr>
        <p:spPr>
          <a:xfrm>
            <a:off x="4304513" y="2293309"/>
            <a:ext cx="566273" cy="240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20BF787-B08E-A426-3C90-DA707BC67F7D}"/>
              </a:ext>
            </a:extLst>
          </p:cNvPr>
          <p:cNvCxnSpPr>
            <a:cxnSpLocks/>
            <a:endCxn id="126" idx="1"/>
          </p:cNvCxnSpPr>
          <p:nvPr/>
        </p:nvCxnSpPr>
        <p:spPr>
          <a:xfrm flipV="1">
            <a:off x="4325549" y="2199153"/>
            <a:ext cx="862563" cy="644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300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2536-5AFC-9BD2-CC1F-9684EA05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Stay Off Resonance </a:t>
            </a:r>
            <a:r>
              <a:rPr lang="en-IN" dirty="0">
                <a:sym typeface="Wingdings" panose="05000000000000000000" pitchFamily="2" charset="2"/>
              </a:rPr>
              <a:t> Avoid Voltage Spikes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C94D-527F-AD3B-27CF-2D21462DD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0458" y="1341120"/>
            <a:ext cx="7911084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The </a:t>
            </a:r>
            <a:r>
              <a:rPr lang="en-IN" dirty="0">
                <a:solidFill>
                  <a:srgbClr val="E21A23"/>
                </a:solidFill>
              </a:rPr>
              <a:t>resonant</a:t>
            </a:r>
            <a:r>
              <a:rPr lang="en-IN" dirty="0"/>
              <a:t> frequency is between 10-100 MHz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We could have code </a:t>
            </a:r>
            <a:r>
              <a:rPr lang="en-IN" dirty="0">
                <a:solidFill>
                  <a:srgbClr val="7030A0"/>
                </a:solidFill>
              </a:rPr>
              <a:t>snippets</a:t>
            </a:r>
            <a:r>
              <a:rPr lang="en-IN" dirty="0"/>
              <a:t> (running in a </a:t>
            </a:r>
            <a:r>
              <a:rPr lang="en-IN" dirty="0">
                <a:solidFill>
                  <a:srgbClr val="00B050"/>
                </a:solidFill>
              </a:rPr>
              <a:t>loop</a:t>
            </a:r>
            <a:r>
              <a:rPr lang="en-IN" dirty="0"/>
              <a:t>) that </a:t>
            </a:r>
            <a:r>
              <a:rPr lang="en-IN" dirty="0">
                <a:solidFill>
                  <a:srgbClr val="0070C0"/>
                </a:solidFill>
              </a:rPr>
              <a:t>produce</a:t>
            </a:r>
            <a:r>
              <a:rPr lang="en-IN" dirty="0"/>
              <a:t> current fluctuations at the resonant frequency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</a:rPr>
              <a:t>Pipeline damping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>
                <a:solidFill>
                  <a:srgbClr val="720F11"/>
                </a:solidFill>
                <a:sym typeface="Wingdings" panose="05000000000000000000" pitchFamily="2" charset="2"/>
              </a:rPr>
              <a:t>homogenize</a:t>
            </a:r>
            <a:r>
              <a:rPr lang="en-IN" dirty="0">
                <a:sym typeface="Wingdings" panose="05000000000000000000" pitchFamily="2" charset="2"/>
              </a:rPr>
              <a:t> the computation by </a:t>
            </a:r>
            <a:r>
              <a:rPr lang="en-IN" dirty="0">
                <a:solidFill>
                  <a:srgbClr val="E21A23"/>
                </a:solidFill>
                <a:sym typeface="Wingdings" panose="05000000000000000000" pitchFamily="2" charset="2"/>
              </a:rPr>
              <a:t>reducing</a:t>
            </a:r>
            <a:r>
              <a:rPr lang="en-IN" dirty="0">
                <a:sym typeface="Wingdings" panose="05000000000000000000" pitchFamily="2" charset="2"/>
              </a:rPr>
              <a:t> the rate of computation at some 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points</a:t>
            </a:r>
            <a:r>
              <a:rPr lang="en-IN" dirty="0">
                <a:sym typeface="Wingdings" panose="05000000000000000000" pitchFamily="2" charset="2"/>
              </a:rPr>
              <a:t>. Deliberately </a:t>
            </a: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throttle</a:t>
            </a:r>
            <a:r>
              <a:rPr lang="en-IN" dirty="0">
                <a:sym typeface="Wingdings" panose="05000000000000000000" pitchFamily="2" charset="2"/>
              </a:rPr>
              <a:t> the computation.</a:t>
            </a:r>
          </a:p>
          <a:p>
            <a:pPr marL="573088" lvl="1" indent="-342900"/>
            <a:r>
              <a:rPr lang="en-IN" dirty="0">
                <a:solidFill>
                  <a:srgbClr val="7030A0"/>
                </a:solidFill>
              </a:rPr>
              <a:t>Maintain</a:t>
            </a:r>
            <a:r>
              <a:rPr lang="en-IN" dirty="0"/>
              <a:t> a count of the </a:t>
            </a:r>
            <a:r>
              <a:rPr lang="en-IN" dirty="0">
                <a:solidFill>
                  <a:srgbClr val="0070C0"/>
                </a:solidFill>
              </a:rPr>
              <a:t>events</a:t>
            </a:r>
            <a:r>
              <a:rPr lang="en-IN" dirty="0"/>
              <a:t> in the CPU backend (issue, select, execute commit)</a:t>
            </a:r>
          </a:p>
          <a:p>
            <a:pPr marL="573088" lvl="1" indent="-342900"/>
            <a:r>
              <a:rPr lang="en-IN" dirty="0"/>
              <a:t>Correlate it with actual </a:t>
            </a:r>
            <a:r>
              <a:rPr lang="en-IN" dirty="0">
                <a:solidFill>
                  <a:srgbClr val="720F11"/>
                </a:solidFill>
              </a:rPr>
              <a:t>current</a:t>
            </a:r>
            <a:r>
              <a:rPr lang="en-IN" dirty="0"/>
              <a:t> (developer-supplied models)</a:t>
            </a:r>
          </a:p>
          <a:p>
            <a:pPr marL="573088" lvl="1" indent="-342900"/>
            <a:r>
              <a:rPr lang="en-IN" dirty="0">
                <a:solidFill>
                  <a:srgbClr val="720F11"/>
                </a:solidFill>
              </a:rPr>
              <a:t>Throttle</a:t>
            </a:r>
            <a:r>
              <a:rPr lang="en-IN" dirty="0"/>
              <a:t> and issue </a:t>
            </a:r>
            <a:r>
              <a:rPr lang="en-IN" dirty="0">
                <a:solidFill>
                  <a:srgbClr val="00B050"/>
                </a:solidFill>
              </a:rPr>
              <a:t>dummy</a:t>
            </a:r>
            <a:r>
              <a:rPr lang="en-IN" dirty="0"/>
              <a:t> instructions (if </a:t>
            </a:r>
            <a:r>
              <a:rPr lang="en-IN" dirty="0">
                <a:solidFill>
                  <a:srgbClr val="7030A0"/>
                </a:solidFill>
              </a:rPr>
              <a:t>required</a:t>
            </a:r>
            <a:r>
              <a:rPr lang="en-IN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F27FD5-200C-D7BB-705E-90F9F63E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A5D37-BE56-984D-2724-F57D16A8E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28</a:t>
            </a:fld>
            <a:endParaRPr lang="en-US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30091477-C53A-9F87-6A00-00136F28A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15553" y="5090470"/>
            <a:ext cx="2589848" cy="120397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22087C2E-3FD3-294C-BEEB-912DCCC93E20}"/>
              </a:ext>
            </a:extLst>
          </p:cNvPr>
          <p:cNvSpPr/>
          <p:nvPr/>
        </p:nvSpPr>
        <p:spPr>
          <a:xfrm>
            <a:off x="6027420" y="5576884"/>
            <a:ext cx="510540" cy="327977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5CDC2C-4113-8BC8-BD5B-2FE07E15600A}"/>
              </a:ext>
            </a:extLst>
          </p:cNvPr>
          <p:cNvCxnSpPr>
            <a:cxnSpLocks/>
          </p:cNvCxnSpPr>
          <p:nvPr/>
        </p:nvCxnSpPr>
        <p:spPr>
          <a:xfrm>
            <a:off x="7148513" y="5740871"/>
            <a:ext cx="258984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629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A334A1-F5A8-454D-9123-FA2E104EBEEB}"/>
              </a:ext>
            </a:extLst>
          </p:cNvPr>
          <p:cNvSpPr txBox="1"/>
          <p:nvPr/>
        </p:nvSpPr>
        <p:spPr>
          <a:xfrm>
            <a:off x="5499603" y="919702"/>
            <a:ext cx="1529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Outline</a:t>
            </a:r>
          </a:p>
        </p:txBody>
      </p:sp>
      <p:pic>
        <p:nvPicPr>
          <p:cNvPr id="33" name="Picture 32" descr="Shape, arrow&#10;&#10;Description automatically generated">
            <a:extLst>
              <a:ext uri="{FF2B5EF4-FFF2-40B4-BE49-F238E27FC236}">
                <a16:creationId xmlns:a16="http://schemas.microsoft.com/office/drawing/2014/main" id="{720B12FF-CA6E-41D6-BD5D-1D381B696C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803" y="2947693"/>
            <a:ext cx="750155" cy="627001"/>
          </a:xfrm>
          <a:prstGeom prst="rect">
            <a:avLst/>
          </a:prstGeom>
        </p:spPr>
      </p:pic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8F3E43D-B7D8-44C3-B409-592BB599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29</a:t>
            </a:fld>
            <a:endParaRPr lang="en-US" dirty="0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8A570817-234C-4177-A0A9-EBCB9DBD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F81989F-BD3D-46C9-8D4B-029808210D68}"/>
              </a:ext>
            </a:extLst>
          </p:cNvPr>
          <p:cNvGrpSpPr/>
          <p:nvPr/>
        </p:nvGrpSpPr>
        <p:grpSpPr>
          <a:xfrm>
            <a:off x="3894610" y="1847353"/>
            <a:ext cx="5253223" cy="3512016"/>
            <a:chOff x="2587062" y="2500726"/>
            <a:chExt cx="3863858" cy="2862958"/>
          </a:xfrm>
        </p:grpSpPr>
        <p:sp>
          <p:nvSpPr>
            <p:cNvPr id="19" name="Round Same Side Corner Rectangle 3">
              <a:extLst>
                <a:ext uri="{FF2B5EF4-FFF2-40B4-BE49-F238E27FC236}">
                  <a16:creationId xmlns:a16="http://schemas.microsoft.com/office/drawing/2014/main" id="{BABD4351-0C08-4766-BE81-3DA733F5C5F6}"/>
                </a:ext>
              </a:extLst>
            </p:cNvPr>
            <p:cNvSpPr/>
            <p:nvPr/>
          </p:nvSpPr>
          <p:spPr>
            <a:xfrm rot="16200000">
              <a:off x="2645256" y="2442532"/>
              <a:ext cx="451117" cy="5675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21A23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20" name="TextBox 5">
              <a:extLst>
                <a:ext uri="{FF2B5EF4-FFF2-40B4-BE49-F238E27FC236}">
                  <a16:creationId xmlns:a16="http://schemas.microsoft.com/office/drawing/2014/main" id="{D63426B6-3207-49E8-8E7A-318CE5AC1753}"/>
                </a:ext>
              </a:extLst>
            </p:cNvPr>
            <p:cNvSpPr txBox="1"/>
            <p:nvPr/>
          </p:nvSpPr>
          <p:spPr>
            <a:xfrm>
              <a:off x="2779955" y="2572166"/>
              <a:ext cx="251372" cy="30823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57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1.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C13BD94-432E-49F8-994F-EAAF0AE084BC}"/>
                </a:ext>
              </a:extLst>
            </p:cNvPr>
            <p:cNvSpPr/>
            <p:nvPr/>
          </p:nvSpPr>
          <p:spPr>
            <a:xfrm>
              <a:off x="3186722" y="2500726"/>
              <a:ext cx="3264198" cy="451117"/>
            </a:xfrm>
            <a:prstGeom prst="rect">
              <a:avLst/>
            </a:prstGeom>
            <a:solidFill>
              <a:srgbClr val="E21A2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22" name="TextBox 7">
              <a:extLst>
                <a:ext uri="{FF2B5EF4-FFF2-40B4-BE49-F238E27FC236}">
                  <a16:creationId xmlns:a16="http://schemas.microsoft.com/office/drawing/2014/main" id="{EDAFA707-E2BC-4B10-86EB-612EA2C36383}"/>
                </a:ext>
              </a:extLst>
            </p:cNvPr>
            <p:cNvSpPr txBox="1"/>
            <p:nvPr/>
          </p:nvSpPr>
          <p:spPr>
            <a:xfrm>
              <a:off x="3239579" y="2582057"/>
              <a:ext cx="1125043" cy="326165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Soft Errors</a:t>
              </a:r>
            </a:p>
          </p:txBody>
        </p:sp>
        <p:sp>
          <p:nvSpPr>
            <p:cNvPr id="23" name="Round Same Side Corner Rectangle 19">
              <a:extLst>
                <a:ext uri="{FF2B5EF4-FFF2-40B4-BE49-F238E27FC236}">
                  <a16:creationId xmlns:a16="http://schemas.microsoft.com/office/drawing/2014/main" id="{F28551BB-C70F-4CF7-A482-B8F1CE1D5A53}"/>
                </a:ext>
              </a:extLst>
            </p:cNvPr>
            <p:cNvSpPr/>
            <p:nvPr/>
          </p:nvSpPr>
          <p:spPr>
            <a:xfrm rot="16200000">
              <a:off x="2645256" y="2924900"/>
              <a:ext cx="451117" cy="5675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B600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24" name="TextBox 9">
              <a:extLst>
                <a:ext uri="{FF2B5EF4-FFF2-40B4-BE49-F238E27FC236}">
                  <a16:creationId xmlns:a16="http://schemas.microsoft.com/office/drawing/2014/main" id="{E2B0FB8F-4718-4EB7-89C9-4E1C2C7BEFB0}"/>
                </a:ext>
              </a:extLst>
            </p:cNvPr>
            <p:cNvSpPr txBox="1"/>
            <p:nvPr/>
          </p:nvSpPr>
          <p:spPr>
            <a:xfrm>
              <a:off x="2762859" y="3054534"/>
              <a:ext cx="285565" cy="30823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57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2.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10E42B5-FBE8-4918-BF15-433D2716BFE0}"/>
                </a:ext>
              </a:extLst>
            </p:cNvPr>
            <p:cNvSpPr/>
            <p:nvPr/>
          </p:nvSpPr>
          <p:spPr>
            <a:xfrm>
              <a:off x="3186722" y="2983094"/>
              <a:ext cx="3264198" cy="451117"/>
            </a:xfrm>
            <a:prstGeom prst="rect">
              <a:avLst/>
            </a:prstGeom>
            <a:solidFill>
              <a:srgbClr val="FFB6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26" name="TextBox 11">
              <a:extLst>
                <a:ext uri="{FF2B5EF4-FFF2-40B4-BE49-F238E27FC236}">
                  <a16:creationId xmlns:a16="http://schemas.microsoft.com/office/drawing/2014/main" id="{8E410488-04BF-4D5D-A7DA-E5F8EAAA5C8D}"/>
                </a:ext>
              </a:extLst>
            </p:cNvPr>
            <p:cNvSpPr txBox="1"/>
            <p:nvPr/>
          </p:nvSpPr>
          <p:spPr>
            <a:xfrm>
              <a:off x="3224223" y="3077961"/>
              <a:ext cx="135874" cy="301076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27" name="Round Same Side Corner Rectangle 27">
              <a:extLst>
                <a:ext uri="{FF2B5EF4-FFF2-40B4-BE49-F238E27FC236}">
                  <a16:creationId xmlns:a16="http://schemas.microsoft.com/office/drawing/2014/main" id="{79248E22-BAEB-4C8A-A15F-AF1D32AF8D13}"/>
                </a:ext>
              </a:extLst>
            </p:cNvPr>
            <p:cNvSpPr/>
            <p:nvPr/>
          </p:nvSpPr>
          <p:spPr>
            <a:xfrm rot="16200000">
              <a:off x="2645256" y="3407268"/>
              <a:ext cx="451117" cy="5675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25D9C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28" name="TextBox 13">
              <a:extLst>
                <a:ext uri="{FF2B5EF4-FFF2-40B4-BE49-F238E27FC236}">
                  <a16:creationId xmlns:a16="http://schemas.microsoft.com/office/drawing/2014/main" id="{E835409B-E2F1-4530-A5A2-3CBAD6D1859A}"/>
                </a:ext>
              </a:extLst>
            </p:cNvPr>
            <p:cNvSpPr txBox="1"/>
            <p:nvPr/>
          </p:nvSpPr>
          <p:spPr>
            <a:xfrm>
              <a:off x="2759912" y="3536903"/>
              <a:ext cx="291459" cy="30823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57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3.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B8CDCA8-6093-47E9-903D-9F228DCF85D0}"/>
                </a:ext>
              </a:extLst>
            </p:cNvPr>
            <p:cNvSpPr/>
            <p:nvPr/>
          </p:nvSpPr>
          <p:spPr>
            <a:xfrm>
              <a:off x="3186722" y="3465462"/>
              <a:ext cx="3264198" cy="451117"/>
            </a:xfrm>
            <a:prstGeom prst="rect">
              <a:avLst/>
            </a:prstGeom>
            <a:solidFill>
              <a:srgbClr val="625D9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30" name="TextBox 15">
              <a:extLst>
                <a:ext uri="{FF2B5EF4-FFF2-40B4-BE49-F238E27FC236}">
                  <a16:creationId xmlns:a16="http://schemas.microsoft.com/office/drawing/2014/main" id="{D407BA0C-52C9-406C-8489-50BE8D80FA27}"/>
                </a:ext>
              </a:extLst>
            </p:cNvPr>
            <p:cNvSpPr txBox="1"/>
            <p:nvPr/>
          </p:nvSpPr>
          <p:spPr>
            <a:xfrm>
              <a:off x="3288676" y="3501615"/>
              <a:ext cx="135874" cy="188172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31" name="Subtitle 2">
              <a:extLst>
                <a:ext uri="{FF2B5EF4-FFF2-40B4-BE49-F238E27FC236}">
                  <a16:creationId xmlns:a16="http://schemas.microsoft.com/office/drawing/2014/main" id="{2C104788-E86C-472E-800C-69E3322D3087}"/>
                </a:ext>
              </a:extLst>
            </p:cNvPr>
            <p:cNvSpPr txBox="1">
              <a:spLocks/>
            </p:cNvSpPr>
            <p:nvPr/>
          </p:nvSpPr>
          <p:spPr>
            <a:xfrm>
              <a:off x="3288676" y="3717652"/>
              <a:ext cx="3060290" cy="114634"/>
            </a:xfrm>
            <a:prstGeom prst="rect">
              <a:avLst/>
            </a:prstGeom>
          </p:spPr>
          <p:txBody>
            <a:bodyPr vert="horz" wrap="square" lIns="25724" tIns="12862" rIns="25724" bIns="12862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985"/>
                </a:lnSpc>
              </a:pPr>
              <a:endParaRPr lang="en-US" sz="675" dirty="0">
                <a:solidFill>
                  <a:srgbClr val="FFFFFF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  <p:sp>
          <p:nvSpPr>
            <p:cNvPr id="32" name="Round Same Side Corner Rectangle 35">
              <a:extLst>
                <a:ext uri="{FF2B5EF4-FFF2-40B4-BE49-F238E27FC236}">
                  <a16:creationId xmlns:a16="http://schemas.microsoft.com/office/drawing/2014/main" id="{75461693-8E2F-4907-BA80-9443242518B7}"/>
                </a:ext>
              </a:extLst>
            </p:cNvPr>
            <p:cNvSpPr/>
            <p:nvPr/>
          </p:nvSpPr>
          <p:spPr>
            <a:xfrm rot="16200000">
              <a:off x="2645256" y="3889637"/>
              <a:ext cx="451117" cy="5675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F1858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37" name="TextBox 18">
              <a:extLst>
                <a:ext uri="{FF2B5EF4-FFF2-40B4-BE49-F238E27FC236}">
                  <a16:creationId xmlns:a16="http://schemas.microsoft.com/office/drawing/2014/main" id="{939A06BB-56ED-4174-925E-12A87E6D31F3}"/>
                </a:ext>
              </a:extLst>
            </p:cNvPr>
            <p:cNvSpPr txBox="1"/>
            <p:nvPr/>
          </p:nvSpPr>
          <p:spPr>
            <a:xfrm>
              <a:off x="2753427" y="4019270"/>
              <a:ext cx="304429" cy="30823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57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4.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A33289B-2C33-40AD-8BC8-E054DA087F50}"/>
                </a:ext>
              </a:extLst>
            </p:cNvPr>
            <p:cNvSpPr/>
            <p:nvPr/>
          </p:nvSpPr>
          <p:spPr>
            <a:xfrm>
              <a:off x="3186722" y="3947831"/>
              <a:ext cx="3264198" cy="451117"/>
            </a:xfrm>
            <a:prstGeom prst="rect">
              <a:avLst/>
            </a:prstGeom>
            <a:solidFill>
              <a:srgbClr val="AF185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39" name="TextBox 20">
              <a:extLst>
                <a:ext uri="{FF2B5EF4-FFF2-40B4-BE49-F238E27FC236}">
                  <a16:creationId xmlns:a16="http://schemas.microsoft.com/office/drawing/2014/main" id="{D3D3C69D-66F4-41C5-9E75-C8473AC5634B}"/>
                </a:ext>
              </a:extLst>
            </p:cNvPr>
            <p:cNvSpPr txBox="1"/>
            <p:nvPr/>
          </p:nvSpPr>
          <p:spPr>
            <a:xfrm>
              <a:off x="3288676" y="3983983"/>
              <a:ext cx="135874" cy="188172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40" name="Subtitle 2">
              <a:extLst>
                <a:ext uri="{FF2B5EF4-FFF2-40B4-BE49-F238E27FC236}">
                  <a16:creationId xmlns:a16="http://schemas.microsoft.com/office/drawing/2014/main" id="{20428E2D-2351-4C87-9104-240E7753C5A0}"/>
                </a:ext>
              </a:extLst>
            </p:cNvPr>
            <p:cNvSpPr txBox="1">
              <a:spLocks/>
            </p:cNvSpPr>
            <p:nvPr/>
          </p:nvSpPr>
          <p:spPr>
            <a:xfrm>
              <a:off x="3288676" y="4200020"/>
              <a:ext cx="3060290" cy="114634"/>
            </a:xfrm>
            <a:prstGeom prst="rect">
              <a:avLst/>
            </a:prstGeom>
          </p:spPr>
          <p:txBody>
            <a:bodyPr vert="horz" wrap="square" lIns="25724" tIns="12862" rIns="25724" bIns="12862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985"/>
                </a:lnSpc>
              </a:pPr>
              <a:endParaRPr lang="en-US" sz="675" dirty="0">
                <a:solidFill>
                  <a:srgbClr val="FFFFFF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  <p:sp>
          <p:nvSpPr>
            <p:cNvPr id="41" name="Round Same Side Corner Rectangle 43">
              <a:extLst>
                <a:ext uri="{FF2B5EF4-FFF2-40B4-BE49-F238E27FC236}">
                  <a16:creationId xmlns:a16="http://schemas.microsoft.com/office/drawing/2014/main" id="{290116CB-2D49-4091-8ED3-770A53CBB977}"/>
                </a:ext>
              </a:extLst>
            </p:cNvPr>
            <p:cNvSpPr/>
            <p:nvPr/>
          </p:nvSpPr>
          <p:spPr>
            <a:xfrm rot="16200000">
              <a:off x="2645256" y="4372005"/>
              <a:ext cx="451117" cy="5675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92146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42" name="TextBox 23">
              <a:extLst>
                <a:ext uri="{FF2B5EF4-FFF2-40B4-BE49-F238E27FC236}">
                  <a16:creationId xmlns:a16="http://schemas.microsoft.com/office/drawing/2014/main" id="{2058B184-C4B0-4572-A068-FB9DDF4FD47B}"/>
                </a:ext>
              </a:extLst>
            </p:cNvPr>
            <p:cNvSpPr txBox="1"/>
            <p:nvPr/>
          </p:nvSpPr>
          <p:spPr>
            <a:xfrm>
              <a:off x="2755785" y="4501640"/>
              <a:ext cx="299713" cy="30823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57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5.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F6BF9F9-2AB5-4E8B-9EB9-CA32DAC61294}"/>
                </a:ext>
              </a:extLst>
            </p:cNvPr>
            <p:cNvSpPr/>
            <p:nvPr/>
          </p:nvSpPr>
          <p:spPr>
            <a:xfrm>
              <a:off x="3186722" y="4430199"/>
              <a:ext cx="3264198" cy="451117"/>
            </a:xfrm>
            <a:prstGeom prst="rect">
              <a:avLst/>
            </a:prstGeom>
            <a:solidFill>
              <a:srgbClr val="69214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44" name="TextBox 25">
              <a:extLst>
                <a:ext uri="{FF2B5EF4-FFF2-40B4-BE49-F238E27FC236}">
                  <a16:creationId xmlns:a16="http://schemas.microsoft.com/office/drawing/2014/main" id="{5DB1A953-C433-4ACF-9E3D-4858C3AC6335}"/>
                </a:ext>
              </a:extLst>
            </p:cNvPr>
            <p:cNvSpPr txBox="1"/>
            <p:nvPr/>
          </p:nvSpPr>
          <p:spPr>
            <a:xfrm>
              <a:off x="3288676" y="4466352"/>
              <a:ext cx="135874" cy="188172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45" name="Subtitle 2">
              <a:extLst>
                <a:ext uri="{FF2B5EF4-FFF2-40B4-BE49-F238E27FC236}">
                  <a16:creationId xmlns:a16="http://schemas.microsoft.com/office/drawing/2014/main" id="{93CFF9A0-8C64-4C36-A6E4-1CB4102236BB}"/>
                </a:ext>
              </a:extLst>
            </p:cNvPr>
            <p:cNvSpPr txBox="1">
              <a:spLocks/>
            </p:cNvSpPr>
            <p:nvPr/>
          </p:nvSpPr>
          <p:spPr>
            <a:xfrm>
              <a:off x="3288676" y="4682389"/>
              <a:ext cx="3060290" cy="114634"/>
            </a:xfrm>
            <a:prstGeom prst="rect">
              <a:avLst/>
            </a:prstGeom>
          </p:spPr>
          <p:txBody>
            <a:bodyPr vert="horz" wrap="square" lIns="25724" tIns="12862" rIns="25724" bIns="12862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985"/>
                </a:lnSpc>
              </a:pPr>
              <a:endParaRPr lang="en-US" sz="675" dirty="0">
                <a:solidFill>
                  <a:srgbClr val="FFFFFF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  <p:sp>
          <p:nvSpPr>
            <p:cNvPr id="46" name="Round Same Side Corner Rectangle 51">
              <a:extLst>
                <a:ext uri="{FF2B5EF4-FFF2-40B4-BE49-F238E27FC236}">
                  <a16:creationId xmlns:a16="http://schemas.microsoft.com/office/drawing/2014/main" id="{9C1BA956-C5F9-4610-BAC5-C0FFD83640AE}"/>
                </a:ext>
              </a:extLst>
            </p:cNvPr>
            <p:cNvSpPr/>
            <p:nvPr/>
          </p:nvSpPr>
          <p:spPr>
            <a:xfrm rot="16200000">
              <a:off x="2645256" y="4854373"/>
              <a:ext cx="451117" cy="5675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C7700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47" name="TextBox 28">
              <a:extLst>
                <a:ext uri="{FF2B5EF4-FFF2-40B4-BE49-F238E27FC236}">
                  <a16:creationId xmlns:a16="http://schemas.microsoft.com/office/drawing/2014/main" id="{D504FE00-5B82-40D8-9615-4C731EE7B260}"/>
                </a:ext>
              </a:extLst>
            </p:cNvPr>
            <p:cNvSpPr txBox="1"/>
            <p:nvPr/>
          </p:nvSpPr>
          <p:spPr>
            <a:xfrm>
              <a:off x="2756965" y="4984007"/>
              <a:ext cx="297354" cy="30823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57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6.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5191F6A-0729-4662-A856-AE07A047C77E}"/>
                </a:ext>
              </a:extLst>
            </p:cNvPr>
            <p:cNvSpPr/>
            <p:nvPr/>
          </p:nvSpPr>
          <p:spPr>
            <a:xfrm>
              <a:off x="3186722" y="4912567"/>
              <a:ext cx="3264198" cy="451117"/>
            </a:xfrm>
            <a:prstGeom prst="rect">
              <a:avLst/>
            </a:prstGeom>
            <a:solidFill>
              <a:srgbClr val="EC77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49" name="TextBox 30">
              <a:extLst>
                <a:ext uri="{FF2B5EF4-FFF2-40B4-BE49-F238E27FC236}">
                  <a16:creationId xmlns:a16="http://schemas.microsoft.com/office/drawing/2014/main" id="{98F9015B-40E0-4F95-973A-690DC6A76FB3}"/>
                </a:ext>
              </a:extLst>
            </p:cNvPr>
            <p:cNvSpPr txBox="1"/>
            <p:nvPr/>
          </p:nvSpPr>
          <p:spPr>
            <a:xfrm>
              <a:off x="3288676" y="4948721"/>
              <a:ext cx="135874" cy="188172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0" name="Subtitle 2">
              <a:extLst>
                <a:ext uri="{FF2B5EF4-FFF2-40B4-BE49-F238E27FC236}">
                  <a16:creationId xmlns:a16="http://schemas.microsoft.com/office/drawing/2014/main" id="{5F36819C-FB24-469E-8C5C-B0298E170928}"/>
                </a:ext>
              </a:extLst>
            </p:cNvPr>
            <p:cNvSpPr txBox="1">
              <a:spLocks/>
            </p:cNvSpPr>
            <p:nvPr/>
          </p:nvSpPr>
          <p:spPr>
            <a:xfrm>
              <a:off x="3288676" y="5164756"/>
              <a:ext cx="3060290" cy="114634"/>
            </a:xfrm>
            <a:prstGeom prst="rect">
              <a:avLst/>
            </a:prstGeom>
          </p:spPr>
          <p:txBody>
            <a:bodyPr vert="horz" wrap="square" lIns="25724" tIns="12862" rIns="25724" bIns="12862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985"/>
                </a:lnSpc>
              </a:pPr>
              <a:endParaRPr lang="en-US" sz="675" dirty="0">
                <a:solidFill>
                  <a:srgbClr val="FFFFFF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</p:grpSp>
      <p:sp>
        <p:nvSpPr>
          <p:cNvPr id="51" name="TextBox 7">
            <a:extLst>
              <a:ext uri="{FF2B5EF4-FFF2-40B4-BE49-F238E27FC236}">
                <a16:creationId xmlns:a16="http://schemas.microsoft.com/office/drawing/2014/main" id="{7E827223-1675-40B0-A3CF-972B42275DDE}"/>
              </a:ext>
            </a:extLst>
          </p:cNvPr>
          <p:cNvSpPr txBox="1"/>
          <p:nvPr/>
        </p:nvSpPr>
        <p:spPr>
          <a:xfrm>
            <a:off x="4781759" y="2516718"/>
            <a:ext cx="2222083" cy="40011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Poppins" pitchFamily="2" charset="77"/>
                <a:ea typeface="League Spartan" charset="0"/>
                <a:cs typeface="Poppins" pitchFamily="2" charset="77"/>
              </a:rPr>
              <a:t>Inductive Noise</a:t>
            </a:r>
          </a:p>
        </p:txBody>
      </p:sp>
      <p:sp>
        <p:nvSpPr>
          <p:cNvPr id="52" name="TextBox 7">
            <a:extLst>
              <a:ext uri="{FF2B5EF4-FFF2-40B4-BE49-F238E27FC236}">
                <a16:creationId xmlns:a16="http://schemas.microsoft.com/office/drawing/2014/main" id="{3485C10C-62AC-4AE1-AF9D-5B9DF56744A8}"/>
              </a:ext>
            </a:extLst>
          </p:cNvPr>
          <p:cNvSpPr txBox="1"/>
          <p:nvPr/>
        </p:nvSpPr>
        <p:spPr>
          <a:xfrm>
            <a:off x="4766699" y="3109443"/>
            <a:ext cx="4325223" cy="40011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Faults due to Nondeterminism</a:t>
            </a:r>
          </a:p>
        </p:txBody>
      </p:sp>
      <p:sp>
        <p:nvSpPr>
          <p:cNvPr id="53" name="TextBox 7">
            <a:extLst>
              <a:ext uri="{FF2B5EF4-FFF2-40B4-BE49-F238E27FC236}">
                <a16:creationId xmlns:a16="http://schemas.microsoft.com/office/drawing/2014/main" id="{23B31993-909C-4763-B52C-C8C951528CC0}"/>
              </a:ext>
            </a:extLst>
          </p:cNvPr>
          <p:cNvSpPr txBox="1"/>
          <p:nvPr/>
        </p:nvSpPr>
        <p:spPr>
          <a:xfrm>
            <a:off x="4760879" y="3728152"/>
            <a:ext cx="1960793" cy="40011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Design Faults</a:t>
            </a: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FD5866F2-336A-43B7-BFAE-A85CC4C397FC}"/>
              </a:ext>
            </a:extLst>
          </p:cNvPr>
          <p:cNvSpPr txBox="1"/>
          <p:nvPr/>
        </p:nvSpPr>
        <p:spPr>
          <a:xfrm>
            <a:off x="4781759" y="4271227"/>
            <a:ext cx="2896947" cy="40011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Parameter Variation</a:t>
            </a:r>
          </a:p>
        </p:txBody>
      </p:sp>
      <p:sp>
        <p:nvSpPr>
          <p:cNvPr id="55" name="TextBox 7">
            <a:extLst>
              <a:ext uri="{FF2B5EF4-FFF2-40B4-BE49-F238E27FC236}">
                <a16:creationId xmlns:a16="http://schemas.microsoft.com/office/drawing/2014/main" id="{33DF2E0E-47B7-4622-BED9-B3C1AB5029D7}"/>
              </a:ext>
            </a:extLst>
          </p:cNvPr>
          <p:cNvSpPr txBox="1"/>
          <p:nvPr/>
        </p:nvSpPr>
        <p:spPr>
          <a:xfrm>
            <a:off x="4815922" y="4876952"/>
            <a:ext cx="3235181" cy="40011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Poppins" pitchFamily="2" charset="77"/>
                <a:ea typeface="League Spartan" charset="0"/>
                <a:cs typeface="Poppins" pitchFamily="2" charset="77"/>
              </a:rPr>
              <a:t>Hard Errors and Ageing</a:t>
            </a:r>
          </a:p>
        </p:txBody>
      </p:sp>
    </p:spTree>
    <p:extLst>
      <p:ext uri="{BB962C8B-B14F-4D97-AF65-F5344CB8AC3E}">
        <p14:creationId xmlns:p14="http://schemas.microsoft.com/office/powerpoint/2010/main" val="124530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B6AD9-852D-4409-B0BF-9F33E09EB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BFEAB2-FD83-41F2-9787-AD5D1A1760C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269F-8626-4788-B4BC-4DD31F217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26FABAB6-F5F5-4043-8489-E3B0505FAD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040" y="1677879"/>
            <a:ext cx="770850" cy="770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36CBD0-BEEC-40BD-A041-82AD812269BF}"/>
              </a:ext>
            </a:extLst>
          </p:cNvPr>
          <p:cNvSpPr txBox="1"/>
          <p:nvPr/>
        </p:nvSpPr>
        <p:spPr>
          <a:xfrm>
            <a:off x="3437137" y="1677879"/>
            <a:ext cx="6103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Are processors always reliable? </a:t>
            </a:r>
            <a:endParaRPr lang="en-US" sz="2800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DBB3B42B-A109-41AC-B3B1-BEFFAD8FB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839" y="3722221"/>
            <a:ext cx="1374103" cy="1374103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CFFB5551-1F2D-441E-933B-8CBDDA73A7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7506673"/>
              </p:ext>
            </p:extLst>
          </p:nvPr>
        </p:nvGraphicFramePr>
        <p:xfrm>
          <a:off x="4197522" y="3150655"/>
          <a:ext cx="4048418" cy="2583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0324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C1618-3510-67DB-5D9F-B9039FAA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Nondeterminism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8893D-04A9-7B3D-69AF-FEC8F37CE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36DE2-6543-629B-DE94-20DD70B7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B9782625-91A8-9004-B663-89CB9B35D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889" y="1187768"/>
            <a:ext cx="558292" cy="5582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65F6F8-97EE-446C-0EBB-E294544FB48F}"/>
              </a:ext>
            </a:extLst>
          </p:cNvPr>
          <p:cNvSpPr txBox="1"/>
          <p:nvPr/>
        </p:nvSpPr>
        <p:spPr>
          <a:xfrm>
            <a:off x="2804161" y="1143748"/>
            <a:ext cx="7746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Does a CPU </a:t>
            </a:r>
            <a:r>
              <a:rPr lang="en-IN" sz="2000" dirty="0">
                <a:solidFill>
                  <a:srgbClr val="00B050"/>
                </a:solidFill>
              </a:rPr>
              <a:t>produce</a:t>
            </a:r>
            <a:r>
              <a:rPr lang="en-IN" sz="2000" dirty="0"/>
              <a:t> the same </a:t>
            </a:r>
            <a:r>
              <a:rPr lang="en-IN" sz="2000" dirty="0">
                <a:solidFill>
                  <a:srgbClr val="0070C0"/>
                </a:solidFill>
              </a:rPr>
              <a:t>output</a:t>
            </a:r>
            <a:r>
              <a:rPr lang="en-IN" sz="2000" dirty="0"/>
              <a:t> all the </a:t>
            </a:r>
            <a:r>
              <a:rPr lang="en-IN" sz="2000" dirty="0">
                <a:solidFill>
                  <a:srgbClr val="E21A23"/>
                </a:solidFill>
              </a:rPr>
              <a:t>time</a:t>
            </a:r>
            <a:r>
              <a:rPr lang="en-IN" sz="2000" dirty="0"/>
              <a:t> and take exactly</a:t>
            </a:r>
            <a:br>
              <a:rPr lang="en-IN" sz="2000" dirty="0"/>
            </a:br>
            <a:r>
              <a:rPr lang="en-IN" sz="2000" dirty="0"/>
              <a:t>the same amount of </a:t>
            </a:r>
            <a:r>
              <a:rPr lang="en-I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</a:t>
            </a:r>
            <a:r>
              <a:rPr lang="en-IN" sz="2000" dirty="0"/>
              <a:t> for doing so?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2D584F-FF9A-60C6-E6FD-DB14F2D4E5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450" y="1641932"/>
            <a:ext cx="933510" cy="93351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F4774E-1BD2-2B28-DBEC-5ADCBBAF561D}"/>
              </a:ext>
            </a:extLst>
          </p:cNvPr>
          <p:cNvSpPr/>
          <p:nvPr/>
        </p:nvSpPr>
        <p:spPr>
          <a:xfrm>
            <a:off x="2804160" y="2913847"/>
            <a:ext cx="6294120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Subtle sources of nondeterminism make it hard to debug a CPU and motherboard.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2CF8DE-C5A8-901C-9642-25B072DC1EED}"/>
              </a:ext>
            </a:extLst>
          </p:cNvPr>
          <p:cNvSpPr txBox="1"/>
          <p:nvPr/>
        </p:nvSpPr>
        <p:spPr>
          <a:xfrm>
            <a:off x="3528061" y="3982397"/>
            <a:ext cx="59075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Determinism </a:t>
            </a:r>
            <a:r>
              <a:rPr lang="en-IN" sz="2000" dirty="0">
                <a:solidFill>
                  <a:srgbClr val="0070C0"/>
                </a:solidFill>
              </a:rPr>
              <a:t>allows</a:t>
            </a:r>
            <a:r>
              <a:rPr lang="en-IN" sz="2000" dirty="0"/>
              <a:t> for bug reproducibility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We can accurately </a:t>
            </a:r>
            <a:r>
              <a:rPr lang="en-IN" sz="2000" dirty="0">
                <a:solidFill>
                  <a:srgbClr val="00B050"/>
                </a:solidFill>
              </a:rPr>
              <a:t>diagnose</a:t>
            </a:r>
            <a:r>
              <a:rPr lang="en-IN" sz="2000" dirty="0"/>
              <a:t> the cause of faults </a:t>
            </a:r>
            <a:br>
              <a:rPr lang="en-IN" sz="2000" dirty="0"/>
            </a:br>
            <a:r>
              <a:rPr lang="en-IN" sz="2000" dirty="0"/>
              <a:t>during post-silicon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Easier to </a:t>
            </a:r>
            <a:r>
              <a:rPr lang="en-IN" sz="2000" dirty="0">
                <a:solidFill>
                  <a:srgbClr val="E21A23"/>
                </a:solidFill>
              </a:rPr>
              <a:t>specify</a:t>
            </a:r>
            <a:r>
              <a:rPr lang="en-IN" sz="2000" dirty="0"/>
              <a:t> and </a:t>
            </a:r>
            <a:r>
              <a:rPr lang="en-IN" sz="2000" dirty="0">
                <a:solidFill>
                  <a:srgbClr val="7030A0"/>
                </a:solidFill>
              </a:rPr>
              <a:t>verify</a:t>
            </a:r>
            <a:r>
              <a:rPr lang="en-IN" sz="2000" dirty="0"/>
              <a:t> HW-level protocols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D193BD-DB3A-97D8-555C-C3CC34847DB2}"/>
              </a:ext>
            </a:extLst>
          </p:cNvPr>
          <p:cNvCxnSpPr/>
          <p:nvPr/>
        </p:nvCxnSpPr>
        <p:spPr>
          <a:xfrm>
            <a:off x="3528060" y="3939266"/>
            <a:ext cx="0" cy="140970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365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D780-3683-6E22-148F-022B24A2F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Sources of Nondeterminism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111AF-C043-5B97-B39D-5FB3E346D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5FD49-5CB3-0678-7063-684DA441F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76A801-78D9-0F50-79DA-F5FA79224220}"/>
              </a:ext>
            </a:extLst>
          </p:cNvPr>
          <p:cNvSpPr/>
          <p:nvPr/>
        </p:nvSpPr>
        <p:spPr>
          <a:xfrm>
            <a:off x="1880616" y="1280160"/>
            <a:ext cx="8322564" cy="204660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1F1EEC-FC0D-BC74-F56C-49089F7448D6}"/>
              </a:ext>
            </a:extLst>
          </p:cNvPr>
          <p:cNvSpPr/>
          <p:nvPr/>
        </p:nvSpPr>
        <p:spPr>
          <a:xfrm>
            <a:off x="4739640" y="1097282"/>
            <a:ext cx="2689860" cy="38861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Comic Sans MS" panose="030F0702030302020204" pitchFamily="66" charset="0"/>
              </a:rPr>
              <a:t>CPUs and caches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1F44D3-DC14-AD73-58F5-62F7C81BC799}"/>
              </a:ext>
            </a:extLst>
          </p:cNvPr>
          <p:cNvSpPr txBox="1"/>
          <p:nvPr/>
        </p:nvSpPr>
        <p:spPr>
          <a:xfrm>
            <a:off x="2036635" y="1615440"/>
            <a:ext cx="80105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</a:rPr>
              <a:t>Random</a:t>
            </a:r>
            <a:r>
              <a:rPr lang="en-IN" sz="2000" dirty="0"/>
              <a:t> replacement policies in caches, random choices made by</a:t>
            </a:r>
            <a:br>
              <a:rPr lang="en-IN" sz="2000" dirty="0"/>
            </a:br>
            <a:r>
              <a:rPr lang="en-IN" sz="2000" dirty="0"/>
              <a:t>bus arbiters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B050"/>
                </a:solidFill>
              </a:rPr>
              <a:t>Uninitialized</a:t>
            </a:r>
            <a:r>
              <a:rPr lang="en-IN" sz="2000" dirty="0"/>
              <a:t> state elements in the 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Power-gating and clock-gating events, </a:t>
            </a:r>
            <a:r>
              <a:rPr lang="en-IN" sz="2000" dirty="0">
                <a:solidFill>
                  <a:srgbClr val="7030A0"/>
                </a:solidFill>
              </a:rPr>
              <a:t>DVFS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Faults and </a:t>
            </a:r>
            <a:r>
              <a:rPr lang="en-IN" sz="2000" dirty="0">
                <a:solidFill>
                  <a:schemeClr val="accent1"/>
                </a:solidFill>
              </a:rPr>
              <a:t>recovery</a:t>
            </a:r>
            <a:r>
              <a:rPr lang="en-IN" sz="2000" dirty="0"/>
              <a:t> due to inductive </a:t>
            </a:r>
            <a:r>
              <a:rPr lang="en-IN" sz="2000" dirty="0">
                <a:solidFill>
                  <a:srgbClr val="00B050"/>
                </a:solidFill>
              </a:rPr>
              <a:t>noise</a:t>
            </a:r>
            <a:r>
              <a:rPr lang="en-IN" sz="2000" dirty="0"/>
              <a:t> and soft </a:t>
            </a:r>
            <a:r>
              <a:rPr lang="en-IN" sz="2000" dirty="0">
                <a:solidFill>
                  <a:schemeClr val="accent1"/>
                </a:solidFill>
              </a:rPr>
              <a:t>errors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6ED8BE-94E6-28B4-00DA-62E80B29D4BE}"/>
              </a:ext>
            </a:extLst>
          </p:cNvPr>
          <p:cNvSpPr/>
          <p:nvPr/>
        </p:nvSpPr>
        <p:spPr>
          <a:xfrm>
            <a:off x="1880616" y="4122420"/>
            <a:ext cx="8322564" cy="178308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0829BF-2782-E2D7-AEC3-B56085CCF1AF}"/>
              </a:ext>
            </a:extLst>
          </p:cNvPr>
          <p:cNvSpPr/>
          <p:nvPr/>
        </p:nvSpPr>
        <p:spPr>
          <a:xfrm>
            <a:off x="4016023" y="3928111"/>
            <a:ext cx="4051750" cy="38861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Comic Sans MS" panose="030F0702030302020204" pitchFamily="66" charset="0"/>
              </a:rPr>
              <a:t>DRAM Memory, Buses and I/O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A35AFB-7F9A-B045-9B46-9EB901FB8C76}"/>
              </a:ext>
            </a:extLst>
          </p:cNvPr>
          <p:cNvSpPr txBox="1"/>
          <p:nvPr/>
        </p:nvSpPr>
        <p:spPr>
          <a:xfrm>
            <a:off x="2036635" y="4467909"/>
            <a:ext cx="79496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DRAM </a:t>
            </a:r>
            <a:r>
              <a:rPr lang="en-IN" sz="2000" dirty="0">
                <a:solidFill>
                  <a:srgbClr val="7030A0"/>
                </a:solidFill>
              </a:rPr>
              <a:t>refresh</a:t>
            </a:r>
            <a:r>
              <a:rPr lang="en-IN" sz="2000" dirty="0"/>
              <a:t> operations and ECC scrubbing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Hard disks rely on </a:t>
            </a:r>
            <a:r>
              <a:rPr lang="en-IN" sz="2000" dirty="0">
                <a:solidFill>
                  <a:srgbClr val="720F11"/>
                </a:solidFill>
              </a:rPr>
              <a:t>mechanical</a:t>
            </a:r>
            <a:r>
              <a:rPr lang="en-IN" sz="2000" dirty="0"/>
              <a:t> components that do not have exact</a:t>
            </a:r>
            <a:br>
              <a:rPr lang="en-IN" sz="2000" dirty="0"/>
            </a:br>
            <a:r>
              <a:rPr lang="en-IN" sz="2000" dirty="0"/>
              <a:t>timing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Clock </a:t>
            </a:r>
            <a:r>
              <a:rPr lang="en-IN" sz="2000" dirty="0">
                <a:solidFill>
                  <a:srgbClr val="FF0000"/>
                </a:solidFill>
              </a:rPr>
              <a:t>drift</a:t>
            </a:r>
            <a:r>
              <a:rPr lang="en-IN" sz="2000" dirty="0"/>
              <a:t>, </a:t>
            </a:r>
            <a:r>
              <a:rPr lang="en-IN" sz="2000" dirty="0">
                <a:solidFill>
                  <a:srgbClr val="00B050"/>
                </a:solidFill>
              </a:rPr>
              <a:t>jitter</a:t>
            </a:r>
            <a:r>
              <a:rPr lang="en-IN" sz="2000" dirty="0"/>
              <a:t> in transmission</a:t>
            </a:r>
          </a:p>
        </p:txBody>
      </p:sp>
    </p:spTree>
    <p:extLst>
      <p:ext uri="{BB962C8B-B14F-4D97-AF65-F5344CB8AC3E}">
        <p14:creationId xmlns:p14="http://schemas.microsoft.com/office/powerpoint/2010/main" val="1058285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84F1670-920F-34F4-92DA-F05AE73D9603}"/>
              </a:ext>
            </a:extLst>
          </p:cNvPr>
          <p:cNvSpPr/>
          <p:nvPr/>
        </p:nvSpPr>
        <p:spPr>
          <a:xfrm>
            <a:off x="5670122" y="4538028"/>
            <a:ext cx="609600" cy="960116"/>
          </a:xfrm>
          <a:prstGeom prst="rect">
            <a:avLst/>
          </a:prstGeom>
          <a:solidFill>
            <a:srgbClr val="E21A23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B1F92-F12D-2DA3-689F-4258975D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to Enforce Determinism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125B3-59E2-9C8F-D547-4495654F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616" y="864866"/>
            <a:ext cx="8078724" cy="2293620"/>
          </a:xfrm>
        </p:spPr>
        <p:txBody>
          <a:bodyPr/>
          <a:lstStyle/>
          <a:p>
            <a:r>
              <a:rPr lang="en-IN" dirty="0">
                <a:solidFill>
                  <a:srgbClr val="720F11"/>
                </a:solidFill>
                <a:latin typeface="Comic Sans MS" panose="030F0702030302020204" pitchFamily="66" charset="0"/>
              </a:rPr>
              <a:t>Deterministic CPUs</a:t>
            </a:r>
          </a:p>
          <a:p>
            <a:pPr marL="573088" lvl="1" indent="-342900"/>
            <a:r>
              <a:rPr lang="en-IN" dirty="0"/>
              <a:t>Set the </a:t>
            </a:r>
            <a:r>
              <a:rPr lang="en-IN" dirty="0">
                <a:solidFill>
                  <a:srgbClr val="7030A0"/>
                </a:solidFill>
              </a:rPr>
              <a:t>internal</a:t>
            </a:r>
            <a:r>
              <a:rPr lang="en-IN" dirty="0"/>
              <a:t> state to a given state</a:t>
            </a:r>
          </a:p>
          <a:p>
            <a:pPr marL="573088" lvl="1" indent="-342900"/>
            <a:r>
              <a:rPr lang="en-IN" dirty="0"/>
              <a:t>Most </a:t>
            </a:r>
            <a:r>
              <a:rPr lang="en-IN" dirty="0">
                <a:solidFill>
                  <a:srgbClr val="00B050"/>
                </a:solidFill>
              </a:rPr>
              <a:t>CPUs</a:t>
            </a:r>
            <a:r>
              <a:rPr lang="en-IN" dirty="0"/>
              <a:t> have mechanisms to reset the state of all </a:t>
            </a:r>
            <a:r>
              <a:rPr lang="en-IN" dirty="0">
                <a:solidFill>
                  <a:srgbClr val="0070C0"/>
                </a:solidFill>
              </a:rPr>
              <a:t>flip-flops</a:t>
            </a:r>
            <a:r>
              <a:rPr lang="en-IN" dirty="0"/>
              <a:t> and </a:t>
            </a:r>
            <a:r>
              <a:rPr lang="en-IN" dirty="0">
                <a:solidFill>
                  <a:srgbClr val="FF0000"/>
                </a:solidFill>
              </a:rPr>
              <a:t>state</a:t>
            </a:r>
            <a:r>
              <a:rPr lang="en-IN" dirty="0"/>
              <a:t> elements</a:t>
            </a:r>
          </a:p>
          <a:p>
            <a:pPr marL="573088" lvl="1" indent="-342900"/>
            <a:r>
              <a:rPr lang="en-IN" dirty="0"/>
              <a:t>There are special </a:t>
            </a:r>
            <a:r>
              <a:rPr lang="en-IN" dirty="0">
                <a:solidFill>
                  <a:srgbClr val="002060"/>
                </a:solidFill>
              </a:rPr>
              <a:t>motherboards</a:t>
            </a:r>
            <a:r>
              <a:rPr lang="en-IN" dirty="0"/>
              <a:t> for </a:t>
            </a:r>
            <a:r>
              <a:rPr lang="en-IN" dirty="0">
                <a:solidFill>
                  <a:srgbClr val="FF0000"/>
                </a:solidFill>
              </a:rPr>
              <a:t>recording</a:t>
            </a:r>
            <a:r>
              <a:rPr lang="en-IN" dirty="0"/>
              <a:t> the precise timing of 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events</a:t>
            </a:r>
            <a:r>
              <a:rPr lang="en-IN" dirty="0"/>
              <a:t> and </a:t>
            </a:r>
            <a:r>
              <a:rPr lang="en-IN" dirty="0">
                <a:solidFill>
                  <a:srgbClr val="00B050"/>
                </a:solidFill>
              </a:rPr>
              <a:t>replaying</a:t>
            </a:r>
            <a:r>
              <a:rPr lang="en-IN" dirty="0"/>
              <a:t> them later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D3E15-C537-72CA-54BB-2EA2EFFF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C2F49-C6D0-8F9B-36E2-AE3F91ED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780686-C5F6-5DDA-576B-5E05CF8E9F5D}"/>
              </a:ext>
            </a:extLst>
          </p:cNvPr>
          <p:cNvSpPr/>
          <p:nvPr/>
        </p:nvSpPr>
        <p:spPr>
          <a:xfrm>
            <a:off x="3313761" y="5536245"/>
            <a:ext cx="1127760" cy="36576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459B70-C36D-450B-7574-F9D4AC923BF1}"/>
              </a:ext>
            </a:extLst>
          </p:cNvPr>
          <p:cNvCxnSpPr>
            <a:cxnSpLocks/>
          </p:cNvCxnSpPr>
          <p:nvPr/>
        </p:nvCxnSpPr>
        <p:spPr>
          <a:xfrm>
            <a:off x="2667842" y="5322889"/>
            <a:ext cx="73524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B25799-482A-8ECD-1D5D-84CD84C5BC21}"/>
              </a:ext>
            </a:extLst>
          </p:cNvPr>
          <p:cNvCxnSpPr/>
          <p:nvPr/>
        </p:nvCxnSpPr>
        <p:spPr>
          <a:xfrm flipV="1">
            <a:off x="3878602" y="5239064"/>
            <a:ext cx="0" cy="25908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6DF1E4-E0F3-5B35-0909-1625AFD68B96}"/>
              </a:ext>
            </a:extLst>
          </p:cNvPr>
          <p:cNvSpPr txBox="1"/>
          <p:nvPr/>
        </p:nvSpPr>
        <p:spPr>
          <a:xfrm>
            <a:off x="3707562" y="4852414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err="1"/>
              <a:t>t</a:t>
            </a:r>
            <a:r>
              <a:rPr lang="en-IN" sz="2000" baseline="-25000" dirty="0" err="1"/>
              <a:t>s</a:t>
            </a:r>
            <a:endParaRPr lang="en-IN" baseline="-25000" dirty="0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A9974F7D-33DF-68AF-5CFC-D0BDE31B2D05}"/>
              </a:ext>
            </a:extLst>
          </p:cNvPr>
          <p:cNvSpPr/>
          <p:nvPr/>
        </p:nvSpPr>
        <p:spPr>
          <a:xfrm>
            <a:off x="2667842" y="4263710"/>
            <a:ext cx="1317440" cy="487675"/>
          </a:xfrm>
          <a:prstGeom prst="wedgeRoundRectCallout">
            <a:avLst>
              <a:gd name="adj1" fmla="val 37006"/>
              <a:gd name="adj2" fmla="val 81250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omic Sans MS" panose="030F0702030302020204" pitchFamily="66" charset="0"/>
              </a:rPr>
              <a:t>Local time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3D51E62-FEC4-60E1-3E26-19D66C25D1F3}"/>
              </a:ext>
            </a:extLst>
          </p:cNvPr>
          <p:cNvSpPr/>
          <p:nvPr/>
        </p:nvSpPr>
        <p:spPr>
          <a:xfrm>
            <a:off x="5411042" y="5627374"/>
            <a:ext cx="1127760" cy="36576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Receive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B9D8BA-5033-9AA4-6591-577ADD277A2A}"/>
              </a:ext>
            </a:extLst>
          </p:cNvPr>
          <p:cNvCxnSpPr/>
          <p:nvPr/>
        </p:nvCxnSpPr>
        <p:spPr>
          <a:xfrm flipV="1">
            <a:off x="5670122" y="5193349"/>
            <a:ext cx="0" cy="25908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FCB159-9D7D-9B47-D00A-36C08CE145EC}"/>
              </a:ext>
            </a:extLst>
          </p:cNvPr>
          <p:cNvCxnSpPr/>
          <p:nvPr/>
        </p:nvCxnSpPr>
        <p:spPr>
          <a:xfrm flipV="1">
            <a:off x="6279722" y="5193349"/>
            <a:ext cx="0" cy="25908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F3DD6F-B9E9-F4BA-60EC-7E66B81AF0A7}"/>
                  </a:ext>
                </a:extLst>
              </p:cNvPr>
              <p:cNvSpPr txBox="1"/>
              <p:nvPr/>
            </p:nvSpPr>
            <p:spPr>
              <a:xfrm>
                <a:off x="4939088" y="4081021"/>
                <a:ext cx="8792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 dirty="0"/>
                  <a:t>t</a:t>
                </a:r>
                <a:r>
                  <a:rPr lang="en-IN" sz="2000" baseline="-25000" dirty="0" err="1"/>
                  <a:t>s</a:t>
                </a:r>
                <a:r>
                  <a:rPr lang="en-IN" sz="20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000" dirty="0"/>
                  <a:t> </a:t>
                </a:r>
                <a:endParaRPr lang="en-IN" baseline="-25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F3DD6F-B9E9-F4BA-60EC-7E66B81AF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088" y="4081021"/>
                <a:ext cx="879215" cy="400110"/>
              </a:xfrm>
              <a:prstGeom prst="rect">
                <a:avLst/>
              </a:prstGeom>
              <a:blipFill>
                <a:blip r:embed="rId3"/>
                <a:stretch>
                  <a:fillRect l="-6944" t="-6061" b="-272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B2A5A9-8815-9BC0-DD61-44326E0F3BBA}"/>
              </a:ext>
            </a:extLst>
          </p:cNvPr>
          <p:cNvCxnSpPr/>
          <p:nvPr/>
        </p:nvCxnSpPr>
        <p:spPr>
          <a:xfrm flipV="1">
            <a:off x="5670122" y="4399248"/>
            <a:ext cx="0" cy="25908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2CFF69-4886-357A-BAAA-F5318C991CFE}"/>
              </a:ext>
            </a:extLst>
          </p:cNvPr>
          <p:cNvCxnSpPr/>
          <p:nvPr/>
        </p:nvCxnSpPr>
        <p:spPr>
          <a:xfrm flipV="1">
            <a:off x="6288162" y="4399248"/>
            <a:ext cx="0" cy="25908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900D50-D63E-89D8-E475-0CAFC62BE7DD}"/>
                  </a:ext>
                </a:extLst>
              </p:cNvPr>
              <p:cNvSpPr txBox="1"/>
              <p:nvPr/>
            </p:nvSpPr>
            <p:spPr>
              <a:xfrm>
                <a:off x="6219583" y="4081021"/>
                <a:ext cx="8851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000" dirty="0"/>
                  <a:t>t</a:t>
                </a:r>
                <a:r>
                  <a:rPr lang="en-IN" sz="2000" baseline="-25000" dirty="0" err="1"/>
                  <a:t>s</a:t>
                </a:r>
                <a:r>
                  <a:rPr lang="en-IN" sz="20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000" dirty="0"/>
                  <a:t> </a:t>
                </a:r>
                <a:endParaRPr lang="en-IN" baseline="-25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900D50-D63E-89D8-E475-0CAFC62BE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583" y="4081021"/>
                <a:ext cx="885179" cy="400110"/>
              </a:xfrm>
              <a:prstGeom prst="rect">
                <a:avLst/>
              </a:prstGeom>
              <a:blipFill>
                <a:blip r:embed="rId4"/>
                <a:stretch>
                  <a:fillRect l="-6897" t="-6061" b="-272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A5496F52-D16B-ACF6-0138-6258C681740D}"/>
              </a:ext>
            </a:extLst>
          </p:cNvPr>
          <p:cNvSpPr/>
          <p:nvPr/>
        </p:nvSpPr>
        <p:spPr>
          <a:xfrm>
            <a:off x="4153789" y="4659961"/>
            <a:ext cx="1317440" cy="487675"/>
          </a:xfrm>
          <a:prstGeom prst="wedgeRoundRectCallout">
            <a:avLst>
              <a:gd name="adj1" fmla="val 65347"/>
              <a:gd name="adj2" fmla="val -9376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Comic Sans MS" panose="030F0702030302020204" pitchFamily="66" charset="0"/>
              </a:rPr>
              <a:t>Local time</a:t>
            </a: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081E41DB-39F4-B704-1D98-7DC97D95E1F4}"/>
              </a:ext>
            </a:extLst>
          </p:cNvPr>
          <p:cNvSpPr/>
          <p:nvPr/>
        </p:nvSpPr>
        <p:spPr>
          <a:xfrm>
            <a:off x="7421902" y="4012250"/>
            <a:ext cx="2537439" cy="525777"/>
          </a:xfrm>
          <a:prstGeom prst="wedgeRoundRectCallout">
            <a:avLst>
              <a:gd name="adj1" fmla="val -70231"/>
              <a:gd name="adj2" fmla="val -6415"/>
              <a:gd name="adj3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Process all messages at this time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6BEEB9-E5D4-8B8C-3D57-D4E08DA79111}"/>
              </a:ext>
            </a:extLst>
          </p:cNvPr>
          <p:cNvSpPr/>
          <p:nvPr/>
        </p:nvSpPr>
        <p:spPr>
          <a:xfrm>
            <a:off x="4736592" y="3460089"/>
            <a:ext cx="2366772" cy="400109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solidFill>
                  <a:srgbClr val="720F11"/>
                </a:solidFill>
                <a:latin typeface="Comic Sans MS" panose="030F0702030302020204" pitchFamily="66" charset="0"/>
              </a:rPr>
              <a:t>Deterministic Buses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CFF472-76CC-CD80-E130-92AB33501E57}"/>
              </a:ext>
            </a:extLst>
          </p:cNvPr>
          <p:cNvCxnSpPr>
            <a:cxnSpLocks/>
          </p:cNvCxnSpPr>
          <p:nvPr/>
        </p:nvCxnSpPr>
        <p:spPr>
          <a:xfrm>
            <a:off x="1836852" y="3239263"/>
            <a:ext cx="8541588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731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A334A1-F5A8-454D-9123-FA2E104EBEEB}"/>
              </a:ext>
            </a:extLst>
          </p:cNvPr>
          <p:cNvSpPr txBox="1"/>
          <p:nvPr/>
        </p:nvSpPr>
        <p:spPr>
          <a:xfrm>
            <a:off x="5499603" y="919702"/>
            <a:ext cx="1529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Outline</a:t>
            </a:r>
          </a:p>
        </p:txBody>
      </p:sp>
      <p:pic>
        <p:nvPicPr>
          <p:cNvPr id="33" name="Picture 32" descr="Shape, arrow&#10;&#10;Description automatically generated">
            <a:extLst>
              <a:ext uri="{FF2B5EF4-FFF2-40B4-BE49-F238E27FC236}">
                <a16:creationId xmlns:a16="http://schemas.microsoft.com/office/drawing/2014/main" id="{720B12FF-CA6E-41D6-BD5D-1D381B696C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170" y="3578420"/>
            <a:ext cx="750155" cy="627001"/>
          </a:xfrm>
          <a:prstGeom prst="rect">
            <a:avLst/>
          </a:prstGeom>
        </p:spPr>
      </p:pic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8F3E43D-B7D8-44C3-B409-592BB599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33</a:t>
            </a:fld>
            <a:endParaRPr lang="en-US" dirty="0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8A570817-234C-4177-A0A9-EBCB9DBD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F81989F-BD3D-46C9-8D4B-029808210D68}"/>
              </a:ext>
            </a:extLst>
          </p:cNvPr>
          <p:cNvGrpSpPr/>
          <p:nvPr/>
        </p:nvGrpSpPr>
        <p:grpSpPr>
          <a:xfrm>
            <a:off x="3894610" y="1847353"/>
            <a:ext cx="5253223" cy="3512016"/>
            <a:chOff x="2587062" y="2500726"/>
            <a:chExt cx="3863858" cy="2862958"/>
          </a:xfrm>
        </p:grpSpPr>
        <p:sp>
          <p:nvSpPr>
            <p:cNvPr id="19" name="Round Same Side Corner Rectangle 3">
              <a:extLst>
                <a:ext uri="{FF2B5EF4-FFF2-40B4-BE49-F238E27FC236}">
                  <a16:creationId xmlns:a16="http://schemas.microsoft.com/office/drawing/2014/main" id="{BABD4351-0C08-4766-BE81-3DA733F5C5F6}"/>
                </a:ext>
              </a:extLst>
            </p:cNvPr>
            <p:cNvSpPr/>
            <p:nvPr/>
          </p:nvSpPr>
          <p:spPr>
            <a:xfrm rot="16200000">
              <a:off x="2645256" y="2442532"/>
              <a:ext cx="451117" cy="5675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21A23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20" name="TextBox 5">
              <a:extLst>
                <a:ext uri="{FF2B5EF4-FFF2-40B4-BE49-F238E27FC236}">
                  <a16:creationId xmlns:a16="http://schemas.microsoft.com/office/drawing/2014/main" id="{D63426B6-3207-49E8-8E7A-318CE5AC1753}"/>
                </a:ext>
              </a:extLst>
            </p:cNvPr>
            <p:cNvSpPr txBox="1"/>
            <p:nvPr/>
          </p:nvSpPr>
          <p:spPr>
            <a:xfrm>
              <a:off x="2779955" y="2572166"/>
              <a:ext cx="251372" cy="30823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57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1.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C13BD94-432E-49F8-994F-EAAF0AE084BC}"/>
                </a:ext>
              </a:extLst>
            </p:cNvPr>
            <p:cNvSpPr/>
            <p:nvPr/>
          </p:nvSpPr>
          <p:spPr>
            <a:xfrm>
              <a:off x="3186722" y="2500726"/>
              <a:ext cx="3264198" cy="451117"/>
            </a:xfrm>
            <a:prstGeom prst="rect">
              <a:avLst/>
            </a:prstGeom>
            <a:solidFill>
              <a:srgbClr val="E21A2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22" name="TextBox 7">
              <a:extLst>
                <a:ext uri="{FF2B5EF4-FFF2-40B4-BE49-F238E27FC236}">
                  <a16:creationId xmlns:a16="http://schemas.microsoft.com/office/drawing/2014/main" id="{EDAFA707-E2BC-4B10-86EB-612EA2C36383}"/>
                </a:ext>
              </a:extLst>
            </p:cNvPr>
            <p:cNvSpPr txBox="1"/>
            <p:nvPr/>
          </p:nvSpPr>
          <p:spPr>
            <a:xfrm>
              <a:off x="3239579" y="2582057"/>
              <a:ext cx="1125043" cy="326165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Soft Errors</a:t>
              </a:r>
            </a:p>
          </p:txBody>
        </p:sp>
        <p:sp>
          <p:nvSpPr>
            <p:cNvPr id="23" name="Round Same Side Corner Rectangle 19">
              <a:extLst>
                <a:ext uri="{FF2B5EF4-FFF2-40B4-BE49-F238E27FC236}">
                  <a16:creationId xmlns:a16="http://schemas.microsoft.com/office/drawing/2014/main" id="{F28551BB-C70F-4CF7-A482-B8F1CE1D5A53}"/>
                </a:ext>
              </a:extLst>
            </p:cNvPr>
            <p:cNvSpPr/>
            <p:nvPr/>
          </p:nvSpPr>
          <p:spPr>
            <a:xfrm rot="16200000">
              <a:off x="2645256" y="2924900"/>
              <a:ext cx="451117" cy="5675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B600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24" name="TextBox 9">
              <a:extLst>
                <a:ext uri="{FF2B5EF4-FFF2-40B4-BE49-F238E27FC236}">
                  <a16:creationId xmlns:a16="http://schemas.microsoft.com/office/drawing/2014/main" id="{E2B0FB8F-4718-4EB7-89C9-4E1C2C7BEFB0}"/>
                </a:ext>
              </a:extLst>
            </p:cNvPr>
            <p:cNvSpPr txBox="1"/>
            <p:nvPr/>
          </p:nvSpPr>
          <p:spPr>
            <a:xfrm>
              <a:off x="2762859" y="3054534"/>
              <a:ext cx="285565" cy="30823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57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2.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10E42B5-FBE8-4918-BF15-433D2716BFE0}"/>
                </a:ext>
              </a:extLst>
            </p:cNvPr>
            <p:cNvSpPr/>
            <p:nvPr/>
          </p:nvSpPr>
          <p:spPr>
            <a:xfrm>
              <a:off x="3186722" y="2983094"/>
              <a:ext cx="3264198" cy="451117"/>
            </a:xfrm>
            <a:prstGeom prst="rect">
              <a:avLst/>
            </a:prstGeom>
            <a:solidFill>
              <a:srgbClr val="FFB6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26" name="TextBox 11">
              <a:extLst>
                <a:ext uri="{FF2B5EF4-FFF2-40B4-BE49-F238E27FC236}">
                  <a16:creationId xmlns:a16="http://schemas.microsoft.com/office/drawing/2014/main" id="{8E410488-04BF-4D5D-A7DA-E5F8EAAA5C8D}"/>
                </a:ext>
              </a:extLst>
            </p:cNvPr>
            <p:cNvSpPr txBox="1"/>
            <p:nvPr/>
          </p:nvSpPr>
          <p:spPr>
            <a:xfrm>
              <a:off x="3224223" y="3077961"/>
              <a:ext cx="135874" cy="301076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27" name="Round Same Side Corner Rectangle 27">
              <a:extLst>
                <a:ext uri="{FF2B5EF4-FFF2-40B4-BE49-F238E27FC236}">
                  <a16:creationId xmlns:a16="http://schemas.microsoft.com/office/drawing/2014/main" id="{79248E22-BAEB-4C8A-A15F-AF1D32AF8D13}"/>
                </a:ext>
              </a:extLst>
            </p:cNvPr>
            <p:cNvSpPr/>
            <p:nvPr/>
          </p:nvSpPr>
          <p:spPr>
            <a:xfrm rot="16200000">
              <a:off x="2645256" y="3407268"/>
              <a:ext cx="451117" cy="5675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25D9C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28" name="TextBox 13">
              <a:extLst>
                <a:ext uri="{FF2B5EF4-FFF2-40B4-BE49-F238E27FC236}">
                  <a16:creationId xmlns:a16="http://schemas.microsoft.com/office/drawing/2014/main" id="{E835409B-E2F1-4530-A5A2-3CBAD6D1859A}"/>
                </a:ext>
              </a:extLst>
            </p:cNvPr>
            <p:cNvSpPr txBox="1"/>
            <p:nvPr/>
          </p:nvSpPr>
          <p:spPr>
            <a:xfrm>
              <a:off x="2759912" y="3536903"/>
              <a:ext cx="291459" cy="30823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57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3.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B8CDCA8-6093-47E9-903D-9F228DCF85D0}"/>
                </a:ext>
              </a:extLst>
            </p:cNvPr>
            <p:cNvSpPr/>
            <p:nvPr/>
          </p:nvSpPr>
          <p:spPr>
            <a:xfrm>
              <a:off x="3186722" y="3465462"/>
              <a:ext cx="3264198" cy="451117"/>
            </a:xfrm>
            <a:prstGeom prst="rect">
              <a:avLst/>
            </a:prstGeom>
            <a:solidFill>
              <a:srgbClr val="625D9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30" name="TextBox 15">
              <a:extLst>
                <a:ext uri="{FF2B5EF4-FFF2-40B4-BE49-F238E27FC236}">
                  <a16:creationId xmlns:a16="http://schemas.microsoft.com/office/drawing/2014/main" id="{D407BA0C-52C9-406C-8489-50BE8D80FA27}"/>
                </a:ext>
              </a:extLst>
            </p:cNvPr>
            <p:cNvSpPr txBox="1"/>
            <p:nvPr/>
          </p:nvSpPr>
          <p:spPr>
            <a:xfrm>
              <a:off x="3288676" y="3501615"/>
              <a:ext cx="135874" cy="188172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31" name="Subtitle 2">
              <a:extLst>
                <a:ext uri="{FF2B5EF4-FFF2-40B4-BE49-F238E27FC236}">
                  <a16:creationId xmlns:a16="http://schemas.microsoft.com/office/drawing/2014/main" id="{2C104788-E86C-472E-800C-69E3322D3087}"/>
                </a:ext>
              </a:extLst>
            </p:cNvPr>
            <p:cNvSpPr txBox="1">
              <a:spLocks/>
            </p:cNvSpPr>
            <p:nvPr/>
          </p:nvSpPr>
          <p:spPr>
            <a:xfrm>
              <a:off x="3288676" y="3717652"/>
              <a:ext cx="3060290" cy="114634"/>
            </a:xfrm>
            <a:prstGeom prst="rect">
              <a:avLst/>
            </a:prstGeom>
          </p:spPr>
          <p:txBody>
            <a:bodyPr vert="horz" wrap="square" lIns="25724" tIns="12862" rIns="25724" bIns="12862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985"/>
                </a:lnSpc>
              </a:pPr>
              <a:endParaRPr lang="en-US" sz="675" dirty="0">
                <a:solidFill>
                  <a:srgbClr val="FFFFFF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  <p:sp>
          <p:nvSpPr>
            <p:cNvPr id="32" name="Round Same Side Corner Rectangle 35">
              <a:extLst>
                <a:ext uri="{FF2B5EF4-FFF2-40B4-BE49-F238E27FC236}">
                  <a16:creationId xmlns:a16="http://schemas.microsoft.com/office/drawing/2014/main" id="{75461693-8E2F-4907-BA80-9443242518B7}"/>
                </a:ext>
              </a:extLst>
            </p:cNvPr>
            <p:cNvSpPr/>
            <p:nvPr/>
          </p:nvSpPr>
          <p:spPr>
            <a:xfrm rot="16200000">
              <a:off x="2645256" y="3889637"/>
              <a:ext cx="451117" cy="5675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F1858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37" name="TextBox 18">
              <a:extLst>
                <a:ext uri="{FF2B5EF4-FFF2-40B4-BE49-F238E27FC236}">
                  <a16:creationId xmlns:a16="http://schemas.microsoft.com/office/drawing/2014/main" id="{939A06BB-56ED-4174-925E-12A87E6D31F3}"/>
                </a:ext>
              </a:extLst>
            </p:cNvPr>
            <p:cNvSpPr txBox="1"/>
            <p:nvPr/>
          </p:nvSpPr>
          <p:spPr>
            <a:xfrm>
              <a:off x="2753427" y="4019270"/>
              <a:ext cx="304429" cy="30823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57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4.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A33289B-2C33-40AD-8BC8-E054DA087F50}"/>
                </a:ext>
              </a:extLst>
            </p:cNvPr>
            <p:cNvSpPr/>
            <p:nvPr/>
          </p:nvSpPr>
          <p:spPr>
            <a:xfrm>
              <a:off x="3186722" y="3947831"/>
              <a:ext cx="3264198" cy="451117"/>
            </a:xfrm>
            <a:prstGeom prst="rect">
              <a:avLst/>
            </a:prstGeom>
            <a:solidFill>
              <a:srgbClr val="AF185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39" name="TextBox 20">
              <a:extLst>
                <a:ext uri="{FF2B5EF4-FFF2-40B4-BE49-F238E27FC236}">
                  <a16:creationId xmlns:a16="http://schemas.microsoft.com/office/drawing/2014/main" id="{D3D3C69D-66F4-41C5-9E75-C8473AC5634B}"/>
                </a:ext>
              </a:extLst>
            </p:cNvPr>
            <p:cNvSpPr txBox="1"/>
            <p:nvPr/>
          </p:nvSpPr>
          <p:spPr>
            <a:xfrm>
              <a:off x="3288676" y="3983983"/>
              <a:ext cx="135874" cy="188172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40" name="Subtitle 2">
              <a:extLst>
                <a:ext uri="{FF2B5EF4-FFF2-40B4-BE49-F238E27FC236}">
                  <a16:creationId xmlns:a16="http://schemas.microsoft.com/office/drawing/2014/main" id="{20428E2D-2351-4C87-9104-240E7753C5A0}"/>
                </a:ext>
              </a:extLst>
            </p:cNvPr>
            <p:cNvSpPr txBox="1">
              <a:spLocks/>
            </p:cNvSpPr>
            <p:nvPr/>
          </p:nvSpPr>
          <p:spPr>
            <a:xfrm>
              <a:off x="3288676" y="4200020"/>
              <a:ext cx="3060290" cy="114634"/>
            </a:xfrm>
            <a:prstGeom prst="rect">
              <a:avLst/>
            </a:prstGeom>
          </p:spPr>
          <p:txBody>
            <a:bodyPr vert="horz" wrap="square" lIns="25724" tIns="12862" rIns="25724" bIns="12862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985"/>
                </a:lnSpc>
              </a:pPr>
              <a:endParaRPr lang="en-US" sz="675" dirty="0">
                <a:solidFill>
                  <a:srgbClr val="FFFFFF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  <p:sp>
          <p:nvSpPr>
            <p:cNvPr id="41" name="Round Same Side Corner Rectangle 43">
              <a:extLst>
                <a:ext uri="{FF2B5EF4-FFF2-40B4-BE49-F238E27FC236}">
                  <a16:creationId xmlns:a16="http://schemas.microsoft.com/office/drawing/2014/main" id="{290116CB-2D49-4091-8ED3-770A53CBB977}"/>
                </a:ext>
              </a:extLst>
            </p:cNvPr>
            <p:cNvSpPr/>
            <p:nvPr/>
          </p:nvSpPr>
          <p:spPr>
            <a:xfrm rot="16200000">
              <a:off x="2645256" y="4372005"/>
              <a:ext cx="451117" cy="5675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92146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42" name="TextBox 23">
              <a:extLst>
                <a:ext uri="{FF2B5EF4-FFF2-40B4-BE49-F238E27FC236}">
                  <a16:creationId xmlns:a16="http://schemas.microsoft.com/office/drawing/2014/main" id="{2058B184-C4B0-4572-A068-FB9DDF4FD47B}"/>
                </a:ext>
              </a:extLst>
            </p:cNvPr>
            <p:cNvSpPr txBox="1"/>
            <p:nvPr/>
          </p:nvSpPr>
          <p:spPr>
            <a:xfrm>
              <a:off x="2755785" y="4501640"/>
              <a:ext cx="299713" cy="30823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57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5.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F6BF9F9-2AB5-4E8B-9EB9-CA32DAC61294}"/>
                </a:ext>
              </a:extLst>
            </p:cNvPr>
            <p:cNvSpPr/>
            <p:nvPr/>
          </p:nvSpPr>
          <p:spPr>
            <a:xfrm>
              <a:off x="3186722" y="4430199"/>
              <a:ext cx="3264198" cy="451117"/>
            </a:xfrm>
            <a:prstGeom prst="rect">
              <a:avLst/>
            </a:prstGeom>
            <a:solidFill>
              <a:srgbClr val="69214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44" name="TextBox 25">
              <a:extLst>
                <a:ext uri="{FF2B5EF4-FFF2-40B4-BE49-F238E27FC236}">
                  <a16:creationId xmlns:a16="http://schemas.microsoft.com/office/drawing/2014/main" id="{5DB1A953-C433-4ACF-9E3D-4858C3AC6335}"/>
                </a:ext>
              </a:extLst>
            </p:cNvPr>
            <p:cNvSpPr txBox="1"/>
            <p:nvPr/>
          </p:nvSpPr>
          <p:spPr>
            <a:xfrm>
              <a:off x="3288676" y="4466352"/>
              <a:ext cx="135874" cy="188172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45" name="Subtitle 2">
              <a:extLst>
                <a:ext uri="{FF2B5EF4-FFF2-40B4-BE49-F238E27FC236}">
                  <a16:creationId xmlns:a16="http://schemas.microsoft.com/office/drawing/2014/main" id="{93CFF9A0-8C64-4C36-A6E4-1CB4102236BB}"/>
                </a:ext>
              </a:extLst>
            </p:cNvPr>
            <p:cNvSpPr txBox="1">
              <a:spLocks/>
            </p:cNvSpPr>
            <p:nvPr/>
          </p:nvSpPr>
          <p:spPr>
            <a:xfrm>
              <a:off x="3288676" y="4682389"/>
              <a:ext cx="3060290" cy="114634"/>
            </a:xfrm>
            <a:prstGeom prst="rect">
              <a:avLst/>
            </a:prstGeom>
          </p:spPr>
          <p:txBody>
            <a:bodyPr vert="horz" wrap="square" lIns="25724" tIns="12862" rIns="25724" bIns="12862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985"/>
                </a:lnSpc>
              </a:pPr>
              <a:endParaRPr lang="en-US" sz="675" dirty="0">
                <a:solidFill>
                  <a:srgbClr val="FFFFFF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  <p:sp>
          <p:nvSpPr>
            <p:cNvPr id="46" name="Round Same Side Corner Rectangle 51">
              <a:extLst>
                <a:ext uri="{FF2B5EF4-FFF2-40B4-BE49-F238E27FC236}">
                  <a16:creationId xmlns:a16="http://schemas.microsoft.com/office/drawing/2014/main" id="{9C1BA956-C5F9-4610-BAC5-C0FFD83640AE}"/>
                </a:ext>
              </a:extLst>
            </p:cNvPr>
            <p:cNvSpPr/>
            <p:nvPr/>
          </p:nvSpPr>
          <p:spPr>
            <a:xfrm rot="16200000">
              <a:off x="2645256" y="4854373"/>
              <a:ext cx="451117" cy="5675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C7700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47" name="TextBox 28">
              <a:extLst>
                <a:ext uri="{FF2B5EF4-FFF2-40B4-BE49-F238E27FC236}">
                  <a16:creationId xmlns:a16="http://schemas.microsoft.com/office/drawing/2014/main" id="{D504FE00-5B82-40D8-9615-4C731EE7B260}"/>
                </a:ext>
              </a:extLst>
            </p:cNvPr>
            <p:cNvSpPr txBox="1"/>
            <p:nvPr/>
          </p:nvSpPr>
          <p:spPr>
            <a:xfrm>
              <a:off x="2756965" y="4984007"/>
              <a:ext cx="297354" cy="30823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57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6.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5191F6A-0729-4662-A856-AE07A047C77E}"/>
                </a:ext>
              </a:extLst>
            </p:cNvPr>
            <p:cNvSpPr/>
            <p:nvPr/>
          </p:nvSpPr>
          <p:spPr>
            <a:xfrm>
              <a:off x="3186722" y="4912567"/>
              <a:ext cx="3264198" cy="451117"/>
            </a:xfrm>
            <a:prstGeom prst="rect">
              <a:avLst/>
            </a:prstGeom>
            <a:solidFill>
              <a:srgbClr val="EC77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49" name="TextBox 30">
              <a:extLst>
                <a:ext uri="{FF2B5EF4-FFF2-40B4-BE49-F238E27FC236}">
                  <a16:creationId xmlns:a16="http://schemas.microsoft.com/office/drawing/2014/main" id="{98F9015B-40E0-4F95-973A-690DC6A76FB3}"/>
                </a:ext>
              </a:extLst>
            </p:cNvPr>
            <p:cNvSpPr txBox="1"/>
            <p:nvPr/>
          </p:nvSpPr>
          <p:spPr>
            <a:xfrm>
              <a:off x="3288676" y="4948721"/>
              <a:ext cx="135874" cy="188172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0" name="Subtitle 2">
              <a:extLst>
                <a:ext uri="{FF2B5EF4-FFF2-40B4-BE49-F238E27FC236}">
                  <a16:creationId xmlns:a16="http://schemas.microsoft.com/office/drawing/2014/main" id="{5F36819C-FB24-469E-8C5C-B0298E170928}"/>
                </a:ext>
              </a:extLst>
            </p:cNvPr>
            <p:cNvSpPr txBox="1">
              <a:spLocks/>
            </p:cNvSpPr>
            <p:nvPr/>
          </p:nvSpPr>
          <p:spPr>
            <a:xfrm>
              <a:off x="3288676" y="5164756"/>
              <a:ext cx="3060290" cy="114634"/>
            </a:xfrm>
            <a:prstGeom prst="rect">
              <a:avLst/>
            </a:prstGeom>
          </p:spPr>
          <p:txBody>
            <a:bodyPr vert="horz" wrap="square" lIns="25724" tIns="12862" rIns="25724" bIns="12862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985"/>
                </a:lnSpc>
              </a:pPr>
              <a:endParaRPr lang="en-US" sz="675" dirty="0">
                <a:solidFill>
                  <a:srgbClr val="FFFFFF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</p:grpSp>
      <p:sp>
        <p:nvSpPr>
          <p:cNvPr id="51" name="TextBox 7">
            <a:extLst>
              <a:ext uri="{FF2B5EF4-FFF2-40B4-BE49-F238E27FC236}">
                <a16:creationId xmlns:a16="http://schemas.microsoft.com/office/drawing/2014/main" id="{7E827223-1675-40B0-A3CF-972B42275DDE}"/>
              </a:ext>
            </a:extLst>
          </p:cNvPr>
          <p:cNvSpPr txBox="1"/>
          <p:nvPr/>
        </p:nvSpPr>
        <p:spPr>
          <a:xfrm>
            <a:off x="4781759" y="2516718"/>
            <a:ext cx="2222083" cy="40011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Poppins" pitchFamily="2" charset="77"/>
                <a:ea typeface="League Spartan" charset="0"/>
                <a:cs typeface="Poppins" pitchFamily="2" charset="77"/>
              </a:rPr>
              <a:t>Inductive Noise</a:t>
            </a:r>
          </a:p>
        </p:txBody>
      </p:sp>
      <p:sp>
        <p:nvSpPr>
          <p:cNvPr id="52" name="TextBox 7">
            <a:extLst>
              <a:ext uri="{FF2B5EF4-FFF2-40B4-BE49-F238E27FC236}">
                <a16:creationId xmlns:a16="http://schemas.microsoft.com/office/drawing/2014/main" id="{3485C10C-62AC-4AE1-AF9D-5B9DF56744A8}"/>
              </a:ext>
            </a:extLst>
          </p:cNvPr>
          <p:cNvSpPr txBox="1"/>
          <p:nvPr/>
        </p:nvSpPr>
        <p:spPr>
          <a:xfrm>
            <a:off x="4766699" y="3109443"/>
            <a:ext cx="4325223" cy="40011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Faults due to Nondeterminism</a:t>
            </a:r>
          </a:p>
        </p:txBody>
      </p:sp>
      <p:sp>
        <p:nvSpPr>
          <p:cNvPr id="53" name="TextBox 7">
            <a:extLst>
              <a:ext uri="{FF2B5EF4-FFF2-40B4-BE49-F238E27FC236}">
                <a16:creationId xmlns:a16="http://schemas.microsoft.com/office/drawing/2014/main" id="{23B31993-909C-4763-B52C-C8C951528CC0}"/>
              </a:ext>
            </a:extLst>
          </p:cNvPr>
          <p:cNvSpPr txBox="1"/>
          <p:nvPr/>
        </p:nvSpPr>
        <p:spPr>
          <a:xfrm>
            <a:off x="4760879" y="3728152"/>
            <a:ext cx="1960793" cy="40011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Design Faults</a:t>
            </a: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FD5866F2-336A-43B7-BFAE-A85CC4C397FC}"/>
              </a:ext>
            </a:extLst>
          </p:cNvPr>
          <p:cNvSpPr txBox="1"/>
          <p:nvPr/>
        </p:nvSpPr>
        <p:spPr>
          <a:xfrm>
            <a:off x="4781759" y="4271227"/>
            <a:ext cx="2896947" cy="40011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Parameter Variation</a:t>
            </a:r>
          </a:p>
        </p:txBody>
      </p:sp>
      <p:sp>
        <p:nvSpPr>
          <p:cNvPr id="55" name="TextBox 7">
            <a:extLst>
              <a:ext uri="{FF2B5EF4-FFF2-40B4-BE49-F238E27FC236}">
                <a16:creationId xmlns:a16="http://schemas.microsoft.com/office/drawing/2014/main" id="{33DF2E0E-47B7-4622-BED9-B3C1AB5029D7}"/>
              </a:ext>
            </a:extLst>
          </p:cNvPr>
          <p:cNvSpPr txBox="1"/>
          <p:nvPr/>
        </p:nvSpPr>
        <p:spPr>
          <a:xfrm>
            <a:off x="4815922" y="4876952"/>
            <a:ext cx="3235181" cy="40011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Poppins" pitchFamily="2" charset="77"/>
                <a:ea typeface="League Spartan" charset="0"/>
                <a:cs typeface="Poppins" pitchFamily="2" charset="77"/>
              </a:rPr>
              <a:t>Hard Errors and Ageing</a:t>
            </a:r>
          </a:p>
        </p:txBody>
      </p:sp>
    </p:spTree>
    <p:extLst>
      <p:ext uri="{BB962C8B-B14F-4D97-AF65-F5344CB8AC3E}">
        <p14:creationId xmlns:p14="http://schemas.microsoft.com/office/powerpoint/2010/main" val="2695961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884C-C878-06A1-EE62-BF214D20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AE5C5-E64B-3E5E-31FC-E0A8AE735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2980" y="3183147"/>
            <a:ext cx="7822763" cy="150386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In 1995, Intel Pentium had a serious 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bug</a:t>
            </a:r>
            <a:r>
              <a:rPr lang="en-IN" dirty="0"/>
              <a:t> in its division unit. Loss of 475 million dollars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AMD’s Barcelona and Phenom </a:t>
            </a:r>
            <a:r>
              <a:rPr lang="en-IN" dirty="0">
                <a:solidFill>
                  <a:srgbClr val="0070C0"/>
                </a:solidFill>
              </a:rPr>
              <a:t>processors</a:t>
            </a:r>
            <a:r>
              <a:rPr lang="en-IN" dirty="0"/>
              <a:t> had a bug in the TLB that caused the processor to </a:t>
            </a:r>
            <a:r>
              <a:rPr lang="en-IN" dirty="0">
                <a:solidFill>
                  <a:srgbClr val="C00000"/>
                </a:solidFill>
              </a:rPr>
              <a:t>hang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669C5D-89BE-C62A-6009-FA139648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9EC7A-6E27-633C-DAD4-D27A638A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34</a:t>
            </a:fld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2D225C7-A49D-4440-AF72-F4727B138B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938" y="1039940"/>
            <a:ext cx="563423" cy="563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1DFA29-E1C6-3C24-3C50-72169C4DEBED}"/>
              </a:ext>
            </a:extLst>
          </p:cNvPr>
          <p:cNvSpPr txBox="1"/>
          <p:nvPr/>
        </p:nvSpPr>
        <p:spPr>
          <a:xfrm>
            <a:off x="2728781" y="1097281"/>
            <a:ext cx="667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Can a </a:t>
            </a:r>
            <a:r>
              <a:rPr lang="en-IN" dirty="0">
                <a:solidFill>
                  <a:srgbClr val="00B050"/>
                </a:solidFill>
              </a:rPr>
              <a:t>processor</a:t>
            </a:r>
            <a:r>
              <a:rPr lang="en-IN" dirty="0"/>
              <a:t> have design faults? </a:t>
            </a:r>
            <a:r>
              <a:rPr lang="en-IN" dirty="0">
                <a:solidFill>
                  <a:schemeClr val="accent1"/>
                </a:solidFill>
              </a:rPr>
              <a:t>Errors</a:t>
            </a:r>
            <a:r>
              <a:rPr lang="en-IN" dirty="0"/>
              <a:t> in the RTL code ….  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4508357E-FCB4-55F1-D08B-B0EA28A8A8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843" y="1466614"/>
            <a:ext cx="704373" cy="704373"/>
          </a:xfrm>
          <a:prstGeom prst="rect">
            <a:avLst/>
          </a:prstGeom>
        </p:spPr>
      </p:pic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F655F7AE-04B3-3864-A469-57713C4D0D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594826" y="2145894"/>
            <a:ext cx="2517653" cy="7650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DF2FEDD-83F7-BA4A-7AC0-0A42C0CF174E}"/>
              </a:ext>
            </a:extLst>
          </p:cNvPr>
          <p:cNvSpPr/>
          <p:nvPr/>
        </p:nvSpPr>
        <p:spPr>
          <a:xfrm>
            <a:off x="3482197" y="5396913"/>
            <a:ext cx="5486400" cy="4830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Rare but still exist</a:t>
            </a:r>
          </a:p>
        </p:txBody>
      </p:sp>
    </p:spTree>
    <p:extLst>
      <p:ext uri="{BB962C8B-B14F-4D97-AF65-F5344CB8AC3E}">
        <p14:creationId xmlns:p14="http://schemas.microsoft.com/office/powerpoint/2010/main" val="4049460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69C1-5D78-641F-C645-A972E05D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Fault-Checking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7A5F6B-E4E0-3CE7-9821-BDF57C32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F8319-79DB-41C3-42C3-7C564870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35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7AFAB7-C646-F3B5-0E58-826650983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6661" y="3829899"/>
            <a:ext cx="7872984" cy="215600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Automated theorem proving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Start</a:t>
            </a:r>
            <a:r>
              <a:rPr lang="en-IN" dirty="0">
                <a:sym typeface="Wingdings" panose="05000000000000000000" pitchFamily="2" charset="2"/>
              </a:rPr>
              <a:t> with basic axioms and try to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prove</a:t>
            </a:r>
            <a:r>
              <a:rPr lang="en-IN" dirty="0">
                <a:sym typeface="Wingdings" panose="05000000000000000000" pitchFamily="2" charset="2"/>
              </a:rPr>
              <a:t> a theorem (the output is </a:t>
            </a:r>
            <a:r>
              <a:rPr lang="en-IN" dirty="0">
                <a:solidFill>
                  <a:srgbClr val="C00000"/>
                </a:solidFill>
                <a:sym typeface="Wingdings" panose="05000000000000000000" pitchFamily="2" charset="2"/>
              </a:rPr>
              <a:t>correct</a:t>
            </a:r>
            <a:r>
              <a:rPr lang="en-IN" dirty="0">
                <a:sym typeface="Wingdings" panose="05000000000000000000" pitchFamily="2" charset="2"/>
              </a:rPr>
              <a:t>) based on the design of the circuit. See if the </a:t>
            </a:r>
            <a:r>
              <a:rPr lang="en-IN" dirty="0">
                <a:solidFill>
                  <a:srgbClr val="7030A0"/>
                </a:solidFill>
                <a:sym typeface="Wingdings" panose="05000000000000000000" pitchFamily="2" charset="2"/>
              </a:rPr>
              <a:t>theorem</a:t>
            </a:r>
            <a:r>
              <a:rPr lang="en-IN" dirty="0">
                <a:sym typeface="Wingdings" panose="05000000000000000000" pitchFamily="2" charset="2"/>
              </a:rPr>
              <a:t> can be proven.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Model checking   Create a </a:t>
            </a:r>
            <a:r>
              <a:rPr lang="en-IN" dirty="0">
                <a:solidFill>
                  <a:srgbClr val="C00000"/>
                </a:solidFill>
                <a:sym typeface="Wingdings" panose="05000000000000000000" pitchFamily="2" charset="2"/>
              </a:rPr>
              <a:t>model</a:t>
            </a:r>
            <a:r>
              <a:rPr lang="en-IN" dirty="0">
                <a:sym typeface="Wingdings" panose="05000000000000000000" pitchFamily="2" charset="2"/>
              </a:rPr>
              <a:t> of the system in a formal language. Then verify if the implemented system is </a:t>
            </a:r>
            <a:r>
              <a:rPr lang="en-IN" dirty="0">
                <a:solidFill>
                  <a:srgbClr val="7030A0"/>
                </a:solidFill>
                <a:sym typeface="Wingdings" panose="05000000000000000000" pitchFamily="2" charset="2"/>
              </a:rPr>
              <a:t>equivalent</a:t>
            </a:r>
            <a:r>
              <a:rPr lang="en-IN" dirty="0">
                <a:sym typeface="Wingdings" panose="05000000000000000000" pitchFamily="2" charset="2"/>
              </a:rPr>
              <a:t> to the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model</a:t>
            </a:r>
            <a:r>
              <a:rPr lang="en-IN" dirty="0">
                <a:sym typeface="Wingdings" panose="05000000000000000000" pitchFamily="2" charset="2"/>
              </a:rPr>
              <a:t>. 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EDD802-9280-A539-16BA-F0F3A973F577}"/>
              </a:ext>
            </a:extLst>
          </p:cNvPr>
          <p:cNvSpPr/>
          <p:nvPr/>
        </p:nvSpPr>
        <p:spPr>
          <a:xfrm>
            <a:off x="3650412" y="1226503"/>
            <a:ext cx="5088205" cy="4383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Try to avoid them as much as possible.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14C82D2-7874-926F-0F1F-791A18F0A510}"/>
              </a:ext>
            </a:extLst>
          </p:cNvPr>
          <p:cNvSpPr/>
          <p:nvPr/>
        </p:nvSpPr>
        <p:spPr>
          <a:xfrm>
            <a:off x="2909920" y="1273172"/>
            <a:ext cx="543464" cy="345055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8E441B-D9E9-4C2A-ABD6-D68D9B0178A7}"/>
              </a:ext>
            </a:extLst>
          </p:cNvPr>
          <p:cNvSpPr/>
          <p:nvPr/>
        </p:nvSpPr>
        <p:spPr>
          <a:xfrm>
            <a:off x="1584386" y="2255806"/>
            <a:ext cx="1733909" cy="59522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Decide the architecture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33934C2-4B6C-3338-5B84-B34DC57D2CCD}"/>
              </a:ext>
            </a:extLst>
          </p:cNvPr>
          <p:cNvSpPr/>
          <p:nvPr/>
        </p:nvSpPr>
        <p:spPr>
          <a:xfrm>
            <a:off x="3453384" y="2321051"/>
            <a:ext cx="263106" cy="438395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293B01-8189-5AF7-F98B-6EC0F6599225}"/>
              </a:ext>
            </a:extLst>
          </p:cNvPr>
          <p:cNvSpPr/>
          <p:nvPr/>
        </p:nvSpPr>
        <p:spPr>
          <a:xfrm>
            <a:off x="3911965" y="2202468"/>
            <a:ext cx="2891401" cy="79362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Divide into different units and design them 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AA5ACE15-A005-87B7-DB57-E60483907577}"/>
              </a:ext>
            </a:extLst>
          </p:cNvPr>
          <p:cNvSpPr/>
          <p:nvPr/>
        </p:nvSpPr>
        <p:spPr>
          <a:xfrm>
            <a:off x="7596996" y="2010964"/>
            <a:ext cx="1943818" cy="706358"/>
          </a:xfrm>
          <a:prstGeom prst="wedgeRoundRectCallout">
            <a:avLst>
              <a:gd name="adj1" fmla="val -105153"/>
              <a:gd name="adj2" fmla="val -10775"/>
              <a:gd name="adj3" fmla="val 16667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Formally </a:t>
            </a:r>
            <a:r>
              <a:rPr lang="en-IN" sz="2000" u="sng" dirty="0"/>
              <a:t>verify</a:t>
            </a:r>
            <a:r>
              <a:rPr lang="en-IN" sz="2000" dirty="0"/>
              <a:t> a few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28E461-6B6F-208C-2E07-870D620FDB0D}"/>
              </a:ext>
            </a:extLst>
          </p:cNvPr>
          <p:cNvSpPr/>
          <p:nvPr/>
        </p:nvSpPr>
        <p:spPr>
          <a:xfrm>
            <a:off x="3584938" y="3486976"/>
            <a:ext cx="4520241" cy="33054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Two methods for formal verification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483FACD-02C2-8CA5-D555-EDE91513F7C4}"/>
              </a:ext>
            </a:extLst>
          </p:cNvPr>
          <p:cNvSpPr/>
          <p:nvPr/>
        </p:nvSpPr>
        <p:spPr>
          <a:xfrm rot="1562027">
            <a:off x="6886223" y="2649318"/>
            <a:ext cx="263106" cy="438395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0127B9-AB8E-C9C0-91D7-298E6134174B}"/>
              </a:ext>
            </a:extLst>
          </p:cNvPr>
          <p:cNvSpPr/>
          <p:nvPr/>
        </p:nvSpPr>
        <p:spPr>
          <a:xfrm>
            <a:off x="7232189" y="2783477"/>
            <a:ext cx="2891401" cy="59522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Exhaustively test the rest of the designs</a:t>
            </a:r>
          </a:p>
        </p:txBody>
      </p:sp>
    </p:spTree>
    <p:extLst>
      <p:ext uri="{BB962C8B-B14F-4D97-AF65-F5344CB8AC3E}">
        <p14:creationId xmlns:p14="http://schemas.microsoft.com/office/powerpoint/2010/main" val="18469794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8D45-985B-A5F2-3E75-433D3FBD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6FE85-5035-9361-DB1C-E0C8C949B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0" y="1092107"/>
            <a:ext cx="6858000" cy="82296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After the chip has been </a:t>
            </a:r>
            <a:r>
              <a:rPr lang="en-IN" dirty="0">
                <a:solidFill>
                  <a:srgbClr val="FF0000"/>
                </a:solidFill>
              </a:rPr>
              <a:t>manufactured</a:t>
            </a:r>
            <a:r>
              <a:rPr lang="en-IN" dirty="0"/>
              <a:t>, it needs to be tested for manufacturing </a:t>
            </a:r>
            <a:r>
              <a:rPr lang="en-IN" dirty="0">
                <a:solidFill>
                  <a:srgbClr val="00B050"/>
                </a:solidFill>
              </a:rPr>
              <a:t>defects</a:t>
            </a:r>
            <a:r>
              <a:rPr lang="en-IN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64085-B7C0-D7C2-EC12-341AB687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E2C86-009D-1792-A4BE-1C1CDF43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4E17C5-F906-4CD3-89FB-89CBD00E3BB6}"/>
              </a:ext>
            </a:extLst>
          </p:cNvPr>
          <p:cNvSpPr/>
          <p:nvPr/>
        </p:nvSpPr>
        <p:spPr>
          <a:xfrm>
            <a:off x="5103962" y="793635"/>
            <a:ext cx="1984076" cy="3295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Validation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6E54D2D-2DA8-80AA-0B52-AE91138635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4203287"/>
              </p:ext>
            </p:extLst>
          </p:nvPr>
        </p:nvGraphicFramePr>
        <p:xfrm>
          <a:off x="1801083" y="2004553"/>
          <a:ext cx="8495267" cy="4390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77948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59384-904A-47A2-93A0-53D0008AB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845" y="120014"/>
            <a:ext cx="7192264" cy="411480"/>
          </a:xfrm>
        </p:spPr>
        <p:txBody>
          <a:bodyPr/>
          <a:lstStyle/>
          <a:p>
            <a:r>
              <a:rPr lang="en-US" dirty="0"/>
              <a:t>Examples of Faults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240DF4E-9CCE-4CAD-AF70-6462851C4B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299242"/>
              </p:ext>
            </p:extLst>
          </p:nvPr>
        </p:nvGraphicFramePr>
        <p:xfrm>
          <a:off x="2253335" y="685801"/>
          <a:ext cx="7917515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583">
                  <a:extLst>
                    <a:ext uri="{9D8B030D-6E8A-4147-A177-3AD203B41FA5}">
                      <a16:colId xmlns:a16="http://schemas.microsoft.com/office/drawing/2014/main" val="2826474358"/>
                    </a:ext>
                  </a:extLst>
                </a:gridCol>
                <a:gridCol w="2080590">
                  <a:extLst>
                    <a:ext uri="{9D8B030D-6E8A-4147-A177-3AD203B41FA5}">
                      <a16:colId xmlns:a16="http://schemas.microsoft.com/office/drawing/2014/main" val="1403457669"/>
                    </a:ext>
                  </a:extLst>
                </a:gridCol>
                <a:gridCol w="4680342">
                  <a:extLst>
                    <a:ext uri="{9D8B030D-6E8A-4147-A177-3AD203B41FA5}">
                      <a16:colId xmlns:a16="http://schemas.microsoft.com/office/drawing/2014/main" val="1235940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Processor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Defect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204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Fault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IBM G3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the L1 cache suffers a miss, at the same time the processor is using the L2 cache, and power management is turned on, then some L2 lines may get </a:t>
                      </a: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corrupted.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8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Fault 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Pentium 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the following conditions are simultaneously true –  there is a cache hit on a line in the </a:t>
                      </a:r>
                      <a:r>
                        <a:rPr lang="en-IN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state, a snoop access is going on, there are pending requests to reinitialize the bus –  then this can lead to a deadlock.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26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Fault 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AMD Athlon 64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within a window of 4 instructions, we have two adjust-after-multiply (AAM) instructions or within a window of 7 instructions, we have a DIV instruction and a following AAM instruction, the ALU might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incorrect results.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83372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05CAE-A249-4B49-AC30-0B8F66C0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C5125-15F6-4066-9822-5FF63EE9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431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E6BF-BC4D-872A-B368-471CE4C0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Faults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BAD537-EDC8-58A6-9FA7-EC171D25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D914D-DF54-4254-7059-BCA4861A9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38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E2CF1FF-6D0B-46A3-05BE-6E780476D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081320"/>
              </p:ext>
            </p:extLst>
          </p:nvPr>
        </p:nvGraphicFramePr>
        <p:xfrm>
          <a:off x="2539098" y="1097281"/>
          <a:ext cx="7667031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531">
                  <a:extLst>
                    <a:ext uri="{9D8B030D-6E8A-4147-A177-3AD203B41FA5}">
                      <a16:colId xmlns:a16="http://schemas.microsoft.com/office/drawing/2014/main" val="3633729469"/>
                    </a:ext>
                  </a:extLst>
                </a:gridCol>
                <a:gridCol w="3276823">
                  <a:extLst>
                    <a:ext uri="{9D8B030D-6E8A-4147-A177-3AD203B41FA5}">
                      <a16:colId xmlns:a16="http://schemas.microsoft.com/office/drawing/2014/main" val="1748323811"/>
                    </a:ext>
                  </a:extLst>
                </a:gridCol>
                <a:gridCol w="2555677">
                  <a:extLst>
                    <a:ext uri="{9D8B030D-6E8A-4147-A177-3AD203B41FA5}">
                      <a16:colId xmlns:a16="http://schemas.microsoft.com/office/drawing/2014/main" val="2109941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Type of 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049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Non-critical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Do not affect the correctness of the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Bugs in performance counters and debug registers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83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Critical-concurrent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All the conditions for triggering the bug need to exist in the same 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Faults 1 and 2 in the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42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Critical-complex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Not purely combinational. There is a dependence in terms of time.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Fault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05549"/>
                  </a:ext>
                </a:extLst>
              </a:tr>
            </a:tbl>
          </a:graphicData>
        </a:graphic>
      </p:graphicFrame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D6EA6A9-D0E7-7D48-02D1-FF21572067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63724">
            <a:off x="1915973" y="2632348"/>
            <a:ext cx="761297" cy="7612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4716FA-F30A-2FA6-F884-829B11F7C878}"/>
              </a:ext>
            </a:extLst>
          </p:cNvPr>
          <p:cNvSpPr txBox="1"/>
          <p:nvPr/>
        </p:nvSpPr>
        <p:spPr>
          <a:xfrm>
            <a:off x="1953799" y="4951562"/>
            <a:ext cx="8073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Critical-concurrent </a:t>
            </a:r>
            <a:r>
              <a:rPr lang="en-IN" sz="2000" dirty="0">
                <a:solidFill>
                  <a:srgbClr val="0070C0"/>
                </a:solidFill>
              </a:rPr>
              <a:t>bugs</a:t>
            </a:r>
            <a:r>
              <a:rPr lang="en-IN" sz="2000" dirty="0"/>
              <a:t> are of </a:t>
            </a:r>
            <a:r>
              <a:rPr lang="en-IN" sz="2000" dirty="0">
                <a:solidFill>
                  <a:srgbClr val="00B050"/>
                </a:solidFill>
              </a:rPr>
              <a:t>special</a:t>
            </a:r>
            <a:r>
              <a:rPr lang="en-IN" sz="2000" dirty="0"/>
              <a:t> interest. It is possible to </a:t>
            </a:r>
            <a:r>
              <a:rPr lang="en-IN" sz="2000" dirty="0">
                <a:solidFill>
                  <a:srgbClr val="C00000"/>
                </a:solidFill>
              </a:rPr>
              <a:t>predict</a:t>
            </a:r>
            <a:br>
              <a:rPr lang="en-IN" sz="2000" dirty="0"/>
            </a:br>
            <a:r>
              <a:rPr lang="en-IN" sz="2000" dirty="0"/>
              <a:t>and </a:t>
            </a:r>
            <a:r>
              <a:rPr lang="en-IN" sz="2000" dirty="0">
                <a:solidFill>
                  <a:srgbClr val="E21A23"/>
                </a:solidFill>
              </a:rPr>
              <a:t>detect</a:t>
            </a:r>
            <a:r>
              <a:rPr lang="en-IN" sz="2000" dirty="0"/>
              <a:t> them.</a:t>
            </a:r>
          </a:p>
        </p:txBody>
      </p:sp>
    </p:spTree>
    <p:extLst>
      <p:ext uri="{BB962C8B-B14F-4D97-AF65-F5344CB8AC3E}">
        <p14:creationId xmlns:p14="http://schemas.microsoft.com/office/powerpoint/2010/main" val="3791137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FEFF-0405-85C0-0466-6A94361A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Alternative Classification of 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709F6-F9A4-3CB4-C8A3-B80106861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048" y="4407523"/>
            <a:ext cx="7812599" cy="439948"/>
          </a:xfrm>
        </p:spPr>
        <p:txBody>
          <a:bodyPr/>
          <a:lstStyle/>
          <a:p>
            <a:r>
              <a:rPr lang="en-IN" dirty="0"/>
              <a:t>These are </a:t>
            </a:r>
            <a:r>
              <a:rPr lang="en-IN" dirty="0">
                <a:solidFill>
                  <a:srgbClr val="7030A0"/>
                </a:solidFill>
              </a:rPr>
              <a:t>congenital</a:t>
            </a:r>
            <a:r>
              <a:rPr lang="en-IN" dirty="0"/>
              <a:t> faults. We need to </a:t>
            </a:r>
            <a:r>
              <a:rPr lang="en-IN" dirty="0">
                <a:solidFill>
                  <a:srgbClr val="00B050"/>
                </a:solidFill>
              </a:rPr>
              <a:t>live</a:t>
            </a:r>
            <a:r>
              <a:rPr lang="en-IN" dirty="0"/>
              <a:t> with them.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797A4-DD66-E427-98F2-ECF9E7EE2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C38D4-3254-593D-F0D4-752D72A2A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39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ED4D47-13BF-CFCD-3A61-0B27045C8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277047"/>
              </p:ext>
            </p:extLst>
          </p:nvPr>
        </p:nvGraphicFramePr>
        <p:xfrm>
          <a:off x="1995633" y="1502722"/>
          <a:ext cx="7602692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704">
                  <a:extLst>
                    <a:ext uri="{9D8B030D-6E8A-4147-A177-3AD203B41FA5}">
                      <a16:colId xmlns:a16="http://schemas.microsoft.com/office/drawing/2014/main" val="3633729469"/>
                    </a:ext>
                  </a:extLst>
                </a:gridCol>
                <a:gridCol w="4873988">
                  <a:extLst>
                    <a:ext uri="{9D8B030D-6E8A-4147-A177-3AD203B41FA5}">
                      <a16:colId xmlns:a16="http://schemas.microsoft.com/office/drawing/2014/main" val="174832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Type of 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049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Logic design faults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Errors in the RTL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83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Algorithmic faults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Major algorithmic deviations from ideal specifications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42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Timing faults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Timing paths are not </a:t>
                      </a:r>
                      <a:r>
                        <a:rPr lang="en-IN" sz="2000" dirty="0" err="1"/>
                        <a:t>analyzed</a:t>
                      </a:r>
                      <a:r>
                        <a:rPr lang="en-IN" sz="2000" dirty="0"/>
                        <a:t> properly. Some signals do not reach the target latches on time.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05549"/>
                  </a:ext>
                </a:extLst>
              </a:tr>
            </a:tbl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6AC6C955-A1EE-669C-7326-8C8EFADB9E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458" y="4483895"/>
            <a:ext cx="287205" cy="28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661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CAE8-A699-410E-920A-EEA6CBB90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Definitions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C9E2A-2FBC-4E5E-99A7-CCC604189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BFEAB2-FD83-41F2-9787-AD5D1A1760C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79F10-EF6C-4C9C-B66D-395B4BABA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8EB73B-9FD1-4F91-A780-02466E948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20" y="274321"/>
            <a:ext cx="3291840" cy="2252472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7D90C62-91A8-4F87-9BC2-3787DD3888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5132169"/>
              </p:ext>
            </p:extLst>
          </p:nvPr>
        </p:nvGraphicFramePr>
        <p:xfrm>
          <a:off x="3198919" y="2787857"/>
          <a:ext cx="6152114" cy="3086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8972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AA69-4D85-6F7E-6020-04D3663A0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702" y="122552"/>
            <a:ext cx="6858000" cy="822960"/>
          </a:xfrm>
        </p:spPr>
        <p:txBody>
          <a:bodyPr/>
          <a:lstStyle/>
          <a:p>
            <a:r>
              <a:rPr lang="en-IN" dirty="0"/>
              <a:t>Workarounds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DB269-76CB-669B-991E-9252BBEBB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1054" y="685801"/>
            <a:ext cx="8528592" cy="582104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Use </a:t>
            </a:r>
            <a:r>
              <a:rPr lang="en-IN" dirty="0">
                <a:solidFill>
                  <a:srgbClr val="9F2241"/>
                </a:solidFill>
              </a:rPr>
              <a:t>compiler</a:t>
            </a:r>
            <a:r>
              <a:rPr lang="en-IN" dirty="0"/>
              <a:t> or BIOS level solutions to avoid error-prone </a:t>
            </a:r>
            <a:r>
              <a:rPr lang="en-IN" dirty="0">
                <a:solidFill>
                  <a:srgbClr val="7030A0"/>
                </a:solidFill>
              </a:rPr>
              <a:t>configurations</a:t>
            </a:r>
            <a:r>
              <a:rPr lang="en-IN" dirty="0"/>
              <a:t>. For example, if DVFS causes errors, </a:t>
            </a:r>
            <a:r>
              <a:rPr lang="en-IN" dirty="0">
                <a:solidFill>
                  <a:srgbClr val="FF0000"/>
                </a:solidFill>
              </a:rPr>
              <a:t>disable</a:t>
            </a:r>
            <a:r>
              <a:rPr lang="en-IN" dirty="0"/>
              <a:t> it entirely.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Approach based on </a:t>
            </a:r>
            <a:r>
              <a:rPr lang="en-IN" dirty="0">
                <a:solidFill>
                  <a:srgbClr val="0070C0"/>
                </a:solidFill>
              </a:rPr>
              <a:t>tapping</a:t>
            </a:r>
            <a:r>
              <a:rPr lang="en-IN" dirty="0"/>
              <a:t> signals</a:t>
            </a:r>
          </a:p>
          <a:p>
            <a:pPr marL="573088" lvl="1" indent="-342900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Tap</a:t>
            </a:r>
            <a:r>
              <a:rPr lang="en-IN" dirty="0"/>
              <a:t> signals from the </a:t>
            </a:r>
            <a:r>
              <a:rPr lang="en-IN" dirty="0">
                <a:solidFill>
                  <a:srgbClr val="C00000"/>
                </a:solidFill>
              </a:rPr>
              <a:t>chip</a:t>
            </a:r>
            <a:r>
              <a:rPr lang="en-IN" dirty="0"/>
              <a:t> (common architectural events, DVFS status, prefetching status, cache misses, etc.)</a:t>
            </a:r>
          </a:p>
          <a:p>
            <a:pPr marL="573088" lvl="1" indent="-342900"/>
            <a:r>
              <a:rPr lang="en-IN" dirty="0"/>
              <a:t>Pre-characterize </a:t>
            </a:r>
            <a:r>
              <a:rPr lang="en-IN" dirty="0">
                <a:solidFill>
                  <a:srgbClr val="7030A0"/>
                </a:solidFill>
              </a:rPr>
              <a:t>bugs</a:t>
            </a:r>
            <a:r>
              <a:rPr lang="en-IN" dirty="0"/>
              <a:t> in terms of these </a:t>
            </a:r>
            <a:r>
              <a:rPr lang="en-IN" dirty="0">
                <a:solidFill>
                  <a:srgbClr val="00B050"/>
                </a:solidFill>
              </a:rPr>
              <a:t>signals</a:t>
            </a:r>
            <a:r>
              <a:rPr lang="en-IN" dirty="0"/>
              <a:t>. </a:t>
            </a:r>
          </a:p>
          <a:p>
            <a:pPr marL="573088" lvl="1" indent="-342900"/>
            <a:r>
              <a:rPr lang="en-IN" dirty="0"/>
              <a:t>Whenever a combinational condition is </a:t>
            </a:r>
            <a:r>
              <a:rPr lang="en-IN" dirty="0">
                <a:solidFill>
                  <a:srgbClr val="FF0000"/>
                </a:solidFill>
              </a:rPr>
              <a:t>true</a:t>
            </a:r>
            <a:r>
              <a:rPr lang="en-IN" dirty="0"/>
              <a:t>, notify a hardware unit about the impending error and take </a:t>
            </a:r>
            <a:r>
              <a:rPr lang="en-IN" dirty="0">
                <a:solidFill>
                  <a:srgbClr val="01708C"/>
                </a:solidFill>
              </a:rPr>
              <a:t>remedial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Design for Debug (</a:t>
            </a:r>
            <a:r>
              <a:rPr lang="en-IN" dirty="0" err="1"/>
              <a:t>DfD</a:t>
            </a:r>
            <a:r>
              <a:rPr lang="en-IN" dirty="0"/>
              <a:t> hardware): </a:t>
            </a:r>
          </a:p>
          <a:p>
            <a:pPr marL="573088" lvl="1" indent="-342900"/>
            <a:r>
              <a:rPr lang="en-IN" dirty="0"/>
              <a:t>Create </a:t>
            </a:r>
            <a:r>
              <a:rPr lang="en-IN" dirty="0">
                <a:solidFill>
                  <a:srgbClr val="00B050"/>
                </a:solidFill>
              </a:rPr>
              <a:t>debug</a:t>
            </a:r>
            <a:r>
              <a:rPr lang="en-IN" dirty="0"/>
              <a:t> buffers (trace buffers) to store certain </a:t>
            </a:r>
            <a:r>
              <a:rPr lang="en-IN" dirty="0">
                <a:solidFill>
                  <a:srgbClr val="01708C"/>
                </a:solidFill>
              </a:rPr>
              <a:t>signals</a:t>
            </a:r>
          </a:p>
          <a:p>
            <a:pPr marL="573088" lvl="1" indent="-342900"/>
            <a:r>
              <a:rPr lang="en-IN" dirty="0" err="1">
                <a:solidFill>
                  <a:srgbClr val="E21A23"/>
                </a:solidFill>
              </a:rPr>
              <a:t>Analyze</a:t>
            </a:r>
            <a:r>
              <a:rPr lang="en-IN" dirty="0">
                <a:solidFill>
                  <a:schemeClr val="tx1"/>
                </a:solidFill>
              </a:rPr>
              <a:t> the trace buffers to find the </a:t>
            </a:r>
            <a:r>
              <a:rPr lang="en-IN" dirty="0">
                <a:solidFill>
                  <a:srgbClr val="00B050"/>
                </a:solidFill>
              </a:rPr>
              <a:t>conditions</a:t>
            </a:r>
            <a:r>
              <a:rPr lang="en-IN" dirty="0">
                <a:solidFill>
                  <a:schemeClr val="tx1"/>
                </a:solidFill>
              </a:rPr>
              <a:t> associated with the bug </a:t>
            </a:r>
          </a:p>
          <a:p>
            <a:pPr marL="573088" lvl="1" indent="-342900"/>
            <a:r>
              <a:rPr lang="en-IN" dirty="0">
                <a:solidFill>
                  <a:srgbClr val="692146"/>
                </a:solidFill>
              </a:rPr>
              <a:t>Summarize</a:t>
            </a:r>
            <a:r>
              <a:rPr lang="en-IN" dirty="0">
                <a:solidFill>
                  <a:schemeClr val="tx1"/>
                </a:solidFill>
              </a:rPr>
              <a:t> (</a:t>
            </a:r>
            <a:r>
              <a:rPr lang="en-IN" dirty="0">
                <a:solidFill>
                  <a:srgbClr val="FF0000"/>
                </a:solidFill>
              </a:rPr>
              <a:t>compress</a:t>
            </a:r>
            <a:r>
              <a:rPr lang="en-IN" dirty="0">
                <a:solidFill>
                  <a:schemeClr val="tx1"/>
                </a:solidFill>
              </a:rPr>
              <a:t>) the traces to store more </a:t>
            </a:r>
            <a:r>
              <a:rPr lang="en-IN" dirty="0">
                <a:solidFill>
                  <a:srgbClr val="0070C0"/>
                </a:solidFill>
              </a:rPr>
              <a:t>information</a:t>
            </a:r>
          </a:p>
          <a:p>
            <a:pPr marL="803275" lvl="2" indent="-342900"/>
            <a:r>
              <a:rPr lang="en-IN" dirty="0">
                <a:solidFill>
                  <a:srgbClr val="0070C0"/>
                </a:solidFill>
              </a:rPr>
              <a:t>Filter</a:t>
            </a:r>
            <a:r>
              <a:rPr lang="en-IN" dirty="0">
                <a:solidFill>
                  <a:schemeClr val="tx1"/>
                </a:solidFill>
              </a:rPr>
              <a:t> a single trace (spatial)</a:t>
            </a:r>
          </a:p>
          <a:p>
            <a:pPr marL="803275" lvl="2" indent="-342900"/>
            <a:r>
              <a:rPr lang="en-IN" dirty="0">
                <a:solidFill>
                  <a:srgbClr val="0070C0"/>
                </a:solidFill>
              </a:rPr>
              <a:t>Filter</a:t>
            </a:r>
            <a:r>
              <a:rPr lang="en-IN" dirty="0">
                <a:solidFill>
                  <a:schemeClr val="tx1"/>
                </a:solidFill>
              </a:rPr>
              <a:t> a set of traces arranged in the order of </a:t>
            </a:r>
            <a:r>
              <a:rPr lang="en-IN" dirty="0">
                <a:solidFill>
                  <a:srgbClr val="FF0000"/>
                </a:solidFill>
              </a:rPr>
              <a:t>timestamps</a:t>
            </a:r>
            <a:r>
              <a:rPr lang="en-IN" dirty="0">
                <a:solidFill>
                  <a:schemeClr val="tx1"/>
                </a:solidFill>
              </a:rPr>
              <a:t> (temporal)</a:t>
            </a:r>
          </a:p>
          <a:p>
            <a:pPr marL="573088" lvl="1" indent="-342900"/>
            <a:endParaRPr lang="en-IN" dirty="0">
              <a:solidFill>
                <a:srgbClr val="01708C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82364-F04D-D2F4-230A-B497CF8A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E6C14-A0DA-6DD8-4888-A4EC8C43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435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A334A1-F5A8-454D-9123-FA2E104EBEEB}"/>
              </a:ext>
            </a:extLst>
          </p:cNvPr>
          <p:cNvSpPr txBox="1"/>
          <p:nvPr/>
        </p:nvSpPr>
        <p:spPr>
          <a:xfrm>
            <a:off x="5499603" y="919702"/>
            <a:ext cx="1529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Outline</a:t>
            </a:r>
          </a:p>
        </p:txBody>
      </p:sp>
      <p:pic>
        <p:nvPicPr>
          <p:cNvPr id="33" name="Picture 32" descr="Shape, arrow&#10;&#10;Description automatically generated">
            <a:extLst>
              <a:ext uri="{FF2B5EF4-FFF2-40B4-BE49-F238E27FC236}">
                <a16:creationId xmlns:a16="http://schemas.microsoft.com/office/drawing/2014/main" id="{720B12FF-CA6E-41D6-BD5D-1D381B696C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170" y="4147073"/>
            <a:ext cx="750155" cy="627001"/>
          </a:xfrm>
          <a:prstGeom prst="rect">
            <a:avLst/>
          </a:prstGeom>
        </p:spPr>
      </p:pic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8F3E43D-B7D8-44C3-B409-592BB599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41</a:t>
            </a:fld>
            <a:endParaRPr lang="en-US" dirty="0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8A570817-234C-4177-A0A9-EBCB9DBD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F81989F-BD3D-46C9-8D4B-029808210D68}"/>
              </a:ext>
            </a:extLst>
          </p:cNvPr>
          <p:cNvGrpSpPr/>
          <p:nvPr/>
        </p:nvGrpSpPr>
        <p:grpSpPr>
          <a:xfrm>
            <a:off x="3894610" y="1847353"/>
            <a:ext cx="5253223" cy="3512016"/>
            <a:chOff x="2587062" y="2500726"/>
            <a:chExt cx="3863858" cy="2862958"/>
          </a:xfrm>
        </p:grpSpPr>
        <p:sp>
          <p:nvSpPr>
            <p:cNvPr id="19" name="Round Same Side Corner Rectangle 3">
              <a:extLst>
                <a:ext uri="{FF2B5EF4-FFF2-40B4-BE49-F238E27FC236}">
                  <a16:creationId xmlns:a16="http://schemas.microsoft.com/office/drawing/2014/main" id="{BABD4351-0C08-4766-BE81-3DA733F5C5F6}"/>
                </a:ext>
              </a:extLst>
            </p:cNvPr>
            <p:cNvSpPr/>
            <p:nvPr/>
          </p:nvSpPr>
          <p:spPr>
            <a:xfrm rot="16200000">
              <a:off x="2645256" y="2442532"/>
              <a:ext cx="451117" cy="5675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21A23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20" name="TextBox 5">
              <a:extLst>
                <a:ext uri="{FF2B5EF4-FFF2-40B4-BE49-F238E27FC236}">
                  <a16:creationId xmlns:a16="http://schemas.microsoft.com/office/drawing/2014/main" id="{D63426B6-3207-49E8-8E7A-318CE5AC1753}"/>
                </a:ext>
              </a:extLst>
            </p:cNvPr>
            <p:cNvSpPr txBox="1"/>
            <p:nvPr/>
          </p:nvSpPr>
          <p:spPr>
            <a:xfrm>
              <a:off x="2779955" y="2572166"/>
              <a:ext cx="251372" cy="30823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57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1.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C13BD94-432E-49F8-994F-EAAF0AE084BC}"/>
                </a:ext>
              </a:extLst>
            </p:cNvPr>
            <p:cNvSpPr/>
            <p:nvPr/>
          </p:nvSpPr>
          <p:spPr>
            <a:xfrm>
              <a:off x="3186722" y="2500726"/>
              <a:ext cx="3264198" cy="451117"/>
            </a:xfrm>
            <a:prstGeom prst="rect">
              <a:avLst/>
            </a:prstGeom>
            <a:solidFill>
              <a:srgbClr val="E21A2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22" name="TextBox 7">
              <a:extLst>
                <a:ext uri="{FF2B5EF4-FFF2-40B4-BE49-F238E27FC236}">
                  <a16:creationId xmlns:a16="http://schemas.microsoft.com/office/drawing/2014/main" id="{EDAFA707-E2BC-4B10-86EB-612EA2C36383}"/>
                </a:ext>
              </a:extLst>
            </p:cNvPr>
            <p:cNvSpPr txBox="1"/>
            <p:nvPr/>
          </p:nvSpPr>
          <p:spPr>
            <a:xfrm>
              <a:off x="3239579" y="2582057"/>
              <a:ext cx="1125043" cy="326165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Soft Errors</a:t>
              </a:r>
            </a:p>
          </p:txBody>
        </p:sp>
        <p:sp>
          <p:nvSpPr>
            <p:cNvPr id="23" name="Round Same Side Corner Rectangle 19">
              <a:extLst>
                <a:ext uri="{FF2B5EF4-FFF2-40B4-BE49-F238E27FC236}">
                  <a16:creationId xmlns:a16="http://schemas.microsoft.com/office/drawing/2014/main" id="{F28551BB-C70F-4CF7-A482-B8F1CE1D5A53}"/>
                </a:ext>
              </a:extLst>
            </p:cNvPr>
            <p:cNvSpPr/>
            <p:nvPr/>
          </p:nvSpPr>
          <p:spPr>
            <a:xfrm rot="16200000">
              <a:off x="2645256" y="2924900"/>
              <a:ext cx="451117" cy="5675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B600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24" name="TextBox 9">
              <a:extLst>
                <a:ext uri="{FF2B5EF4-FFF2-40B4-BE49-F238E27FC236}">
                  <a16:creationId xmlns:a16="http://schemas.microsoft.com/office/drawing/2014/main" id="{E2B0FB8F-4718-4EB7-89C9-4E1C2C7BEFB0}"/>
                </a:ext>
              </a:extLst>
            </p:cNvPr>
            <p:cNvSpPr txBox="1"/>
            <p:nvPr/>
          </p:nvSpPr>
          <p:spPr>
            <a:xfrm>
              <a:off x="2762859" y="3054534"/>
              <a:ext cx="285565" cy="30823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57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2.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10E42B5-FBE8-4918-BF15-433D2716BFE0}"/>
                </a:ext>
              </a:extLst>
            </p:cNvPr>
            <p:cNvSpPr/>
            <p:nvPr/>
          </p:nvSpPr>
          <p:spPr>
            <a:xfrm>
              <a:off x="3186722" y="2983094"/>
              <a:ext cx="3264198" cy="451117"/>
            </a:xfrm>
            <a:prstGeom prst="rect">
              <a:avLst/>
            </a:prstGeom>
            <a:solidFill>
              <a:srgbClr val="FFB6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26" name="TextBox 11">
              <a:extLst>
                <a:ext uri="{FF2B5EF4-FFF2-40B4-BE49-F238E27FC236}">
                  <a16:creationId xmlns:a16="http://schemas.microsoft.com/office/drawing/2014/main" id="{8E410488-04BF-4D5D-A7DA-E5F8EAAA5C8D}"/>
                </a:ext>
              </a:extLst>
            </p:cNvPr>
            <p:cNvSpPr txBox="1"/>
            <p:nvPr/>
          </p:nvSpPr>
          <p:spPr>
            <a:xfrm>
              <a:off x="3224223" y="3077961"/>
              <a:ext cx="135874" cy="301076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27" name="Round Same Side Corner Rectangle 27">
              <a:extLst>
                <a:ext uri="{FF2B5EF4-FFF2-40B4-BE49-F238E27FC236}">
                  <a16:creationId xmlns:a16="http://schemas.microsoft.com/office/drawing/2014/main" id="{79248E22-BAEB-4C8A-A15F-AF1D32AF8D13}"/>
                </a:ext>
              </a:extLst>
            </p:cNvPr>
            <p:cNvSpPr/>
            <p:nvPr/>
          </p:nvSpPr>
          <p:spPr>
            <a:xfrm rot="16200000">
              <a:off x="2645256" y="3407268"/>
              <a:ext cx="451117" cy="5675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25D9C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28" name="TextBox 13">
              <a:extLst>
                <a:ext uri="{FF2B5EF4-FFF2-40B4-BE49-F238E27FC236}">
                  <a16:creationId xmlns:a16="http://schemas.microsoft.com/office/drawing/2014/main" id="{E835409B-E2F1-4530-A5A2-3CBAD6D1859A}"/>
                </a:ext>
              </a:extLst>
            </p:cNvPr>
            <p:cNvSpPr txBox="1"/>
            <p:nvPr/>
          </p:nvSpPr>
          <p:spPr>
            <a:xfrm>
              <a:off x="2759912" y="3536903"/>
              <a:ext cx="291459" cy="30823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57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3.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B8CDCA8-6093-47E9-903D-9F228DCF85D0}"/>
                </a:ext>
              </a:extLst>
            </p:cNvPr>
            <p:cNvSpPr/>
            <p:nvPr/>
          </p:nvSpPr>
          <p:spPr>
            <a:xfrm>
              <a:off x="3186722" y="3465462"/>
              <a:ext cx="3264198" cy="451117"/>
            </a:xfrm>
            <a:prstGeom prst="rect">
              <a:avLst/>
            </a:prstGeom>
            <a:solidFill>
              <a:srgbClr val="625D9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30" name="TextBox 15">
              <a:extLst>
                <a:ext uri="{FF2B5EF4-FFF2-40B4-BE49-F238E27FC236}">
                  <a16:creationId xmlns:a16="http://schemas.microsoft.com/office/drawing/2014/main" id="{D407BA0C-52C9-406C-8489-50BE8D80FA27}"/>
                </a:ext>
              </a:extLst>
            </p:cNvPr>
            <p:cNvSpPr txBox="1"/>
            <p:nvPr/>
          </p:nvSpPr>
          <p:spPr>
            <a:xfrm>
              <a:off x="3288676" y="3501615"/>
              <a:ext cx="135874" cy="188172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31" name="Subtitle 2">
              <a:extLst>
                <a:ext uri="{FF2B5EF4-FFF2-40B4-BE49-F238E27FC236}">
                  <a16:creationId xmlns:a16="http://schemas.microsoft.com/office/drawing/2014/main" id="{2C104788-E86C-472E-800C-69E3322D3087}"/>
                </a:ext>
              </a:extLst>
            </p:cNvPr>
            <p:cNvSpPr txBox="1">
              <a:spLocks/>
            </p:cNvSpPr>
            <p:nvPr/>
          </p:nvSpPr>
          <p:spPr>
            <a:xfrm>
              <a:off x="3288676" y="3717652"/>
              <a:ext cx="3060290" cy="114634"/>
            </a:xfrm>
            <a:prstGeom prst="rect">
              <a:avLst/>
            </a:prstGeom>
          </p:spPr>
          <p:txBody>
            <a:bodyPr vert="horz" wrap="square" lIns="25724" tIns="12862" rIns="25724" bIns="12862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985"/>
                </a:lnSpc>
              </a:pPr>
              <a:endParaRPr lang="en-US" sz="675" dirty="0">
                <a:solidFill>
                  <a:srgbClr val="FFFFFF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  <p:sp>
          <p:nvSpPr>
            <p:cNvPr id="32" name="Round Same Side Corner Rectangle 35">
              <a:extLst>
                <a:ext uri="{FF2B5EF4-FFF2-40B4-BE49-F238E27FC236}">
                  <a16:creationId xmlns:a16="http://schemas.microsoft.com/office/drawing/2014/main" id="{75461693-8E2F-4907-BA80-9443242518B7}"/>
                </a:ext>
              </a:extLst>
            </p:cNvPr>
            <p:cNvSpPr/>
            <p:nvPr/>
          </p:nvSpPr>
          <p:spPr>
            <a:xfrm rot="16200000">
              <a:off x="2645256" y="3889637"/>
              <a:ext cx="451117" cy="5675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F1858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37" name="TextBox 18">
              <a:extLst>
                <a:ext uri="{FF2B5EF4-FFF2-40B4-BE49-F238E27FC236}">
                  <a16:creationId xmlns:a16="http://schemas.microsoft.com/office/drawing/2014/main" id="{939A06BB-56ED-4174-925E-12A87E6D31F3}"/>
                </a:ext>
              </a:extLst>
            </p:cNvPr>
            <p:cNvSpPr txBox="1"/>
            <p:nvPr/>
          </p:nvSpPr>
          <p:spPr>
            <a:xfrm>
              <a:off x="2753427" y="4019270"/>
              <a:ext cx="304429" cy="30823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57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4.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A33289B-2C33-40AD-8BC8-E054DA087F50}"/>
                </a:ext>
              </a:extLst>
            </p:cNvPr>
            <p:cNvSpPr/>
            <p:nvPr/>
          </p:nvSpPr>
          <p:spPr>
            <a:xfrm>
              <a:off x="3186722" y="3947831"/>
              <a:ext cx="3264198" cy="451117"/>
            </a:xfrm>
            <a:prstGeom prst="rect">
              <a:avLst/>
            </a:prstGeom>
            <a:solidFill>
              <a:srgbClr val="AF185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39" name="TextBox 20">
              <a:extLst>
                <a:ext uri="{FF2B5EF4-FFF2-40B4-BE49-F238E27FC236}">
                  <a16:creationId xmlns:a16="http://schemas.microsoft.com/office/drawing/2014/main" id="{D3D3C69D-66F4-41C5-9E75-C8473AC5634B}"/>
                </a:ext>
              </a:extLst>
            </p:cNvPr>
            <p:cNvSpPr txBox="1"/>
            <p:nvPr/>
          </p:nvSpPr>
          <p:spPr>
            <a:xfrm>
              <a:off x="3288676" y="3983983"/>
              <a:ext cx="135874" cy="188172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40" name="Subtitle 2">
              <a:extLst>
                <a:ext uri="{FF2B5EF4-FFF2-40B4-BE49-F238E27FC236}">
                  <a16:creationId xmlns:a16="http://schemas.microsoft.com/office/drawing/2014/main" id="{20428E2D-2351-4C87-9104-240E7753C5A0}"/>
                </a:ext>
              </a:extLst>
            </p:cNvPr>
            <p:cNvSpPr txBox="1">
              <a:spLocks/>
            </p:cNvSpPr>
            <p:nvPr/>
          </p:nvSpPr>
          <p:spPr>
            <a:xfrm>
              <a:off x="3288676" y="4200020"/>
              <a:ext cx="3060290" cy="114634"/>
            </a:xfrm>
            <a:prstGeom prst="rect">
              <a:avLst/>
            </a:prstGeom>
          </p:spPr>
          <p:txBody>
            <a:bodyPr vert="horz" wrap="square" lIns="25724" tIns="12862" rIns="25724" bIns="12862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985"/>
                </a:lnSpc>
              </a:pPr>
              <a:endParaRPr lang="en-US" sz="675" dirty="0">
                <a:solidFill>
                  <a:srgbClr val="FFFFFF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  <p:sp>
          <p:nvSpPr>
            <p:cNvPr id="41" name="Round Same Side Corner Rectangle 43">
              <a:extLst>
                <a:ext uri="{FF2B5EF4-FFF2-40B4-BE49-F238E27FC236}">
                  <a16:creationId xmlns:a16="http://schemas.microsoft.com/office/drawing/2014/main" id="{290116CB-2D49-4091-8ED3-770A53CBB977}"/>
                </a:ext>
              </a:extLst>
            </p:cNvPr>
            <p:cNvSpPr/>
            <p:nvPr/>
          </p:nvSpPr>
          <p:spPr>
            <a:xfrm rot="16200000">
              <a:off x="2645256" y="4372005"/>
              <a:ext cx="451117" cy="5675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92146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42" name="TextBox 23">
              <a:extLst>
                <a:ext uri="{FF2B5EF4-FFF2-40B4-BE49-F238E27FC236}">
                  <a16:creationId xmlns:a16="http://schemas.microsoft.com/office/drawing/2014/main" id="{2058B184-C4B0-4572-A068-FB9DDF4FD47B}"/>
                </a:ext>
              </a:extLst>
            </p:cNvPr>
            <p:cNvSpPr txBox="1"/>
            <p:nvPr/>
          </p:nvSpPr>
          <p:spPr>
            <a:xfrm>
              <a:off x="2755785" y="4501640"/>
              <a:ext cx="299713" cy="30823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57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5.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F6BF9F9-2AB5-4E8B-9EB9-CA32DAC61294}"/>
                </a:ext>
              </a:extLst>
            </p:cNvPr>
            <p:cNvSpPr/>
            <p:nvPr/>
          </p:nvSpPr>
          <p:spPr>
            <a:xfrm>
              <a:off x="3186722" y="4430199"/>
              <a:ext cx="3264198" cy="451117"/>
            </a:xfrm>
            <a:prstGeom prst="rect">
              <a:avLst/>
            </a:prstGeom>
            <a:solidFill>
              <a:srgbClr val="69214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44" name="TextBox 25">
              <a:extLst>
                <a:ext uri="{FF2B5EF4-FFF2-40B4-BE49-F238E27FC236}">
                  <a16:creationId xmlns:a16="http://schemas.microsoft.com/office/drawing/2014/main" id="{5DB1A953-C433-4ACF-9E3D-4858C3AC6335}"/>
                </a:ext>
              </a:extLst>
            </p:cNvPr>
            <p:cNvSpPr txBox="1"/>
            <p:nvPr/>
          </p:nvSpPr>
          <p:spPr>
            <a:xfrm>
              <a:off x="3288676" y="4466352"/>
              <a:ext cx="135874" cy="188172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45" name="Subtitle 2">
              <a:extLst>
                <a:ext uri="{FF2B5EF4-FFF2-40B4-BE49-F238E27FC236}">
                  <a16:creationId xmlns:a16="http://schemas.microsoft.com/office/drawing/2014/main" id="{93CFF9A0-8C64-4C36-A6E4-1CB4102236BB}"/>
                </a:ext>
              </a:extLst>
            </p:cNvPr>
            <p:cNvSpPr txBox="1">
              <a:spLocks/>
            </p:cNvSpPr>
            <p:nvPr/>
          </p:nvSpPr>
          <p:spPr>
            <a:xfrm>
              <a:off x="3288676" y="4682389"/>
              <a:ext cx="3060290" cy="114634"/>
            </a:xfrm>
            <a:prstGeom prst="rect">
              <a:avLst/>
            </a:prstGeom>
          </p:spPr>
          <p:txBody>
            <a:bodyPr vert="horz" wrap="square" lIns="25724" tIns="12862" rIns="25724" bIns="12862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985"/>
                </a:lnSpc>
              </a:pPr>
              <a:endParaRPr lang="en-US" sz="675" dirty="0">
                <a:solidFill>
                  <a:srgbClr val="FFFFFF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  <p:sp>
          <p:nvSpPr>
            <p:cNvPr id="46" name="Round Same Side Corner Rectangle 51">
              <a:extLst>
                <a:ext uri="{FF2B5EF4-FFF2-40B4-BE49-F238E27FC236}">
                  <a16:creationId xmlns:a16="http://schemas.microsoft.com/office/drawing/2014/main" id="{9C1BA956-C5F9-4610-BAC5-C0FFD83640AE}"/>
                </a:ext>
              </a:extLst>
            </p:cNvPr>
            <p:cNvSpPr/>
            <p:nvPr/>
          </p:nvSpPr>
          <p:spPr>
            <a:xfrm rot="16200000">
              <a:off x="2645256" y="4854373"/>
              <a:ext cx="451117" cy="5675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C7700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47" name="TextBox 28">
              <a:extLst>
                <a:ext uri="{FF2B5EF4-FFF2-40B4-BE49-F238E27FC236}">
                  <a16:creationId xmlns:a16="http://schemas.microsoft.com/office/drawing/2014/main" id="{D504FE00-5B82-40D8-9615-4C731EE7B260}"/>
                </a:ext>
              </a:extLst>
            </p:cNvPr>
            <p:cNvSpPr txBox="1"/>
            <p:nvPr/>
          </p:nvSpPr>
          <p:spPr>
            <a:xfrm>
              <a:off x="2756965" y="4984007"/>
              <a:ext cx="297354" cy="30823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57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6.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5191F6A-0729-4662-A856-AE07A047C77E}"/>
                </a:ext>
              </a:extLst>
            </p:cNvPr>
            <p:cNvSpPr/>
            <p:nvPr/>
          </p:nvSpPr>
          <p:spPr>
            <a:xfrm>
              <a:off x="3186722" y="4912567"/>
              <a:ext cx="3264198" cy="451117"/>
            </a:xfrm>
            <a:prstGeom prst="rect">
              <a:avLst/>
            </a:prstGeom>
            <a:solidFill>
              <a:srgbClr val="EC77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49" name="TextBox 30">
              <a:extLst>
                <a:ext uri="{FF2B5EF4-FFF2-40B4-BE49-F238E27FC236}">
                  <a16:creationId xmlns:a16="http://schemas.microsoft.com/office/drawing/2014/main" id="{98F9015B-40E0-4F95-973A-690DC6A76FB3}"/>
                </a:ext>
              </a:extLst>
            </p:cNvPr>
            <p:cNvSpPr txBox="1"/>
            <p:nvPr/>
          </p:nvSpPr>
          <p:spPr>
            <a:xfrm>
              <a:off x="3288676" y="4948721"/>
              <a:ext cx="135874" cy="188172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0" name="Subtitle 2">
              <a:extLst>
                <a:ext uri="{FF2B5EF4-FFF2-40B4-BE49-F238E27FC236}">
                  <a16:creationId xmlns:a16="http://schemas.microsoft.com/office/drawing/2014/main" id="{5F36819C-FB24-469E-8C5C-B0298E170928}"/>
                </a:ext>
              </a:extLst>
            </p:cNvPr>
            <p:cNvSpPr txBox="1">
              <a:spLocks/>
            </p:cNvSpPr>
            <p:nvPr/>
          </p:nvSpPr>
          <p:spPr>
            <a:xfrm>
              <a:off x="3288676" y="5164756"/>
              <a:ext cx="3060290" cy="114634"/>
            </a:xfrm>
            <a:prstGeom prst="rect">
              <a:avLst/>
            </a:prstGeom>
          </p:spPr>
          <p:txBody>
            <a:bodyPr vert="horz" wrap="square" lIns="25724" tIns="12862" rIns="25724" bIns="12862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985"/>
                </a:lnSpc>
              </a:pPr>
              <a:endParaRPr lang="en-US" sz="675" dirty="0">
                <a:solidFill>
                  <a:srgbClr val="FFFFFF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</p:grpSp>
      <p:sp>
        <p:nvSpPr>
          <p:cNvPr id="51" name="TextBox 7">
            <a:extLst>
              <a:ext uri="{FF2B5EF4-FFF2-40B4-BE49-F238E27FC236}">
                <a16:creationId xmlns:a16="http://schemas.microsoft.com/office/drawing/2014/main" id="{7E827223-1675-40B0-A3CF-972B42275DDE}"/>
              </a:ext>
            </a:extLst>
          </p:cNvPr>
          <p:cNvSpPr txBox="1"/>
          <p:nvPr/>
        </p:nvSpPr>
        <p:spPr>
          <a:xfrm>
            <a:off x="4781759" y="2516718"/>
            <a:ext cx="2222083" cy="40011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Poppins" pitchFamily="2" charset="77"/>
                <a:ea typeface="League Spartan" charset="0"/>
                <a:cs typeface="Poppins" pitchFamily="2" charset="77"/>
              </a:rPr>
              <a:t>Inductive Noise</a:t>
            </a:r>
          </a:p>
        </p:txBody>
      </p:sp>
      <p:sp>
        <p:nvSpPr>
          <p:cNvPr id="52" name="TextBox 7">
            <a:extLst>
              <a:ext uri="{FF2B5EF4-FFF2-40B4-BE49-F238E27FC236}">
                <a16:creationId xmlns:a16="http://schemas.microsoft.com/office/drawing/2014/main" id="{3485C10C-62AC-4AE1-AF9D-5B9DF56744A8}"/>
              </a:ext>
            </a:extLst>
          </p:cNvPr>
          <p:cNvSpPr txBox="1"/>
          <p:nvPr/>
        </p:nvSpPr>
        <p:spPr>
          <a:xfrm>
            <a:off x="4766699" y="3109443"/>
            <a:ext cx="4325223" cy="40011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Faults due to Nondeterminism</a:t>
            </a:r>
          </a:p>
        </p:txBody>
      </p:sp>
      <p:sp>
        <p:nvSpPr>
          <p:cNvPr id="53" name="TextBox 7">
            <a:extLst>
              <a:ext uri="{FF2B5EF4-FFF2-40B4-BE49-F238E27FC236}">
                <a16:creationId xmlns:a16="http://schemas.microsoft.com/office/drawing/2014/main" id="{23B31993-909C-4763-B52C-C8C951528CC0}"/>
              </a:ext>
            </a:extLst>
          </p:cNvPr>
          <p:cNvSpPr txBox="1"/>
          <p:nvPr/>
        </p:nvSpPr>
        <p:spPr>
          <a:xfrm>
            <a:off x="4760879" y="3728152"/>
            <a:ext cx="1960793" cy="40011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Design Faults</a:t>
            </a: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FD5866F2-336A-43B7-BFAE-A85CC4C397FC}"/>
              </a:ext>
            </a:extLst>
          </p:cNvPr>
          <p:cNvSpPr txBox="1"/>
          <p:nvPr/>
        </p:nvSpPr>
        <p:spPr>
          <a:xfrm>
            <a:off x="4781759" y="4271227"/>
            <a:ext cx="2896947" cy="40011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Parameter Variation</a:t>
            </a:r>
          </a:p>
        </p:txBody>
      </p:sp>
      <p:sp>
        <p:nvSpPr>
          <p:cNvPr id="55" name="TextBox 7">
            <a:extLst>
              <a:ext uri="{FF2B5EF4-FFF2-40B4-BE49-F238E27FC236}">
                <a16:creationId xmlns:a16="http://schemas.microsoft.com/office/drawing/2014/main" id="{33DF2E0E-47B7-4622-BED9-B3C1AB5029D7}"/>
              </a:ext>
            </a:extLst>
          </p:cNvPr>
          <p:cNvSpPr txBox="1"/>
          <p:nvPr/>
        </p:nvSpPr>
        <p:spPr>
          <a:xfrm>
            <a:off x="4815922" y="4876952"/>
            <a:ext cx="3235181" cy="40011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Poppins" pitchFamily="2" charset="77"/>
                <a:ea typeface="League Spartan" charset="0"/>
                <a:cs typeface="Poppins" pitchFamily="2" charset="77"/>
              </a:rPr>
              <a:t>Hard Errors and Ageing</a:t>
            </a:r>
          </a:p>
        </p:txBody>
      </p:sp>
    </p:spTree>
    <p:extLst>
      <p:ext uri="{BB962C8B-B14F-4D97-AF65-F5344CB8AC3E}">
        <p14:creationId xmlns:p14="http://schemas.microsoft.com/office/powerpoint/2010/main" val="27609155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BBDE-EE3E-44D7-1B3F-8B3CB43B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VLSI 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F142-6A49-5A5D-D03F-0CA60A85B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616" y="1280161"/>
            <a:ext cx="8287052" cy="365414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rgbClr val="7030A0"/>
                </a:solidFill>
              </a:rPr>
              <a:t>Coat</a:t>
            </a:r>
            <a:r>
              <a:rPr lang="en-IN" dirty="0"/>
              <a:t> the silicon wafer (200-300 mm diameter) with a </a:t>
            </a:r>
            <a:r>
              <a:rPr lang="en-IN" dirty="0">
                <a:solidFill>
                  <a:srgbClr val="0070C0"/>
                </a:solidFill>
              </a:rPr>
              <a:t>photoresist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Place a </a:t>
            </a:r>
            <a:r>
              <a:rPr lang="en-IN" dirty="0">
                <a:solidFill>
                  <a:srgbClr val="C00000"/>
                </a:solidFill>
              </a:rPr>
              <a:t>photomask</a:t>
            </a:r>
            <a:r>
              <a:rPr lang="en-IN" dirty="0"/>
              <a:t> in front of a light source and </a:t>
            </a:r>
            <a:r>
              <a:rPr lang="en-IN" dirty="0">
                <a:solidFill>
                  <a:srgbClr val="FFC000"/>
                </a:solidFill>
              </a:rPr>
              <a:t>illuminate</a:t>
            </a:r>
            <a:r>
              <a:rPr lang="en-IN" dirty="0"/>
              <a:t> the photoresist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Let the structures of the </a:t>
            </a:r>
            <a:r>
              <a:rPr lang="en-IN" dirty="0">
                <a:solidFill>
                  <a:srgbClr val="002060"/>
                </a:solidFill>
              </a:rPr>
              <a:t>VLSI</a:t>
            </a:r>
            <a:r>
              <a:rPr lang="en-IN" dirty="0"/>
              <a:t> circuit form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Apply a </a:t>
            </a:r>
            <a:r>
              <a:rPr lang="en-IN" dirty="0">
                <a:solidFill>
                  <a:srgbClr val="00B050"/>
                </a:solidFill>
              </a:rPr>
              <a:t>solvent</a:t>
            </a:r>
            <a:r>
              <a:rPr lang="en-IN" dirty="0"/>
              <a:t> to the areas that were not exposed (known as </a:t>
            </a:r>
            <a:r>
              <a:rPr lang="en-IN" dirty="0">
                <a:solidFill>
                  <a:srgbClr val="01708C"/>
                </a:solidFill>
              </a:rPr>
              <a:t>etching</a:t>
            </a:r>
            <a:r>
              <a:rPr lang="en-IN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Spray dopants (n type or p type). Allow them to </a:t>
            </a:r>
            <a:r>
              <a:rPr lang="en-IN" dirty="0">
                <a:solidFill>
                  <a:srgbClr val="00B050"/>
                </a:solidFill>
              </a:rPr>
              <a:t>permeate</a:t>
            </a:r>
            <a:r>
              <a:rPr lang="en-IN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Repeat</a:t>
            </a:r>
            <a:r>
              <a:rPr lang="en-IN" dirty="0"/>
              <a:t> this process several times to create a multi-layered chip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47D02-680E-5554-2EF8-3F6BD875E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05846-34F7-D758-7FA8-D90218C17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42</a:t>
            </a:fld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1DD06A-978D-091B-B021-487ADBC5D4A0}"/>
              </a:ext>
            </a:extLst>
          </p:cNvPr>
          <p:cNvSpPr/>
          <p:nvPr/>
        </p:nvSpPr>
        <p:spPr>
          <a:xfrm>
            <a:off x="2902768" y="4934310"/>
            <a:ext cx="6386465" cy="97478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This is a process of patterning using light and chemical solvents</a:t>
            </a:r>
          </a:p>
        </p:txBody>
      </p:sp>
    </p:spTree>
    <p:extLst>
      <p:ext uri="{BB962C8B-B14F-4D97-AF65-F5344CB8AC3E}">
        <p14:creationId xmlns:p14="http://schemas.microsoft.com/office/powerpoint/2010/main" val="34425646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1913-A6EE-6DCF-4809-F1E56BBFF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Basic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2E76B-51FB-5631-C573-438838266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5521" y="1253331"/>
            <a:ext cx="6858000" cy="397916"/>
          </a:xfrm>
        </p:spPr>
        <p:txBody>
          <a:bodyPr/>
          <a:lstStyle/>
          <a:p>
            <a:r>
              <a:rPr lang="en-IN" dirty="0"/>
              <a:t>Can you make a fine engraving with a blunt knife?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5C380-93C8-C26F-314E-ABDC885AB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80B64-5F4D-89B1-5B0A-4831D5AA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43</a:t>
            </a:fld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0F07F57C-EA60-3E6D-2D3B-963E9B9C69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062" y="1226502"/>
            <a:ext cx="528396" cy="528396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E754129-DECC-1932-39F3-8A16205C36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949" y="1498720"/>
            <a:ext cx="873290" cy="87329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D51E390-6A64-EE25-2353-3B345206FE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062" y="2737185"/>
            <a:ext cx="528396" cy="52839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419169-3982-32B5-DE61-364215BBC8BC}"/>
              </a:ext>
            </a:extLst>
          </p:cNvPr>
          <p:cNvSpPr txBox="1">
            <a:spLocks/>
          </p:cNvSpPr>
          <p:nvPr/>
        </p:nvSpPr>
        <p:spPr>
          <a:xfrm>
            <a:off x="2395521" y="2802425"/>
            <a:ext cx="6858000" cy="3979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How can you make a 10 nm feature with 193 nm light?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4B14FC-ABCC-181E-AC73-D6EAFE8E33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974675" y="3265582"/>
            <a:ext cx="1198964" cy="12777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DB0846-FB0A-F5CB-37C9-A05F0F47E213}"/>
              </a:ext>
            </a:extLst>
          </p:cNvPr>
          <p:cNvSpPr txBox="1"/>
          <p:nvPr/>
        </p:nvSpPr>
        <p:spPr>
          <a:xfrm>
            <a:off x="1869002" y="4706615"/>
            <a:ext cx="8440644" cy="1015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There are </a:t>
            </a:r>
            <a:r>
              <a:rPr lang="en-IN" sz="2000" dirty="0">
                <a:solidFill>
                  <a:srgbClr val="720F11"/>
                </a:solidFill>
              </a:rPr>
              <a:t>bound</a:t>
            </a:r>
            <a:r>
              <a:rPr lang="en-IN" sz="2000" dirty="0"/>
              <a:t> to be </a:t>
            </a:r>
            <a:r>
              <a:rPr lang="en-IN" sz="2000" dirty="0">
                <a:solidFill>
                  <a:srgbClr val="7030A0"/>
                </a:solidFill>
              </a:rPr>
              <a:t>imperfections</a:t>
            </a:r>
            <a:r>
              <a:rPr lang="en-IN" sz="2000" dirty="0"/>
              <a:t>. We need to </a:t>
            </a:r>
            <a:r>
              <a:rPr lang="en-IN" sz="2000" dirty="0">
                <a:solidFill>
                  <a:srgbClr val="0070C0"/>
                </a:solidFill>
              </a:rPr>
              <a:t>manage</a:t>
            </a:r>
            <a:r>
              <a:rPr lang="en-IN" sz="2000" dirty="0"/>
              <a:t>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One </a:t>
            </a:r>
            <a:r>
              <a:rPr lang="en-IN" sz="2000" dirty="0">
                <a:solidFill>
                  <a:srgbClr val="720F11"/>
                </a:solidFill>
              </a:rPr>
              <a:t>atom</a:t>
            </a:r>
            <a:r>
              <a:rPr lang="en-IN" sz="2000" dirty="0"/>
              <a:t> is roughly 1 angstrom (0.1 nm). A 10 nm </a:t>
            </a:r>
            <a:r>
              <a:rPr lang="en-IN" sz="2000" dirty="0">
                <a:solidFill>
                  <a:srgbClr val="00B050"/>
                </a:solidFill>
              </a:rPr>
              <a:t>feature</a:t>
            </a:r>
            <a:r>
              <a:rPr lang="en-IN" sz="2000" dirty="0"/>
              <a:t> is only 100 </a:t>
            </a:r>
            <a:br>
              <a:rPr lang="en-IN" sz="2000" dirty="0"/>
            </a:br>
            <a:r>
              <a:rPr lang="en-IN" sz="2000" dirty="0"/>
              <a:t>atoms (placed side by side). Can we ever be this </a:t>
            </a:r>
            <a:r>
              <a:rPr lang="en-IN" sz="2000" dirty="0">
                <a:solidFill>
                  <a:srgbClr val="9F2241"/>
                </a:solidFill>
              </a:rPr>
              <a:t>accurate</a:t>
            </a:r>
            <a:r>
              <a:rPr lang="en-IN" sz="2000" dirty="0"/>
              <a:t>?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575F13A-AAC1-0B12-15C5-0DF3A0ED6D34}"/>
              </a:ext>
            </a:extLst>
          </p:cNvPr>
          <p:cNvSpPr/>
          <p:nvPr/>
        </p:nvSpPr>
        <p:spPr>
          <a:xfrm>
            <a:off x="2395522" y="5922520"/>
            <a:ext cx="7263189" cy="42978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Process variation </a:t>
            </a:r>
            <a:r>
              <a:rPr lang="en-IN" sz="2000" dirty="0">
                <a:sym typeface="Wingdings" panose="05000000000000000000" pitchFamily="2" charset="2"/>
              </a:rPr>
              <a:t> imperfections in the fabrication process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023346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99D2-7FD7-2CB1-BE60-C0D0888F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Parameter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42022-8A56-7959-8E4C-56B2E59B6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2667" y="1601925"/>
            <a:ext cx="8226667" cy="1100731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Because of </a:t>
            </a:r>
            <a:r>
              <a:rPr lang="en-IN" dirty="0">
                <a:solidFill>
                  <a:srgbClr val="FF0000"/>
                </a:solidFill>
              </a:rPr>
              <a:t>imperfections</a:t>
            </a:r>
            <a:r>
              <a:rPr lang="en-IN" dirty="0"/>
              <a:t> in the fabrication process and variation in </a:t>
            </a:r>
            <a:r>
              <a:rPr lang="en-IN" dirty="0">
                <a:solidFill>
                  <a:srgbClr val="C00000"/>
                </a:solidFill>
              </a:rPr>
              <a:t>runtime</a:t>
            </a:r>
            <a:r>
              <a:rPr lang="en-IN" dirty="0"/>
              <a:t> conditions, </a:t>
            </a:r>
            <a:r>
              <a:rPr lang="en-IN" dirty="0">
                <a:solidFill>
                  <a:srgbClr val="00B050"/>
                </a:solidFill>
              </a:rPr>
              <a:t>different</a:t>
            </a:r>
            <a:r>
              <a:rPr lang="en-IN" dirty="0"/>
              <a:t> transistors will have different physical and electrical characteristics.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70621-C8DA-04A4-99E1-1AF8E5F91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A6B9F-2F4D-3B15-FF78-2E0123F7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44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C6DCBD-2B3C-3A8A-47B5-397AA89A0C13}"/>
              </a:ext>
            </a:extLst>
          </p:cNvPr>
          <p:cNvSpPr/>
          <p:nvPr/>
        </p:nvSpPr>
        <p:spPr>
          <a:xfrm>
            <a:off x="4809973" y="1187858"/>
            <a:ext cx="2572052" cy="41406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Parameter Variation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36BAFB-3F2F-5014-1119-EE1A75D19063}"/>
              </a:ext>
            </a:extLst>
          </p:cNvPr>
          <p:cNvSpPr/>
          <p:nvPr/>
        </p:nvSpPr>
        <p:spPr>
          <a:xfrm>
            <a:off x="1769866" y="3223262"/>
            <a:ext cx="2613803" cy="55209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Process variation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8F90D8-353F-82A8-131D-4B040DC0DBED}"/>
              </a:ext>
            </a:extLst>
          </p:cNvPr>
          <p:cNvCxnSpPr/>
          <p:nvPr/>
        </p:nvCxnSpPr>
        <p:spPr>
          <a:xfrm>
            <a:off x="2193942" y="3775775"/>
            <a:ext cx="0" cy="192542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597F03-F181-9129-2FBF-84C8DACCF709}"/>
              </a:ext>
            </a:extLst>
          </p:cNvPr>
          <p:cNvCxnSpPr>
            <a:cxnSpLocks/>
          </p:cNvCxnSpPr>
          <p:nvPr/>
        </p:nvCxnSpPr>
        <p:spPr>
          <a:xfrm>
            <a:off x="2193942" y="4217451"/>
            <a:ext cx="534838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4EB4BB-1E6B-E365-7BBB-239F86E77EA4}"/>
              </a:ext>
            </a:extLst>
          </p:cNvPr>
          <p:cNvCxnSpPr>
            <a:cxnSpLocks/>
          </p:cNvCxnSpPr>
          <p:nvPr/>
        </p:nvCxnSpPr>
        <p:spPr>
          <a:xfrm>
            <a:off x="2193942" y="5701195"/>
            <a:ext cx="534838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FF509B2-5B43-3E26-371F-CB93833A3A44}"/>
              </a:ext>
            </a:extLst>
          </p:cNvPr>
          <p:cNvSpPr/>
          <p:nvPr/>
        </p:nvSpPr>
        <p:spPr>
          <a:xfrm>
            <a:off x="2728780" y="5406117"/>
            <a:ext cx="1516866" cy="55209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Die to die variation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87A4C9-DCEA-3CE7-2D4F-25E4C75287B5}"/>
              </a:ext>
            </a:extLst>
          </p:cNvPr>
          <p:cNvSpPr/>
          <p:nvPr/>
        </p:nvSpPr>
        <p:spPr>
          <a:xfrm>
            <a:off x="2728780" y="3912534"/>
            <a:ext cx="1516866" cy="55209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Within die variation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7C4D32-0DCF-E00C-1450-D975FA3BC0FE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3487213" y="4464624"/>
            <a:ext cx="0" cy="661818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7577A-83F1-1EE7-135C-4FAC133C9ED8}"/>
              </a:ext>
            </a:extLst>
          </p:cNvPr>
          <p:cNvCxnSpPr>
            <a:cxnSpLocks/>
          </p:cNvCxnSpPr>
          <p:nvPr/>
        </p:nvCxnSpPr>
        <p:spPr>
          <a:xfrm>
            <a:off x="3487213" y="4692477"/>
            <a:ext cx="534838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3D4BC0-8307-BD00-E0A0-62533CE43F8F}"/>
              </a:ext>
            </a:extLst>
          </p:cNvPr>
          <p:cNvCxnSpPr>
            <a:cxnSpLocks/>
          </p:cNvCxnSpPr>
          <p:nvPr/>
        </p:nvCxnSpPr>
        <p:spPr>
          <a:xfrm>
            <a:off x="3487213" y="5126442"/>
            <a:ext cx="534838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D7205B3-EDBB-6F25-4F6B-8A07BF60F957}"/>
              </a:ext>
            </a:extLst>
          </p:cNvPr>
          <p:cNvSpPr/>
          <p:nvPr/>
        </p:nvSpPr>
        <p:spPr>
          <a:xfrm>
            <a:off x="4022052" y="4553806"/>
            <a:ext cx="1516865" cy="32745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Systematic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691CF9-0220-6F79-8623-5E2AFF4A0582}"/>
              </a:ext>
            </a:extLst>
          </p:cNvPr>
          <p:cNvSpPr/>
          <p:nvPr/>
        </p:nvSpPr>
        <p:spPr>
          <a:xfrm>
            <a:off x="4022051" y="4976658"/>
            <a:ext cx="1516865" cy="32745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Random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2A62C00-ADD5-8D27-E03F-653BCB2CE0B7}"/>
              </a:ext>
            </a:extLst>
          </p:cNvPr>
          <p:cNvSpPr/>
          <p:nvPr/>
        </p:nvSpPr>
        <p:spPr>
          <a:xfrm>
            <a:off x="5050053" y="3221830"/>
            <a:ext cx="2613803" cy="55209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Supply voltage variation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D7D276C-A7EA-9F9F-D35A-52A253730379}"/>
              </a:ext>
            </a:extLst>
          </p:cNvPr>
          <p:cNvSpPr/>
          <p:nvPr/>
        </p:nvSpPr>
        <p:spPr>
          <a:xfrm>
            <a:off x="8223309" y="3221830"/>
            <a:ext cx="2255448" cy="55209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Temperature variation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761457E-F7A7-2961-0A2E-AEE106F2E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439" y="3977997"/>
            <a:ext cx="2847975" cy="224790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B6DCDC-CE72-14C8-4DDF-FF9A0DEBF399}"/>
              </a:ext>
            </a:extLst>
          </p:cNvPr>
          <p:cNvCxnSpPr>
            <a:cxnSpLocks/>
          </p:cNvCxnSpPr>
          <p:nvPr/>
        </p:nvCxnSpPr>
        <p:spPr>
          <a:xfrm>
            <a:off x="5785449" y="3775776"/>
            <a:ext cx="4264" cy="1787461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C71DD33-F101-BB8C-49DF-81691464E6E5}"/>
              </a:ext>
            </a:extLst>
          </p:cNvPr>
          <p:cNvSpPr/>
          <p:nvPr/>
        </p:nvSpPr>
        <p:spPr>
          <a:xfrm>
            <a:off x="6146991" y="4334852"/>
            <a:ext cx="1516865" cy="32745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IR drops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68C678-9E3F-7B21-315E-FA356A21492B}"/>
              </a:ext>
            </a:extLst>
          </p:cNvPr>
          <p:cNvSpPr/>
          <p:nvPr/>
        </p:nvSpPr>
        <p:spPr>
          <a:xfrm>
            <a:off x="6146990" y="5399510"/>
            <a:ext cx="1516865" cy="32745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di/dt drops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9CA7E8-C9CE-13E1-BDDA-1CF7D88C2A2F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5778964" y="4498578"/>
            <a:ext cx="368027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192457-B1A4-E848-3CB0-37AA5AF4D7FB}"/>
              </a:ext>
            </a:extLst>
          </p:cNvPr>
          <p:cNvCxnSpPr>
            <a:cxnSpLocks/>
          </p:cNvCxnSpPr>
          <p:nvPr/>
        </p:nvCxnSpPr>
        <p:spPr>
          <a:xfrm>
            <a:off x="5789714" y="5563236"/>
            <a:ext cx="368027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1802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6576D-822C-E1BC-2A5B-466E527E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Systematic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8B43D-7D11-37FC-192B-E6ECF7448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062" y="5297491"/>
            <a:ext cx="6858000" cy="742822"/>
          </a:xfrm>
        </p:spPr>
        <p:txBody>
          <a:bodyPr/>
          <a:lstStyle/>
          <a:p>
            <a:r>
              <a:rPr lang="en-IN" dirty="0"/>
              <a:t>Leakage power </a:t>
            </a:r>
            <a:r>
              <a:rPr lang="en-IN" dirty="0">
                <a:solidFill>
                  <a:srgbClr val="692146"/>
                </a:solidFill>
              </a:rPr>
              <a:t>variation</a:t>
            </a:r>
            <a:r>
              <a:rPr lang="en-IN" dirty="0"/>
              <a:t> map of a die. Note the systematic </a:t>
            </a:r>
            <a:r>
              <a:rPr lang="en-IN" dirty="0">
                <a:solidFill>
                  <a:srgbClr val="00B050"/>
                </a:solidFill>
              </a:rPr>
              <a:t>nature</a:t>
            </a:r>
            <a:r>
              <a:rPr lang="en-IN" dirty="0"/>
              <a:t> of the </a:t>
            </a:r>
            <a:r>
              <a:rPr lang="en-IN" dirty="0">
                <a:solidFill>
                  <a:srgbClr val="01708C"/>
                </a:solidFill>
              </a:rPr>
              <a:t>variation</a:t>
            </a:r>
            <a:r>
              <a:rPr lang="en-IN" dirty="0"/>
              <a:t> (focus on the squares)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08502-7371-8669-2515-7B5B686F9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C5946-7907-2062-D23A-150BEA87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45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3776B5-2580-0505-4C1A-6B3824A82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384" y="1513500"/>
            <a:ext cx="4533900" cy="369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630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C6117-69CD-233A-6139-24D2D16C4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Sources of Systematic Variation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71201D-2720-9FF7-4CD9-53601B6831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02308" y="1097281"/>
                <a:ext cx="8787384" cy="4870474"/>
              </a:xfrm>
            </p:spPr>
            <p:txBody>
              <a:bodyPr/>
              <a:lstStyle/>
              <a:p>
                <a:pPr marL="457200" indent="-457200">
                  <a:buAutoNum type="arabicPeriod"/>
                </a:pPr>
                <a:r>
                  <a:rPr lang="en-IN" dirty="0"/>
                  <a:t>Chemical-Mechanical Polishing (CMP)</a:t>
                </a:r>
              </a:p>
              <a:p>
                <a:pPr marL="687388" lvl="1" indent="-457200">
                  <a:buFont typeface="+mj-lt"/>
                  <a:buAutoNum type="alphaLcPeriod"/>
                </a:pPr>
                <a:r>
                  <a:rPr lang="en-IN" dirty="0"/>
                  <a:t>The </a:t>
                </a:r>
                <a:r>
                  <a:rPr lang="en-IN" dirty="0">
                    <a:solidFill>
                      <a:srgbClr val="C00000"/>
                    </a:solidFill>
                  </a:rPr>
                  <a:t>surface</a:t>
                </a:r>
                <a:r>
                  <a:rPr lang="en-IN" dirty="0"/>
                  <a:t> of the </a:t>
                </a:r>
                <a:r>
                  <a:rPr lang="en-IN" dirty="0">
                    <a:solidFill>
                      <a:srgbClr val="0070C0"/>
                    </a:solidFill>
                  </a:rPr>
                  <a:t>wafer</a:t>
                </a:r>
                <a:r>
                  <a:rPr lang="en-IN" dirty="0"/>
                  <a:t> has varying mechanical properties (areas filled with copper wires and empty areas)</a:t>
                </a:r>
              </a:p>
              <a:p>
                <a:pPr marL="687388" lvl="1" indent="-457200">
                  <a:buFont typeface="+mj-lt"/>
                  <a:buAutoNum type="alphaLcPeriod"/>
                </a:pPr>
                <a:r>
                  <a:rPr lang="en-IN" dirty="0">
                    <a:solidFill>
                      <a:srgbClr val="7030A0"/>
                    </a:solidFill>
                  </a:rPr>
                  <a:t>Solution</a:t>
                </a:r>
                <a:r>
                  <a:rPr lang="en-IN" dirty="0"/>
                  <a:t>: fill empty areas with </a:t>
                </a:r>
                <a:r>
                  <a:rPr lang="en-IN" dirty="0">
                    <a:solidFill>
                      <a:srgbClr val="C00000"/>
                    </a:solidFill>
                  </a:rPr>
                  <a:t>metallic</a:t>
                </a:r>
                <a:r>
                  <a:rPr lang="en-IN" dirty="0"/>
                  <a:t> fills (for mechanical strength)</a:t>
                </a:r>
              </a:p>
              <a:p>
                <a:pPr marL="687388" lvl="1" indent="-457200">
                  <a:buFont typeface="+mj-lt"/>
                  <a:buAutoNum type="alphaLcPeriod"/>
                </a:pPr>
                <a:r>
                  <a:rPr lang="en-IN" dirty="0">
                    <a:solidFill>
                      <a:srgbClr val="C00000"/>
                    </a:solidFill>
                  </a:rPr>
                  <a:t>Polish</a:t>
                </a:r>
                <a:r>
                  <a:rPr lang="en-IN" dirty="0"/>
                  <a:t> the surface with chemical solvents and then mechanically</a:t>
                </a:r>
              </a:p>
              <a:p>
                <a:pPr marL="687388" lvl="1" indent="-457200">
                  <a:buFont typeface="+mj-lt"/>
                  <a:buAutoNum type="alphaLcPeriod"/>
                </a:pPr>
                <a:r>
                  <a:rPr lang="en-IN" dirty="0"/>
                  <a:t>This process creates a layer with </a:t>
                </a:r>
                <a:r>
                  <a:rPr lang="en-IN" dirty="0">
                    <a:solidFill>
                      <a:srgbClr val="00B050"/>
                    </a:solidFill>
                  </a:rPr>
                  <a:t>varying</a:t>
                </a:r>
                <a:r>
                  <a:rPr lang="en-IN" dirty="0"/>
                  <a:t> thickness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N" dirty="0"/>
                  <a:t>Photolithographic effects</a:t>
                </a:r>
              </a:p>
              <a:p>
                <a:pPr marL="687388" lvl="1" indent="-457200">
                  <a:buFont typeface="+mj-lt"/>
                  <a:buAutoNum type="alphaLcPeriod"/>
                </a:pPr>
                <a:r>
                  <a:rPr lang="en-IN" dirty="0"/>
                  <a:t>The </a:t>
                </a:r>
                <a:r>
                  <a:rPr lang="en-IN" dirty="0">
                    <a:solidFill>
                      <a:srgbClr val="01708C"/>
                    </a:solidFill>
                  </a:rPr>
                  <a:t>wavelength</a:t>
                </a:r>
                <a:r>
                  <a:rPr lang="en-IN" dirty="0"/>
                  <a:t> of light 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/>
                  <a:t>) is much larger than the </a:t>
                </a:r>
                <a:r>
                  <a:rPr lang="en-IN" dirty="0">
                    <a:solidFill>
                      <a:srgbClr val="00B050"/>
                    </a:solidFill>
                  </a:rPr>
                  <a:t>feature</a:t>
                </a:r>
                <a:r>
                  <a:rPr lang="en-IN" dirty="0"/>
                  <a:t> size</a:t>
                </a:r>
              </a:p>
              <a:p>
                <a:pPr marL="687388" lvl="1" indent="-457200">
                  <a:buFont typeface="+mj-lt"/>
                  <a:buAutoNum type="alphaLcPeriod"/>
                </a:pPr>
                <a:r>
                  <a:rPr lang="en-IN" dirty="0"/>
                  <a:t>The feature size is less than the Rayleigh </a:t>
                </a:r>
                <a:r>
                  <a:rPr lang="en-IN" dirty="0">
                    <a:solidFill>
                      <a:srgbClr val="9F2241"/>
                    </a:solidFill>
                  </a:rPr>
                  <a:t>resolution</a:t>
                </a:r>
                <a:r>
                  <a:rPr lang="en-IN" dirty="0"/>
                  <a:t> limit: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𝑁𝐴</m:t>
                        </m:r>
                      </m:den>
                    </m:f>
                  </m:oMath>
                </a14:m>
                <a:br>
                  <a:rPr lang="en-IN" dirty="0"/>
                </a:br>
                <a:r>
                  <a:rPr lang="en-IN" dirty="0"/>
                  <a:t>NA </a:t>
                </a:r>
                <a:r>
                  <a:rPr lang="en-IN" dirty="0">
                    <a:sym typeface="Wingdings" panose="05000000000000000000" pitchFamily="2" charset="2"/>
                  </a:rPr>
                  <a:t> Numerical aperture</a:t>
                </a:r>
                <a:endParaRPr lang="en-IN" dirty="0"/>
              </a:p>
              <a:p>
                <a:pPr marL="687388" lvl="1" indent="-457200">
                  <a:buFont typeface="+mj-lt"/>
                  <a:buAutoNum type="alphaLcPeriod"/>
                </a:pPr>
                <a:r>
                  <a:rPr lang="en-IN" dirty="0"/>
                  <a:t>Corners become </a:t>
                </a:r>
                <a:r>
                  <a:rPr lang="en-IN" dirty="0">
                    <a:solidFill>
                      <a:srgbClr val="E21A23"/>
                    </a:solidFill>
                  </a:rPr>
                  <a:t>rounded</a:t>
                </a:r>
                <a:r>
                  <a:rPr lang="en-IN" dirty="0"/>
                  <a:t> and lines don’t remain </a:t>
                </a:r>
                <a:r>
                  <a:rPr lang="en-IN" dirty="0">
                    <a:solidFill>
                      <a:srgbClr val="7030A0"/>
                    </a:solidFill>
                  </a:rPr>
                  <a:t>straight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71201D-2720-9FF7-4CD9-53601B683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2308" y="1097281"/>
                <a:ext cx="8787384" cy="4870474"/>
              </a:xfrm>
              <a:blipFill>
                <a:blip r:embed="rId3"/>
                <a:stretch>
                  <a:fillRect l="-624" t="-5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B85B1-1A5E-0FDB-8BA8-55960AD0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159F-C5A2-67A9-22FF-69B11FD3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961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1F9D-7A1E-7389-7AA5-B47B0914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DB79A-68A8-08B7-4E68-455FE17E4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616" y="1280161"/>
            <a:ext cx="7872984" cy="368002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Light has a </a:t>
            </a:r>
            <a:r>
              <a:rPr lang="en-IN" dirty="0">
                <a:solidFill>
                  <a:srgbClr val="0070C0"/>
                </a:solidFill>
              </a:rPr>
              <a:t>particle</a:t>
            </a:r>
            <a:r>
              <a:rPr lang="en-IN" dirty="0"/>
              <a:t> nature as well. It is hard to </a:t>
            </a:r>
            <a:r>
              <a:rPr lang="en-IN" dirty="0">
                <a:solidFill>
                  <a:srgbClr val="00B050"/>
                </a:solidFill>
              </a:rPr>
              <a:t>fabricate</a:t>
            </a:r>
            <a:r>
              <a:rPr lang="en-IN" dirty="0"/>
              <a:t> a smooth line. The edges will be </a:t>
            </a:r>
            <a:r>
              <a:rPr lang="en-IN" dirty="0">
                <a:solidFill>
                  <a:srgbClr val="FF0000"/>
                </a:solidFill>
              </a:rPr>
              <a:t>rough</a:t>
            </a:r>
            <a:r>
              <a:rPr lang="en-IN" dirty="0"/>
              <a:t> at the </a:t>
            </a:r>
            <a:r>
              <a:rPr lang="en-IN" dirty="0" err="1"/>
              <a:t>nanometer</a:t>
            </a:r>
            <a:r>
              <a:rPr lang="en-IN" dirty="0"/>
              <a:t> scale.</a:t>
            </a:r>
          </a:p>
          <a:p>
            <a:pPr marL="573088" lvl="1" indent="-342900"/>
            <a:r>
              <a:rPr lang="en-IN" dirty="0">
                <a:solidFill>
                  <a:srgbClr val="7030A0"/>
                </a:solidFill>
              </a:rPr>
              <a:t>Varying</a:t>
            </a:r>
            <a:r>
              <a:rPr lang="en-IN" dirty="0"/>
              <a:t> photon flux and </a:t>
            </a:r>
            <a:r>
              <a:rPr lang="en-IN" dirty="0">
                <a:solidFill>
                  <a:srgbClr val="C00000"/>
                </a:solidFill>
              </a:rPr>
              <a:t>degrees</a:t>
            </a:r>
            <a:r>
              <a:rPr lang="en-IN" dirty="0"/>
              <a:t> of exposure</a:t>
            </a:r>
          </a:p>
          <a:p>
            <a:pPr marL="573088" lvl="1" indent="-342900"/>
            <a:r>
              <a:rPr lang="en-IN" dirty="0"/>
              <a:t>“Line edge roughness” can also </a:t>
            </a:r>
            <a:r>
              <a:rPr lang="en-IN" dirty="0">
                <a:solidFill>
                  <a:srgbClr val="625D9C"/>
                </a:solidFill>
              </a:rPr>
              <a:t>arise</a:t>
            </a:r>
            <a:r>
              <a:rPr lang="en-IN" dirty="0"/>
              <a:t> after the etching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Consider a 5 nm </a:t>
            </a:r>
            <a:r>
              <a:rPr lang="en-IN" dirty="0">
                <a:solidFill>
                  <a:srgbClr val="00B050"/>
                </a:solidFill>
              </a:rPr>
              <a:t>feature</a:t>
            </a:r>
            <a:r>
              <a:rPr lang="en-IN" dirty="0"/>
              <a:t> </a:t>
            </a:r>
          </a:p>
          <a:p>
            <a:pPr marL="573088" lvl="1" indent="-342900"/>
            <a:r>
              <a:rPr lang="en-IN" dirty="0"/>
              <a:t>It is just 50 </a:t>
            </a:r>
            <a:r>
              <a:rPr lang="en-IN" dirty="0">
                <a:solidFill>
                  <a:srgbClr val="C00000"/>
                </a:solidFill>
              </a:rPr>
              <a:t>atoms</a:t>
            </a:r>
            <a:r>
              <a:rPr lang="en-IN" dirty="0"/>
              <a:t> placed side by side</a:t>
            </a:r>
          </a:p>
          <a:p>
            <a:pPr marL="573088" lvl="1" indent="-342900"/>
            <a:r>
              <a:rPr lang="en-IN" dirty="0"/>
              <a:t>Can we ever achieve this level of </a:t>
            </a:r>
            <a:r>
              <a:rPr lang="en-IN" dirty="0">
                <a:solidFill>
                  <a:srgbClr val="FF0000"/>
                </a:solidFill>
              </a:rPr>
              <a:t>accuracy</a:t>
            </a:r>
            <a:r>
              <a:rPr lang="en-IN" dirty="0"/>
              <a:t>? </a:t>
            </a:r>
          </a:p>
          <a:p>
            <a:pPr marL="573088" lvl="1" indent="-342900"/>
            <a:r>
              <a:rPr lang="en-IN" dirty="0"/>
              <a:t>There will be 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fluctuations</a:t>
            </a:r>
            <a:r>
              <a:rPr lang="en-IN" dirty="0"/>
              <a:t> in the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dopant</a:t>
            </a:r>
            <a:r>
              <a:rPr lang="en-IN" dirty="0"/>
              <a:t> density or the gate </a:t>
            </a:r>
            <a:r>
              <a:rPr lang="en-IN" dirty="0">
                <a:solidFill>
                  <a:srgbClr val="C00000"/>
                </a:solidFill>
              </a:rPr>
              <a:t>thickness</a:t>
            </a:r>
          </a:p>
          <a:p>
            <a:pPr marL="342900" indent="-342900"/>
            <a:endParaRPr lang="en-IN" dirty="0"/>
          </a:p>
          <a:p>
            <a:pPr marL="342900" indent="-342900"/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7C424-2B65-AE17-016A-A40371BC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EEBF3-4587-536E-B2D1-8B4CADE9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567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5F8EF-A865-4CF1-84D9-4A2CCFAA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Process Variation</a:t>
            </a:r>
          </a:p>
        </p:txBody>
      </p:sp>
      <p:grpSp>
        <p:nvGrpSpPr>
          <p:cNvPr id="8" name="Content Placeholder 6">
            <a:extLst>
              <a:ext uri="{FF2B5EF4-FFF2-40B4-BE49-F238E27FC236}">
                <a16:creationId xmlns:a16="http://schemas.microsoft.com/office/drawing/2014/main" id="{E2F574BD-BD25-4FD4-BC68-5D5611E06B75}"/>
              </a:ext>
            </a:extLst>
          </p:cNvPr>
          <p:cNvGrpSpPr/>
          <p:nvPr/>
        </p:nvGrpSpPr>
        <p:grpSpPr>
          <a:xfrm>
            <a:off x="2728781" y="2100161"/>
            <a:ext cx="7060901" cy="3139164"/>
            <a:chOff x="364323" y="1884501"/>
            <a:chExt cx="7060901" cy="3139164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2ECDFCA-7690-45CF-8016-418A6D3474E6}"/>
                </a:ext>
              </a:extLst>
            </p:cNvPr>
            <p:cNvSpPr/>
            <p:nvPr/>
          </p:nvSpPr>
          <p:spPr>
            <a:xfrm>
              <a:off x="1913401" y="3264741"/>
              <a:ext cx="427663" cy="237753"/>
            </a:xfrm>
            <a:custGeom>
              <a:avLst/>
              <a:gdLst>
                <a:gd name="connsiteX0" fmla="*/ 108411 w 427663"/>
                <a:gd name="connsiteY0" fmla="*/ 59095 h 237753"/>
                <a:gd name="connsiteX1" fmla="*/ 216043 w 427663"/>
                <a:gd name="connsiteY1" fmla="*/ 58924 h 237753"/>
                <a:gd name="connsiteX2" fmla="*/ 216348 w 427663"/>
                <a:gd name="connsiteY2" fmla="*/ 29091 h 237753"/>
                <a:gd name="connsiteX3" fmla="*/ 216662 w 427663"/>
                <a:gd name="connsiteY3" fmla="*/ -741 h 237753"/>
                <a:gd name="connsiteX4" fmla="*/ 323476 w 427663"/>
                <a:gd name="connsiteY4" fmla="*/ 58371 h 237753"/>
                <a:gd name="connsiteX5" fmla="*/ 428365 w 427663"/>
                <a:gd name="connsiteY5" fmla="*/ 118941 h 237753"/>
                <a:gd name="connsiteX6" fmla="*/ 321866 w 427663"/>
                <a:gd name="connsiteY6" fmla="*/ 178710 h 237753"/>
                <a:gd name="connsiteX7" fmla="*/ 217272 w 427663"/>
                <a:gd name="connsiteY7" fmla="*/ 237013 h 237753"/>
                <a:gd name="connsiteX8" fmla="*/ 216805 w 427663"/>
                <a:gd name="connsiteY8" fmla="*/ 207085 h 237753"/>
                <a:gd name="connsiteX9" fmla="*/ 216339 w 427663"/>
                <a:gd name="connsiteY9" fmla="*/ 177158 h 237753"/>
                <a:gd name="connsiteX10" fmla="*/ 108716 w 427663"/>
                <a:gd name="connsiteY10" fmla="*/ 177319 h 237753"/>
                <a:gd name="connsiteX11" fmla="*/ 1092 w 427663"/>
                <a:gd name="connsiteY11" fmla="*/ 177482 h 237753"/>
                <a:gd name="connsiteX12" fmla="*/ 940 w 427663"/>
                <a:gd name="connsiteY12" fmla="*/ 118370 h 237753"/>
                <a:gd name="connsiteX13" fmla="*/ 788 w 427663"/>
                <a:gd name="connsiteY13" fmla="*/ 59257 h 237753"/>
                <a:gd name="connsiteX14" fmla="*/ 108411 w 427663"/>
                <a:gd name="connsiteY14" fmla="*/ 59095 h 237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7663" h="237753">
                  <a:moveTo>
                    <a:pt x="108411" y="59095"/>
                  </a:moveTo>
                  <a:lnTo>
                    <a:pt x="216043" y="58924"/>
                  </a:lnTo>
                  <a:lnTo>
                    <a:pt x="216348" y="29091"/>
                  </a:lnTo>
                  <a:lnTo>
                    <a:pt x="216662" y="-741"/>
                  </a:lnTo>
                  <a:lnTo>
                    <a:pt x="323476" y="58371"/>
                  </a:lnTo>
                  <a:cubicBezTo>
                    <a:pt x="410687" y="106634"/>
                    <a:pt x="429927" y="117740"/>
                    <a:pt x="428365" y="118941"/>
                  </a:cubicBezTo>
                  <a:cubicBezTo>
                    <a:pt x="427318" y="119741"/>
                    <a:pt x="379387" y="146639"/>
                    <a:pt x="321866" y="178710"/>
                  </a:cubicBezTo>
                  <a:lnTo>
                    <a:pt x="217272" y="237013"/>
                  </a:lnTo>
                  <a:lnTo>
                    <a:pt x="216805" y="207085"/>
                  </a:lnTo>
                  <a:lnTo>
                    <a:pt x="216339" y="177158"/>
                  </a:lnTo>
                  <a:lnTo>
                    <a:pt x="108716" y="177319"/>
                  </a:lnTo>
                  <a:lnTo>
                    <a:pt x="1092" y="177482"/>
                  </a:lnTo>
                  <a:lnTo>
                    <a:pt x="940" y="118370"/>
                  </a:lnTo>
                  <a:lnTo>
                    <a:pt x="788" y="59257"/>
                  </a:lnTo>
                  <a:lnTo>
                    <a:pt x="108411" y="59095"/>
                  </a:lnTo>
                  <a:close/>
                </a:path>
              </a:pathLst>
            </a:custGeom>
            <a:solidFill>
              <a:srgbClr val="1B0675"/>
            </a:solidFill>
            <a:ln w="1487" cap="flat">
              <a:solidFill>
                <a:srgbClr val="07070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D431758-5256-4EBD-8251-35A6DA05572A}"/>
                </a:ext>
              </a:extLst>
            </p:cNvPr>
            <p:cNvSpPr/>
            <p:nvPr/>
          </p:nvSpPr>
          <p:spPr>
            <a:xfrm>
              <a:off x="364323" y="2586580"/>
              <a:ext cx="1346435" cy="1768935"/>
            </a:xfrm>
            <a:custGeom>
              <a:avLst/>
              <a:gdLst>
                <a:gd name="connsiteX0" fmla="*/ 6957 w 1346435"/>
                <a:gd name="connsiteY0" fmla="*/ -52 h 1768935"/>
                <a:gd name="connsiteX1" fmla="*/ 813 w 1346435"/>
                <a:gd name="connsiteY1" fmla="*/ 6092 h 1768935"/>
                <a:gd name="connsiteX2" fmla="*/ 813 w 1346435"/>
                <a:gd name="connsiteY2" fmla="*/ 1762750 h 1768935"/>
                <a:gd name="connsiteX3" fmla="*/ 6957 w 1346435"/>
                <a:gd name="connsiteY3" fmla="*/ 1768884 h 1768935"/>
                <a:gd name="connsiteX4" fmla="*/ 702243 w 1346435"/>
                <a:gd name="connsiteY4" fmla="*/ 1768884 h 1768935"/>
                <a:gd name="connsiteX5" fmla="*/ 708387 w 1346435"/>
                <a:gd name="connsiteY5" fmla="*/ 1762750 h 1768935"/>
                <a:gd name="connsiteX6" fmla="*/ 708387 w 1346435"/>
                <a:gd name="connsiteY6" fmla="*/ 584403 h 1768935"/>
                <a:gd name="connsiteX7" fmla="*/ 1341124 w 1346435"/>
                <a:gd name="connsiteY7" fmla="*/ 584403 h 1768935"/>
                <a:gd name="connsiteX8" fmla="*/ 1347248 w 1346435"/>
                <a:gd name="connsiteY8" fmla="*/ 578259 h 1768935"/>
                <a:gd name="connsiteX9" fmla="*/ 1347248 w 1346435"/>
                <a:gd name="connsiteY9" fmla="*/ 6759 h 1768935"/>
                <a:gd name="connsiteX10" fmla="*/ 1341124 w 1346435"/>
                <a:gd name="connsiteY10" fmla="*/ 625 h 1768935"/>
                <a:gd name="connsiteX11" fmla="*/ 704920 w 1346435"/>
                <a:gd name="connsiteY11" fmla="*/ 625 h 1768935"/>
                <a:gd name="connsiteX12" fmla="*/ 702243 w 1346435"/>
                <a:gd name="connsiteY12" fmla="*/ -52 h 176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6435" h="1768935">
                  <a:moveTo>
                    <a:pt x="6957" y="-52"/>
                  </a:moveTo>
                  <a:cubicBezTo>
                    <a:pt x="3556" y="-52"/>
                    <a:pt x="813" y="2692"/>
                    <a:pt x="813" y="6092"/>
                  </a:cubicBezTo>
                  <a:lnTo>
                    <a:pt x="813" y="1762750"/>
                  </a:lnTo>
                  <a:cubicBezTo>
                    <a:pt x="813" y="1766150"/>
                    <a:pt x="3556" y="1768884"/>
                    <a:pt x="6957" y="1768884"/>
                  </a:cubicBezTo>
                  <a:lnTo>
                    <a:pt x="702243" y="1768884"/>
                  </a:lnTo>
                  <a:cubicBezTo>
                    <a:pt x="705644" y="1768884"/>
                    <a:pt x="708387" y="1766150"/>
                    <a:pt x="708387" y="1762750"/>
                  </a:cubicBezTo>
                  <a:lnTo>
                    <a:pt x="708387" y="584403"/>
                  </a:lnTo>
                  <a:lnTo>
                    <a:pt x="1341124" y="584403"/>
                  </a:lnTo>
                  <a:cubicBezTo>
                    <a:pt x="1344524" y="584403"/>
                    <a:pt x="1347248" y="581650"/>
                    <a:pt x="1347248" y="578259"/>
                  </a:cubicBezTo>
                  <a:lnTo>
                    <a:pt x="1347248" y="6759"/>
                  </a:lnTo>
                  <a:cubicBezTo>
                    <a:pt x="1347248" y="3368"/>
                    <a:pt x="1344524" y="625"/>
                    <a:pt x="1341124" y="625"/>
                  </a:cubicBezTo>
                  <a:lnTo>
                    <a:pt x="704920" y="625"/>
                  </a:lnTo>
                  <a:cubicBezTo>
                    <a:pt x="704110" y="225"/>
                    <a:pt x="703215" y="-52"/>
                    <a:pt x="702243" y="-52"/>
                  </a:cubicBezTo>
                  <a:close/>
                </a:path>
              </a:pathLst>
            </a:custGeom>
            <a:solidFill>
              <a:srgbClr val="FFE6D5"/>
            </a:solidFill>
            <a:ln w="14288" cap="flat">
              <a:solidFill>
                <a:srgbClr val="15111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0DE9288-AF06-4563-800C-6805DEF220F6}"/>
                </a:ext>
              </a:extLst>
            </p:cNvPr>
            <p:cNvSpPr/>
            <p:nvPr/>
          </p:nvSpPr>
          <p:spPr>
            <a:xfrm>
              <a:off x="2555072" y="2598491"/>
              <a:ext cx="1397622" cy="1807565"/>
            </a:xfrm>
            <a:custGeom>
              <a:avLst/>
              <a:gdLst>
                <a:gd name="connsiteX0" fmla="*/ 788 w 1397622"/>
                <a:gd name="connsiteY0" fmla="*/ 1089534 h 1807565"/>
                <a:gd name="connsiteX1" fmla="*/ 68825 w 1397622"/>
                <a:gd name="connsiteY1" fmla="*/ 1722261 h 1807565"/>
                <a:gd name="connsiteX2" fmla="*/ 524663 w 1397622"/>
                <a:gd name="connsiteY2" fmla="*/ 1783497 h 1807565"/>
                <a:gd name="connsiteX3" fmla="*/ 735575 w 1397622"/>
                <a:gd name="connsiteY3" fmla="*/ 1565784 h 1807565"/>
                <a:gd name="connsiteX4" fmla="*/ 715163 w 1397622"/>
                <a:gd name="connsiteY4" fmla="*/ 810584 h 1807565"/>
                <a:gd name="connsiteX5" fmla="*/ 939686 w 1397622"/>
                <a:gd name="connsiteY5" fmla="*/ 586071 h 1807565"/>
                <a:gd name="connsiteX6" fmla="*/ 1347899 w 1397622"/>
                <a:gd name="connsiteY6" fmla="*/ 586071 h 1807565"/>
                <a:gd name="connsiteX7" fmla="*/ 1361501 w 1397622"/>
                <a:gd name="connsiteY7" fmla="*/ 157446 h 1807565"/>
                <a:gd name="connsiteX8" fmla="*/ 1075751 w 1397622"/>
                <a:gd name="connsiteY8" fmla="*/ 959 h 1807565"/>
                <a:gd name="connsiteX9" fmla="*/ 170876 w 1397622"/>
                <a:gd name="connsiteY9" fmla="*/ 7761 h 1807565"/>
                <a:gd name="connsiteX10" fmla="*/ 14399 w 1397622"/>
                <a:gd name="connsiteY10" fmla="*/ 273108 h 1807565"/>
                <a:gd name="connsiteX11" fmla="*/ 788 w 1397622"/>
                <a:gd name="connsiteY11" fmla="*/ 1089534 h 180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97622" h="1807565">
                  <a:moveTo>
                    <a:pt x="788" y="1089534"/>
                  </a:moveTo>
                  <a:cubicBezTo>
                    <a:pt x="21200" y="1613409"/>
                    <a:pt x="-36169" y="1633802"/>
                    <a:pt x="68825" y="1722261"/>
                  </a:cubicBezTo>
                  <a:cubicBezTo>
                    <a:pt x="204509" y="1836599"/>
                    <a:pt x="340973" y="1810710"/>
                    <a:pt x="524663" y="1783497"/>
                  </a:cubicBezTo>
                  <a:cubicBezTo>
                    <a:pt x="708362" y="1756284"/>
                    <a:pt x="735575" y="1647422"/>
                    <a:pt x="735575" y="1565784"/>
                  </a:cubicBezTo>
                  <a:cubicBezTo>
                    <a:pt x="735575" y="1484136"/>
                    <a:pt x="727993" y="1015077"/>
                    <a:pt x="715163" y="810584"/>
                  </a:cubicBezTo>
                  <a:cubicBezTo>
                    <a:pt x="701894" y="599015"/>
                    <a:pt x="837626" y="565659"/>
                    <a:pt x="939686" y="586071"/>
                  </a:cubicBezTo>
                  <a:cubicBezTo>
                    <a:pt x="1041737" y="606483"/>
                    <a:pt x="1286663" y="694922"/>
                    <a:pt x="1347899" y="586071"/>
                  </a:cubicBezTo>
                  <a:cubicBezTo>
                    <a:pt x="1409126" y="477209"/>
                    <a:pt x="1415936" y="225483"/>
                    <a:pt x="1361501" y="157446"/>
                  </a:cubicBezTo>
                  <a:cubicBezTo>
                    <a:pt x="1307075" y="89409"/>
                    <a:pt x="1245848" y="959"/>
                    <a:pt x="1075751" y="959"/>
                  </a:cubicBezTo>
                  <a:cubicBezTo>
                    <a:pt x="905663" y="959"/>
                    <a:pt x="320885" y="-5841"/>
                    <a:pt x="170876" y="7761"/>
                  </a:cubicBezTo>
                  <a:cubicBezTo>
                    <a:pt x="20876" y="21372"/>
                    <a:pt x="14399" y="157446"/>
                    <a:pt x="14399" y="273108"/>
                  </a:cubicBezTo>
                  <a:cubicBezTo>
                    <a:pt x="14399" y="388761"/>
                    <a:pt x="788" y="1089534"/>
                    <a:pt x="788" y="1089534"/>
                  </a:cubicBezTo>
                  <a:close/>
                </a:path>
              </a:pathLst>
            </a:custGeom>
            <a:solidFill>
              <a:srgbClr val="FFE6D5"/>
            </a:solidFill>
            <a:ln w="10963" cap="flat">
              <a:solidFill>
                <a:srgbClr val="12121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4072B0-276C-44D6-9EA9-B3AEA38405BF}"/>
                </a:ext>
              </a:extLst>
            </p:cNvPr>
            <p:cNvSpPr txBox="1"/>
            <p:nvPr/>
          </p:nvSpPr>
          <p:spPr>
            <a:xfrm>
              <a:off x="1744951" y="4665875"/>
              <a:ext cx="184731" cy="357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en-US" sz="1725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A9D7762-743D-4898-B984-650AC4160313}"/>
                </a:ext>
              </a:extLst>
            </p:cNvPr>
            <p:cNvSpPr/>
            <p:nvPr/>
          </p:nvSpPr>
          <p:spPr>
            <a:xfrm>
              <a:off x="5079197" y="2627404"/>
              <a:ext cx="278946" cy="1755324"/>
            </a:xfrm>
            <a:custGeom>
              <a:avLst/>
              <a:gdLst>
                <a:gd name="connsiteX0" fmla="*/ 279734 w 278946"/>
                <a:gd name="connsiteY0" fmla="*/ -741 h 1755324"/>
                <a:gd name="connsiteX1" fmla="*/ 279734 w 278946"/>
                <a:gd name="connsiteY1" fmla="*/ 5401 h 1755324"/>
                <a:gd name="connsiteX2" fmla="*/ 279734 w 278946"/>
                <a:gd name="connsiteY2" fmla="*/ 1748442 h 1755324"/>
                <a:gd name="connsiteX3" fmla="*/ 279734 w 278946"/>
                <a:gd name="connsiteY3" fmla="*/ 1754583 h 1755324"/>
                <a:gd name="connsiteX4" fmla="*/ 788 w 278946"/>
                <a:gd name="connsiteY4" fmla="*/ 1754583 h 1755324"/>
                <a:gd name="connsiteX5" fmla="*/ 788 w 278946"/>
                <a:gd name="connsiteY5" fmla="*/ 1748442 h 1755324"/>
                <a:gd name="connsiteX6" fmla="*/ 788 w 278946"/>
                <a:gd name="connsiteY6" fmla="*/ 5401 h 1755324"/>
                <a:gd name="connsiteX7" fmla="*/ 788 w 278946"/>
                <a:gd name="connsiteY7" fmla="*/ -741 h 175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8946" h="1755324">
                  <a:moveTo>
                    <a:pt x="279734" y="-741"/>
                  </a:moveTo>
                  <a:cubicBezTo>
                    <a:pt x="279734" y="-741"/>
                    <a:pt x="279734" y="2009"/>
                    <a:pt x="279734" y="5401"/>
                  </a:cubicBezTo>
                  <a:lnTo>
                    <a:pt x="279734" y="1748442"/>
                  </a:lnTo>
                  <a:cubicBezTo>
                    <a:pt x="279734" y="1751834"/>
                    <a:pt x="279734" y="1754583"/>
                    <a:pt x="279734" y="1754583"/>
                  </a:cubicBezTo>
                  <a:lnTo>
                    <a:pt x="788" y="1754583"/>
                  </a:lnTo>
                  <a:cubicBezTo>
                    <a:pt x="788" y="1754583"/>
                    <a:pt x="788" y="1751834"/>
                    <a:pt x="788" y="1748442"/>
                  </a:cubicBezTo>
                  <a:lnTo>
                    <a:pt x="788" y="5401"/>
                  </a:lnTo>
                  <a:cubicBezTo>
                    <a:pt x="788" y="2009"/>
                    <a:pt x="788" y="-741"/>
                    <a:pt x="788" y="-741"/>
                  </a:cubicBezTo>
                  <a:close/>
                </a:path>
              </a:pathLst>
            </a:custGeom>
            <a:solidFill>
              <a:srgbClr val="FFE6D5"/>
            </a:solidFill>
            <a:ln w="14288" cap="flat">
              <a:solidFill>
                <a:srgbClr val="15111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AF06B0C-67FA-4377-BC58-0F61B773E7ED}"/>
                </a:ext>
              </a:extLst>
            </p:cNvPr>
            <p:cNvSpPr/>
            <p:nvPr/>
          </p:nvSpPr>
          <p:spPr>
            <a:xfrm>
              <a:off x="5851884" y="3304545"/>
              <a:ext cx="427662" cy="237753"/>
            </a:xfrm>
            <a:custGeom>
              <a:avLst/>
              <a:gdLst>
                <a:gd name="connsiteX0" fmla="*/ 108411 w 427662"/>
                <a:gd name="connsiteY0" fmla="*/ 59086 h 237753"/>
                <a:gd name="connsiteX1" fmla="*/ 216043 w 427662"/>
                <a:gd name="connsiteY1" fmla="*/ 58924 h 237753"/>
                <a:gd name="connsiteX2" fmla="*/ 216348 w 427662"/>
                <a:gd name="connsiteY2" fmla="*/ 29092 h 237753"/>
                <a:gd name="connsiteX3" fmla="*/ 216662 w 427662"/>
                <a:gd name="connsiteY3" fmla="*/ -741 h 237753"/>
                <a:gd name="connsiteX4" fmla="*/ 323476 w 427662"/>
                <a:gd name="connsiteY4" fmla="*/ 58372 h 237753"/>
                <a:gd name="connsiteX5" fmla="*/ 428365 w 427662"/>
                <a:gd name="connsiteY5" fmla="*/ 118932 h 237753"/>
                <a:gd name="connsiteX6" fmla="*/ 321866 w 427662"/>
                <a:gd name="connsiteY6" fmla="*/ 178711 h 237753"/>
                <a:gd name="connsiteX7" fmla="*/ 217272 w 427662"/>
                <a:gd name="connsiteY7" fmla="*/ 237013 h 237753"/>
                <a:gd name="connsiteX8" fmla="*/ 216805 w 427662"/>
                <a:gd name="connsiteY8" fmla="*/ 207086 h 237753"/>
                <a:gd name="connsiteX9" fmla="*/ 216339 w 427662"/>
                <a:gd name="connsiteY9" fmla="*/ 177158 h 237753"/>
                <a:gd name="connsiteX10" fmla="*/ 108716 w 427662"/>
                <a:gd name="connsiteY10" fmla="*/ 177320 h 237753"/>
                <a:gd name="connsiteX11" fmla="*/ 1093 w 427662"/>
                <a:gd name="connsiteY11" fmla="*/ 177482 h 237753"/>
                <a:gd name="connsiteX12" fmla="*/ 940 w 427662"/>
                <a:gd name="connsiteY12" fmla="*/ 118370 h 237753"/>
                <a:gd name="connsiteX13" fmla="*/ 788 w 427662"/>
                <a:gd name="connsiteY13" fmla="*/ 59257 h 237753"/>
                <a:gd name="connsiteX14" fmla="*/ 108420 w 427662"/>
                <a:gd name="connsiteY14" fmla="*/ 59086 h 237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7662" h="237753">
                  <a:moveTo>
                    <a:pt x="108411" y="59086"/>
                  </a:moveTo>
                  <a:lnTo>
                    <a:pt x="216043" y="58924"/>
                  </a:lnTo>
                  <a:lnTo>
                    <a:pt x="216348" y="29092"/>
                  </a:lnTo>
                  <a:lnTo>
                    <a:pt x="216662" y="-741"/>
                  </a:lnTo>
                  <a:lnTo>
                    <a:pt x="323476" y="58372"/>
                  </a:lnTo>
                  <a:cubicBezTo>
                    <a:pt x="410687" y="106635"/>
                    <a:pt x="429927" y="117741"/>
                    <a:pt x="428365" y="118932"/>
                  </a:cubicBezTo>
                  <a:cubicBezTo>
                    <a:pt x="427317" y="119742"/>
                    <a:pt x="379388" y="146640"/>
                    <a:pt x="321866" y="178711"/>
                  </a:cubicBezTo>
                  <a:lnTo>
                    <a:pt x="217272" y="237013"/>
                  </a:lnTo>
                  <a:lnTo>
                    <a:pt x="216805" y="207086"/>
                  </a:lnTo>
                  <a:lnTo>
                    <a:pt x="216339" y="177158"/>
                  </a:lnTo>
                  <a:lnTo>
                    <a:pt x="108716" y="177320"/>
                  </a:lnTo>
                  <a:lnTo>
                    <a:pt x="1093" y="177482"/>
                  </a:lnTo>
                  <a:lnTo>
                    <a:pt x="940" y="118370"/>
                  </a:lnTo>
                  <a:lnTo>
                    <a:pt x="788" y="59257"/>
                  </a:lnTo>
                  <a:lnTo>
                    <a:pt x="108420" y="59086"/>
                  </a:lnTo>
                  <a:close/>
                </a:path>
              </a:pathLst>
            </a:custGeom>
            <a:solidFill>
              <a:srgbClr val="1B0675"/>
            </a:solidFill>
            <a:ln w="1487" cap="flat">
              <a:solidFill>
                <a:srgbClr val="07070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4D73649-533B-4C2D-B2BB-F2AEB501F239}"/>
                </a:ext>
              </a:extLst>
            </p:cNvPr>
            <p:cNvSpPr txBox="1"/>
            <p:nvPr/>
          </p:nvSpPr>
          <p:spPr>
            <a:xfrm>
              <a:off x="5819854" y="4655030"/>
              <a:ext cx="184731" cy="357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en-US" sz="1725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6C0025E-4E1C-4C1B-88D0-34DB82F9FF4E}"/>
                </a:ext>
              </a:extLst>
            </p:cNvPr>
            <p:cNvSpPr/>
            <p:nvPr/>
          </p:nvSpPr>
          <p:spPr>
            <a:xfrm>
              <a:off x="6805946" y="2628766"/>
              <a:ext cx="287111" cy="1761894"/>
            </a:xfrm>
            <a:custGeom>
              <a:avLst/>
              <a:gdLst>
                <a:gd name="connsiteX0" fmla="*/ 788 w 287111"/>
                <a:gd name="connsiteY0" fmla="*/ 1754584 h 1761894"/>
                <a:gd name="connsiteX1" fmla="*/ 14399 w 287111"/>
                <a:gd name="connsiteY1" fmla="*/ 1747783 h 1761894"/>
                <a:gd name="connsiteX2" fmla="*/ 14399 w 287111"/>
                <a:gd name="connsiteY2" fmla="*/ 1740972 h 1761894"/>
                <a:gd name="connsiteX3" fmla="*/ 21200 w 287111"/>
                <a:gd name="connsiteY3" fmla="*/ 1740972 h 1761894"/>
                <a:gd name="connsiteX4" fmla="*/ 21200 w 287111"/>
                <a:gd name="connsiteY4" fmla="*/ 1734172 h 1761894"/>
                <a:gd name="connsiteX5" fmla="*/ 28001 w 287111"/>
                <a:gd name="connsiteY5" fmla="*/ 1734172 h 1761894"/>
                <a:gd name="connsiteX6" fmla="*/ 28001 w 287111"/>
                <a:gd name="connsiteY6" fmla="*/ 1706959 h 1761894"/>
                <a:gd name="connsiteX7" fmla="*/ 34802 w 287111"/>
                <a:gd name="connsiteY7" fmla="*/ 1706959 h 1761894"/>
                <a:gd name="connsiteX8" fmla="*/ 34802 w 287111"/>
                <a:gd name="connsiteY8" fmla="*/ 1700158 h 1761894"/>
                <a:gd name="connsiteX9" fmla="*/ 41612 w 287111"/>
                <a:gd name="connsiteY9" fmla="*/ 1700158 h 1761894"/>
                <a:gd name="connsiteX10" fmla="*/ 41612 w 287111"/>
                <a:gd name="connsiteY10" fmla="*/ 1693347 h 1761894"/>
                <a:gd name="connsiteX11" fmla="*/ 41612 w 287111"/>
                <a:gd name="connsiteY11" fmla="*/ 1686547 h 1761894"/>
                <a:gd name="connsiteX12" fmla="*/ 41612 w 287111"/>
                <a:gd name="connsiteY12" fmla="*/ 1604908 h 1761894"/>
                <a:gd name="connsiteX13" fmla="*/ 41612 w 287111"/>
                <a:gd name="connsiteY13" fmla="*/ 1577686 h 1761894"/>
                <a:gd name="connsiteX14" fmla="*/ 48413 w 287111"/>
                <a:gd name="connsiteY14" fmla="*/ 1577686 h 1761894"/>
                <a:gd name="connsiteX15" fmla="*/ 48413 w 287111"/>
                <a:gd name="connsiteY15" fmla="*/ 1570884 h 1761894"/>
                <a:gd name="connsiteX16" fmla="*/ 55214 w 287111"/>
                <a:gd name="connsiteY16" fmla="*/ 1570884 h 1761894"/>
                <a:gd name="connsiteX17" fmla="*/ 55214 w 287111"/>
                <a:gd name="connsiteY17" fmla="*/ 1564084 h 1761894"/>
                <a:gd name="connsiteX18" fmla="*/ 62024 w 287111"/>
                <a:gd name="connsiteY18" fmla="*/ 1564084 h 1761894"/>
                <a:gd name="connsiteX19" fmla="*/ 62024 w 287111"/>
                <a:gd name="connsiteY19" fmla="*/ 1550472 h 1761894"/>
                <a:gd name="connsiteX20" fmla="*/ 68825 w 287111"/>
                <a:gd name="connsiteY20" fmla="*/ 1550472 h 1761894"/>
                <a:gd name="connsiteX21" fmla="*/ 75626 w 287111"/>
                <a:gd name="connsiteY21" fmla="*/ 1536871 h 1761894"/>
                <a:gd name="connsiteX22" fmla="*/ 75626 w 287111"/>
                <a:gd name="connsiteY22" fmla="*/ 1550472 h 1761894"/>
                <a:gd name="connsiteX23" fmla="*/ 75626 w 287111"/>
                <a:gd name="connsiteY23" fmla="*/ 1536871 h 1761894"/>
                <a:gd name="connsiteX24" fmla="*/ 68825 w 287111"/>
                <a:gd name="connsiteY24" fmla="*/ 1536871 h 1761894"/>
                <a:gd name="connsiteX25" fmla="*/ 68825 w 287111"/>
                <a:gd name="connsiteY25" fmla="*/ 1523259 h 1761894"/>
                <a:gd name="connsiteX26" fmla="*/ 62024 w 287111"/>
                <a:gd name="connsiteY26" fmla="*/ 1516459 h 1761894"/>
                <a:gd name="connsiteX27" fmla="*/ 55214 w 287111"/>
                <a:gd name="connsiteY27" fmla="*/ 1516459 h 1761894"/>
                <a:gd name="connsiteX28" fmla="*/ 55214 w 287111"/>
                <a:gd name="connsiteY28" fmla="*/ 1502847 h 1761894"/>
                <a:gd name="connsiteX29" fmla="*/ 48413 w 287111"/>
                <a:gd name="connsiteY29" fmla="*/ 1502847 h 1761894"/>
                <a:gd name="connsiteX30" fmla="*/ 48413 w 287111"/>
                <a:gd name="connsiteY30" fmla="*/ 1496047 h 1761894"/>
                <a:gd name="connsiteX31" fmla="*/ 41612 w 287111"/>
                <a:gd name="connsiteY31" fmla="*/ 1489246 h 1761894"/>
                <a:gd name="connsiteX32" fmla="*/ 41612 w 287111"/>
                <a:gd name="connsiteY32" fmla="*/ 1482436 h 1761894"/>
                <a:gd name="connsiteX33" fmla="*/ 34802 w 287111"/>
                <a:gd name="connsiteY33" fmla="*/ 1482436 h 1761894"/>
                <a:gd name="connsiteX34" fmla="*/ 34802 w 287111"/>
                <a:gd name="connsiteY34" fmla="*/ 1475634 h 1761894"/>
                <a:gd name="connsiteX35" fmla="*/ 28001 w 287111"/>
                <a:gd name="connsiteY35" fmla="*/ 1475634 h 1761894"/>
                <a:gd name="connsiteX36" fmla="*/ 28001 w 287111"/>
                <a:gd name="connsiteY36" fmla="*/ 1462033 h 1761894"/>
                <a:gd name="connsiteX37" fmla="*/ 21200 w 287111"/>
                <a:gd name="connsiteY37" fmla="*/ 1462033 h 1761894"/>
                <a:gd name="connsiteX38" fmla="*/ 21200 w 287111"/>
                <a:gd name="connsiteY38" fmla="*/ 1455222 h 1761894"/>
                <a:gd name="connsiteX39" fmla="*/ 21200 w 287111"/>
                <a:gd name="connsiteY39" fmla="*/ 1407597 h 1761894"/>
                <a:gd name="connsiteX40" fmla="*/ 14399 w 287111"/>
                <a:gd name="connsiteY40" fmla="*/ 1400797 h 1761894"/>
                <a:gd name="connsiteX41" fmla="*/ 14399 w 287111"/>
                <a:gd name="connsiteY41" fmla="*/ 1393996 h 1761894"/>
                <a:gd name="connsiteX42" fmla="*/ 14399 w 287111"/>
                <a:gd name="connsiteY42" fmla="*/ 1380384 h 1761894"/>
                <a:gd name="connsiteX43" fmla="*/ 14399 w 287111"/>
                <a:gd name="connsiteY43" fmla="*/ 1387186 h 1761894"/>
                <a:gd name="connsiteX44" fmla="*/ 14399 w 287111"/>
                <a:gd name="connsiteY44" fmla="*/ 1380384 h 1761894"/>
                <a:gd name="connsiteX45" fmla="*/ 14399 w 287111"/>
                <a:gd name="connsiteY45" fmla="*/ 1373584 h 1761894"/>
                <a:gd name="connsiteX46" fmla="*/ 14399 w 287111"/>
                <a:gd name="connsiteY46" fmla="*/ 1332759 h 1761894"/>
                <a:gd name="connsiteX47" fmla="*/ 21200 w 287111"/>
                <a:gd name="connsiteY47" fmla="*/ 1325959 h 1761894"/>
                <a:gd name="connsiteX48" fmla="*/ 21200 w 287111"/>
                <a:gd name="connsiteY48" fmla="*/ 1305547 h 1761894"/>
                <a:gd name="connsiteX49" fmla="*/ 28001 w 287111"/>
                <a:gd name="connsiteY49" fmla="*/ 1305547 h 1761894"/>
                <a:gd name="connsiteX50" fmla="*/ 28001 w 287111"/>
                <a:gd name="connsiteY50" fmla="*/ 1278334 h 1761894"/>
                <a:gd name="connsiteX51" fmla="*/ 34802 w 287111"/>
                <a:gd name="connsiteY51" fmla="*/ 1278334 h 1761894"/>
                <a:gd name="connsiteX52" fmla="*/ 34802 w 287111"/>
                <a:gd name="connsiteY52" fmla="*/ 1271533 h 1761894"/>
                <a:gd name="connsiteX53" fmla="*/ 41612 w 287111"/>
                <a:gd name="connsiteY53" fmla="*/ 1271533 h 1761894"/>
                <a:gd name="connsiteX54" fmla="*/ 41612 w 287111"/>
                <a:gd name="connsiteY54" fmla="*/ 1237509 h 1761894"/>
                <a:gd name="connsiteX55" fmla="*/ 48413 w 287111"/>
                <a:gd name="connsiteY55" fmla="*/ 1237509 h 1761894"/>
                <a:gd name="connsiteX56" fmla="*/ 48413 w 287111"/>
                <a:gd name="connsiteY56" fmla="*/ 1230709 h 1761894"/>
                <a:gd name="connsiteX57" fmla="*/ 55214 w 287111"/>
                <a:gd name="connsiteY57" fmla="*/ 1223908 h 1761894"/>
                <a:gd name="connsiteX58" fmla="*/ 55214 w 287111"/>
                <a:gd name="connsiteY58" fmla="*/ 1217097 h 1761894"/>
                <a:gd name="connsiteX59" fmla="*/ 55214 w 287111"/>
                <a:gd name="connsiteY59" fmla="*/ 1176283 h 1761894"/>
                <a:gd name="connsiteX60" fmla="*/ 55214 w 287111"/>
                <a:gd name="connsiteY60" fmla="*/ 1169472 h 1761894"/>
                <a:gd name="connsiteX61" fmla="*/ 48413 w 287111"/>
                <a:gd name="connsiteY61" fmla="*/ 1169472 h 1761894"/>
                <a:gd name="connsiteX62" fmla="*/ 48413 w 287111"/>
                <a:gd name="connsiteY62" fmla="*/ 1162672 h 1761894"/>
                <a:gd name="connsiteX63" fmla="*/ 48413 w 287111"/>
                <a:gd name="connsiteY63" fmla="*/ 1155871 h 1761894"/>
                <a:gd name="connsiteX64" fmla="*/ 41612 w 287111"/>
                <a:gd name="connsiteY64" fmla="*/ 1155871 h 1761894"/>
                <a:gd name="connsiteX65" fmla="*/ 41612 w 287111"/>
                <a:gd name="connsiteY65" fmla="*/ 1149061 h 1761894"/>
                <a:gd name="connsiteX66" fmla="*/ 41612 w 287111"/>
                <a:gd name="connsiteY66" fmla="*/ 1142259 h 1761894"/>
                <a:gd name="connsiteX67" fmla="*/ 41612 w 287111"/>
                <a:gd name="connsiteY67" fmla="*/ 1101436 h 1761894"/>
                <a:gd name="connsiteX68" fmla="*/ 48413 w 287111"/>
                <a:gd name="connsiteY68" fmla="*/ 1087834 h 1761894"/>
                <a:gd name="connsiteX69" fmla="*/ 48413 w 287111"/>
                <a:gd name="connsiteY69" fmla="*/ 1094634 h 1761894"/>
                <a:gd name="connsiteX70" fmla="*/ 48413 w 287111"/>
                <a:gd name="connsiteY70" fmla="*/ 1087834 h 1761894"/>
                <a:gd name="connsiteX71" fmla="*/ 48413 w 287111"/>
                <a:gd name="connsiteY71" fmla="*/ 1074222 h 1761894"/>
                <a:gd name="connsiteX72" fmla="*/ 48413 w 287111"/>
                <a:gd name="connsiteY72" fmla="*/ 1040209 h 1761894"/>
                <a:gd name="connsiteX73" fmla="*/ 48413 w 287111"/>
                <a:gd name="connsiteY73" fmla="*/ 1033408 h 1761894"/>
                <a:gd name="connsiteX74" fmla="*/ 41612 w 287111"/>
                <a:gd name="connsiteY74" fmla="*/ 1033408 h 1761894"/>
                <a:gd name="connsiteX75" fmla="*/ 41612 w 287111"/>
                <a:gd name="connsiteY75" fmla="*/ 1019796 h 1761894"/>
                <a:gd name="connsiteX76" fmla="*/ 41612 w 287111"/>
                <a:gd name="connsiteY76" fmla="*/ 1026597 h 1761894"/>
                <a:gd name="connsiteX77" fmla="*/ 41612 w 287111"/>
                <a:gd name="connsiteY77" fmla="*/ 1019796 h 1761894"/>
                <a:gd name="connsiteX78" fmla="*/ 34802 w 287111"/>
                <a:gd name="connsiteY78" fmla="*/ 1019796 h 1761894"/>
                <a:gd name="connsiteX79" fmla="*/ 34802 w 287111"/>
                <a:gd name="connsiteY79" fmla="*/ 985783 h 1761894"/>
                <a:gd name="connsiteX80" fmla="*/ 34802 w 287111"/>
                <a:gd name="connsiteY80" fmla="*/ 978972 h 1761894"/>
                <a:gd name="connsiteX81" fmla="*/ 28001 w 287111"/>
                <a:gd name="connsiteY81" fmla="*/ 978972 h 1761894"/>
                <a:gd name="connsiteX82" fmla="*/ 28001 w 287111"/>
                <a:gd name="connsiteY82" fmla="*/ 972171 h 1761894"/>
                <a:gd name="connsiteX83" fmla="*/ 28001 w 287111"/>
                <a:gd name="connsiteY83" fmla="*/ 965371 h 1761894"/>
                <a:gd name="connsiteX84" fmla="*/ 28001 w 287111"/>
                <a:gd name="connsiteY84" fmla="*/ 876921 h 1761894"/>
                <a:gd name="connsiteX85" fmla="*/ 28001 w 287111"/>
                <a:gd name="connsiteY85" fmla="*/ 842908 h 1761894"/>
                <a:gd name="connsiteX86" fmla="*/ 28001 w 287111"/>
                <a:gd name="connsiteY86" fmla="*/ 829296 h 1761894"/>
                <a:gd name="connsiteX87" fmla="*/ 28001 w 287111"/>
                <a:gd name="connsiteY87" fmla="*/ 822496 h 1761894"/>
                <a:gd name="connsiteX88" fmla="*/ 34802 w 287111"/>
                <a:gd name="connsiteY88" fmla="*/ 815686 h 1761894"/>
                <a:gd name="connsiteX89" fmla="*/ 34802 w 287111"/>
                <a:gd name="connsiteY89" fmla="*/ 802084 h 1761894"/>
                <a:gd name="connsiteX90" fmla="*/ 41612 w 287111"/>
                <a:gd name="connsiteY90" fmla="*/ 802084 h 1761894"/>
                <a:gd name="connsiteX91" fmla="*/ 41612 w 287111"/>
                <a:gd name="connsiteY91" fmla="*/ 788472 h 1761894"/>
                <a:gd name="connsiteX92" fmla="*/ 48413 w 287111"/>
                <a:gd name="connsiteY92" fmla="*/ 788472 h 1761894"/>
                <a:gd name="connsiteX93" fmla="*/ 48413 w 287111"/>
                <a:gd name="connsiteY93" fmla="*/ 781671 h 1761894"/>
                <a:gd name="connsiteX94" fmla="*/ 48413 w 287111"/>
                <a:gd name="connsiteY94" fmla="*/ 740847 h 1761894"/>
                <a:gd name="connsiteX95" fmla="*/ 48413 w 287111"/>
                <a:gd name="connsiteY95" fmla="*/ 720436 h 1761894"/>
                <a:gd name="connsiteX96" fmla="*/ 41612 w 287111"/>
                <a:gd name="connsiteY96" fmla="*/ 720436 h 1761894"/>
                <a:gd name="connsiteX97" fmla="*/ 41612 w 287111"/>
                <a:gd name="connsiteY97" fmla="*/ 693222 h 1761894"/>
                <a:gd name="connsiteX98" fmla="*/ 34802 w 287111"/>
                <a:gd name="connsiteY98" fmla="*/ 693222 h 1761894"/>
                <a:gd name="connsiteX99" fmla="*/ 34802 w 287111"/>
                <a:gd name="connsiteY99" fmla="*/ 686421 h 1761894"/>
                <a:gd name="connsiteX100" fmla="*/ 21200 w 287111"/>
                <a:gd name="connsiteY100" fmla="*/ 679621 h 1761894"/>
                <a:gd name="connsiteX101" fmla="*/ 21200 w 287111"/>
                <a:gd name="connsiteY101" fmla="*/ 638796 h 1761894"/>
                <a:gd name="connsiteX102" fmla="*/ 21200 w 287111"/>
                <a:gd name="connsiteY102" fmla="*/ 631996 h 1761894"/>
                <a:gd name="connsiteX103" fmla="*/ 28001 w 287111"/>
                <a:gd name="connsiteY103" fmla="*/ 631996 h 1761894"/>
                <a:gd name="connsiteX104" fmla="*/ 28001 w 287111"/>
                <a:gd name="connsiteY104" fmla="*/ 604783 h 1761894"/>
                <a:gd name="connsiteX105" fmla="*/ 34802 w 287111"/>
                <a:gd name="connsiteY105" fmla="*/ 604783 h 1761894"/>
                <a:gd name="connsiteX106" fmla="*/ 34802 w 287111"/>
                <a:gd name="connsiteY106" fmla="*/ 584371 h 1761894"/>
                <a:gd name="connsiteX107" fmla="*/ 41612 w 287111"/>
                <a:gd name="connsiteY107" fmla="*/ 577561 h 1761894"/>
                <a:gd name="connsiteX108" fmla="*/ 41612 w 287111"/>
                <a:gd name="connsiteY108" fmla="*/ 570759 h 1761894"/>
                <a:gd name="connsiteX109" fmla="*/ 41612 w 287111"/>
                <a:gd name="connsiteY109" fmla="*/ 563959 h 1761894"/>
                <a:gd name="connsiteX110" fmla="*/ 41612 w 287111"/>
                <a:gd name="connsiteY110" fmla="*/ 523134 h 1761894"/>
                <a:gd name="connsiteX111" fmla="*/ 41612 w 287111"/>
                <a:gd name="connsiteY111" fmla="*/ 502722 h 1761894"/>
                <a:gd name="connsiteX112" fmla="*/ 34802 w 287111"/>
                <a:gd name="connsiteY112" fmla="*/ 495921 h 1761894"/>
                <a:gd name="connsiteX113" fmla="*/ 34802 w 287111"/>
                <a:gd name="connsiteY113" fmla="*/ 489121 h 1761894"/>
                <a:gd name="connsiteX114" fmla="*/ 28001 w 287111"/>
                <a:gd name="connsiteY114" fmla="*/ 489121 h 1761894"/>
                <a:gd name="connsiteX115" fmla="*/ 28001 w 287111"/>
                <a:gd name="connsiteY115" fmla="*/ 475509 h 1761894"/>
                <a:gd name="connsiteX116" fmla="*/ 21200 w 287111"/>
                <a:gd name="connsiteY116" fmla="*/ 468709 h 1761894"/>
                <a:gd name="connsiteX117" fmla="*/ 21200 w 287111"/>
                <a:gd name="connsiteY117" fmla="*/ 448296 h 1761894"/>
                <a:gd name="connsiteX118" fmla="*/ 21200 w 287111"/>
                <a:gd name="connsiteY118" fmla="*/ 400671 h 1761894"/>
                <a:gd name="connsiteX119" fmla="*/ 21200 w 287111"/>
                <a:gd name="connsiteY119" fmla="*/ 380259 h 1761894"/>
                <a:gd name="connsiteX120" fmla="*/ 14399 w 287111"/>
                <a:gd name="connsiteY120" fmla="*/ 373459 h 1761894"/>
                <a:gd name="connsiteX121" fmla="*/ 14399 w 287111"/>
                <a:gd name="connsiteY121" fmla="*/ 353046 h 1761894"/>
                <a:gd name="connsiteX122" fmla="*/ 7589 w 287111"/>
                <a:gd name="connsiteY122" fmla="*/ 346246 h 1761894"/>
                <a:gd name="connsiteX123" fmla="*/ 7589 w 287111"/>
                <a:gd name="connsiteY123" fmla="*/ 298621 h 1761894"/>
                <a:gd name="connsiteX124" fmla="*/ 7589 w 287111"/>
                <a:gd name="connsiteY124" fmla="*/ 278209 h 1761894"/>
                <a:gd name="connsiteX125" fmla="*/ 14399 w 287111"/>
                <a:gd name="connsiteY125" fmla="*/ 271408 h 1761894"/>
                <a:gd name="connsiteX126" fmla="*/ 14399 w 287111"/>
                <a:gd name="connsiteY126" fmla="*/ 264597 h 1761894"/>
                <a:gd name="connsiteX127" fmla="*/ 21200 w 287111"/>
                <a:gd name="connsiteY127" fmla="*/ 257796 h 1761894"/>
                <a:gd name="connsiteX128" fmla="*/ 21200 w 287111"/>
                <a:gd name="connsiteY128" fmla="*/ 250996 h 1761894"/>
                <a:gd name="connsiteX129" fmla="*/ 28001 w 287111"/>
                <a:gd name="connsiteY129" fmla="*/ 250996 h 1761894"/>
                <a:gd name="connsiteX130" fmla="*/ 28001 w 287111"/>
                <a:gd name="connsiteY130" fmla="*/ 244186 h 1761894"/>
                <a:gd name="connsiteX131" fmla="*/ 28001 w 287111"/>
                <a:gd name="connsiteY131" fmla="*/ 230584 h 1761894"/>
                <a:gd name="connsiteX132" fmla="*/ 34802 w 287111"/>
                <a:gd name="connsiteY132" fmla="*/ 230584 h 1761894"/>
                <a:gd name="connsiteX133" fmla="*/ 34802 w 287111"/>
                <a:gd name="connsiteY133" fmla="*/ 216972 h 1761894"/>
                <a:gd name="connsiteX134" fmla="*/ 41612 w 287111"/>
                <a:gd name="connsiteY134" fmla="*/ 216972 h 1761894"/>
                <a:gd name="connsiteX135" fmla="*/ 41612 w 287111"/>
                <a:gd name="connsiteY135" fmla="*/ 210171 h 1761894"/>
                <a:gd name="connsiteX136" fmla="*/ 41612 w 287111"/>
                <a:gd name="connsiteY136" fmla="*/ 176158 h 1761894"/>
                <a:gd name="connsiteX137" fmla="*/ 41612 w 287111"/>
                <a:gd name="connsiteY137" fmla="*/ 128533 h 1761894"/>
                <a:gd name="connsiteX138" fmla="*/ 41612 w 287111"/>
                <a:gd name="connsiteY138" fmla="*/ 101311 h 1761894"/>
                <a:gd name="connsiteX139" fmla="*/ 34802 w 287111"/>
                <a:gd name="connsiteY139" fmla="*/ 94509 h 1761894"/>
                <a:gd name="connsiteX140" fmla="*/ 34802 w 287111"/>
                <a:gd name="connsiteY140" fmla="*/ 87709 h 1761894"/>
                <a:gd name="connsiteX141" fmla="*/ 28001 w 287111"/>
                <a:gd name="connsiteY141" fmla="*/ 87709 h 1761894"/>
                <a:gd name="connsiteX142" fmla="*/ 28001 w 287111"/>
                <a:gd name="connsiteY142" fmla="*/ 80908 h 1761894"/>
                <a:gd name="connsiteX143" fmla="*/ 21200 w 287111"/>
                <a:gd name="connsiteY143" fmla="*/ 80908 h 1761894"/>
                <a:gd name="connsiteX144" fmla="*/ 21200 w 287111"/>
                <a:gd name="connsiteY144" fmla="*/ 46884 h 1761894"/>
                <a:gd name="connsiteX145" fmla="*/ 21200 w 287111"/>
                <a:gd name="connsiteY145" fmla="*/ 40084 h 1761894"/>
                <a:gd name="connsiteX146" fmla="*/ 14399 w 287111"/>
                <a:gd name="connsiteY146" fmla="*/ 40084 h 1761894"/>
                <a:gd name="connsiteX147" fmla="*/ 788 w 287111"/>
                <a:gd name="connsiteY147" fmla="*/ -741 h 1761894"/>
                <a:gd name="connsiteX148" fmla="*/ 287899 w 287111"/>
                <a:gd name="connsiteY148" fmla="*/ -741 h 1761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287111" h="1761894">
                  <a:moveTo>
                    <a:pt x="788" y="1754584"/>
                  </a:moveTo>
                  <a:cubicBezTo>
                    <a:pt x="19962" y="1764176"/>
                    <a:pt x="14399" y="1764356"/>
                    <a:pt x="14399" y="1747783"/>
                  </a:cubicBezTo>
                  <a:cubicBezTo>
                    <a:pt x="14399" y="1745506"/>
                    <a:pt x="12789" y="1742582"/>
                    <a:pt x="14399" y="1740972"/>
                  </a:cubicBezTo>
                  <a:cubicBezTo>
                    <a:pt x="15999" y="1739372"/>
                    <a:pt x="19590" y="1742582"/>
                    <a:pt x="21200" y="1740972"/>
                  </a:cubicBezTo>
                  <a:cubicBezTo>
                    <a:pt x="22800" y="1739372"/>
                    <a:pt x="19590" y="1735772"/>
                    <a:pt x="21200" y="1734172"/>
                  </a:cubicBezTo>
                  <a:cubicBezTo>
                    <a:pt x="22800" y="1732572"/>
                    <a:pt x="26401" y="1735772"/>
                    <a:pt x="28001" y="1734172"/>
                  </a:cubicBezTo>
                  <a:cubicBezTo>
                    <a:pt x="29639" y="1732533"/>
                    <a:pt x="26363" y="1708597"/>
                    <a:pt x="28001" y="1706959"/>
                  </a:cubicBezTo>
                  <a:cubicBezTo>
                    <a:pt x="29610" y="1705349"/>
                    <a:pt x="33201" y="1708559"/>
                    <a:pt x="34802" y="1706959"/>
                  </a:cubicBezTo>
                  <a:cubicBezTo>
                    <a:pt x="36411" y="1705349"/>
                    <a:pt x="33201" y="1701758"/>
                    <a:pt x="34802" y="1700158"/>
                  </a:cubicBezTo>
                  <a:cubicBezTo>
                    <a:pt x="36411" y="1698548"/>
                    <a:pt x="40002" y="1701758"/>
                    <a:pt x="41612" y="1700158"/>
                  </a:cubicBezTo>
                  <a:cubicBezTo>
                    <a:pt x="43212" y="1698548"/>
                    <a:pt x="41612" y="1695615"/>
                    <a:pt x="41612" y="1693347"/>
                  </a:cubicBezTo>
                  <a:lnTo>
                    <a:pt x="41612" y="1686547"/>
                  </a:lnTo>
                  <a:lnTo>
                    <a:pt x="41612" y="1604908"/>
                  </a:lnTo>
                  <a:cubicBezTo>
                    <a:pt x="41612" y="1602403"/>
                    <a:pt x="41336" y="1577962"/>
                    <a:pt x="41612" y="1577686"/>
                  </a:cubicBezTo>
                  <a:cubicBezTo>
                    <a:pt x="43212" y="1576085"/>
                    <a:pt x="46813" y="1579295"/>
                    <a:pt x="48413" y="1577686"/>
                  </a:cubicBezTo>
                  <a:cubicBezTo>
                    <a:pt x="50013" y="1576085"/>
                    <a:pt x="46813" y="1572485"/>
                    <a:pt x="48413" y="1570884"/>
                  </a:cubicBezTo>
                  <a:cubicBezTo>
                    <a:pt x="50013" y="1569284"/>
                    <a:pt x="53614" y="1572485"/>
                    <a:pt x="55214" y="1570884"/>
                  </a:cubicBezTo>
                  <a:cubicBezTo>
                    <a:pt x="56823" y="1569284"/>
                    <a:pt x="53614" y="1565684"/>
                    <a:pt x="55214" y="1564084"/>
                  </a:cubicBezTo>
                  <a:cubicBezTo>
                    <a:pt x="56823" y="1562484"/>
                    <a:pt x="60414" y="1565684"/>
                    <a:pt x="62024" y="1564084"/>
                  </a:cubicBezTo>
                  <a:cubicBezTo>
                    <a:pt x="65224" y="1560874"/>
                    <a:pt x="58814" y="1553683"/>
                    <a:pt x="62024" y="1550472"/>
                  </a:cubicBezTo>
                  <a:cubicBezTo>
                    <a:pt x="63624" y="1548872"/>
                    <a:pt x="67215" y="1552082"/>
                    <a:pt x="68825" y="1550472"/>
                  </a:cubicBezTo>
                  <a:cubicBezTo>
                    <a:pt x="72406" y="1546891"/>
                    <a:pt x="70559" y="1536871"/>
                    <a:pt x="75626" y="1536871"/>
                  </a:cubicBezTo>
                  <a:cubicBezTo>
                    <a:pt x="80160" y="1536871"/>
                    <a:pt x="71092" y="1550472"/>
                    <a:pt x="75626" y="1550472"/>
                  </a:cubicBezTo>
                  <a:cubicBezTo>
                    <a:pt x="80160" y="1550472"/>
                    <a:pt x="77655" y="1540929"/>
                    <a:pt x="75626" y="1536871"/>
                  </a:cubicBezTo>
                  <a:cubicBezTo>
                    <a:pt x="74616" y="1534842"/>
                    <a:pt x="70425" y="1538471"/>
                    <a:pt x="68825" y="1536871"/>
                  </a:cubicBezTo>
                  <a:cubicBezTo>
                    <a:pt x="65615" y="1533661"/>
                    <a:pt x="72035" y="1526470"/>
                    <a:pt x="68825" y="1523259"/>
                  </a:cubicBezTo>
                  <a:cubicBezTo>
                    <a:pt x="59748" y="1514192"/>
                    <a:pt x="62024" y="1534604"/>
                    <a:pt x="62024" y="1516459"/>
                  </a:cubicBezTo>
                  <a:cubicBezTo>
                    <a:pt x="60414" y="1514859"/>
                    <a:pt x="56823" y="1518059"/>
                    <a:pt x="55214" y="1516459"/>
                  </a:cubicBezTo>
                  <a:cubicBezTo>
                    <a:pt x="52013" y="1513249"/>
                    <a:pt x="58424" y="1506058"/>
                    <a:pt x="55214" y="1502847"/>
                  </a:cubicBezTo>
                  <a:cubicBezTo>
                    <a:pt x="53614" y="1501247"/>
                    <a:pt x="50013" y="1504457"/>
                    <a:pt x="48413" y="1502847"/>
                  </a:cubicBezTo>
                  <a:cubicBezTo>
                    <a:pt x="46813" y="1501247"/>
                    <a:pt x="49423" y="1498075"/>
                    <a:pt x="48413" y="1496047"/>
                  </a:cubicBezTo>
                  <a:cubicBezTo>
                    <a:pt x="46975" y="1493180"/>
                    <a:pt x="43041" y="1492113"/>
                    <a:pt x="41612" y="1489246"/>
                  </a:cubicBezTo>
                  <a:cubicBezTo>
                    <a:pt x="40593" y="1487217"/>
                    <a:pt x="43212" y="1484045"/>
                    <a:pt x="41612" y="1482436"/>
                  </a:cubicBezTo>
                  <a:cubicBezTo>
                    <a:pt x="40002" y="1480835"/>
                    <a:pt x="36411" y="1484045"/>
                    <a:pt x="34802" y="1482436"/>
                  </a:cubicBezTo>
                  <a:cubicBezTo>
                    <a:pt x="33201" y="1480835"/>
                    <a:pt x="36411" y="1477235"/>
                    <a:pt x="34802" y="1475634"/>
                  </a:cubicBezTo>
                  <a:cubicBezTo>
                    <a:pt x="33201" y="1474034"/>
                    <a:pt x="29610" y="1477235"/>
                    <a:pt x="28001" y="1475634"/>
                  </a:cubicBezTo>
                  <a:cubicBezTo>
                    <a:pt x="24791" y="1472425"/>
                    <a:pt x="31211" y="1465233"/>
                    <a:pt x="28001" y="1462033"/>
                  </a:cubicBezTo>
                  <a:cubicBezTo>
                    <a:pt x="26401" y="1460423"/>
                    <a:pt x="22800" y="1463633"/>
                    <a:pt x="21200" y="1462033"/>
                  </a:cubicBezTo>
                  <a:cubicBezTo>
                    <a:pt x="19590" y="1460423"/>
                    <a:pt x="21200" y="1457490"/>
                    <a:pt x="21200" y="1455222"/>
                  </a:cubicBezTo>
                  <a:lnTo>
                    <a:pt x="21200" y="1407597"/>
                  </a:lnTo>
                  <a:cubicBezTo>
                    <a:pt x="21200" y="1389462"/>
                    <a:pt x="23467" y="1409865"/>
                    <a:pt x="14399" y="1400797"/>
                  </a:cubicBezTo>
                  <a:cubicBezTo>
                    <a:pt x="12789" y="1399197"/>
                    <a:pt x="14399" y="1396262"/>
                    <a:pt x="14399" y="1393996"/>
                  </a:cubicBezTo>
                  <a:lnTo>
                    <a:pt x="14399" y="1380384"/>
                  </a:lnTo>
                  <a:cubicBezTo>
                    <a:pt x="14399" y="1378118"/>
                    <a:pt x="12123" y="1387186"/>
                    <a:pt x="14399" y="1387186"/>
                  </a:cubicBezTo>
                  <a:cubicBezTo>
                    <a:pt x="16666" y="1387186"/>
                    <a:pt x="14399" y="1382652"/>
                    <a:pt x="14399" y="1380384"/>
                  </a:cubicBezTo>
                  <a:lnTo>
                    <a:pt x="14399" y="1373584"/>
                  </a:lnTo>
                  <a:lnTo>
                    <a:pt x="14399" y="1332759"/>
                  </a:lnTo>
                  <a:cubicBezTo>
                    <a:pt x="14399" y="1314615"/>
                    <a:pt x="12123" y="1335027"/>
                    <a:pt x="21200" y="1325959"/>
                  </a:cubicBezTo>
                  <a:cubicBezTo>
                    <a:pt x="24600" y="1322558"/>
                    <a:pt x="17800" y="1308947"/>
                    <a:pt x="21200" y="1305547"/>
                  </a:cubicBezTo>
                  <a:cubicBezTo>
                    <a:pt x="22800" y="1303947"/>
                    <a:pt x="26401" y="1307147"/>
                    <a:pt x="28001" y="1305547"/>
                  </a:cubicBezTo>
                  <a:cubicBezTo>
                    <a:pt x="29639" y="1303908"/>
                    <a:pt x="26363" y="1279972"/>
                    <a:pt x="28001" y="1278334"/>
                  </a:cubicBezTo>
                  <a:cubicBezTo>
                    <a:pt x="29610" y="1276734"/>
                    <a:pt x="33201" y="1279934"/>
                    <a:pt x="34802" y="1278334"/>
                  </a:cubicBezTo>
                  <a:cubicBezTo>
                    <a:pt x="36411" y="1276734"/>
                    <a:pt x="34802" y="1273800"/>
                    <a:pt x="34802" y="1271533"/>
                  </a:cubicBezTo>
                  <a:cubicBezTo>
                    <a:pt x="37078" y="1271533"/>
                    <a:pt x="40002" y="1273133"/>
                    <a:pt x="41612" y="1271533"/>
                  </a:cubicBezTo>
                  <a:cubicBezTo>
                    <a:pt x="43708" y="1269428"/>
                    <a:pt x="39526" y="1239595"/>
                    <a:pt x="41612" y="1237509"/>
                  </a:cubicBezTo>
                  <a:cubicBezTo>
                    <a:pt x="43212" y="1235909"/>
                    <a:pt x="46813" y="1239110"/>
                    <a:pt x="48413" y="1237509"/>
                  </a:cubicBezTo>
                  <a:cubicBezTo>
                    <a:pt x="50013" y="1235909"/>
                    <a:pt x="47403" y="1232738"/>
                    <a:pt x="48413" y="1230709"/>
                  </a:cubicBezTo>
                  <a:cubicBezTo>
                    <a:pt x="49851" y="1227842"/>
                    <a:pt x="53785" y="1226775"/>
                    <a:pt x="55214" y="1223908"/>
                  </a:cubicBezTo>
                  <a:cubicBezTo>
                    <a:pt x="56233" y="1221879"/>
                    <a:pt x="55214" y="1219365"/>
                    <a:pt x="55214" y="1217097"/>
                  </a:cubicBezTo>
                  <a:lnTo>
                    <a:pt x="55214" y="1176283"/>
                  </a:lnTo>
                  <a:cubicBezTo>
                    <a:pt x="55214" y="1174006"/>
                    <a:pt x="56823" y="1171082"/>
                    <a:pt x="55214" y="1169472"/>
                  </a:cubicBezTo>
                  <a:cubicBezTo>
                    <a:pt x="53614" y="1167872"/>
                    <a:pt x="50013" y="1171082"/>
                    <a:pt x="48413" y="1169472"/>
                  </a:cubicBezTo>
                  <a:cubicBezTo>
                    <a:pt x="46813" y="1167872"/>
                    <a:pt x="48413" y="1164939"/>
                    <a:pt x="48413" y="1162672"/>
                  </a:cubicBezTo>
                  <a:cubicBezTo>
                    <a:pt x="48413" y="1160405"/>
                    <a:pt x="50013" y="1157471"/>
                    <a:pt x="48413" y="1155871"/>
                  </a:cubicBezTo>
                  <a:cubicBezTo>
                    <a:pt x="46813" y="1154261"/>
                    <a:pt x="43212" y="1157471"/>
                    <a:pt x="41612" y="1155871"/>
                  </a:cubicBezTo>
                  <a:cubicBezTo>
                    <a:pt x="40002" y="1154261"/>
                    <a:pt x="41612" y="1151337"/>
                    <a:pt x="41612" y="1149061"/>
                  </a:cubicBezTo>
                  <a:lnTo>
                    <a:pt x="41612" y="1142259"/>
                  </a:lnTo>
                  <a:lnTo>
                    <a:pt x="41612" y="1101436"/>
                  </a:lnTo>
                  <a:cubicBezTo>
                    <a:pt x="41612" y="1097378"/>
                    <a:pt x="40002" y="1087834"/>
                    <a:pt x="48413" y="1087834"/>
                  </a:cubicBezTo>
                  <a:cubicBezTo>
                    <a:pt x="50680" y="1087834"/>
                    <a:pt x="46146" y="1094634"/>
                    <a:pt x="48413" y="1094634"/>
                  </a:cubicBezTo>
                  <a:cubicBezTo>
                    <a:pt x="50680" y="1094634"/>
                    <a:pt x="48413" y="1090101"/>
                    <a:pt x="48413" y="1087834"/>
                  </a:cubicBezTo>
                  <a:lnTo>
                    <a:pt x="48413" y="1074222"/>
                  </a:lnTo>
                  <a:lnTo>
                    <a:pt x="48413" y="1040209"/>
                  </a:lnTo>
                  <a:cubicBezTo>
                    <a:pt x="48413" y="1037942"/>
                    <a:pt x="50013" y="1035008"/>
                    <a:pt x="48413" y="1033408"/>
                  </a:cubicBezTo>
                  <a:cubicBezTo>
                    <a:pt x="46813" y="1031798"/>
                    <a:pt x="42622" y="1035437"/>
                    <a:pt x="41612" y="1033408"/>
                  </a:cubicBezTo>
                  <a:cubicBezTo>
                    <a:pt x="39583" y="1029350"/>
                    <a:pt x="41612" y="1024331"/>
                    <a:pt x="41612" y="1019796"/>
                  </a:cubicBezTo>
                  <a:cubicBezTo>
                    <a:pt x="41612" y="1017530"/>
                    <a:pt x="39345" y="1026597"/>
                    <a:pt x="41612" y="1026597"/>
                  </a:cubicBezTo>
                  <a:cubicBezTo>
                    <a:pt x="43879" y="1026597"/>
                    <a:pt x="43212" y="1021397"/>
                    <a:pt x="41612" y="1019796"/>
                  </a:cubicBezTo>
                  <a:cubicBezTo>
                    <a:pt x="40002" y="1018197"/>
                    <a:pt x="36411" y="1021397"/>
                    <a:pt x="34802" y="1019796"/>
                  </a:cubicBezTo>
                  <a:cubicBezTo>
                    <a:pt x="34497" y="1019492"/>
                    <a:pt x="34802" y="988983"/>
                    <a:pt x="34802" y="985783"/>
                  </a:cubicBezTo>
                  <a:cubicBezTo>
                    <a:pt x="34802" y="983506"/>
                    <a:pt x="36411" y="980582"/>
                    <a:pt x="34802" y="978972"/>
                  </a:cubicBezTo>
                  <a:cubicBezTo>
                    <a:pt x="33201" y="977372"/>
                    <a:pt x="29610" y="980582"/>
                    <a:pt x="28001" y="978972"/>
                  </a:cubicBezTo>
                  <a:cubicBezTo>
                    <a:pt x="26401" y="977372"/>
                    <a:pt x="28001" y="974439"/>
                    <a:pt x="28001" y="972171"/>
                  </a:cubicBezTo>
                  <a:lnTo>
                    <a:pt x="28001" y="965371"/>
                  </a:lnTo>
                  <a:lnTo>
                    <a:pt x="28001" y="876921"/>
                  </a:lnTo>
                  <a:lnTo>
                    <a:pt x="28001" y="842908"/>
                  </a:lnTo>
                  <a:lnTo>
                    <a:pt x="28001" y="829296"/>
                  </a:lnTo>
                  <a:cubicBezTo>
                    <a:pt x="28001" y="827030"/>
                    <a:pt x="26991" y="824525"/>
                    <a:pt x="28001" y="822496"/>
                  </a:cubicBezTo>
                  <a:cubicBezTo>
                    <a:pt x="29439" y="819629"/>
                    <a:pt x="33373" y="818562"/>
                    <a:pt x="34802" y="815686"/>
                  </a:cubicBezTo>
                  <a:cubicBezTo>
                    <a:pt x="36830" y="811637"/>
                    <a:pt x="31601" y="805294"/>
                    <a:pt x="34802" y="802084"/>
                  </a:cubicBezTo>
                  <a:cubicBezTo>
                    <a:pt x="36411" y="800484"/>
                    <a:pt x="40002" y="803684"/>
                    <a:pt x="41612" y="802084"/>
                  </a:cubicBezTo>
                  <a:cubicBezTo>
                    <a:pt x="44812" y="798874"/>
                    <a:pt x="38402" y="791683"/>
                    <a:pt x="41612" y="788472"/>
                  </a:cubicBezTo>
                  <a:cubicBezTo>
                    <a:pt x="43212" y="786872"/>
                    <a:pt x="46813" y="790082"/>
                    <a:pt x="48413" y="788472"/>
                  </a:cubicBezTo>
                  <a:cubicBezTo>
                    <a:pt x="50013" y="786872"/>
                    <a:pt x="48413" y="783939"/>
                    <a:pt x="48413" y="781671"/>
                  </a:cubicBezTo>
                  <a:lnTo>
                    <a:pt x="48413" y="740847"/>
                  </a:lnTo>
                  <a:cubicBezTo>
                    <a:pt x="48413" y="739200"/>
                    <a:pt x="48632" y="720654"/>
                    <a:pt x="48413" y="720436"/>
                  </a:cubicBezTo>
                  <a:cubicBezTo>
                    <a:pt x="46813" y="718835"/>
                    <a:pt x="42622" y="722464"/>
                    <a:pt x="41612" y="720436"/>
                  </a:cubicBezTo>
                  <a:cubicBezTo>
                    <a:pt x="39412" y="716035"/>
                    <a:pt x="44050" y="695670"/>
                    <a:pt x="41612" y="693222"/>
                  </a:cubicBezTo>
                  <a:cubicBezTo>
                    <a:pt x="40002" y="691622"/>
                    <a:pt x="36411" y="694832"/>
                    <a:pt x="34802" y="693222"/>
                  </a:cubicBezTo>
                  <a:cubicBezTo>
                    <a:pt x="33201" y="691622"/>
                    <a:pt x="36411" y="688022"/>
                    <a:pt x="34802" y="686421"/>
                  </a:cubicBezTo>
                  <a:cubicBezTo>
                    <a:pt x="20733" y="672344"/>
                    <a:pt x="35354" y="707929"/>
                    <a:pt x="21200" y="679621"/>
                  </a:cubicBezTo>
                  <a:cubicBezTo>
                    <a:pt x="20295" y="677802"/>
                    <a:pt x="21200" y="641873"/>
                    <a:pt x="21200" y="638796"/>
                  </a:cubicBezTo>
                  <a:cubicBezTo>
                    <a:pt x="21200" y="636530"/>
                    <a:pt x="19590" y="633596"/>
                    <a:pt x="21200" y="631996"/>
                  </a:cubicBezTo>
                  <a:cubicBezTo>
                    <a:pt x="22800" y="630386"/>
                    <a:pt x="26401" y="633596"/>
                    <a:pt x="28001" y="631996"/>
                  </a:cubicBezTo>
                  <a:cubicBezTo>
                    <a:pt x="29639" y="630357"/>
                    <a:pt x="26363" y="606412"/>
                    <a:pt x="28001" y="604783"/>
                  </a:cubicBezTo>
                  <a:cubicBezTo>
                    <a:pt x="29610" y="603173"/>
                    <a:pt x="33201" y="606383"/>
                    <a:pt x="34802" y="604783"/>
                  </a:cubicBezTo>
                  <a:cubicBezTo>
                    <a:pt x="36192" y="603392"/>
                    <a:pt x="33459" y="587067"/>
                    <a:pt x="34802" y="584371"/>
                  </a:cubicBezTo>
                  <a:cubicBezTo>
                    <a:pt x="36240" y="581504"/>
                    <a:pt x="40174" y="580437"/>
                    <a:pt x="41612" y="577561"/>
                  </a:cubicBezTo>
                  <a:cubicBezTo>
                    <a:pt x="42622" y="575541"/>
                    <a:pt x="41612" y="573027"/>
                    <a:pt x="41612" y="570759"/>
                  </a:cubicBezTo>
                  <a:lnTo>
                    <a:pt x="41612" y="563959"/>
                  </a:lnTo>
                  <a:lnTo>
                    <a:pt x="41612" y="523134"/>
                  </a:lnTo>
                  <a:cubicBezTo>
                    <a:pt x="41612" y="520077"/>
                    <a:pt x="42641" y="504799"/>
                    <a:pt x="41612" y="502722"/>
                  </a:cubicBezTo>
                  <a:cubicBezTo>
                    <a:pt x="40174" y="499856"/>
                    <a:pt x="36240" y="498789"/>
                    <a:pt x="34802" y="495921"/>
                  </a:cubicBezTo>
                  <a:cubicBezTo>
                    <a:pt x="33792" y="493893"/>
                    <a:pt x="36411" y="490721"/>
                    <a:pt x="34802" y="489121"/>
                  </a:cubicBezTo>
                  <a:cubicBezTo>
                    <a:pt x="33201" y="487511"/>
                    <a:pt x="29610" y="490721"/>
                    <a:pt x="28001" y="489121"/>
                  </a:cubicBezTo>
                  <a:cubicBezTo>
                    <a:pt x="24791" y="485911"/>
                    <a:pt x="30030" y="479567"/>
                    <a:pt x="28001" y="475509"/>
                  </a:cubicBezTo>
                  <a:cubicBezTo>
                    <a:pt x="26572" y="472643"/>
                    <a:pt x="22629" y="471576"/>
                    <a:pt x="21200" y="468709"/>
                  </a:cubicBezTo>
                  <a:cubicBezTo>
                    <a:pt x="20162" y="466642"/>
                    <a:pt x="21200" y="451364"/>
                    <a:pt x="21200" y="448296"/>
                  </a:cubicBezTo>
                  <a:lnTo>
                    <a:pt x="21200" y="400671"/>
                  </a:lnTo>
                  <a:cubicBezTo>
                    <a:pt x="21200" y="397605"/>
                    <a:pt x="22238" y="382336"/>
                    <a:pt x="21200" y="380259"/>
                  </a:cubicBezTo>
                  <a:cubicBezTo>
                    <a:pt x="19762" y="377393"/>
                    <a:pt x="15828" y="376326"/>
                    <a:pt x="14399" y="373459"/>
                  </a:cubicBezTo>
                  <a:cubicBezTo>
                    <a:pt x="11675" y="368011"/>
                    <a:pt x="17114" y="358486"/>
                    <a:pt x="14399" y="353046"/>
                  </a:cubicBezTo>
                  <a:cubicBezTo>
                    <a:pt x="5322" y="334902"/>
                    <a:pt x="7589" y="373459"/>
                    <a:pt x="7589" y="346246"/>
                  </a:cubicBezTo>
                  <a:lnTo>
                    <a:pt x="7589" y="298621"/>
                  </a:lnTo>
                  <a:cubicBezTo>
                    <a:pt x="7589" y="295553"/>
                    <a:pt x="6560" y="280276"/>
                    <a:pt x="7589" y="278209"/>
                  </a:cubicBezTo>
                  <a:cubicBezTo>
                    <a:pt x="9027" y="275342"/>
                    <a:pt x="12961" y="274275"/>
                    <a:pt x="14399" y="271408"/>
                  </a:cubicBezTo>
                  <a:cubicBezTo>
                    <a:pt x="15409" y="269379"/>
                    <a:pt x="13380" y="266626"/>
                    <a:pt x="14399" y="264597"/>
                  </a:cubicBezTo>
                  <a:cubicBezTo>
                    <a:pt x="15828" y="261731"/>
                    <a:pt x="19762" y="260664"/>
                    <a:pt x="21200" y="257796"/>
                  </a:cubicBezTo>
                  <a:cubicBezTo>
                    <a:pt x="22210" y="255768"/>
                    <a:pt x="19590" y="252596"/>
                    <a:pt x="21200" y="250996"/>
                  </a:cubicBezTo>
                  <a:cubicBezTo>
                    <a:pt x="22800" y="249386"/>
                    <a:pt x="26401" y="252596"/>
                    <a:pt x="28001" y="250996"/>
                  </a:cubicBezTo>
                  <a:cubicBezTo>
                    <a:pt x="29610" y="249386"/>
                    <a:pt x="28001" y="246462"/>
                    <a:pt x="28001" y="244186"/>
                  </a:cubicBezTo>
                  <a:cubicBezTo>
                    <a:pt x="28001" y="239652"/>
                    <a:pt x="25972" y="234641"/>
                    <a:pt x="28001" y="230584"/>
                  </a:cubicBezTo>
                  <a:cubicBezTo>
                    <a:pt x="29020" y="228555"/>
                    <a:pt x="33201" y="232184"/>
                    <a:pt x="34802" y="230584"/>
                  </a:cubicBezTo>
                  <a:cubicBezTo>
                    <a:pt x="38012" y="227374"/>
                    <a:pt x="31601" y="220182"/>
                    <a:pt x="34802" y="216972"/>
                  </a:cubicBezTo>
                  <a:cubicBezTo>
                    <a:pt x="36411" y="215372"/>
                    <a:pt x="40002" y="218582"/>
                    <a:pt x="41612" y="216972"/>
                  </a:cubicBezTo>
                  <a:cubicBezTo>
                    <a:pt x="43212" y="215372"/>
                    <a:pt x="41612" y="212439"/>
                    <a:pt x="41612" y="210171"/>
                  </a:cubicBezTo>
                  <a:lnTo>
                    <a:pt x="41612" y="176158"/>
                  </a:lnTo>
                  <a:lnTo>
                    <a:pt x="41612" y="128533"/>
                  </a:lnTo>
                  <a:cubicBezTo>
                    <a:pt x="41612" y="126914"/>
                    <a:pt x="42374" y="102844"/>
                    <a:pt x="41612" y="101311"/>
                  </a:cubicBezTo>
                  <a:cubicBezTo>
                    <a:pt x="40174" y="98443"/>
                    <a:pt x="36240" y="97377"/>
                    <a:pt x="34802" y="94509"/>
                  </a:cubicBezTo>
                  <a:cubicBezTo>
                    <a:pt x="33792" y="92481"/>
                    <a:pt x="36411" y="89309"/>
                    <a:pt x="34802" y="87709"/>
                  </a:cubicBezTo>
                  <a:cubicBezTo>
                    <a:pt x="33201" y="86109"/>
                    <a:pt x="29610" y="89309"/>
                    <a:pt x="28001" y="87709"/>
                  </a:cubicBezTo>
                  <a:cubicBezTo>
                    <a:pt x="26401" y="86109"/>
                    <a:pt x="29610" y="82508"/>
                    <a:pt x="28001" y="80908"/>
                  </a:cubicBezTo>
                  <a:cubicBezTo>
                    <a:pt x="26401" y="79298"/>
                    <a:pt x="22800" y="82508"/>
                    <a:pt x="21200" y="80908"/>
                  </a:cubicBezTo>
                  <a:cubicBezTo>
                    <a:pt x="20886" y="80593"/>
                    <a:pt x="21200" y="50095"/>
                    <a:pt x="21200" y="46884"/>
                  </a:cubicBezTo>
                  <a:cubicBezTo>
                    <a:pt x="21200" y="44618"/>
                    <a:pt x="22800" y="41684"/>
                    <a:pt x="21200" y="40084"/>
                  </a:cubicBezTo>
                  <a:cubicBezTo>
                    <a:pt x="19590" y="38484"/>
                    <a:pt x="15409" y="42113"/>
                    <a:pt x="14399" y="40084"/>
                  </a:cubicBezTo>
                  <a:cubicBezTo>
                    <a:pt x="7979" y="27254"/>
                    <a:pt x="5322" y="12871"/>
                    <a:pt x="788" y="-741"/>
                  </a:cubicBezTo>
                  <a:lnTo>
                    <a:pt x="287899" y="-741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97F6C46-B204-469C-AD6B-0EC6CFE652C7}"/>
                </a:ext>
              </a:extLst>
            </p:cNvPr>
            <p:cNvSpPr/>
            <p:nvPr/>
          </p:nvSpPr>
          <p:spPr>
            <a:xfrm>
              <a:off x="7031112" y="2628766"/>
              <a:ext cx="61945" cy="1755324"/>
            </a:xfrm>
            <a:custGeom>
              <a:avLst/>
              <a:gdLst>
                <a:gd name="connsiteX0" fmla="*/ 62733 w 61945"/>
                <a:gd name="connsiteY0" fmla="*/ -741 h 1755324"/>
                <a:gd name="connsiteX1" fmla="*/ 21911 w 61945"/>
                <a:gd name="connsiteY1" fmla="*/ 40084 h 1755324"/>
                <a:gd name="connsiteX2" fmla="*/ 15108 w 61945"/>
                <a:gd name="connsiteY2" fmla="*/ 46884 h 1755324"/>
                <a:gd name="connsiteX3" fmla="*/ 8304 w 61945"/>
                <a:gd name="connsiteY3" fmla="*/ 46884 h 1755324"/>
                <a:gd name="connsiteX4" fmla="*/ 8304 w 61945"/>
                <a:gd name="connsiteY4" fmla="*/ 60496 h 1755324"/>
                <a:gd name="connsiteX5" fmla="*/ 1501 w 61945"/>
                <a:gd name="connsiteY5" fmla="*/ 60496 h 1755324"/>
                <a:gd name="connsiteX6" fmla="*/ 1501 w 61945"/>
                <a:gd name="connsiteY6" fmla="*/ 67296 h 1755324"/>
                <a:gd name="connsiteX7" fmla="*/ 1501 w 61945"/>
                <a:gd name="connsiteY7" fmla="*/ 101311 h 1755324"/>
                <a:gd name="connsiteX8" fmla="*/ 8304 w 61945"/>
                <a:gd name="connsiteY8" fmla="*/ 108121 h 1755324"/>
                <a:gd name="connsiteX9" fmla="*/ 8304 w 61945"/>
                <a:gd name="connsiteY9" fmla="*/ 128533 h 1755324"/>
                <a:gd name="connsiteX10" fmla="*/ 15108 w 61945"/>
                <a:gd name="connsiteY10" fmla="*/ 128533 h 1755324"/>
                <a:gd name="connsiteX11" fmla="*/ 15108 w 61945"/>
                <a:gd name="connsiteY11" fmla="*/ 135334 h 1755324"/>
                <a:gd name="connsiteX12" fmla="*/ 21911 w 61945"/>
                <a:gd name="connsiteY12" fmla="*/ 142134 h 1755324"/>
                <a:gd name="connsiteX13" fmla="*/ 21911 w 61945"/>
                <a:gd name="connsiteY13" fmla="*/ 162546 h 1755324"/>
                <a:gd name="connsiteX14" fmla="*/ 28715 w 61945"/>
                <a:gd name="connsiteY14" fmla="*/ 162546 h 1755324"/>
                <a:gd name="connsiteX15" fmla="*/ 28715 w 61945"/>
                <a:gd name="connsiteY15" fmla="*/ 169347 h 1755324"/>
                <a:gd name="connsiteX16" fmla="*/ 28715 w 61945"/>
                <a:gd name="connsiteY16" fmla="*/ 176158 h 1755324"/>
                <a:gd name="connsiteX17" fmla="*/ 28715 w 61945"/>
                <a:gd name="connsiteY17" fmla="*/ 244186 h 1755324"/>
                <a:gd name="connsiteX18" fmla="*/ 28715 w 61945"/>
                <a:gd name="connsiteY18" fmla="*/ 285009 h 1755324"/>
                <a:gd name="connsiteX19" fmla="*/ 28715 w 61945"/>
                <a:gd name="connsiteY19" fmla="*/ 291811 h 1755324"/>
                <a:gd name="connsiteX20" fmla="*/ 8304 w 61945"/>
                <a:gd name="connsiteY20" fmla="*/ 291811 h 1755324"/>
                <a:gd name="connsiteX21" fmla="*/ 8304 w 61945"/>
                <a:gd name="connsiteY21" fmla="*/ 305421 h 1755324"/>
                <a:gd name="connsiteX22" fmla="*/ 1501 w 61945"/>
                <a:gd name="connsiteY22" fmla="*/ 305421 h 1755324"/>
                <a:gd name="connsiteX23" fmla="*/ 1501 w 61945"/>
                <a:gd name="connsiteY23" fmla="*/ 312222 h 1755324"/>
                <a:gd name="connsiteX24" fmla="*/ 1501 w 61945"/>
                <a:gd name="connsiteY24" fmla="*/ 353046 h 1755324"/>
                <a:gd name="connsiteX25" fmla="*/ 8304 w 61945"/>
                <a:gd name="connsiteY25" fmla="*/ 359847 h 1755324"/>
                <a:gd name="connsiteX26" fmla="*/ 15108 w 61945"/>
                <a:gd name="connsiteY26" fmla="*/ 359847 h 1755324"/>
                <a:gd name="connsiteX27" fmla="*/ 15108 w 61945"/>
                <a:gd name="connsiteY27" fmla="*/ 373459 h 1755324"/>
                <a:gd name="connsiteX28" fmla="*/ 21911 w 61945"/>
                <a:gd name="connsiteY28" fmla="*/ 380259 h 1755324"/>
                <a:gd name="connsiteX29" fmla="*/ 21911 w 61945"/>
                <a:gd name="connsiteY29" fmla="*/ 393871 h 1755324"/>
                <a:gd name="connsiteX30" fmla="*/ 28715 w 61945"/>
                <a:gd name="connsiteY30" fmla="*/ 393871 h 1755324"/>
                <a:gd name="connsiteX31" fmla="*/ 28715 w 61945"/>
                <a:gd name="connsiteY31" fmla="*/ 421084 h 1755324"/>
                <a:gd name="connsiteX32" fmla="*/ 28715 w 61945"/>
                <a:gd name="connsiteY32" fmla="*/ 434686 h 1755324"/>
                <a:gd name="connsiteX33" fmla="*/ 28715 w 61945"/>
                <a:gd name="connsiteY33" fmla="*/ 441496 h 1755324"/>
                <a:gd name="connsiteX34" fmla="*/ 21911 w 61945"/>
                <a:gd name="connsiteY34" fmla="*/ 441496 h 1755324"/>
                <a:gd name="connsiteX35" fmla="*/ 21911 w 61945"/>
                <a:gd name="connsiteY35" fmla="*/ 448296 h 1755324"/>
                <a:gd name="connsiteX36" fmla="*/ 15108 w 61945"/>
                <a:gd name="connsiteY36" fmla="*/ 448296 h 1755324"/>
                <a:gd name="connsiteX37" fmla="*/ 15108 w 61945"/>
                <a:gd name="connsiteY37" fmla="*/ 468709 h 1755324"/>
                <a:gd name="connsiteX38" fmla="*/ 15108 w 61945"/>
                <a:gd name="connsiteY38" fmla="*/ 495921 h 1755324"/>
                <a:gd name="connsiteX39" fmla="*/ 15108 w 61945"/>
                <a:gd name="connsiteY39" fmla="*/ 502722 h 1755324"/>
                <a:gd name="connsiteX40" fmla="*/ 15108 w 61945"/>
                <a:gd name="connsiteY40" fmla="*/ 509533 h 1755324"/>
                <a:gd name="connsiteX41" fmla="*/ 15108 w 61945"/>
                <a:gd name="connsiteY41" fmla="*/ 502722 h 1755324"/>
                <a:gd name="connsiteX42" fmla="*/ 21911 w 61945"/>
                <a:gd name="connsiteY42" fmla="*/ 509533 h 1755324"/>
                <a:gd name="connsiteX43" fmla="*/ 21911 w 61945"/>
                <a:gd name="connsiteY43" fmla="*/ 529936 h 1755324"/>
                <a:gd name="connsiteX44" fmla="*/ 28715 w 61945"/>
                <a:gd name="connsiteY44" fmla="*/ 529936 h 1755324"/>
                <a:gd name="connsiteX45" fmla="*/ 28715 w 61945"/>
                <a:gd name="connsiteY45" fmla="*/ 536746 h 1755324"/>
                <a:gd name="connsiteX46" fmla="*/ 28715 w 61945"/>
                <a:gd name="connsiteY46" fmla="*/ 543546 h 1755324"/>
                <a:gd name="connsiteX47" fmla="*/ 21911 w 61945"/>
                <a:gd name="connsiteY47" fmla="*/ 550347 h 1755324"/>
                <a:gd name="connsiteX48" fmla="*/ 15108 w 61945"/>
                <a:gd name="connsiteY48" fmla="*/ 557158 h 1755324"/>
                <a:gd name="connsiteX49" fmla="*/ 8304 w 61945"/>
                <a:gd name="connsiteY49" fmla="*/ 563959 h 1755324"/>
                <a:gd name="connsiteX50" fmla="*/ 8304 w 61945"/>
                <a:gd name="connsiteY50" fmla="*/ 570759 h 1755324"/>
                <a:gd name="connsiteX51" fmla="*/ 8304 w 61945"/>
                <a:gd name="connsiteY51" fmla="*/ 563959 h 1755324"/>
                <a:gd name="connsiteX52" fmla="*/ 8304 w 61945"/>
                <a:gd name="connsiteY52" fmla="*/ 591171 h 1755324"/>
                <a:gd name="connsiteX53" fmla="*/ 8304 w 61945"/>
                <a:gd name="connsiteY53" fmla="*/ 597972 h 1755324"/>
                <a:gd name="connsiteX54" fmla="*/ 1501 w 61945"/>
                <a:gd name="connsiteY54" fmla="*/ 597972 h 1755324"/>
                <a:gd name="connsiteX55" fmla="*/ 1501 w 61945"/>
                <a:gd name="connsiteY55" fmla="*/ 604783 h 1755324"/>
                <a:gd name="connsiteX56" fmla="*/ 1501 w 61945"/>
                <a:gd name="connsiteY56" fmla="*/ 638796 h 1755324"/>
                <a:gd name="connsiteX57" fmla="*/ 8304 w 61945"/>
                <a:gd name="connsiteY57" fmla="*/ 638796 h 1755324"/>
                <a:gd name="connsiteX58" fmla="*/ 15108 w 61945"/>
                <a:gd name="connsiteY58" fmla="*/ 652408 h 1755324"/>
                <a:gd name="connsiteX59" fmla="*/ 21911 w 61945"/>
                <a:gd name="connsiteY59" fmla="*/ 652408 h 1755324"/>
                <a:gd name="connsiteX60" fmla="*/ 21911 w 61945"/>
                <a:gd name="connsiteY60" fmla="*/ 659209 h 1755324"/>
                <a:gd name="connsiteX61" fmla="*/ 21911 w 61945"/>
                <a:gd name="connsiteY61" fmla="*/ 672811 h 1755324"/>
                <a:gd name="connsiteX62" fmla="*/ 28715 w 61945"/>
                <a:gd name="connsiteY62" fmla="*/ 672811 h 1755324"/>
                <a:gd name="connsiteX63" fmla="*/ 35518 w 61945"/>
                <a:gd name="connsiteY63" fmla="*/ 679621 h 1755324"/>
                <a:gd name="connsiteX64" fmla="*/ 35518 w 61945"/>
                <a:gd name="connsiteY64" fmla="*/ 686421 h 1755324"/>
                <a:gd name="connsiteX65" fmla="*/ 35518 w 61945"/>
                <a:gd name="connsiteY65" fmla="*/ 693222 h 1755324"/>
                <a:gd name="connsiteX66" fmla="*/ 42322 w 61945"/>
                <a:gd name="connsiteY66" fmla="*/ 693222 h 1755324"/>
                <a:gd name="connsiteX67" fmla="*/ 42322 w 61945"/>
                <a:gd name="connsiteY67" fmla="*/ 700033 h 1755324"/>
                <a:gd name="connsiteX68" fmla="*/ 42322 w 61945"/>
                <a:gd name="connsiteY68" fmla="*/ 734046 h 1755324"/>
                <a:gd name="connsiteX69" fmla="*/ 42322 w 61945"/>
                <a:gd name="connsiteY69" fmla="*/ 740847 h 1755324"/>
                <a:gd name="connsiteX70" fmla="*/ 42322 w 61945"/>
                <a:gd name="connsiteY70" fmla="*/ 747658 h 1755324"/>
                <a:gd name="connsiteX71" fmla="*/ 42322 w 61945"/>
                <a:gd name="connsiteY71" fmla="*/ 740847 h 1755324"/>
                <a:gd name="connsiteX72" fmla="*/ 35518 w 61945"/>
                <a:gd name="connsiteY72" fmla="*/ 754459 h 1755324"/>
                <a:gd name="connsiteX73" fmla="*/ 35518 w 61945"/>
                <a:gd name="connsiteY73" fmla="*/ 774871 h 1755324"/>
                <a:gd name="connsiteX74" fmla="*/ 28715 w 61945"/>
                <a:gd name="connsiteY74" fmla="*/ 788472 h 1755324"/>
                <a:gd name="connsiteX75" fmla="*/ 28715 w 61945"/>
                <a:gd name="connsiteY75" fmla="*/ 802084 h 1755324"/>
                <a:gd name="connsiteX76" fmla="*/ 21911 w 61945"/>
                <a:gd name="connsiteY76" fmla="*/ 802084 h 1755324"/>
                <a:gd name="connsiteX77" fmla="*/ 21911 w 61945"/>
                <a:gd name="connsiteY77" fmla="*/ 822496 h 1755324"/>
                <a:gd name="connsiteX78" fmla="*/ 15108 w 61945"/>
                <a:gd name="connsiteY78" fmla="*/ 822496 h 1755324"/>
                <a:gd name="connsiteX79" fmla="*/ 15108 w 61945"/>
                <a:gd name="connsiteY79" fmla="*/ 829296 h 1755324"/>
                <a:gd name="connsiteX80" fmla="*/ 8304 w 61945"/>
                <a:gd name="connsiteY80" fmla="*/ 829296 h 1755324"/>
                <a:gd name="connsiteX81" fmla="*/ 8304 w 61945"/>
                <a:gd name="connsiteY81" fmla="*/ 836097 h 1755324"/>
                <a:gd name="connsiteX82" fmla="*/ 8304 w 61945"/>
                <a:gd name="connsiteY82" fmla="*/ 870121 h 1755324"/>
                <a:gd name="connsiteX83" fmla="*/ 15108 w 61945"/>
                <a:gd name="connsiteY83" fmla="*/ 883722 h 1755324"/>
                <a:gd name="connsiteX84" fmla="*/ 15108 w 61945"/>
                <a:gd name="connsiteY84" fmla="*/ 897334 h 1755324"/>
                <a:gd name="connsiteX85" fmla="*/ 21911 w 61945"/>
                <a:gd name="connsiteY85" fmla="*/ 897334 h 1755324"/>
                <a:gd name="connsiteX86" fmla="*/ 21911 w 61945"/>
                <a:gd name="connsiteY86" fmla="*/ 904134 h 1755324"/>
                <a:gd name="connsiteX87" fmla="*/ 21911 w 61945"/>
                <a:gd name="connsiteY87" fmla="*/ 910936 h 1755324"/>
                <a:gd name="connsiteX88" fmla="*/ 28715 w 61945"/>
                <a:gd name="connsiteY88" fmla="*/ 910936 h 1755324"/>
                <a:gd name="connsiteX89" fmla="*/ 35518 w 61945"/>
                <a:gd name="connsiteY89" fmla="*/ 917746 h 1755324"/>
                <a:gd name="connsiteX90" fmla="*/ 35518 w 61945"/>
                <a:gd name="connsiteY90" fmla="*/ 924546 h 1755324"/>
                <a:gd name="connsiteX91" fmla="*/ 35518 w 61945"/>
                <a:gd name="connsiteY91" fmla="*/ 931347 h 1755324"/>
                <a:gd name="connsiteX92" fmla="*/ 42322 w 61945"/>
                <a:gd name="connsiteY92" fmla="*/ 931347 h 1755324"/>
                <a:gd name="connsiteX93" fmla="*/ 42322 w 61945"/>
                <a:gd name="connsiteY93" fmla="*/ 938158 h 1755324"/>
                <a:gd name="connsiteX94" fmla="*/ 49126 w 61945"/>
                <a:gd name="connsiteY94" fmla="*/ 938158 h 1755324"/>
                <a:gd name="connsiteX95" fmla="*/ 49126 w 61945"/>
                <a:gd name="connsiteY95" fmla="*/ 951759 h 1755324"/>
                <a:gd name="connsiteX96" fmla="*/ 55929 w 61945"/>
                <a:gd name="connsiteY96" fmla="*/ 951759 h 1755324"/>
                <a:gd name="connsiteX97" fmla="*/ 55929 w 61945"/>
                <a:gd name="connsiteY97" fmla="*/ 958561 h 1755324"/>
                <a:gd name="connsiteX98" fmla="*/ 55929 w 61945"/>
                <a:gd name="connsiteY98" fmla="*/ 972171 h 1755324"/>
                <a:gd name="connsiteX99" fmla="*/ 55929 w 61945"/>
                <a:gd name="connsiteY99" fmla="*/ 958561 h 1755324"/>
                <a:gd name="connsiteX100" fmla="*/ 55929 w 61945"/>
                <a:gd name="connsiteY100" fmla="*/ 978972 h 1755324"/>
                <a:gd name="connsiteX101" fmla="*/ 55929 w 61945"/>
                <a:gd name="connsiteY101" fmla="*/ 985783 h 1755324"/>
                <a:gd name="connsiteX102" fmla="*/ 55929 w 61945"/>
                <a:gd name="connsiteY102" fmla="*/ 992584 h 1755324"/>
                <a:gd name="connsiteX103" fmla="*/ 49126 w 61945"/>
                <a:gd name="connsiteY103" fmla="*/ 999384 h 1755324"/>
                <a:gd name="connsiteX104" fmla="*/ 49126 w 61945"/>
                <a:gd name="connsiteY104" fmla="*/ 1006186 h 1755324"/>
                <a:gd name="connsiteX105" fmla="*/ 42322 w 61945"/>
                <a:gd name="connsiteY105" fmla="*/ 1006186 h 1755324"/>
                <a:gd name="connsiteX106" fmla="*/ 42322 w 61945"/>
                <a:gd name="connsiteY106" fmla="*/ 1012996 h 1755324"/>
                <a:gd name="connsiteX107" fmla="*/ 35518 w 61945"/>
                <a:gd name="connsiteY107" fmla="*/ 1012996 h 1755324"/>
                <a:gd name="connsiteX108" fmla="*/ 35518 w 61945"/>
                <a:gd name="connsiteY108" fmla="*/ 1026597 h 1755324"/>
                <a:gd name="connsiteX109" fmla="*/ 28715 w 61945"/>
                <a:gd name="connsiteY109" fmla="*/ 1026597 h 1755324"/>
                <a:gd name="connsiteX110" fmla="*/ 28715 w 61945"/>
                <a:gd name="connsiteY110" fmla="*/ 1040209 h 1755324"/>
                <a:gd name="connsiteX111" fmla="*/ 21911 w 61945"/>
                <a:gd name="connsiteY111" fmla="*/ 1040209 h 1755324"/>
                <a:gd name="connsiteX112" fmla="*/ 21911 w 61945"/>
                <a:gd name="connsiteY112" fmla="*/ 1047009 h 1755324"/>
                <a:gd name="connsiteX113" fmla="*/ 21911 w 61945"/>
                <a:gd name="connsiteY113" fmla="*/ 1053811 h 1755324"/>
                <a:gd name="connsiteX114" fmla="*/ 21911 w 61945"/>
                <a:gd name="connsiteY114" fmla="*/ 1060621 h 1755324"/>
                <a:gd name="connsiteX115" fmla="*/ 21911 w 61945"/>
                <a:gd name="connsiteY115" fmla="*/ 1067422 h 1755324"/>
                <a:gd name="connsiteX116" fmla="*/ 21911 w 61945"/>
                <a:gd name="connsiteY116" fmla="*/ 1060621 h 1755324"/>
                <a:gd name="connsiteX117" fmla="*/ 21911 w 61945"/>
                <a:gd name="connsiteY117" fmla="*/ 1094634 h 1755324"/>
                <a:gd name="connsiteX118" fmla="*/ 28715 w 61945"/>
                <a:gd name="connsiteY118" fmla="*/ 1094634 h 1755324"/>
                <a:gd name="connsiteX119" fmla="*/ 28715 w 61945"/>
                <a:gd name="connsiteY119" fmla="*/ 1101436 h 1755324"/>
                <a:gd name="connsiteX120" fmla="*/ 35518 w 61945"/>
                <a:gd name="connsiteY120" fmla="*/ 1101436 h 1755324"/>
                <a:gd name="connsiteX121" fmla="*/ 35518 w 61945"/>
                <a:gd name="connsiteY121" fmla="*/ 1108246 h 1755324"/>
                <a:gd name="connsiteX122" fmla="*/ 35518 w 61945"/>
                <a:gd name="connsiteY122" fmla="*/ 1101436 h 1755324"/>
                <a:gd name="connsiteX123" fmla="*/ 35518 w 61945"/>
                <a:gd name="connsiteY123" fmla="*/ 1155871 h 1755324"/>
                <a:gd name="connsiteX124" fmla="*/ 35518 w 61945"/>
                <a:gd name="connsiteY124" fmla="*/ 1189884 h 1755324"/>
                <a:gd name="connsiteX125" fmla="*/ 28715 w 61945"/>
                <a:gd name="connsiteY125" fmla="*/ 1189884 h 1755324"/>
                <a:gd name="connsiteX126" fmla="*/ 28715 w 61945"/>
                <a:gd name="connsiteY126" fmla="*/ 1196686 h 1755324"/>
                <a:gd name="connsiteX127" fmla="*/ 15108 w 61945"/>
                <a:gd name="connsiteY127" fmla="*/ 1196686 h 1755324"/>
                <a:gd name="connsiteX128" fmla="*/ 15108 w 61945"/>
                <a:gd name="connsiteY128" fmla="*/ 1203496 h 1755324"/>
                <a:gd name="connsiteX129" fmla="*/ 8304 w 61945"/>
                <a:gd name="connsiteY129" fmla="*/ 1203496 h 1755324"/>
                <a:gd name="connsiteX130" fmla="*/ 8304 w 61945"/>
                <a:gd name="connsiteY130" fmla="*/ 1217097 h 1755324"/>
                <a:gd name="connsiteX131" fmla="*/ 1501 w 61945"/>
                <a:gd name="connsiteY131" fmla="*/ 1217097 h 1755324"/>
                <a:gd name="connsiteX132" fmla="*/ 1501 w 61945"/>
                <a:gd name="connsiteY132" fmla="*/ 1223908 h 1755324"/>
                <a:gd name="connsiteX133" fmla="*/ 1501 w 61945"/>
                <a:gd name="connsiteY133" fmla="*/ 1264722 h 1755324"/>
                <a:gd name="connsiteX134" fmla="*/ 1501 w 61945"/>
                <a:gd name="connsiteY134" fmla="*/ 1285134 h 1755324"/>
                <a:gd name="connsiteX135" fmla="*/ 15108 w 61945"/>
                <a:gd name="connsiteY135" fmla="*/ 1285134 h 1755324"/>
                <a:gd name="connsiteX136" fmla="*/ 15108 w 61945"/>
                <a:gd name="connsiteY136" fmla="*/ 1298746 h 1755324"/>
                <a:gd name="connsiteX137" fmla="*/ 28715 w 61945"/>
                <a:gd name="connsiteY137" fmla="*/ 1298746 h 1755324"/>
                <a:gd name="connsiteX138" fmla="*/ 28715 w 61945"/>
                <a:gd name="connsiteY138" fmla="*/ 1305547 h 1755324"/>
                <a:gd name="connsiteX139" fmla="*/ 28715 w 61945"/>
                <a:gd name="connsiteY139" fmla="*/ 1312347 h 1755324"/>
                <a:gd name="connsiteX140" fmla="*/ 35518 w 61945"/>
                <a:gd name="connsiteY140" fmla="*/ 1312347 h 1755324"/>
                <a:gd name="connsiteX141" fmla="*/ 35518 w 61945"/>
                <a:gd name="connsiteY141" fmla="*/ 1325959 h 1755324"/>
                <a:gd name="connsiteX142" fmla="*/ 42322 w 61945"/>
                <a:gd name="connsiteY142" fmla="*/ 1325959 h 1755324"/>
                <a:gd name="connsiteX143" fmla="*/ 42322 w 61945"/>
                <a:gd name="connsiteY143" fmla="*/ 1332759 h 1755324"/>
                <a:gd name="connsiteX144" fmla="*/ 49126 w 61945"/>
                <a:gd name="connsiteY144" fmla="*/ 1332759 h 1755324"/>
                <a:gd name="connsiteX145" fmla="*/ 49126 w 61945"/>
                <a:gd name="connsiteY145" fmla="*/ 1359972 h 1755324"/>
                <a:gd name="connsiteX146" fmla="*/ 49126 w 61945"/>
                <a:gd name="connsiteY146" fmla="*/ 1400797 h 1755324"/>
                <a:gd name="connsiteX147" fmla="*/ 49126 w 61945"/>
                <a:gd name="connsiteY147" fmla="*/ 1407597 h 1755324"/>
                <a:gd name="connsiteX148" fmla="*/ 42322 w 61945"/>
                <a:gd name="connsiteY148" fmla="*/ 1407597 h 1755324"/>
                <a:gd name="connsiteX149" fmla="*/ 42322 w 61945"/>
                <a:gd name="connsiteY149" fmla="*/ 1421209 h 1755324"/>
                <a:gd name="connsiteX150" fmla="*/ 35518 w 61945"/>
                <a:gd name="connsiteY150" fmla="*/ 1421209 h 1755324"/>
                <a:gd name="connsiteX151" fmla="*/ 35518 w 61945"/>
                <a:gd name="connsiteY151" fmla="*/ 1428009 h 1755324"/>
                <a:gd name="connsiteX152" fmla="*/ 28715 w 61945"/>
                <a:gd name="connsiteY152" fmla="*/ 1428009 h 1755324"/>
                <a:gd name="connsiteX153" fmla="*/ 21911 w 61945"/>
                <a:gd name="connsiteY153" fmla="*/ 1441621 h 1755324"/>
                <a:gd name="connsiteX154" fmla="*/ 21911 w 61945"/>
                <a:gd name="connsiteY154" fmla="*/ 1475634 h 1755324"/>
                <a:gd name="connsiteX155" fmla="*/ 21911 w 61945"/>
                <a:gd name="connsiteY155" fmla="*/ 1482436 h 1755324"/>
                <a:gd name="connsiteX156" fmla="*/ 21911 w 61945"/>
                <a:gd name="connsiteY156" fmla="*/ 1489246 h 1755324"/>
                <a:gd name="connsiteX157" fmla="*/ 28715 w 61945"/>
                <a:gd name="connsiteY157" fmla="*/ 1496047 h 1755324"/>
                <a:gd name="connsiteX158" fmla="*/ 28715 w 61945"/>
                <a:gd name="connsiteY158" fmla="*/ 1509658 h 1755324"/>
                <a:gd name="connsiteX159" fmla="*/ 35518 w 61945"/>
                <a:gd name="connsiteY159" fmla="*/ 1509658 h 1755324"/>
                <a:gd name="connsiteX160" fmla="*/ 35518 w 61945"/>
                <a:gd name="connsiteY160" fmla="*/ 1516459 h 1755324"/>
                <a:gd name="connsiteX161" fmla="*/ 42322 w 61945"/>
                <a:gd name="connsiteY161" fmla="*/ 1523259 h 1755324"/>
                <a:gd name="connsiteX162" fmla="*/ 42322 w 61945"/>
                <a:gd name="connsiteY162" fmla="*/ 1530061 h 1755324"/>
                <a:gd name="connsiteX163" fmla="*/ 42322 w 61945"/>
                <a:gd name="connsiteY163" fmla="*/ 1516459 h 1755324"/>
                <a:gd name="connsiteX164" fmla="*/ 35518 w 61945"/>
                <a:gd name="connsiteY164" fmla="*/ 1530061 h 1755324"/>
                <a:gd name="connsiteX165" fmla="*/ 8304 w 61945"/>
                <a:gd name="connsiteY165" fmla="*/ 1530061 h 1755324"/>
                <a:gd name="connsiteX166" fmla="*/ 8304 w 61945"/>
                <a:gd name="connsiteY166" fmla="*/ 1536871 h 1755324"/>
                <a:gd name="connsiteX167" fmla="*/ 8304 w 61945"/>
                <a:gd name="connsiteY167" fmla="*/ 1543672 h 1755324"/>
                <a:gd name="connsiteX168" fmla="*/ 8304 w 61945"/>
                <a:gd name="connsiteY168" fmla="*/ 1584496 h 1755324"/>
                <a:gd name="connsiteX169" fmla="*/ 8304 w 61945"/>
                <a:gd name="connsiteY169" fmla="*/ 1591297 h 1755324"/>
                <a:gd name="connsiteX170" fmla="*/ 15108 w 61945"/>
                <a:gd name="connsiteY170" fmla="*/ 1591297 h 1755324"/>
                <a:gd name="connsiteX171" fmla="*/ 15108 w 61945"/>
                <a:gd name="connsiteY171" fmla="*/ 1611709 h 1755324"/>
                <a:gd name="connsiteX172" fmla="*/ 21911 w 61945"/>
                <a:gd name="connsiteY172" fmla="*/ 1611709 h 1755324"/>
                <a:gd name="connsiteX173" fmla="*/ 21911 w 61945"/>
                <a:gd name="connsiteY173" fmla="*/ 1618509 h 1755324"/>
                <a:gd name="connsiteX174" fmla="*/ 28715 w 61945"/>
                <a:gd name="connsiteY174" fmla="*/ 1625311 h 1755324"/>
                <a:gd name="connsiteX175" fmla="*/ 28715 w 61945"/>
                <a:gd name="connsiteY175" fmla="*/ 1632121 h 1755324"/>
                <a:gd name="connsiteX176" fmla="*/ 35518 w 61945"/>
                <a:gd name="connsiteY176" fmla="*/ 1632121 h 1755324"/>
                <a:gd name="connsiteX177" fmla="*/ 35518 w 61945"/>
                <a:gd name="connsiteY177" fmla="*/ 1638922 h 1755324"/>
                <a:gd name="connsiteX178" fmla="*/ 42322 w 61945"/>
                <a:gd name="connsiteY178" fmla="*/ 1638922 h 1755324"/>
                <a:gd name="connsiteX179" fmla="*/ 42322 w 61945"/>
                <a:gd name="connsiteY179" fmla="*/ 1645722 h 1755324"/>
                <a:gd name="connsiteX180" fmla="*/ 49126 w 61945"/>
                <a:gd name="connsiteY180" fmla="*/ 1652533 h 1755324"/>
                <a:gd name="connsiteX181" fmla="*/ 42322 w 61945"/>
                <a:gd name="connsiteY181" fmla="*/ 1659334 h 1755324"/>
                <a:gd name="connsiteX182" fmla="*/ 42322 w 61945"/>
                <a:gd name="connsiteY182" fmla="*/ 1666134 h 1755324"/>
                <a:gd name="connsiteX183" fmla="*/ 35518 w 61945"/>
                <a:gd name="connsiteY183" fmla="*/ 1672936 h 1755324"/>
                <a:gd name="connsiteX184" fmla="*/ 35518 w 61945"/>
                <a:gd name="connsiteY184" fmla="*/ 1686547 h 1755324"/>
                <a:gd name="connsiteX185" fmla="*/ 28715 w 61945"/>
                <a:gd name="connsiteY185" fmla="*/ 1686547 h 1755324"/>
                <a:gd name="connsiteX186" fmla="*/ 28715 w 61945"/>
                <a:gd name="connsiteY186" fmla="*/ 1693347 h 1755324"/>
                <a:gd name="connsiteX187" fmla="*/ 28715 w 61945"/>
                <a:gd name="connsiteY187" fmla="*/ 1720561 h 1755324"/>
                <a:gd name="connsiteX188" fmla="*/ 35518 w 61945"/>
                <a:gd name="connsiteY188" fmla="*/ 1720561 h 1755324"/>
                <a:gd name="connsiteX189" fmla="*/ 35518 w 61945"/>
                <a:gd name="connsiteY189" fmla="*/ 1727371 h 1755324"/>
                <a:gd name="connsiteX190" fmla="*/ 28715 w 61945"/>
                <a:gd name="connsiteY190" fmla="*/ 1720561 h 1755324"/>
                <a:gd name="connsiteX191" fmla="*/ 35518 w 61945"/>
                <a:gd name="connsiteY191" fmla="*/ 1740972 h 1755324"/>
                <a:gd name="connsiteX192" fmla="*/ 35518 w 61945"/>
                <a:gd name="connsiteY192" fmla="*/ 1747783 h 1755324"/>
                <a:gd name="connsiteX193" fmla="*/ 42322 w 61945"/>
                <a:gd name="connsiteY193" fmla="*/ 1747783 h 1755324"/>
                <a:gd name="connsiteX194" fmla="*/ 62733 w 61945"/>
                <a:gd name="connsiteY194" fmla="*/ 1754584 h 175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61945" h="1755324">
                  <a:moveTo>
                    <a:pt x="62733" y="-741"/>
                  </a:moveTo>
                  <a:cubicBezTo>
                    <a:pt x="26448" y="35550"/>
                    <a:pt x="40054" y="21939"/>
                    <a:pt x="21911" y="40084"/>
                  </a:cubicBezTo>
                  <a:cubicBezTo>
                    <a:pt x="19643" y="42351"/>
                    <a:pt x="17976" y="45456"/>
                    <a:pt x="15108" y="46884"/>
                  </a:cubicBezTo>
                  <a:cubicBezTo>
                    <a:pt x="13079" y="47903"/>
                    <a:pt x="9907" y="45284"/>
                    <a:pt x="8304" y="46884"/>
                  </a:cubicBezTo>
                  <a:cubicBezTo>
                    <a:pt x="3755" y="51438"/>
                    <a:pt x="12854" y="55943"/>
                    <a:pt x="8304" y="60496"/>
                  </a:cubicBezTo>
                  <a:cubicBezTo>
                    <a:pt x="6700" y="62096"/>
                    <a:pt x="3104" y="58886"/>
                    <a:pt x="1501" y="60496"/>
                  </a:cubicBezTo>
                  <a:cubicBezTo>
                    <a:pt x="-103" y="62096"/>
                    <a:pt x="1501" y="65030"/>
                    <a:pt x="1501" y="67296"/>
                  </a:cubicBezTo>
                  <a:cubicBezTo>
                    <a:pt x="1501" y="78631"/>
                    <a:pt x="1501" y="89976"/>
                    <a:pt x="1501" y="101311"/>
                  </a:cubicBezTo>
                  <a:cubicBezTo>
                    <a:pt x="1501" y="119455"/>
                    <a:pt x="-767" y="99043"/>
                    <a:pt x="8304" y="108121"/>
                  </a:cubicBezTo>
                  <a:cubicBezTo>
                    <a:pt x="11706" y="111521"/>
                    <a:pt x="4902" y="125123"/>
                    <a:pt x="8304" y="128533"/>
                  </a:cubicBezTo>
                  <a:cubicBezTo>
                    <a:pt x="9907" y="130133"/>
                    <a:pt x="13504" y="126923"/>
                    <a:pt x="15108" y="128533"/>
                  </a:cubicBezTo>
                  <a:cubicBezTo>
                    <a:pt x="16711" y="130133"/>
                    <a:pt x="14094" y="133305"/>
                    <a:pt x="15108" y="135334"/>
                  </a:cubicBezTo>
                  <a:cubicBezTo>
                    <a:pt x="16542" y="138201"/>
                    <a:pt x="20477" y="139268"/>
                    <a:pt x="21911" y="142134"/>
                  </a:cubicBezTo>
                  <a:cubicBezTo>
                    <a:pt x="23260" y="144830"/>
                    <a:pt x="20520" y="161156"/>
                    <a:pt x="21911" y="162546"/>
                  </a:cubicBezTo>
                  <a:cubicBezTo>
                    <a:pt x="23515" y="164147"/>
                    <a:pt x="27112" y="160947"/>
                    <a:pt x="28715" y="162546"/>
                  </a:cubicBezTo>
                  <a:cubicBezTo>
                    <a:pt x="30319" y="164147"/>
                    <a:pt x="28715" y="167080"/>
                    <a:pt x="28715" y="169347"/>
                  </a:cubicBezTo>
                  <a:cubicBezTo>
                    <a:pt x="28715" y="171615"/>
                    <a:pt x="28715" y="173881"/>
                    <a:pt x="28715" y="176158"/>
                  </a:cubicBezTo>
                  <a:cubicBezTo>
                    <a:pt x="28715" y="198837"/>
                    <a:pt x="28715" y="221506"/>
                    <a:pt x="28715" y="244186"/>
                  </a:cubicBezTo>
                  <a:cubicBezTo>
                    <a:pt x="28715" y="257796"/>
                    <a:pt x="28715" y="271408"/>
                    <a:pt x="28715" y="285009"/>
                  </a:cubicBezTo>
                  <a:cubicBezTo>
                    <a:pt x="28715" y="287277"/>
                    <a:pt x="30319" y="290210"/>
                    <a:pt x="28715" y="291811"/>
                  </a:cubicBezTo>
                  <a:cubicBezTo>
                    <a:pt x="25313" y="295220"/>
                    <a:pt x="11706" y="288410"/>
                    <a:pt x="8304" y="291811"/>
                  </a:cubicBezTo>
                  <a:cubicBezTo>
                    <a:pt x="3800" y="296316"/>
                    <a:pt x="12809" y="300917"/>
                    <a:pt x="8304" y="305421"/>
                  </a:cubicBezTo>
                  <a:cubicBezTo>
                    <a:pt x="6700" y="307022"/>
                    <a:pt x="3104" y="303822"/>
                    <a:pt x="1501" y="305421"/>
                  </a:cubicBezTo>
                  <a:cubicBezTo>
                    <a:pt x="-103" y="307022"/>
                    <a:pt x="1501" y="309956"/>
                    <a:pt x="1501" y="312222"/>
                  </a:cubicBezTo>
                  <a:cubicBezTo>
                    <a:pt x="1501" y="317052"/>
                    <a:pt x="622" y="351284"/>
                    <a:pt x="1501" y="353046"/>
                  </a:cubicBezTo>
                  <a:cubicBezTo>
                    <a:pt x="2935" y="355914"/>
                    <a:pt x="5436" y="358419"/>
                    <a:pt x="8304" y="359847"/>
                  </a:cubicBezTo>
                  <a:cubicBezTo>
                    <a:pt x="10332" y="360867"/>
                    <a:pt x="14094" y="357819"/>
                    <a:pt x="15108" y="359847"/>
                  </a:cubicBezTo>
                  <a:cubicBezTo>
                    <a:pt x="17136" y="363905"/>
                    <a:pt x="13674" y="369154"/>
                    <a:pt x="15108" y="373459"/>
                  </a:cubicBezTo>
                  <a:cubicBezTo>
                    <a:pt x="16122" y="376497"/>
                    <a:pt x="20477" y="377393"/>
                    <a:pt x="21911" y="380259"/>
                  </a:cubicBezTo>
                  <a:cubicBezTo>
                    <a:pt x="23940" y="384317"/>
                    <a:pt x="18704" y="390661"/>
                    <a:pt x="21911" y="393871"/>
                  </a:cubicBezTo>
                  <a:cubicBezTo>
                    <a:pt x="23515" y="395471"/>
                    <a:pt x="27112" y="392261"/>
                    <a:pt x="28715" y="393871"/>
                  </a:cubicBezTo>
                  <a:cubicBezTo>
                    <a:pt x="28988" y="394138"/>
                    <a:pt x="28715" y="418588"/>
                    <a:pt x="28715" y="421084"/>
                  </a:cubicBezTo>
                  <a:cubicBezTo>
                    <a:pt x="28715" y="425618"/>
                    <a:pt x="28715" y="430152"/>
                    <a:pt x="28715" y="434686"/>
                  </a:cubicBezTo>
                  <a:cubicBezTo>
                    <a:pt x="28715" y="436962"/>
                    <a:pt x="30319" y="439886"/>
                    <a:pt x="28715" y="441496"/>
                  </a:cubicBezTo>
                  <a:cubicBezTo>
                    <a:pt x="27112" y="443096"/>
                    <a:pt x="23515" y="439886"/>
                    <a:pt x="21911" y="441496"/>
                  </a:cubicBezTo>
                  <a:cubicBezTo>
                    <a:pt x="20308" y="443096"/>
                    <a:pt x="23515" y="446697"/>
                    <a:pt x="21911" y="448296"/>
                  </a:cubicBezTo>
                  <a:cubicBezTo>
                    <a:pt x="20308" y="449897"/>
                    <a:pt x="16711" y="446697"/>
                    <a:pt x="15108" y="448296"/>
                  </a:cubicBezTo>
                  <a:cubicBezTo>
                    <a:pt x="14889" y="448516"/>
                    <a:pt x="15108" y="467061"/>
                    <a:pt x="15108" y="468709"/>
                  </a:cubicBezTo>
                  <a:cubicBezTo>
                    <a:pt x="15108" y="477777"/>
                    <a:pt x="15108" y="486854"/>
                    <a:pt x="15108" y="495921"/>
                  </a:cubicBezTo>
                  <a:cubicBezTo>
                    <a:pt x="15108" y="498189"/>
                    <a:pt x="15108" y="500456"/>
                    <a:pt x="15108" y="502722"/>
                  </a:cubicBezTo>
                  <a:cubicBezTo>
                    <a:pt x="15108" y="504990"/>
                    <a:pt x="17375" y="509533"/>
                    <a:pt x="15108" y="509533"/>
                  </a:cubicBezTo>
                  <a:cubicBezTo>
                    <a:pt x="12840" y="509533"/>
                    <a:pt x="12840" y="502722"/>
                    <a:pt x="15108" y="502722"/>
                  </a:cubicBezTo>
                  <a:cubicBezTo>
                    <a:pt x="18315" y="502722"/>
                    <a:pt x="20477" y="506656"/>
                    <a:pt x="21911" y="509533"/>
                  </a:cubicBezTo>
                  <a:cubicBezTo>
                    <a:pt x="23260" y="512229"/>
                    <a:pt x="20520" y="528545"/>
                    <a:pt x="21911" y="529936"/>
                  </a:cubicBezTo>
                  <a:cubicBezTo>
                    <a:pt x="23515" y="531545"/>
                    <a:pt x="27112" y="528335"/>
                    <a:pt x="28715" y="529936"/>
                  </a:cubicBezTo>
                  <a:cubicBezTo>
                    <a:pt x="30319" y="531545"/>
                    <a:pt x="28715" y="534479"/>
                    <a:pt x="28715" y="536746"/>
                  </a:cubicBezTo>
                  <a:cubicBezTo>
                    <a:pt x="28715" y="539012"/>
                    <a:pt x="28715" y="541280"/>
                    <a:pt x="28715" y="543546"/>
                  </a:cubicBezTo>
                  <a:cubicBezTo>
                    <a:pt x="28715" y="557158"/>
                    <a:pt x="30982" y="545814"/>
                    <a:pt x="21911" y="550347"/>
                  </a:cubicBezTo>
                  <a:cubicBezTo>
                    <a:pt x="19043" y="551786"/>
                    <a:pt x="17375" y="554881"/>
                    <a:pt x="15108" y="557158"/>
                  </a:cubicBezTo>
                  <a:cubicBezTo>
                    <a:pt x="12840" y="559425"/>
                    <a:pt x="9739" y="561092"/>
                    <a:pt x="8304" y="563959"/>
                  </a:cubicBezTo>
                  <a:cubicBezTo>
                    <a:pt x="7290" y="565988"/>
                    <a:pt x="10572" y="570759"/>
                    <a:pt x="8304" y="570759"/>
                  </a:cubicBezTo>
                  <a:cubicBezTo>
                    <a:pt x="6037" y="570759"/>
                    <a:pt x="8304" y="561692"/>
                    <a:pt x="8304" y="563959"/>
                  </a:cubicBezTo>
                  <a:cubicBezTo>
                    <a:pt x="8304" y="573027"/>
                    <a:pt x="8304" y="582104"/>
                    <a:pt x="8304" y="591171"/>
                  </a:cubicBezTo>
                  <a:cubicBezTo>
                    <a:pt x="8304" y="593439"/>
                    <a:pt x="9907" y="596372"/>
                    <a:pt x="8304" y="597972"/>
                  </a:cubicBezTo>
                  <a:cubicBezTo>
                    <a:pt x="6700" y="599582"/>
                    <a:pt x="3104" y="596372"/>
                    <a:pt x="1501" y="597972"/>
                  </a:cubicBezTo>
                  <a:cubicBezTo>
                    <a:pt x="-103" y="599582"/>
                    <a:pt x="1501" y="602506"/>
                    <a:pt x="1501" y="604783"/>
                  </a:cubicBezTo>
                  <a:cubicBezTo>
                    <a:pt x="1501" y="607983"/>
                    <a:pt x="1192" y="638492"/>
                    <a:pt x="1501" y="638796"/>
                  </a:cubicBezTo>
                  <a:cubicBezTo>
                    <a:pt x="3104" y="640397"/>
                    <a:pt x="6276" y="637787"/>
                    <a:pt x="8304" y="638796"/>
                  </a:cubicBezTo>
                  <a:cubicBezTo>
                    <a:pt x="36619" y="652951"/>
                    <a:pt x="1031" y="638330"/>
                    <a:pt x="15108" y="652408"/>
                  </a:cubicBezTo>
                  <a:cubicBezTo>
                    <a:pt x="16711" y="654008"/>
                    <a:pt x="20308" y="650798"/>
                    <a:pt x="21911" y="652408"/>
                  </a:cubicBezTo>
                  <a:cubicBezTo>
                    <a:pt x="23515" y="654008"/>
                    <a:pt x="21911" y="656942"/>
                    <a:pt x="21911" y="659209"/>
                  </a:cubicBezTo>
                  <a:cubicBezTo>
                    <a:pt x="21911" y="663743"/>
                    <a:pt x="19883" y="668762"/>
                    <a:pt x="21911" y="672811"/>
                  </a:cubicBezTo>
                  <a:cubicBezTo>
                    <a:pt x="22925" y="674839"/>
                    <a:pt x="27112" y="671210"/>
                    <a:pt x="28715" y="672811"/>
                  </a:cubicBezTo>
                  <a:cubicBezTo>
                    <a:pt x="28715" y="690956"/>
                    <a:pt x="26447" y="670543"/>
                    <a:pt x="35518" y="679621"/>
                  </a:cubicBezTo>
                  <a:cubicBezTo>
                    <a:pt x="35518" y="681887"/>
                    <a:pt x="35518" y="684155"/>
                    <a:pt x="35518" y="686421"/>
                  </a:cubicBezTo>
                  <a:cubicBezTo>
                    <a:pt x="35518" y="688689"/>
                    <a:pt x="33915" y="691622"/>
                    <a:pt x="35518" y="693222"/>
                  </a:cubicBezTo>
                  <a:cubicBezTo>
                    <a:pt x="37122" y="694832"/>
                    <a:pt x="40718" y="691622"/>
                    <a:pt x="42322" y="693222"/>
                  </a:cubicBezTo>
                  <a:cubicBezTo>
                    <a:pt x="43926" y="694832"/>
                    <a:pt x="42322" y="697756"/>
                    <a:pt x="42322" y="700033"/>
                  </a:cubicBezTo>
                  <a:cubicBezTo>
                    <a:pt x="42322" y="711368"/>
                    <a:pt x="42322" y="722712"/>
                    <a:pt x="42322" y="734046"/>
                  </a:cubicBezTo>
                  <a:cubicBezTo>
                    <a:pt x="42322" y="736314"/>
                    <a:pt x="42322" y="738581"/>
                    <a:pt x="42322" y="740847"/>
                  </a:cubicBezTo>
                  <a:cubicBezTo>
                    <a:pt x="42322" y="743115"/>
                    <a:pt x="44590" y="747658"/>
                    <a:pt x="42322" y="747658"/>
                  </a:cubicBezTo>
                  <a:cubicBezTo>
                    <a:pt x="40054" y="747658"/>
                    <a:pt x="42322" y="738581"/>
                    <a:pt x="42322" y="740847"/>
                  </a:cubicBezTo>
                  <a:cubicBezTo>
                    <a:pt x="42322" y="779405"/>
                    <a:pt x="46858" y="743115"/>
                    <a:pt x="35518" y="754459"/>
                  </a:cubicBezTo>
                  <a:cubicBezTo>
                    <a:pt x="34463" y="755516"/>
                    <a:pt x="36400" y="772223"/>
                    <a:pt x="35518" y="774871"/>
                  </a:cubicBezTo>
                  <a:cubicBezTo>
                    <a:pt x="33915" y="779681"/>
                    <a:pt x="30319" y="783663"/>
                    <a:pt x="28715" y="788472"/>
                  </a:cubicBezTo>
                  <a:cubicBezTo>
                    <a:pt x="27280" y="792778"/>
                    <a:pt x="31922" y="798874"/>
                    <a:pt x="28715" y="802084"/>
                  </a:cubicBezTo>
                  <a:cubicBezTo>
                    <a:pt x="27112" y="803684"/>
                    <a:pt x="23515" y="800484"/>
                    <a:pt x="21911" y="802084"/>
                  </a:cubicBezTo>
                  <a:cubicBezTo>
                    <a:pt x="18509" y="805484"/>
                    <a:pt x="25313" y="819095"/>
                    <a:pt x="21911" y="822496"/>
                  </a:cubicBezTo>
                  <a:cubicBezTo>
                    <a:pt x="20308" y="824096"/>
                    <a:pt x="16711" y="820886"/>
                    <a:pt x="15108" y="822496"/>
                  </a:cubicBezTo>
                  <a:cubicBezTo>
                    <a:pt x="13504" y="824096"/>
                    <a:pt x="16711" y="827697"/>
                    <a:pt x="15108" y="829296"/>
                  </a:cubicBezTo>
                  <a:cubicBezTo>
                    <a:pt x="13504" y="830897"/>
                    <a:pt x="9907" y="827697"/>
                    <a:pt x="8304" y="829296"/>
                  </a:cubicBezTo>
                  <a:cubicBezTo>
                    <a:pt x="6700" y="830897"/>
                    <a:pt x="8304" y="833831"/>
                    <a:pt x="8304" y="836097"/>
                  </a:cubicBezTo>
                  <a:cubicBezTo>
                    <a:pt x="8304" y="847442"/>
                    <a:pt x="8304" y="858777"/>
                    <a:pt x="8304" y="870121"/>
                  </a:cubicBezTo>
                  <a:cubicBezTo>
                    <a:pt x="8304" y="886075"/>
                    <a:pt x="6700" y="866911"/>
                    <a:pt x="15108" y="883722"/>
                  </a:cubicBezTo>
                  <a:cubicBezTo>
                    <a:pt x="17136" y="887780"/>
                    <a:pt x="11900" y="894124"/>
                    <a:pt x="15108" y="897334"/>
                  </a:cubicBezTo>
                  <a:cubicBezTo>
                    <a:pt x="16711" y="898934"/>
                    <a:pt x="20308" y="895734"/>
                    <a:pt x="21911" y="897334"/>
                  </a:cubicBezTo>
                  <a:cubicBezTo>
                    <a:pt x="23515" y="898934"/>
                    <a:pt x="21911" y="901868"/>
                    <a:pt x="21911" y="904134"/>
                  </a:cubicBezTo>
                  <a:cubicBezTo>
                    <a:pt x="21911" y="906402"/>
                    <a:pt x="20308" y="909335"/>
                    <a:pt x="21911" y="910936"/>
                  </a:cubicBezTo>
                  <a:cubicBezTo>
                    <a:pt x="23515" y="912545"/>
                    <a:pt x="27112" y="909335"/>
                    <a:pt x="28715" y="910936"/>
                  </a:cubicBezTo>
                  <a:cubicBezTo>
                    <a:pt x="28715" y="929081"/>
                    <a:pt x="26447" y="908668"/>
                    <a:pt x="35518" y="917746"/>
                  </a:cubicBezTo>
                  <a:cubicBezTo>
                    <a:pt x="35518" y="920012"/>
                    <a:pt x="35518" y="922280"/>
                    <a:pt x="35518" y="924546"/>
                  </a:cubicBezTo>
                  <a:cubicBezTo>
                    <a:pt x="35518" y="926814"/>
                    <a:pt x="33915" y="929747"/>
                    <a:pt x="35518" y="931347"/>
                  </a:cubicBezTo>
                  <a:cubicBezTo>
                    <a:pt x="37122" y="932957"/>
                    <a:pt x="40718" y="929747"/>
                    <a:pt x="42322" y="931347"/>
                  </a:cubicBezTo>
                  <a:cubicBezTo>
                    <a:pt x="43926" y="932957"/>
                    <a:pt x="40718" y="936548"/>
                    <a:pt x="42322" y="938158"/>
                  </a:cubicBezTo>
                  <a:cubicBezTo>
                    <a:pt x="43926" y="939758"/>
                    <a:pt x="47522" y="936548"/>
                    <a:pt x="49126" y="938158"/>
                  </a:cubicBezTo>
                  <a:cubicBezTo>
                    <a:pt x="52333" y="941358"/>
                    <a:pt x="45919" y="948550"/>
                    <a:pt x="49126" y="951759"/>
                  </a:cubicBezTo>
                  <a:cubicBezTo>
                    <a:pt x="50729" y="953360"/>
                    <a:pt x="54325" y="950159"/>
                    <a:pt x="55929" y="951759"/>
                  </a:cubicBezTo>
                  <a:cubicBezTo>
                    <a:pt x="57532" y="953360"/>
                    <a:pt x="55929" y="956293"/>
                    <a:pt x="55929" y="958561"/>
                  </a:cubicBezTo>
                  <a:cubicBezTo>
                    <a:pt x="55929" y="963104"/>
                    <a:pt x="60465" y="972171"/>
                    <a:pt x="55929" y="972171"/>
                  </a:cubicBezTo>
                  <a:cubicBezTo>
                    <a:pt x="51394" y="972171"/>
                    <a:pt x="55929" y="954027"/>
                    <a:pt x="55929" y="958561"/>
                  </a:cubicBezTo>
                  <a:cubicBezTo>
                    <a:pt x="55929" y="965371"/>
                    <a:pt x="55929" y="972171"/>
                    <a:pt x="55929" y="978972"/>
                  </a:cubicBezTo>
                  <a:cubicBezTo>
                    <a:pt x="55929" y="981240"/>
                    <a:pt x="55929" y="983506"/>
                    <a:pt x="55929" y="985783"/>
                  </a:cubicBezTo>
                  <a:cubicBezTo>
                    <a:pt x="55929" y="988050"/>
                    <a:pt x="56943" y="990555"/>
                    <a:pt x="55929" y="992584"/>
                  </a:cubicBezTo>
                  <a:cubicBezTo>
                    <a:pt x="54495" y="995451"/>
                    <a:pt x="50560" y="996518"/>
                    <a:pt x="49126" y="999384"/>
                  </a:cubicBezTo>
                  <a:cubicBezTo>
                    <a:pt x="48111" y="1001413"/>
                    <a:pt x="50729" y="1004585"/>
                    <a:pt x="49126" y="1006186"/>
                  </a:cubicBezTo>
                  <a:cubicBezTo>
                    <a:pt x="47522" y="1007795"/>
                    <a:pt x="43926" y="1004585"/>
                    <a:pt x="42322" y="1006186"/>
                  </a:cubicBezTo>
                  <a:cubicBezTo>
                    <a:pt x="40718" y="1007795"/>
                    <a:pt x="43926" y="1011386"/>
                    <a:pt x="42322" y="1012996"/>
                  </a:cubicBezTo>
                  <a:cubicBezTo>
                    <a:pt x="40718" y="1014596"/>
                    <a:pt x="37122" y="1011386"/>
                    <a:pt x="35518" y="1012996"/>
                  </a:cubicBezTo>
                  <a:cubicBezTo>
                    <a:pt x="32311" y="1016196"/>
                    <a:pt x="38725" y="1023397"/>
                    <a:pt x="35518" y="1026597"/>
                  </a:cubicBezTo>
                  <a:cubicBezTo>
                    <a:pt x="33915" y="1028207"/>
                    <a:pt x="30319" y="1024997"/>
                    <a:pt x="28715" y="1026597"/>
                  </a:cubicBezTo>
                  <a:cubicBezTo>
                    <a:pt x="25508" y="1029808"/>
                    <a:pt x="31922" y="1036999"/>
                    <a:pt x="28715" y="1040209"/>
                  </a:cubicBezTo>
                  <a:cubicBezTo>
                    <a:pt x="27112" y="1041809"/>
                    <a:pt x="23515" y="1038609"/>
                    <a:pt x="21911" y="1040209"/>
                  </a:cubicBezTo>
                  <a:cubicBezTo>
                    <a:pt x="20308" y="1041809"/>
                    <a:pt x="21911" y="1044743"/>
                    <a:pt x="21911" y="1047009"/>
                  </a:cubicBezTo>
                  <a:cubicBezTo>
                    <a:pt x="21911" y="1049277"/>
                    <a:pt x="21911" y="1051543"/>
                    <a:pt x="21911" y="1053811"/>
                  </a:cubicBezTo>
                  <a:cubicBezTo>
                    <a:pt x="21911" y="1056087"/>
                    <a:pt x="21911" y="1058354"/>
                    <a:pt x="21911" y="1060621"/>
                  </a:cubicBezTo>
                  <a:cubicBezTo>
                    <a:pt x="21911" y="1062887"/>
                    <a:pt x="24179" y="1067422"/>
                    <a:pt x="21911" y="1067422"/>
                  </a:cubicBezTo>
                  <a:cubicBezTo>
                    <a:pt x="19643" y="1067422"/>
                    <a:pt x="21911" y="1058354"/>
                    <a:pt x="21911" y="1060621"/>
                  </a:cubicBezTo>
                  <a:cubicBezTo>
                    <a:pt x="21911" y="1063174"/>
                    <a:pt x="21741" y="1094463"/>
                    <a:pt x="21911" y="1094634"/>
                  </a:cubicBezTo>
                  <a:cubicBezTo>
                    <a:pt x="23515" y="1096235"/>
                    <a:pt x="27112" y="1093034"/>
                    <a:pt x="28715" y="1094634"/>
                  </a:cubicBezTo>
                  <a:cubicBezTo>
                    <a:pt x="30319" y="1096235"/>
                    <a:pt x="27112" y="1099835"/>
                    <a:pt x="28715" y="1101436"/>
                  </a:cubicBezTo>
                  <a:cubicBezTo>
                    <a:pt x="30319" y="1103045"/>
                    <a:pt x="33915" y="1099835"/>
                    <a:pt x="35518" y="1101436"/>
                  </a:cubicBezTo>
                  <a:cubicBezTo>
                    <a:pt x="37122" y="1103045"/>
                    <a:pt x="37786" y="1108246"/>
                    <a:pt x="35518" y="1108246"/>
                  </a:cubicBezTo>
                  <a:cubicBezTo>
                    <a:pt x="33250" y="1108246"/>
                    <a:pt x="35518" y="1099168"/>
                    <a:pt x="35518" y="1101436"/>
                  </a:cubicBezTo>
                  <a:cubicBezTo>
                    <a:pt x="35518" y="1119581"/>
                    <a:pt x="35518" y="1137726"/>
                    <a:pt x="35518" y="1155871"/>
                  </a:cubicBezTo>
                  <a:cubicBezTo>
                    <a:pt x="35518" y="1159081"/>
                    <a:pt x="35827" y="1189580"/>
                    <a:pt x="35518" y="1189884"/>
                  </a:cubicBezTo>
                  <a:cubicBezTo>
                    <a:pt x="33915" y="1191485"/>
                    <a:pt x="30982" y="1189884"/>
                    <a:pt x="28715" y="1189884"/>
                  </a:cubicBezTo>
                  <a:cubicBezTo>
                    <a:pt x="28715" y="1192152"/>
                    <a:pt x="30319" y="1195085"/>
                    <a:pt x="28715" y="1196686"/>
                  </a:cubicBezTo>
                  <a:cubicBezTo>
                    <a:pt x="25508" y="1199895"/>
                    <a:pt x="18315" y="1193485"/>
                    <a:pt x="15108" y="1196686"/>
                  </a:cubicBezTo>
                  <a:cubicBezTo>
                    <a:pt x="13504" y="1198295"/>
                    <a:pt x="16711" y="1201886"/>
                    <a:pt x="15108" y="1203496"/>
                  </a:cubicBezTo>
                  <a:cubicBezTo>
                    <a:pt x="13504" y="1205096"/>
                    <a:pt x="9907" y="1201886"/>
                    <a:pt x="8304" y="1203496"/>
                  </a:cubicBezTo>
                  <a:cubicBezTo>
                    <a:pt x="5096" y="1206696"/>
                    <a:pt x="11512" y="1213897"/>
                    <a:pt x="8304" y="1217097"/>
                  </a:cubicBezTo>
                  <a:cubicBezTo>
                    <a:pt x="6700" y="1218707"/>
                    <a:pt x="3104" y="1215497"/>
                    <a:pt x="1501" y="1217097"/>
                  </a:cubicBezTo>
                  <a:cubicBezTo>
                    <a:pt x="-103" y="1218707"/>
                    <a:pt x="1501" y="1221631"/>
                    <a:pt x="1501" y="1223908"/>
                  </a:cubicBezTo>
                  <a:cubicBezTo>
                    <a:pt x="1501" y="1237509"/>
                    <a:pt x="1501" y="1251121"/>
                    <a:pt x="1501" y="1264722"/>
                  </a:cubicBezTo>
                  <a:cubicBezTo>
                    <a:pt x="1501" y="1266380"/>
                    <a:pt x="1282" y="1284916"/>
                    <a:pt x="1501" y="1285134"/>
                  </a:cubicBezTo>
                  <a:cubicBezTo>
                    <a:pt x="4708" y="1288345"/>
                    <a:pt x="11900" y="1281925"/>
                    <a:pt x="15108" y="1285134"/>
                  </a:cubicBezTo>
                  <a:cubicBezTo>
                    <a:pt x="18315" y="1288345"/>
                    <a:pt x="11900" y="1295536"/>
                    <a:pt x="15108" y="1298746"/>
                  </a:cubicBezTo>
                  <a:cubicBezTo>
                    <a:pt x="18315" y="1301946"/>
                    <a:pt x="25508" y="1295536"/>
                    <a:pt x="28715" y="1298746"/>
                  </a:cubicBezTo>
                  <a:cubicBezTo>
                    <a:pt x="30319" y="1300346"/>
                    <a:pt x="28715" y="1303280"/>
                    <a:pt x="28715" y="1305547"/>
                  </a:cubicBezTo>
                  <a:cubicBezTo>
                    <a:pt x="28715" y="1307814"/>
                    <a:pt x="27112" y="1310747"/>
                    <a:pt x="28715" y="1312347"/>
                  </a:cubicBezTo>
                  <a:cubicBezTo>
                    <a:pt x="30319" y="1313957"/>
                    <a:pt x="34504" y="1310319"/>
                    <a:pt x="35518" y="1312347"/>
                  </a:cubicBezTo>
                  <a:cubicBezTo>
                    <a:pt x="37547" y="1316405"/>
                    <a:pt x="33490" y="1321901"/>
                    <a:pt x="35518" y="1325959"/>
                  </a:cubicBezTo>
                  <a:cubicBezTo>
                    <a:pt x="36533" y="1327988"/>
                    <a:pt x="40718" y="1324359"/>
                    <a:pt x="42322" y="1325959"/>
                  </a:cubicBezTo>
                  <a:cubicBezTo>
                    <a:pt x="43926" y="1327559"/>
                    <a:pt x="40718" y="1331159"/>
                    <a:pt x="42322" y="1332759"/>
                  </a:cubicBezTo>
                  <a:cubicBezTo>
                    <a:pt x="43926" y="1334360"/>
                    <a:pt x="47522" y="1331159"/>
                    <a:pt x="49126" y="1332759"/>
                  </a:cubicBezTo>
                  <a:cubicBezTo>
                    <a:pt x="49399" y="1333036"/>
                    <a:pt x="49126" y="1357477"/>
                    <a:pt x="49126" y="1359972"/>
                  </a:cubicBezTo>
                  <a:cubicBezTo>
                    <a:pt x="49126" y="1373584"/>
                    <a:pt x="49126" y="1387186"/>
                    <a:pt x="49126" y="1400797"/>
                  </a:cubicBezTo>
                  <a:cubicBezTo>
                    <a:pt x="49126" y="1403064"/>
                    <a:pt x="50729" y="1405997"/>
                    <a:pt x="49126" y="1407597"/>
                  </a:cubicBezTo>
                  <a:cubicBezTo>
                    <a:pt x="47522" y="1409207"/>
                    <a:pt x="43926" y="1405997"/>
                    <a:pt x="42322" y="1407597"/>
                  </a:cubicBezTo>
                  <a:cubicBezTo>
                    <a:pt x="39115" y="1410808"/>
                    <a:pt x="45529" y="1417999"/>
                    <a:pt x="42322" y="1421209"/>
                  </a:cubicBezTo>
                  <a:cubicBezTo>
                    <a:pt x="40718" y="1422809"/>
                    <a:pt x="37122" y="1419609"/>
                    <a:pt x="35518" y="1421209"/>
                  </a:cubicBezTo>
                  <a:cubicBezTo>
                    <a:pt x="33915" y="1422809"/>
                    <a:pt x="37122" y="1426409"/>
                    <a:pt x="35518" y="1428009"/>
                  </a:cubicBezTo>
                  <a:cubicBezTo>
                    <a:pt x="33915" y="1429610"/>
                    <a:pt x="30743" y="1427000"/>
                    <a:pt x="28715" y="1428009"/>
                  </a:cubicBezTo>
                  <a:cubicBezTo>
                    <a:pt x="20308" y="1432220"/>
                    <a:pt x="21911" y="1434582"/>
                    <a:pt x="21911" y="1441621"/>
                  </a:cubicBezTo>
                  <a:cubicBezTo>
                    <a:pt x="21911" y="1452956"/>
                    <a:pt x="21911" y="1464300"/>
                    <a:pt x="21911" y="1475634"/>
                  </a:cubicBezTo>
                  <a:cubicBezTo>
                    <a:pt x="21911" y="1477902"/>
                    <a:pt x="21911" y="1480168"/>
                    <a:pt x="21911" y="1482436"/>
                  </a:cubicBezTo>
                  <a:cubicBezTo>
                    <a:pt x="21911" y="1484712"/>
                    <a:pt x="20897" y="1487217"/>
                    <a:pt x="21911" y="1489246"/>
                  </a:cubicBezTo>
                  <a:cubicBezTo>
                    <a:pt x="23345" y="1492113"/>
                    <a:pt x="27280" y="1493180"/>
                    <a:pt x="28715" y="1496047"/>
                  </a:cubicBezTo>
                  <a:cubicBezTo>
                    <a:pt x="30743" y="1500104"/>
                    <a:pt x="25508" y="1506448"/>
                    <a:pt x="28715" y="1509658"/>
                  </a:cubicBezTo>
                  <a:cubicBezTo>
                    <a:pt x="30319" y="1511258"/>
                    <a:pt x="33915" y="1508048"/>
                    <a:pt x="35518" y="1509658"/>
                  </a:cubicBezTo>
                  <a:cubicBezTo>
                    <a:pt x="37122" y="1511258"/>
                    <a:pt x="33915" y="1514859"/>
                    <a:pt x="35518" y="1516459"/>
                  </a:cubicBezTo>
                  <a:cubicBezTo>
                    <a:pt x="44590" y="1525527"/>
                    <a:pt x="42322" y="1505115"/>
                    <a:pt x="42322" y="1523259"/>
                  </a:cubicBezTo>
                  <a:cubicBezTo>
                    <a:pt x="42322" y="1525527"/>
                    <a:pt x="42322" y="1532337"/>
                    <a:pt x="42322" y="1530061"/>
                  </a:cubicBezTo>
                  <a:cubicBezTo>
                    <a:pt x="42322" y="1525527"/>
                    <a:pt x="46858" y="1516459"/>
                    <a:pt x="42322" y="1516459"/>
                  </a:cubicBezTo>
                  <a:cubicBezTo>
                    <a:pt x="37251" y="1516459"/>
                    <a:pt x="39104" y="1526479"/>
                    <a:pt x="35518" y="1530061"/>
                  </a:cubicBezTo>
                  <a:cubicBezTo>
                    <a:pt x="33881" y="1531699"/>
                    <a:pt x="9941" y="1528432"/>
                    <a:pt x="8304" y="1530061"/>
                  </a:cubicBezTo>
                  <a:cubicBezTo>
                    <a:pt x="6700" y="1531670"/>
                    <a:pt x="8304" y="1534604"/>
                    <a:pt x="8304" y="1536871"/>
                  </a:cubicBezTo>
                  <a:cubicBezTo>
                    <a:pt x="8304" y="1539137"/>
                    <a:pt x="8304" y="1541405"/>
                    <a:pt x="8304" y="1543672"/>
                  </a:cubicBezTo>
                  <a:cubicBezTo>
                    <a:pt x="8304" y="1557283"/>
                    <a:pt x="8304" y="1570884"/>
                    <a:pt x="8304" y="1584496"/>
                  </a:cubicBezTo>
                  <a:cubicBezTo>
                    <a:pt x="8304" y="1586762"/>
                    <a:pt x="6700" y="1589697"/>
                    <a:pt x="8304" y="1591297"/>
                  </a:cubicBezTo>
                  <a:cubicBezTo>
                    <a:pt x="9907" y="1592897"/>
                    <a:pt x="13504" y="1589697"/>
                    <a:pt x="15108" y="1591297"/>
                  </a:cubicBezTo>
                  <a:cubicBezTo>
                    <a:pt x="18509" y="1594697"/>
                    <a:pt x="11706" y="1608308"/>
                    <a:pt x="15108" y="1611709"/>
                  </a:cubicBezTo>
                  <a:cubicBezTo>
                    <a:pt x="16711" y="1613309"/>
                    <a:pt x="20308" y="1610109"/>
                    <a:pt x="21911" y="1611709"/>
                  </a:cubicBezTo>
                  <a:cubicBezTo>
                    <a:pt x="23515" y="1613309"/>
                    <a:pt x="20897" y="1616481"/>
                    <a:pt x="21911" y="1618509"/>
                  </a:cubicBezTo>
                  <a:cubicBezTo>
                    <a:pt x="23345" y="1621377"/>
                    <a:pt x="27280" y="1622443"/>
                    <a:pt x="28715" y="1625311"/>
                  </a:cubicBezTo>
                  <a:cubicBezTo>
                    <a:pt x="29729" y="1627339"/>
                    <a:pt x="27112" y="1630511"/>
                    <a:pt x="28715" y="1632121"/>
                  </a:cubicBezTo>
                  <a:cubicBezTo>
                    <a:pt x="30319" y="1633721"/>
                    <a:pt x="33915" y="1630511"/>
                    <a:pt x="35518" y="1632121"/>
                  </a:cubicBezTo>
                  <a:cubicBezTo>
                    <a:pt x="37122" y="1633721"/>
                    <a:pt x="33915" y="1637322"/>
                    <a:pt x="35518" y="1638922"/>
                  </a:cubicBezTo>
                  <a:cubicBezTo>
                    <a:pt x="37122" y="1640522"/>
                    <a:pt x="40718" y="1637322"/>
                    <a:pt x="42322" y="1638922"/>
                  </a:cubicBezTo>
                  <a:cubicBezTo>
                    <a:pt x="43926" y="1640522"/>
                    <a:pt x="41308" y="1643694"/>
                    <a:pt x="42322" y="1645722"/>
                  </a:cubicBezTo>
                  <a:cubicBezTo>
                    <a:pt x="43756" y="1648590"/>
                    <a:pt x="49126" y="1649323"/>
                    <a:pt x="49126" y="1652533"/>
                  </a:cubicBezTo>
                  <a:cubicBezTo>
                    <a:pt x="49126" y="1655733"/>
                    <a:pt x="43756" y="1656467"/>
                    <a:pt x="42322" y="1659334"/>
                  </a:cubicBezTo>
                  <a:cubicBezTo>
                    <a:pt x="41308" y="1661363"/>
                    <a:pt x="43336" y="1664106"/>
                    <a:pt x="42322" y="1666134"/>
                  </a:cubicBezTo>
                  <a:cubicBezTo>
                    <a:pt x="40888" y="1669002"/>
                    <a:pt x="36953" y="1670068"/>
                    <a:pt x="35518" y="1672936"/>
                  </a:cubicBezTo>
                  <a:cubicBezTo>
                    <a:pt x="33490" y="1676993"/>
                    <a:pt x="38725" y="1683337"/>
                    <a:pt x="35518" y="1686547"/>
                  </a:cubicBezTo>
                  <a:cubicBezTo>
                    <a:pt x="33915" y="1688147"/>
                    <a:pt x="30319" y="1684947"/>
                    <a:pt x="28715" y="1686547"/>
                  </a:cubicBezTo>
                  <a:cubicBezTo>
                    <a:pt x="27112" y="1688147"/>
                    <a:pt x="28715" y="1691081"/>
                    <a:pt x="28715" y="1693347"/>
                  </a:cubicBezTo>
                  <a:cubicBezTo>
                    <a:pt x="28715" y="1695852"/>
                    <a:pt x="28440" y="1720294"/>
                    <a:pt x="28715" y="1720561"/>
                  </a:cubicBezTo>
                  <a:cubicBezTo>
                    <a:pt x="30319" y="1722170"/>
                    <a:pt x="33915" y="1718960"/>
                    <a:pt x="35518" y="1720561"/>
                  </a:cubicBezTo>
                  <a:cubicBezTo>
                    <a:pt x="37122" y="1722170"/>
                    <a:pt x="37786" y="1727371"/>
                    <a:pt x="35518" y="1727371"/>
                  </a:cubicBezTo>
                  <a:cubicBezTo>
                    <a:pt x="32311" y="1727371"/>
                    <a:pt x="28715" y="1717360"/>
                    <a:pt x="28715" y="1720561"/>
                  </a:cubicBezTo>
                  <a:cubicBezTo>
                    <a:pt x="28715" y="1727733"/>
                    <a:pt x="33779" y="1734019"/>
                    <a:pt x="35518" y="1740972"/>
                  </a:cubicBezTo>
                  <a:cubicBezTo>
                    <a:pt x="36068" y="1743173"/>
                    <a:pt x="33915" y="1746173"/>
                    <a:pt x="35518" y="1747783"/>
                  </a:cubicBezTo>
                  <a:cubicBezTo>
                    <a:pt x="37122" y="1749383"/>
                    <a:pt x="40122" y="1747231"/>
                    <a:pt x="42322" y="1747783"/>
                  </a:cubicBezTo>
                  <a:cubicBezTo>
                    <a:pt x="49279" y="1749517"/>
                    <a:pt x="55929" y="1752317"/>
                    <a:pt x="62733" y="1754584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A6A115-C536-4210-AEB7-CC79C21A9168}"/>
                </a:ext>
              </a:extLst>
            </p:cNvPr>
            <p:cNvSpPr/>
            <p:nvPr/>
          </p:nvSpPr>
          <p:spPr>
            <a:xfrm>
              <a:off x="6807308" y="4384090"/>
              <a:ext cx="278945" cy="9525"/>
            </a:xfrm>
            <a:custGeom>
              <a:avLst/>
              <a:gdLst>
                <a:gd name="connsiteX0" fmla="*/ 788 w 278945"/>
                <a:gd name="connsiteY0" fmla="*/ -741 h 9525"/>
                <a:gd name="connsiteX1" fmla="*/ 279733 w 278945"/>
                <a:gd name="connsiteY1" fmla="*/ -74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945" h="9525">
                  <a:moveTo>
                    <a:pt x="788" y="-741"/>
                  </a:moveTo>
                  <a:cubicBezTo>
                    <a:pt x="279733" y="-741"/>
                    <a:pt x="279733" y="-741"/>
                    <a:pt x="279733" y="-741"/>
                  </a:cubicBezTo>
                </a:path>
              </a:pathLst>
            </a:custGeom>
            <a:noFill/>
            <a:ln w="11541" cap="flat">
              <a:solidFill>
                <a:srgbClr val="11111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E47CF3-C2E3-43C8-B3A6-C83D86890F89}"/>
                </a:ext>
              </a:extLst>
            </p:cNvPr>
            <p:cNvSpPr/>
            <p:nvPr/>
          </p:nvSpPr>
          <p:spPr>
            <a:xfrm>
              <a:off x="6822281" y="2635948"/>
              <a:ext cx="257482" cy="1741722"/>
            </a:xfrm>
            <a:custGeom>
              <a:avLst/>
              <a:gdLst>
                <a:gd name="connsiteX0" fmla="*/ 21143 w 257482"/>
                <a:gd name="connsiteY0" fmla="*/ 1727371 h 1741722"/>
                <a:gd name="connsiteX1" fmla="*/ 35364 w 257482"/>
                <a:gd name="connsiteY1" fmla="*/ 1699357 h 1741722"/>
                <a:gd name="connsiteX2" fmla="*/ 40698 w 257482"/>
                <a:gd name="connsiteY2" fmla="*/ 1631520 h 1741722"/>
                <a:gd name="connsiteX3" fmla="*/ 57147 w 257482"/>
                <a:gd name="connsiteY3" fmla="*/ 1558807 h 1741722"/>
                <a:gd name="connsiteX4" fmla="*/ 75626 w 257482"/>
                <a:gd name="connsiteY4" fmla="*/ 1535099 h 1741722"/>
                <a:gd name="connsiteX5" fmla="*/ 49299 w 257482"/>
                <a:gd name="connsiteY5" fmla="*/ 1493094 h 1741722"/>
                <a:gd name="connsiteX6" fmla="*/ 18171 w 257482"/>
                <a:gd name="connsiteY6" fmla="*/ 1394091 h 1741722"/>
                <a:gd name="connsiteX7" fmla="*/ 34506 w 257482"/>
                <a:gd name="connsiteY7" fmla="*/ 1268132 h 1741722"/>
                <a:gd name="connsiteX8" fmla="*/ 51623 w 257482"/>
                <a:gd name="connsiteY8" fmla="*/ 1175245 h 1741722"/>
                <a:gd name="connsiteX9" fmla="*/ 47384 w 257482"/>
                <a:gd name="connsiteY9" fmla="*/ 1091796 h 1741722"/>
                <a:gd name="connsiteX10" fmla="*/ 39221 w 257482"/>
                <a:gd name="connsiteY10" fmla="*/ 1016958 h 1741722"/>
                <a:gd name="connsiteX11" fmla="*/ 38602 w 257482"/>
                <a:gd name="connsiteY11" fmla="*/ 794511 h 1741722"/>
                <a:gd name="connsiteX12" fmla="*/ 28325 w 257482"/>
                <a:gd name="connsiteY12" fmla="*/ 676220 h 1741722"/>
                <a:gd name="connsiteX13" fmla="*/ 28525 w 257482"/>
                <a:gd name="connsiteY13" fmla="*/ 611584 h 1741722"/>
                <a:gd name="connsiteX14" fmla="*/ 33239 w 257482"/>
                <a:gd name="connsiteY14" fmla="*/ 486968 h 1741722"/>
                <a:gd name="connsiteX15" fmla="*/ 20181 w 257482"/>
                <a:gd name="connsiteY15" fmla="*/ 421084 h 1741722"/>
                <a:gd name="connsiteX16" fmla="*/ 10846 w 257482"/>
                <a:gd name="connsiteY16" fmla="*/ 322433 h 1741722"/>
                <a:gd name="connsiteX17" fmla="*/ 23905 w 257482"/>
                <a:gd name="connsiteY17" fmla="*/ 239803 h 1741722"/>
                <a:gd name="connsiteX18" fmla="*/ 41612 w 257482"/>
                <a:gd name="connsiteY18" fmla="*/ 150573 h 1741722"/>
                <a:gd name="connsiteX19" fmla="*/ 27353 w 257482"/>
                <a:gd name="connsiteY19" fmla="*/ 78221 h 1741722"/>
                <a:gd name="connsiteX20" fmla="*/ 17142 w 257482"/>
                <a:gd name="connsiteY20" fmla="*/ 49542 h 1741722"/>
                <a:gd name="connsiteX21" fmla="*/ 10989 w 257482"/>
                <a:gd name="connsiteY21" fmla="*/ 24415 h 1741722"/>
                <a:gd name="connsiteX22" fmla="*/ 788 w 257482"/>
                <a:gd name="connsiteY22" fmla="*/ 4555 h 1741722"/>
                <a:gd name="connsiteX23" fmla="*/ 127445 w 257482"/>
                <a:gd name="connsiteY23" fmla="*/ -741 h 1741722"/>
                <a:gd name="connsiteX24" fmla="*/ 254102 w 257482"/>
                <a:gd name="connsiteY24" fmla="*/ -741 h 1741722"/>
                <a:gd name="connsiteX25" fmla="*/ 229498 w 257482"/>
                <a:gd name="connsiteY25" fmla="*/ 26501 h 1741722"/>
                <a:gd name="connsiteX26" fmla="*/ 216207 w 257482"/>
                <a:gd name="connsiteY26" fmla="*/ 118322 h 1741722"/>
                <a:gd name="connsiteX27" fmla="*/ 230533 w 257482"/>
                <a:gd name="connsiteY27" fmla="*/ 204314 h 1741722"/>
                <a:gd name="connsiteX28" fmla="*/ 219262 w 257482"/>
                <a:gd name="connsiteY28" fmla="*/ 284257 h 1741722"/>
                <a:gd name="connsiteX29" fmla="*/ 221520 w 257482"/>
                <a:gd name="connsiteY29" fmla="*/ 370011 h 1741722"/>
                <a:gd name="connsiteX30" fmla="*/ 227140 w 257482"/>
                <a:gd name="connsiteY30" fmla="*/ 438476 h 1741722"/>
                <a:gd name="connsiteX31" fmla="*/ 223632 w 257482"/>
                <a:gd name="connsiteY31" fmla="*/ 505256 h 1741722"/>
                <a:gd name="connsiteX32" fmla="*/ 220906 w 257482"/>
                <a:gd name="connsiteY32" fmla="*/ 544642 h 1741722"/>
                <a:gd name="connsiteX33" fmla="*/ 228427 w 257482"/>
                <a:gd name="connsiteY33" fmla="*/ 662028 h 1741722"/>
                <a:gd name="connsiteX34" fmla="*/ 243948 w 257482"/>
                <a:gd name="connsiteY34" fmla="*/ 733560 h 1741722"/>
                <a:gd name="connsiteX35" fmla="*/ 225242 w 257482"/>
                <a:gd name="connsiteY35" fmla="*/ 804103 h 1741722"/>
                <a:gd name="connsiteX36" fmla="*/ 238579 w 257482"/>
                <a:gd name="connsiteY36" fmla="*/ 917231 h 1741722"/>
                <a:gd name="connsiteX37" fmla="*/ 241743 w 257482"/>
                <a:gd name="connsiteY37" fmla="*/ 1010995 h 1741722"/>
                <a:gd name="connsiteX38" fmla="*/ 228497 w 257482"/>
                <a:gd name="connsiteY38" fmla="*/ 1060621 h 1741722"/>
                <a:gd name="connsiteX39" fmla="*/ 238630 w 257482"/>
                <a:gd name="connsiteY39" fmla="*/ 1127077 h 1741722"/>
                <a:gd name="connsiteX40" fmla="*/ 223824 w 257482"/>
                <a:gd name="connsiteY40" fmla="*/ 1190323 h 1741722"/>
                <a:gd name="connsiteX41" fmla="*/ 206390 w 257482"/>
                <a:gd name="connsiteY41" fmla="*/ 1243882 h 1741722"/>
                <a:gd name="connsiteX42" fmla="*/ 233599 w 257482"/>
                <a:gd name="connsiteY42" fmla="*/ 1306499 h 1741722"/>
                <a:gd name="connsiteX43" fmla="*/ 253007 w 257482"/>
                <a:gd name="connsiteY43" fmla="*/ 1371040 h 1741722"/>
                <a:gd name="connsiteX44" fmla="*/ 236838 w 257482"/>
                <a:gd name="connsiteY44" fmla="*/ 1417455 h 1741722"/>
                <a:gd name="connsiteX45" fmla="*/ 234945 w 257482"/>
                <a:gd name="connsiteY45" fmla="*/ 1497361 h 1741722"/>
                <a:gd name="connsiteX46" fmla="*/ 229799 w 257482"/>
                <a:gd name="connsiteY46" fmla="*/ 1517763 h 1741722"/>
                <a:gd name="connsiteX47" fmla="*/ 215223 w 257482"/>
                <a:gd name="connsiteY47" fmla="*/ 1557978 h 1741722"/>
                <a:gd name="connsiteX48" fmla="*/ 234177 w 257482"/>
                <a:gd name="connsiteY48" fmla="*/ 1620776 h 1741722"/>
                <a:gd name="connsiteX49" fmla="*/ 243036 w 257482"/>
                <a:gd name="connsiteY49" fmla="*/ 1664744 h 1741722"/>
                <a:gd name="connsiteX50" fmla="*/ 236884 w 257482"/>
                <a:gd name="connsiteY50" fmla="*/ 1712502 h 1741722"/>
                <a:gd name="connsiteX51" fmla="*/ 240704 w 257482"/>
                <a:gd name="connsiteY51" fmla="*/ 1740982 h 1741722"/>
                <a:gd name="connsiteX52" fmla="*/ 127491 w 257482"/>
                <a:gd name="connsiteY52" fmla="*/ 1740982 h 1741722"/>
                <a:gd name="connsiteX53" fmla="*/ 21143 w 257482"/>
                <a:gd name="connsiteY53" fmla="*/ 1727371 h 1741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57482" h="1741722">
                  <a:moveTo>
                    <a:pt x="21143" y="1727371"/>
                  </a:moveTo>
                  <a:cubicBezTo>
                    <a:pt x="24915" y="1719884"/>
                    <a:pt x="31315" y="1707282"/>
                    <a:pt x="35364" y="1699357"/>
                  </a:cubicBezTo>
                  <a:cubicBezTo>
                    <a:pt x="39412" y="1691433"/>
                    <a:pt x="41812" y="1660905"/>
                    <a:pt x="40698" y="1631520"/>
                  </a:cubicBezTo>
                  <a:cubicBezTo>
                    <a:pt x="38802" y="1581343"/>
                    <a:pt x="39802" y="1576923"/>
                    <a:pt x="57147" y="1558807"/>
                  </a:cubicBezTo>
                  <a:cubicBezTo>
                    <a:pt x="67310" y="1548206"/>
                    <a:pt x="75626" y="1537538"/>
                    <a:pt x="75626" y="1535099"/>
                  </a:cubicBezTo>
                  <a:cubicBezTo>
                    <a:pt x="75626" y="1532661"/>
                    <a:pt x="63777" y="1513763"/>
                    <a:pt x="49299" y="1493094"/>
                  </a:cubicBezTo>
                  <a:cubicBezTo>
                    <a:pt x="25019" y="1458423"/>
                    <a:pt x="22600" y="1450746"/>
                    <a:pt x="18171" y="1394091"/>
                  </a:cubicBezTo>
                  <a:cubicBezTo>
                    <a:pt x="13628" y="1336007"/>
                    <a:pt x="16809" y="1311490"/>
                    <a:pt x="34506" y="1268132"/>
                  </a:cubicBezTo>
                  <a:cubicBezTo>
                    <a:pt x="50585" y="1228737"/>
                    <a:pt x="56557" y="1196323"/>
                    <a:pt x="51623" y="1175245"/>
                  </a:cubicBezTo>
                  <a:cubicBezTo>
                    <a:pt x="48689" y="1162719"/>
                    <a:pt x="46784" y="1125171"/>
                    <a:pt x="47384" y="1091796"/>
                  </a:cubicBezTo>
                  <a:cubicBezTo>
                    <a:pt x="48137" y="1050457"/>
                    <a:pt x="45536" y="1026616"/>
                    <a:pt x="39221" y="1016958"/>
                  </a:cubicBezTo>
                  <a:cubicBezTo>
                    <a:pt x="24391" y="994279"/>
                    <a:pt x="23915" y="822915"/>
                    <a:pt x="38602" y="794511"/>
                  </a:cubicBezTo>
                  <a:cubicBezTo>
                    <a:pt x="52994" y="766689"/>
                    <a:pt x="46917" y="696775"/>
                    <a:pt x="28325" y="676220"/>
                  </a:cubicBezTo>
                  <a:cubicBezTo>
                    <a:pt x="16437" y="663085"/>
                    <a:pt x="16447" y="660828"/>
                    <a:pt x="28525" y="611584"/>
                  </a:cubicBezTo>
                  <a:cubicBezTo>
                    <a:pt x="43231" y="551614"/>
                    <a:pt x="44898" y="507675"/>
                    <a:pt x="33239" y="486968"/>
                  </a:cubicBezTo>
                  <a:cubicBezTo>
                    <a:pt x="28639" y="478795"/>
                    <a:pt x="22762" y="449153"/>
                    <a:pt x="20181" y="421084"/>
                  </a:cubicBezTo>
                  <a:cubicBezTo>
                    <a:pt x="17599" y="393023"/>
                    <a:pt x="13399" y="348627"/>
                    <a:pt x="10846" y="322433"/>
                  </a:cubicBezTo>
                  <a:cubicBezTo>
                    <a:pt x="6655" y="279485"/>
                    <a:pt x="7941" y="271369"/>
                    <a:pt x="23905" y="239803"/>
                  </a:cubicBezTo>
                  <a:cubicBezTo>
                    <a:pt x="38564" y="210810"/>
                    <a:pt x="41612" y="195474"/>
                    <a:pt x="41612" y="150573"/>
                  </a:cubicBezTo>
                  <a:cubicBezTo>
                    <a:pt x="41612" y="105825"/>
                    <a:pt x="39116" y="93176"/>
                    <a:pt x="27353" y="78221"/>
                  </a:cubicBezTo>
                  <a:cubicBezTo>
                    <a:pt x="19504" y="68249"/>
                    <a:pt x="14913" y="55343"/>
                    <a:pt x="17142" y="49542"/>
                  </a:cubicBezTo>
                  <a:cubicBezTo>
                    <a:pt x="19371" y="43732"/>
                    <a:pt x="16599" y="32425"/>
                    <a:pt x="10989" y="24415"/>
                  </a:cubicBezTo>
                  <a:cubicBezTo>
                    <a:pt x="5379" y="16395"/>
                    <a:pt x="788" y="7461"/>
                    <a:pt x="788" y="4555"/>
                  </a:cubicBezTo>
                  <a:cubicBezTo>
                    <a:pt x="788" y="1641"/>
                    <a:pt x="57785" y="-741"/>
                    <a:pt x="127445" y="-741"/>
                  </a:cubicBezTo>
                  <a:lnTo>
                    <a:pt x="254102" y="-741"/>
                  </a:lnTo>
                  <a:lnTo>
                    <a:pt x="229498" y="26501"/>
                  </a:lnTo>
                  <a:cubicBezTo>
                    <a:pt x="201632" y="57343"/>
                    <a:pt x="197680" y="84651"/>
                    <a:pt x="216207" y="118322"/>
                  </a:cubicBezTo>
                  <a:cubicBezTo>
                    <a:pt x="223589" y="131743"/>
                    <a:pt x="228497" y="161204"/>
                    <a:pt x="230533" y="204314"/>
                  </a:cubicBezTo>
                  <a:cubicBezTo>
                    <a:pt x="233364" y="264245"/>
                    <a:pt x="232395" y="271122"/>
                    <a:pt x="219262" y="284257"/>
                  </a:cubicBezTo>
                  <a:cubicBezTo>
                    <a:pt x="200183" y="303336"/>
                    <a:pt x="200970" y="333197"/>
                    <a:pt x="221520" y="370011"/>
                  </a:cubicBezTo>
                  <a:cubicBezTo>
                    <a:pt x="237936" y="399405"/>
                    <a:pt x="238007" y="400281"/>
                    <a:pt x="227140" y="438476"/>
                  </a:cubicBezTo>
                  <a:cubicBezTo>
                    <a:pt x="218320" y="469489"/>
                    <a:pt x="217623" y="482748"/>
                    <a:pt x="223632" y="505256"/>
                  </a:cubicBezTo>
                  <a:cubicBezTo>
                    <a:pt x="229779" y="528278"/>
                    <a:pt x="229288" y="535384"/>
                    <a:pt x="220906" y="544642"/>
                  </a:cubicBezTo>
                  <a:cubicBezTo>
                    <a:pt x="202848" y="564606"/>
                    <a:pt x="206630" y="623623"/>
                    <a:pt x="228427" y="662028"/>
                  </a:cubicBezTo>
                  <a:cubicBezTo>
                    <a:pt x="244791" y="690860"/>
                    <a:pt x="246927" y="700709"/>
                    <a:pt x="243948" y="733560"/>
                  </a:cubicBezTo>
                  <a:cubicBezTo>
                    <a:pt x="242048" y="754516"/>
                    <a:pt x="233630" y="786253"/>
                    <a:pt x="225242" y="804103"/>
                  </a:cubicBezTo>
                  <a:cubicBezTo>
                    <a:pt x="206394" y="844203"/>
                    <a:pt x="209697" y="872216"/>
                    <a:pt x="238579" y="917231"/>
                  </a:cubicBezTo>
                  <a:cubicBezTo>
                    <a:pt x="263920" y="956713"/>
                    <a:pt x="264617" y="977401"/>
                    <a:pt x="241743" y="1010995"/>
                  </a:cubicBezTo>
                  <a:cubicBezTo>
                    <a:pt x="227752" y="1031541"/>
                    <a:pt x="225047" y="1041666"/>
                    <a:pt x="228497" y="1060621"/>
                  </a:cubicBezTo>
                  <a:cubicBezTo>
                    <a:pt x="230881" y="1073718"/>
                    <a:pt x="235441" y="1103626"/>
                    <a:pt x="238630" y="1127077"/>
                  </a:cubicBezTo>
                  <a:cubicBezTo>
                    <a:pt x="244302" y="1168805"/>
                    <a:pt x="243986" y="1170158"/>
                    <a:pt x="223824" y="1190323"/>
                  </a:cubicBezTo>
                  <a:cubicBezTo>
                    <a:pt x="205270" y="1208877"/>
                    <a:pt x="203537" y="1214202"/>
                    <a:pt x="206390" y="1243882"/>
                  </a:cubicBezTo>
                  <a:cubicBezTo>
                    <a:pt x="208764" y="1268589"/>
                    <a:pt x="215568" y="1284248"/>
                    <a:pt x="233599" y="1306499"/>
                  </a:cubicBezTo>
                  <a:cubicBezTo>
                    <a:pt x="256278" y="1334483"/>
                    <a:pt x="257380" y="1338141"/>
                    <a:pt x="253007" y="1371040"/>
                  </a:cubicBezTo>
                  <a:cubicBezTo>
                    <a:pt x="250457" y="1390224"/>
                    <a:pt x="243181" y="1411112"/>
                    <a:pt x="236838" y="1417455"/>
                  </a:cubicBezTo>
                  <a:cubicBezTo>
                    <a:pt x="222750" y="1431543"/>
                    <a:pt x="221788" y="1472139"/>
                    <a:pt x="234945" y="1497361"/>
                  </a:cubicBezTo>
                  <a:cubicBezTo>
                    <a:pt x="243856" y="1514439"/>
                    <a:pt x="243510" y="1515811"/>
                    <a:pt x="229799" y="1517763"/>
                  </a:cubicBezTo>
                  <a:cubicBezTo>
                    <a:pt x="216716" y="1519631"/>
                    <a:pt x="215113" y="1524050"/>
                    <a:pt x="215223" y="1557978"/>
                  </a:cubicBezTo>
                  <a:cubicBezTo>
                    <a:pt x="215324" y="1589011"/>
                    <a:pt x="218842" y="1600669"/>
                    <a:pt x="234177" y="1620776"/>
                  </a:cubicBezTo>
                  <a:cubicBezTo>
                    <a:pt x="251878" y="1643979"/>
                    <a:pt x="252409" y="1646618"/>
                    <a:pt x="243036" y="1664744"/>
                  </a:cubicBezTo>
                  <a:cubicBezTo>
                    <a:pt x="236559" y="1677269"/>
                    <a:pt x="234403" y="1694004"/>
                    <a:pt x="236884" y="1712502"/>
                  </a:cubicBezTo>
                  <a:lnTo>
                    <a:pt x="240704" y="1740982"/>
                  </a:lnTo>
                  <a:lnTo>
                    <a:pt x="127491" y="1740982"/>
                  </a:lnTo>
                  <a:cubicBezTo>
                    <a:pt x="16523" y="1740982"/>
                    <a:pt x="14418" y="1740705"/>
                    <a:pt x="21143" y="1727371"/>
                  </a:cubicBezTo>
                  <a:close/>
                </a:path>
              </a:pathLst>
            </a:custGeom>
            <a:solidFill>
              <a:srgbClr val="FFE6D5"/>
            </a:solidFill>
            <a:ln w="13274" cap="flat">
              <a:noFill/>
              <a:custDash>
                <a:ds d="418072" sp="209035"/>
              </a:custDash>
              <a:bevel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D283FC8-179D-4F3A-8078-18DABA5AF9F1}"/>
                </a:ext>
              </a:extLst>
            </p:cNvPr>
            <p:cNvSpPr txBox="1"/>
            <p:nvPr/>
          </p:nvSpPr>
          <p:spPr>
            <a:xfrm>
              <a:off x="1108811" y="1884501"/>
              <a:ext cx="26212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Edge shortening and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110B80B-4E25-4DA6-A58B-23A9A3DFEA91}"/>
                </a:ext>
              </a:extLst>
            </p:cNvPr>
            <p:cNvSpPr txBox="1"/>
            <p:nvPr/>
          </p:nvSpPr>
          <p:spPr>
            <a:xfrm>
              <a:off x="1101951" y="2199348"/>
              <a:ext cx="2050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rounded corners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2F62BC-65BD-451D-85D3-BF0989DDF721}"/>
                </a:ext>
              </a:extLst>
            </p:cNvPr>
            <p:cNvSpPr txBox="1"/>
            <p:nvPr/>
          </p:nvSpPr>
          <p:spPr>
            <a:xfrm>
              <a:off x="4845672" y="2079964"/>
              <a:ext cx="2579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Line edge roughness</a:t>
              </a: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A4C04-F350-4C37-8182-2C3AABB7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A303E-08CE-4746-82A7-DA802880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48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EE1EA8-5B24-E047-2FE0-AE404D36487E}"/>
              </a:ext>
            </a:extLst>
          </p:cNvPr>
          <p:cNvCxnSpPr>
            <a:cxnSpLocks/>
          </p:cNvCxnSpPr>
          <p:nvPr/>
        </p:nvCxnSpPr>
        <p:spPr>
          <a:xfrm>
            <a:off x="6763737" y="2100162"/>
            <a:ext cx="0" cy="28906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89EE33B-BFCA-88FE-1704-6FBE7BB591E1}"/>
              </a:ext>
            </a:extLst>
          </p:cNvPr>
          <p:cNvSpPr/>
          <p:nvPr/>
        </p:nvSpPr>
        <p:spPr>
          <a:xfrm>
            <a:off x="4811773" y="1287211"/>
            <a:ext cx="3649691" cy="46741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3140E4-5DAC-EBA1-1956-BFCDF9E78D52}"/>
                  </a:ext>
                </a:extLst>
              </p:cNvPr>
              <p:cNvSpPr txBox="1"/>
              <p:nvPr/>
            </p:nvSpPr>
            <p:spPr>
              <a:xfrm>
                <a:off x="3080832" y="5587707"/>
                <a:ext cx="6376682" cy="39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𝑊𝐼𝐷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𝑟𝑎𝑛𝑑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𝑠𝑦𝑠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3140E4-5DAC-EBA1-1956-BFCDF9E78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832" y="5587707"/>
                <a:ext cx="6376682" cy="398507"/>
              </a:xfrm>
              <a:prstGeom prst="rect">
                <a:avLst/>
              </a:prstGeom>
              <a:blipFill>
                <a:blip r:embed="rId3"/>
                <a:stretch>
                  <a:fillRect l="-1625" t="-24615" r="-191" b="-384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BB2B781-3431-4AA5-5BF0-63CAA3DEF338}"/>
              </a:ext>
            </a:extLst>
          </p:cNvPr>
          <p:cNvSpPr/>
          <p:nvPr/>
        </p:nvSpPr>
        <p:spPr>
          <a:xfrm>
            <a:off x="4075216" y="5160346"/>
            <a:ext cx="4841929" cy="35779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Additive nature of process variation</a:t>
            </a:r>
          </a:p>
        </p:txBody>
      </p:sp>
    </p:spTree>
    <p:extLst>
      <p:ext uri="{BB962C8B-B14F-4D97-AF65-F5344CB8AC3E}">
        <p14:creationId xmlns:p14="http://schemas.microsoft.com/office/powerpoint/2010/main" val="21099178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78948-F38C-451E-96CC-D6CBF989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Varius</a:t>
            </a:r>
            <a:r>
              <a:rPr lang="en-US" dirty="0"/>
              <a:t> Mathematical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54703-983C-4FEA-ADCA-29D114C8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D0E0CF-A693-4D4E-B755-52ECBA40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49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02FBDA-E218-40DE-B919-0E4D5BE02C57}"/>
                  </a:ext>
                </a:extLst>
              </p:cNvPr>
              <p:cNvSpPr txBox="1"/>
              <p:nvPr/>
            </p:nvSpPr>
            <p:spPr>
              <a:xfrm>
                <a:off x="5586999" y="1607965"/>
                <a:ext cx="3127330" cy="895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IN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 </m:t>
                      </m:r>
                      <m:f>
                        <m:f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02FBDA-E218-40DE-B919-0E4D5BE02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999" y="1607965"/>
                <a:ext cx="3127330" cy="8953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7B4F9C6-FF72-0AE2-926D-4D41008B3DC8}"/>
              </a:ext>
            </a:extLst>
          </p:cNvPr>
          <p:cNvSpPr/>
          <p:nvPr/>
        </p:nvSpPr>
        <p:spPr>
          <a:xfrm>
            <a:off x="2329132" y="1607965"/>
            <a:ext cx="2798878" cy="97647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Alpha power law for gate delay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2710B7C1-3BD3-34BF-7C4C-7172E9E421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6074898"/>
                  </p:ext>
                </p:extLst>
              </p:nvPr>
            </p:nvGraphicFramePr>
            <p:xfrm>
              <a:off x="3180272" y="2827715"/>
              <a:ext cx="6096000" cy="343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5026">
                      <a:extLst>
                        <a:ext uri="{9D8B030D-6E8A-4147-A177-3AD203B41FA5}">
                          <a16:colId xmlns:a16="http://schemas.microsoft.com/office/drawing/2014/main" val="3731614254"/>
                        </a:ext>
                      </a:extLst>
                    </a:gridCol>
                    <a:gridCol w="4410974">
                      <a:extLst>
                        <a:ext uri="{9D8B030D-6E8A-4147-A177-3AD203B41FA5}">
                          <a16:colId xmlns:a16="http://schemas.microsoft.com/office/drawing/2014/main" val="11705766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Term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Meaning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4551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Gate delay (switching time)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1028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𝑒𝑓𝑓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Effective channel length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6987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IN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Supply voltage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80953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</a:rPr>
                                      <m:t>𝑡h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Threshold voltage (reduces at the rate of 2.5 mV/</a:t>
                          </a:r>
                          <a14:m>
                            <m:oMath xmlns:m="http://schemas.openxmlformats.org/officeDocument/2006/math"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en-IN" sz="2000" dirty="0"/>
                            <a:t> with temperature)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8261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IN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Between 1.1 and 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2341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IN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Mobility of carriers, for silicon</a:t>
                          </a:r>
                        </a:p>
                        <a:p>
                          <a:r>
                            <a:rPr lang="en-IN" sz="20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∝</m:t>
                              </m:r>
                              <m:sSup>
                                <m:sSup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−1.5</m:t>
                                  </m:r>
                                </m:sup>
                              </m:sSup>
                            </m:oMath>
                          </a14:m>
                          <a:endParaRPr lang="en-IN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32346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2710B7C1-3BD3-34BF-7C4C-7172E9E421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6074898"/>
                  </p:ext>
                </p:extLst>
              </p:nvPr>
            </p:nvGraphicFramePr>
            <p:xfrm>
              <a:off x="3180272" y="2827715"/>
              <a:ext cx="6096000" cy="3435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5026">
                      <a:extLst>
                        <a:ext uri="{9D8B030D-6E8A-4147-A177-3AD203B41FA5}">
                          <a16:colId xmlns:a16="http://schemas.microsoft.com/office/drawing/2014/main" val="3731614254"/>
                        </a:ext>
                      </a:extLst>
                    </a:gridCol>
                    <a:gridCol w="4410974">
                      <a:extLst>
                        <a:ext uri="{9D8B030D-6E8A-4147-A177-3AD203B41FA5}">
                          <a16:colId xmlns:a16="http://schemas.microsoft.com/office/drawing/2014/main" val="117057660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Term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Meaning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4551358"/>
                      </a:ext>
                    </a:extLst>
                  </a:tr>
                  <a:tr h="4209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61" t="-100000" r="-262816" b="-6318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Gate delay (switching time)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1028341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61" t="-197143" r="-262816" b="-52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Effective channel length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698768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61" t="-320000" r="-262816" b="-46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Supply voltage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809534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61" t="-237391" r="-262816" b="-16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8398" t="-237391" r="-552" b="-16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882613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61" t="-596923" r="-262816" b="-18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dirty="0"/>
                            <a:t>Between 1.1 and 1.5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2341016"/>
                      </a:ext>
                    </a:extLst>
                  </a:tr>
                  <a:tr h="7045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61" t="-390517" r="-262816" b="-4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8398" t="-390517" r="-552" b="-4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32346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C4801C0-9795-911B-989C-5E7063B11054}"/>
              </a:ext>
            </a:extLst>
          </p:cNvPr>
          <p:cNvSpPr/>
          <p:nvPr/>
        </p:nvSpPr>
        <p:spPr>
          <a:xfrm>
            <a:off x="6909816" y="20705"/>
            <a:ext cx="3689173" cy="133364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In older technologies, transistors always slowed down with increasing temperature</a:t>
            </a:r>
          </a:p>
        </p:txBody>
      </p:sp>
    </p:spTree>
    <p:extLst>
      <p:ext uri="{BB962C8B-B14F-4D97-AF65-F5344CB8AC3E}">
        <p14:creationId xmlns:p14="http://schemas.microsoft.com/office/powerpoint/2010/main" val="47393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EB35-E0CC-4A19-B1D2-75487C2F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Points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DE369-AC67-4B59-B97D-3DEF7DE8E6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81188" y="1280160"/>
            <a:ext cx="7721493" cy="470789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 fault simply </a:t>
            </a:r>
            <a:r>
              <a:rPr lang="en-IN" dirty="0">
                <a:solidFill>
                  <a:srgbClr val="00B050"/>
                </a:solidFill>
              </a:rPr>
              <a:t>represents</a:t>
            </a:r>
            <a:r>
              <a:rPr lang="en-IN" dirty="0"/>
              <a:t> a problem in the system. It may or may not manifest into an </a:t>
            </a:r>
            <a:r>
              <a:rPr lang="en-IN" dirty="0">
                <a:solidFill>
                  <a:srgbClr val="FF0000"/>
                </a:solidFill>
              </a:rPr>
              <a:t>error</a:t>
            </a:r>
            <a:r>
              <a:rPr lang="en-IN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An error is an incorrect </a:t>
            </a:r>
            <a:r>
              <a:rPr lang="en-IN" dirty="0">
                <a:solidFill>
                  <a:srgbClr val="0070C0"/>
                </a:solidFill>
              </a:rPr>
              <a:t>internal state </a:t>
            </a:r>
            <a:r>
              <a:rPr lang="en-IN" dirty="0"/>
              <a:t>that may or may not manifest into a </a:t>
            </a:r>
            <a:r>
              <a:rPr lang="en-IN" dirty="0">
                <a:solidFill>
                  <a:srgbClr val="7030A0"/>
                </a:solidFill>
              </a:rPr>
              <a:t>failure</a:t>
            </a:r>
            <a:r>
              <a:rPr lang="en-IN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</a:rPr>
              <a:t>Failures</a:t>
            </a:r>
            <a:r>
              <a:rPr lang="en-IN" dirty="0"/>
              <a:t> can be of several types: </a:t>
            </a:r>
          </a:p>
          <a:p>
            <a:pPr marL="573088" lvl="1" indent="-342900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Erroneous</a:t>
            </a:r>
            <a:r>
              <a:rPr lang="en-IN" dirty="0"/>
              <a:t> output</a:t>
            </a:r>
          </a:p>
          <a:p>
            <a:pPr marL="573088" lvl="1" indent="-342900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Fail-stop</a:t>
            </a:r>
            <a:r>
              <a:rPr lang="en-IN" dirty="0"/>
              <a:t> failures: the system just stops</a:t>
            </a:r>
          </a:p>
          <a:p>
            <a:pPr marL="573088" lvl="1" indent="-342900"/>
            <a:r>
              <a:rPr lang="en-IN" dirty="0">
                <a:solidFill>
                  <a:srgbClr val="0070C0"/>
                </a:solidFill>
              </a:rPr>
              <a:t>Byzantine</a:t>
            </a:r>
            <a:r>
              <a:rPr lang="en-IN" dirty="0"/>
              <a:t> failures: the processor behaves maliciously and sends confusing signals to other elements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CDA3D-319A-4346-8C4F-53464CC62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BFEAB2-FD83-41F2-9787-AD5D1A1760C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7325D-427E-4964-9AA6-E80D337B4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22078736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FC86-51BB-22B4-9BB1-DF08EDE7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Systematic Variation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74118F-43AF-59E3-E5F7-CAC2B0BE4C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80616" y="1074797"/>
                <a:ext cx="6858000" cy="1355314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r>
                  <a:rPr lang="en-IN" dirty="0"/>
                  <a:t> are </a:t>
                </a:r>
                <a:r>
                  <a:rPr lang="en-IN" dirty="0">
                    <a:solidFill>
                      <a:srgbClr val="00B050"/>
                    </a:solidFill>
                  </a:rPr>
                  <a:t>linearly</a:t>
                </a:r>
                <a:r>
                  <a:rPr lang="en-IN" dirty="0"/>
                  <a:t> related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dirty="0"/>
                  <a:t>Assume that the </a:t>
                </a:r>
                <a:r>
                  <a:rPr lang="en-IN" dirty="0">
                    <a:solidFill>
                      <a:srgbClr val="7030A0"/>
                    </a:solidFill>
                  </a:rPr>
                  <a:t>variation</a:t>
                </a:r>
                <a:r>
                  <a:rPr lang="en-IN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r>
                  <a:rPr lang="en-IN" dirty="0"/>
                  <a:t> is half that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endParaRPr lang="en-I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dirty="0"/>
                  <a:t>Let </a:t>
                </a:r>
                <a:r>
                  <a:rPr lang="en-IN" i="1" dirty="0"/>
                  <a:t>d </a:t>
                </a:r>
                <a:r>
                  <a:rPr lang="en-IN" dirty="0"/>
                  <a:t>be the </a:t>
                </a:r>
                <a:r>
                  <a:rPr lang="en-IN" dirty="0">
                    <a:solidFill>
                      <a:srgbClr val="0070C0"/>
                    </a:solidFill>
                  </a:rPr>
                  <a:t>deviation</a:t>
                </a:r>
                <a:r>
                  <a:rPr lang="en-IN" dirty="0"/>
                  <a:t> from ideal </a:t>
                </a:r>
                <a:r>
                  <a:rPr lang="en-IN" dirty="0">
                    <a:solidFill>
                      <a:srgbClr val="00B050"/>
                    </a:solidFill>
                  </a:rPr>
                  <a:t>parameters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74118F-43AF-59E3-E5F7-CAC2B0BE4C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80616" y="1074797"/>
                <a:ext cx="6858000" cy="1355314"/>
              </a:xfrm>
              <a:blipFill>
                <a:blip r:embed="rId3"/>
                <a:stretch>
                  <a:fillRect l="-800" t="-2242" b="-85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5A011-58FB-9043-F408-9C9B4FF1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0C51A-E7C5-14D2-BE6A-FFC4BF47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FA4A3E-F932-70D3-08BF-89E40A4F4070}"/>
              </a:ext>
            </a:extLst>
          </p:cNvPr>
          <p:cNvSpPr txBox="1"/>
          <p:nvPr/>
        </p:nvSpPr>
        <p:spPr>
          <a:xfrm>
            <a:off x="3333044" y="4222526"/>
            <a:ext cx="8496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2400" dirty="0"/>
              <a:t>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DA17CC-067E-509D-94DB-B79D471F085D}"/>
                  </a:ext>
                </a:extLst>
              </p:cNvPr>
              <p:cNvSpPr txBox="1"/>
              <p:nvPr/>
            </p:nvSpPr>
            <p:spPr>
              <a:xfrm>
                <a:off x="4559971" y="2639207"/>
                <a:ext cx="30720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DA17CC-067E-509D-94DB-B79D471F0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971" y="2639207"/>
                <a:ext cx="3072059" cy="369332"/>
              </a:xfrm>
              <a:prstGeom prst="rect">
                <a:avLst/>
              </a:prstGeom>
              <a:blipFill>
                <a:blip r:embed="rId4"/>
                <a:stretch>
                  <a:fillRect l="-1587" r="-198" b="-180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998F33-0626-B261-95F8-9C7A9BA6E2B6}"/>
                  </a:ext>
                </a:extLst>
              </p:cNvPr>
              <p:cNvSpPr txBox="1"/>
              <p:nvPr/>
            </p:nvSpPr>
            <p:spPr>
              <a:xfrm>
                <a:off x="2267949" y="4591859"/>
                <a:ext cx="7562391" cy="888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𝑝𝑑𝑓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l-GR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I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998F33-0626-B261-95F8-9C7A9BA6E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949" y="4591859"/>
                <a:ext cx="7562391" cy="8886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B5B1D86-C5D2-3A74-E7DE-3C844736974E}"/>
              </a:ext>
            </a:extLst>
          </p:cNvPr>
          <p:cNvSpPr txBox="1">
            <a:spLocks/>
          </p:cNvSpPr>
          <p:nvPr/>
        </p:nvSpPr>
        <p:spPr>
          <a:xfrm>
            <a:off x="1817355" y="3333886"/>
            <a:ext cx="8134653" cy="8886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</a:rPr>
              <a:t>Discretize</a:t>
            </a:r>
            <a:r>
              <a:rPr lang="en-IN" dirty="0">
                <a:solidFill>
                  <a:schemeClr val="tx1"/>
                </a:solidFill>
              </a:rPr>
              <a:t> the die’s surface into a 2D </a:t>
            </a:r>
            <a:r>
              <a:rPr lang="en-IN" dirty="0">
                <a:solidFill>
                  <a:srgbClr val="9F2241"/>
                </a:solidFill>
              </a:rPr>
              <a:t>grid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Let </a:t>
            </a:r>
            <a:r>
              <a:rPr lang="en-IN" b="1" i="1" dirty="0">
                <a:solidFill>
                  <a:schemeClr val="tx1"/>
                </a:solidFill>
              </a:rPr>
              <a:t>X </a:t>
            </a:r>
            <a:r>
              <a:rPr lang="en-IN" dirty="0">
                <a:solidFill>
                  <a:schemeClr val="tx1"/>
                </a:solidFill>
              </a:rPr>
              <a:t>be a </a:t>
            </a:r>
            <a:r>
              <a:rPr lang="en-IN" dirty="0">
                <a:solidFill>
                  <a:srgbClr val="00B050"/>
                </a:solidFill>
              </a:rPr>
              <a:t>vector</a:t>
            </a:r>
            <a:r>
              <a:rPr lang="en-IN" dirty="0">
                <a:solidFill>
                  <a:schemeClr val="tx1"/>
                </a:solidFill>
              </a:rPr>
              <a:t> that contains the </a:t>
            </a:r>
            <a:r>
              <a:rPr lang="en-IN" dirty="0">
                <a:solidFill>
                  <a:srgbClr val="7030A0"/>
                </a:solidFill>
              </a:rPr>
              <a:t>deviation</a:t>
            </a:r>
            <a:r>
              <a:rPr lang="en-IN" dirty="0">
                <a:solidFill>
                  <a:schemeClr val="tx1"/>
                </a:solidFill>
              </a:rPr>
              <a:t> for each grid cell.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29F9EBC-C73E-EDD4-8806-C1B88DA32617}"/>
              </a:ext>
            </a:extLst>
          </p:cNvPr>
          <p:cNvSpPr/>
          <p:nvPr/>
        </p:nvSpPr>
        <p:spPr>
          <a:xfrm>
            <a:off x="3093134" y="5625148"/>
            <a:ext cx="5645483" cy="51758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Modelled as a multivariate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18647688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3D29A-6CF5-43FA-8098-A242B9CB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Spherical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49D69-5433-4B12-8F9F-D6771750FB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19326" y="2162130"/>
                <a:ext cx="8243978" cy="251843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>
                    <a:solidFill>
                      <a:srgbClr val="9F2241"/>
                    </a:solidFill>
                  </a:rPr>
                  <a:t>covariance</a:t>
                </a:r>
                <a:r>
                  <a:rPr lang="en-US" dirty="0"/>
                  <a:t> matrix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>
                    <a:solidFill>
                      <a:srgbClr val="7030A0"/>
                    </a:solidFill>
                  </a:rPr>
                  <a:t>mean</a:t>
                </a:r>
                <a:r>
                  <a:rPr lang="en-US" dirty="0"/>
                  <a:t> vector (all values in this case are </a:t>
                </a:r>
                <a:r>
                  <a:rPr lang="en-US" dirty="0">
                    <a:solidFill>
                      <a:srgbClr val="0070C0"/>
                    </a:solidFill>
                  </a:rPr>
                  <a:t>equal</a:t>
                </a:r>
                <a:r>
                  <a:rPr lang="en-US" dirty="0"/>
                  <a:t> to 0)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B050"/>
                    </a:solidFill>
                    <a:latin typeface="Comic Sans MS" panose="030F0702030302020204" pitchFamily="66" charset="0"/>
                  </a:rPr>
                  <a:t>Assumptions</a:t>
                </a:r>
                <a:r>
                  <a:rPr lang="en-US" dirty="0"/>
                  <a:t>: </a:t>
                </a:r>
              </a:p>
              <a:p>
                <a:pPr marL="573088" lvl="1" indent="-342900"/>
                <a:r>
                  <a:rPr lang="en-US" dirty="0">
                    <a:solidFill>
                      <a:srgbClr val="692146"/>
                    </a:solidFill>
                  </a:rPr>
                  <a:t>Covariance</a:t>
                </a:r>
                <a:r>
                  <a:rPr lang="en-US" dirty="0"/>
                  <a:t> is isotropic (does not depend on the direction)</a:t>
                </a:r>
              </a:p>
              <a:p>
                <a:pPr marL="573088" lvl="1" indent="-342900"/>
                <a:r>
                  <a:rPr lang="en-US" dirty="0"/>
                  <a:t>It only depends on the </a:t>
                </a:r>
                <a:r>
                  <a:rPr lang="en-US" dirty="0">
                    <a:solidFill>
                      <a:srgbClr val="0070C0"/>
                    </a:solidFill>
                  </a:rPr>
                  <a:t>Euclidean</a:t>
                </a:r>
                <a:r>
                  <a:rPr lang="en-US" dirty="0"/>
                  <a:t> distance between two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grid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cells</a:t>
                </a:r>
              </a:p>
              <a:p>
                <a:pPr marL="573088" lvl="1" indent="-342900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49D69-5433-4B12-8F9F-D6771750FB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19326" y="2162130"/>
                <a:ext cx="8243978" cy="2518431"/>
              </a:xfrm>
              <a:blipFill>
                <a:blip r:embed="rId3"/>
                <a:stretch>
                  <a:fillRect l="-666" t="-12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58716-173F-4094-80B1-1794946C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32400-332C-49EE-AE0B-3DAD1B42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92C228-5102-452D-A031-4AED301B8080}"/>
                  </a:ext>
                </a:extLst>
              </p:cNvPr>
              <p:cNvSpPr txBox="1"/>
              <p:nvPr/>
            </p:nvSpPr>
            <p:spPr>
              <a:xfrm>
                <a:off x="4631329" y="4756289"/>
                <a:ext cx="2544030" cy="763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92C228-5102-452D-A031-4AED301B8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329" y="4756289"/>
                <a:ext cx="2544030" cy="763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C139C8-E4DB-184E-C5E6-EDD511CEAD61}"/>
                  </a:ext>
                </a:extLst>
              </p:cNvPr>
              <p:cNvSpPr txBox="1"/>
              <p:nvPr/>
            </p:nvSpPr>
            <p:spPr>
              <a:xfrm>
                <a:off x="2260121" y="970081"/>
                <a:ext cx="7562391" cy="888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𝑝𝑑𝑓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l-GR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I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C139C8-E4DB-184E-C5E6-EDD511CEA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121" y="970081"/>
                <a:ext cx="7562391" cy="8886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3E4384-EC96-8CE4-56F6-7F2E047C3DDA}"/>
              </a:ext>
            </a:extLst>
          </p:cNvPr>
          <p:cNvSpPr/>
          <p:nvPr/>
        </p:nvSpPr>
        <p:spPr>
          <a:xfrm>
            <a:off x="3516703" y="5712527"/>
            <a:ext cx="5305245" cy="56912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General relationship between the covariance and correlation of two variables </a:t>
            </a:r>
            <a:r>
              <a:rPr lang="en-IN" sz="2000" i="1" dirty="0"/>
              <a:t>U</a:t>
            </a:r>
            <a:r>
              <a:rPr lang="en-IN" sz="2000" dirty="0"/>
              <a:t> and </a:t>
            </a:r>
            <a:r>
              <a:rPr lang="en-IN" sz="2000" i="1" dirty="0"/>
              <a:t>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C4376BF-EC4C-144A-1B55-2B1A9E65DB44}"/>
                  </a:ext>
                </a:extLst>
              </p:cNvPr>
              <p:cNvSpPr/>
              <p:nvPr/>
            </p:nvSpPr>
            <p:spPr>
              <a:xfrm>
                <a:off x="8321616" y="4680560"/>
                <a:ext cx="1841689" cy="569128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IN" sz="2000" dirty="0"/>
                  <a:t> is the std. dev. of </a:t>
                </a:r>
                <a:r>
                  <a:rPr lang="en-IN" sz="2000" i="1" dirty="0"/>
                  <a:t>U </a:t>
                </a:r>
                <a:endParaRPr lang="en-IN" sz="2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C4376BF-EC4C-144A-1B55-2B1A9E65D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616" y="4680560"/>
                <a:ext cx="1841689" cy="569128"/>
              </a:xfrm>
              <a:prstGeom prst="rect">
                <a:avLst/>
              </a:prstGeom>
              <a:blipFill>
                <a:blip r:embed="rId6"/>
                <a:stretch>
                  <a:fillRect t="-17021" r="-990" b="-30851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3032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9F4F-E3EB-C589-3814-90B9E713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 of the Correlation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EF83B8-CC1B-92C1-5277-87965BBAAC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01181" y="1190149"/>
                <a:ext cx="7320893" cy="1665194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dirty="0"/>
                  <a:t>We </a:t>
                </a:r>
                <a:r>
                  <a:rPr lang="en-IN" dirty="0">
                    <a:solidFill>
                      <a:srgbClr val="0070C0"/>
                    </a:solidFill>
                  </a:rPr>
                  <a:t>assume</a:t>
                </a:r>
                <a:r>
                  <a:rPr lang="en-IN" dirty="0"/>
                  <a:t> that the standard </a:t>
                </a:r>
                <a:r>
                  <a:rPr lang="en-IN" dirty="0">
                    <a:solidFill>
                      <a:srgbClr val="00B050"/>
                    </a:solidFill>
                  </a:rPr>
                  <a:t>deviation</a:t>
                </a:r>
                <a:r>
                  <a:rPr lang="en-IN" dirty="0"/>
                  <a:t> is the same for all </a:t>
                </a:r>
                <a:r>
                  <a:rPr lang="en-IN" dirty="0">
                    <a:solidFill>
                      <a:srgbClr val="9F2241"/>
                    </a:solidFill>
                  </a:rPr>
                  <a:t>grid</a:t>
                </a:r>
                <a:r>
                  <a:rPr lang="en-IN" dirty="0"/>
                  <a:t> cells. It is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𝑠𝑦𝑠</m:t>
                        </m:r>
                      </m:sub>
                    </m:sSub>
                  </m:oMath>
                </a14:m>
                <a:endParaRPr lang="en-I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IN" dirty="0"/>
                  <a:t> is the </a:t>
                </a:r>
                <a:r>
                  <a:rPr lang="en-IN" dirty="0">
                    <a:solidFill>
                      <a:srgbClr val="692146"/>
                    </a:solidFill>
                  </a:rPr>
                  <a:t>covariance</a:t>
                </a:r>
                <a:r>
                  <a:rPr lang="en-IN" dirty="0"/>
                  <a:t> matrix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IN" dirty="0"/>
                  <a:t> is the </a:t>
                </a:r>
                <a:r>
                  <a:rPr lang="en-IN" dirty="0">
                    <a:solidFill>
                      <a:schemeClr val="accent6">
                        <a:lumMod val="75000"/>
                      </a:schemeClr>
                    </a:solidFill>
                  </a:rPr>
                  <a:t>correlation</a:t>
                </a:r>
                <a:r>
                  <a:rPr lang="en-IN" dirty="0"/>
                  <a:t> matrix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dirty="0"/>
                  <a:t>Let </a:t>
                </a:r>
                <a:r>
                  <a:rPr lang="en-IN" i="1" dirty="0"/>
                  <a:t>U </a:t>
                </a:r>
                <a:r>
                  <a:rPr lang="en-IN" dirty="0"/>
                  <a:t>and </a:t>
                </a:r>
                <a:r>
                  <a:rPr lang="en-IN" i="1" dirty="0"/>
                  <a:t>V</a:t>
                </a:r>
                <a:r>
                  <a:rPr lang="en-IN" dirty="0"/>
                  <a:t> represent the </a:t>
                </a:r>
                <a:r>
                  <a:rPr lang="en-IN" dirty="0">
                    <a:solidFill>
                      <a:srgbClr val="0070C0"/>
                    </a:solidFill>
                  </a:rPr>
                  <a:t>deviations</a:t>
                </a:r>
                <a:r>
                  <a:rPr lang="en-IN" dirty="0"/>
                  <a:t> at two grid cells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EF83B8-CC1B-92C1-5277-87965BBAAC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01181" y="1190149"/>
                <a:ext cx="7320893" cy="1665194"/>
              </a:xfrm>
              <a:blipFill>
                <a:blip r:embed="rId3"/>
                <a:stretch>
                  <a:fillRect l="-749" t="-1465" b="-51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2AA5E-338A-745E-4C35-0390AC48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54435-D4D6-88BD-87D1-03AF810D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A8DD8A-95D1-0433-A0E7-0A0576A73250}"/>
                  </a:ext>
                </a:extLst>
              </p:cNvPr>
              <p:cNvSpPr txBox="1"/>
              <p:nvPr/>
            </p:nvSpPr>
            <p:spPr>
              <a:xfrm>
                <a:off x="4582199" y="3108670"/>
                <a:ext cx="3147913" cy="4059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𝑠𝑦𝑠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A8DD8A-95D1-0433-A0E7-0A0576A73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199" y="3108670"/>
                <a:ext cx="3147913" cy="405945"/>
              </a:xfrm>
              <a:prstGeom prst="rect">
                <a:avLst/>
              </a:prstGeom>
              <a:blipFill>
                <a:blip r:embed="rId4"/>
                <a:stretch>
                  <a:fillRect l="-1744" r="-2713" b="-238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DFEEBD-FE19-9480-0287-1674D15EB165}"/>
                  </a:ext>
                </a:extLst>
              </p:cNvPr>
              <p:cNvSpPr txBox="1"/>
              <p:nvPr/>
            </p:nvSpPr>
            <p:spPr>
              <a:xfrm>
                <a:off x="3588662" y="4852305"/>
                <a:ext cx="4180888" cy="11396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&lt; 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1 − </m:t>
                              </m:r>
                              <m:f>
                                <m:f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den>
                              </m:f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f>
                                <m:f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p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 ≥ 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0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DFEEBD-FE19-9480-0287-1674D15EB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662" y="4852305"/>
                <a:ext cx="4180888" cy="11396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941A8CD-EE66-1407-E195-7DD59FFC2797}"/>
              </a:ext>
            </a:extLst>
          </p:cNvPr>
          <p:cNvSpPr/>
          <p:nvPr/>
        </p:nvSpPr>
        <p:spPr>
          <a:xfrm>
            <a:off x="2166704" y="3994984"/>
            <a:ext cx="7605646" cy="70209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Varius</a:t>
            </a:r>
            <a:r>
              <a:rPr lang="en-IN" sz="2000" dirty="0"/>
              <a:t> models the correlation matrix using the spherical function that is only a function of the inter-cell distance, </a:t>
            </a:r>
            <a:r>
              <a:rPr lang="en-IN" sz="2000" i="1" dirty="0"/>
              <a:t>r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264926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9C8DC-7DC2-42C4-B745-E1315B8FD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C05F1-A7CB-402F-B245-654D853D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870CB-5007-4B92-8810-4BB36231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FCE5FD-BB30-495B-82E4-DA96BDC35FF3}"/>
                  </a:ext>
                </a:extLst>
              </p:cNvPr>
              <p:cNvSpPr txBox="1"/>
              <p:nvPr/>
            </p:nvSpPr>
            <p:spPr>
              <a:xfrm>
                <a:off x="3771482" y="2718900"/>
                <a:ext cx="3777444" cy="697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𝑝𝑑𝑓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0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sSup>
                                    <m:sSup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𝑟𝑎𝑛𝑑</m:t>
                                      </m:r>
                                    </m:sub>
                                    <m:sup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FCE5FD-BB30-495B-82E4-DA96BDC35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482" y="2718900"/>
                <a:ext cx="3777444" cy="6976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366812-85ED-4658-8A92-94F8BF769B58}"/>
                  </a:ext>
                </a:extLst>
              </p:cNvPr>
              <p:cNvSpPr txBox="1"/>
              <p:nvPr/>
            </p:nvSpPr>
            <p:spPr>
              <a:xfrm>
                <a:off x="6096000" y="3976683"/>
                <a:ext cx="2680798" cy="626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IN" sz="2000" i="1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𝑟𝑎𝑛𝑑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+ </m:t>
                          </m:r>
                          <m:sSubSup>
                            <m:sSub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𝑠𝑦𝑠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366812-85ED-4658-8A92-94F8BF769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976683"/>
                <a:ext cx="2680798" cy="626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E45D84DC-FEC2-5E9A-5F2C-84A0D0CE17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658" y="1055606"/>
            <a:ext cx="425139" cy="4251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6E80D4-92F3-D411-BDC0-4056EFB353EC}"/>
                  </a:ext>
                </a:extLst>
              </p:cNvPr>
              <p:cNvSpPr txBox="1"/>
              <p:nvPr/>
            </p:nvSpPr>
            <p:spPr>
              <a:xfrm>
                <a:off x="2829837" y="1051729"/>
                <a:ext cx="4761432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r>
                  <a:rPr lang="en-IN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IN" sz="2000" dirty="0"/>
                  <a:t> are no more </a:t>
                </a:r>
                <a:r>
                  <a:rPr lang="en-IN" sz="2000" dirty="0">
                    <a:solidFill>
                      <a:srgbClr val="00B050"/>
                    </a:solidFill>
                  </a:rPr>
                  <a:t>linearly</a:t>
                </a:r>
                <a:r>
                  <a:rPr lang="en-IN" sz="2000" dirty="0"/>
                  <a:t> related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6E80D4-92F3-D411-BDC0-4056EFB35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837" y="1051729"/>
                <a:ext cx="4761432" cy="424732"/>
              </a:xfrm>
              <a:prstGeom prst="rect">
                <a:avLst/>
              </a:prstGeom>
              <a:blipFill>
                <a:blip r:embed="rId6"/>
                <a:stretch>
                  <a:fillRect t="-8696" r="-512" b="-202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EB8A3FAB-E42C-FFEB-BC18-5E012169D573}"/>
              </a:ext>
            </a:extLst>
          </p:cNvPr>
          <p:cNvSpPr/>
          <p:nvPr/>
        </p:nvSpPr>
        <p:spPr>
          <a:xfrm>
            <a:off x="3698487" y="1565596"/>
            <a:ext cx="3841673" cy="94938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Both are modelled as univariate normal distributions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5BCAD88-C8A4-DEDD-4677-807084B406D4}"/>
              </a:ext>
            </a:extLst>
          </p:cNvPr>
          <p:cNvSpPr/>
          <p:nvPr/>
        </p:nvSpPr>
        <p:spPr>
          <a:xfrm>
            <a:off x="1934503" y="3959526"/>
            <a:ext cx="3523143" cy="66582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Combine systematic and random variation</a:t>
            </a:r>
          </a:p>
        </p:txBody>
      </p:sp>
    </p:spTree>
    <p:extLst>
      <p:ext uri="{BB962C8B-B14F-4D97-AF65-F5344CB8AC3E}">
        <p14:creationId xmlns:p14="http://schemas.microsoft.com/office/powerpoint/2010/main" val="22870337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F4E93-A67D-81A3-BB4C-D3698508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</a:t>
            </a:r>
            <a:r>
              <a:rPr lang="en-IN" dirty="0" err="1"/>
              <a:t>Varius</a:t>
            </a:r>
            <a:r>
              <a:rPr lang="en-IN" dirty="0"/>
              <a:t> for Statistical Timing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33E207-D9B4-6D1D-77CA-022B7FC7A2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80616" y="1280160"/>
                <a:ext cx="8657988" cy="4982617"/>
              </a:xfrm>
            </p:spPr>
            <p:txBody>
              <a:bodyPr/>
              <a:lstStyle/>
              <a:p>
                <a:r>
                  <a:rPr lang="en-IN" dirty="0">
                    <a:solidFill>
                      <a:srgbClr val="01708C"/>
                    </a:solidFill>
                    <a:latin typeface="Comic Sans MS" panose="030F0702030302020204" pitchFamily="66" charset="0"/>
                  </a:rPr>
                  <a:t>Assumptions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𝑠𝑦𝑠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𝑟𝑎𝑛𝑑</m:t>
                        </m:r>
                      </m:sub>
                    </m:sSub>
                  </m:oMath>
                </a14:m>
                <a:endParaRPr lang="en-I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=0.09</m:t>
                    </m:r>
                  </m:oMath>
                </a14:m>
                <a:endParaRPr lang="en-IN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dirty="0"/>
                  <a:t>Perform </a:t>
                </a:r>
                <a:r>
                  <a:rPr lang="en-IN" dirty="0">
                    <a:solidFill>
                      <a:srgbClr val="7030A0"/>
                    </a:solidFill>
                  </a:rPr>
                  <a:t>simulations</a:t>
                </a:r>
                <a:r>
                  <a:rPr lang="en-IN" dirty="0"/>
                  <a:t> to verify if a </a:t>
                </a:r>
                <a:r>
                  <a:rPr lang="en-IN" dirty="0">
                    <a:solidFill>
                      <a:srgbClr val="00B050"/>
                    </a:solidFill>
                  </a:rPr>
                  <a:t>design</a:t>
                </a:r>
                <a:r>
                  <a:rPr lang="en-IN" dirty="0"/>
                  <a:t> works properly with different process variation </a:t>
                </a:r>
                <a:r>
                  <a:rPr lang="en-IN" dirty="0">
                    <a:solidFill>
                      <a:srgbClr val="FF0000"/>
                    </a:solidFill>
                  </a:rPr>
                  <a:t>maps</a:t>
                </a:r>
                <a:endParaRPr lang="en-IN" b="0" dirty="0">
                  <a:solidFill>
                    <a:srgbClr val="FF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dirty="0"/>
                  <a:t>For a </a:t>
                </a:r>
                <a:r>
                  <a:rPr lang="en-IN" dirty="0">
                    <a:solidFill>
                      <a:srgbClr val="00B050"/>
                    </a:solidFill>
                  </a:rPr>
                  <a:t>functional unit</a:t>
                </a:r>
                <a:r>
                  <a:rPr lang="en-IN" dirty="0"/>
                  <a:t>, assume a constant systematic component (</a:t>
                </a:r>
                <a:r>
                  <a:rPr lang="en-IN" dirty="0">
                    <a:solidFill>
                      <a:srgbClr val="FF0000"/>
                    </a:solidFill>
                  </a:rPr>
                  <a:t>simulate</a:t>
                </a:r>
                <a:r>
                  <a:rPr lang="en-IN" dirty="0"/>
                  <a:t> using the spherical correlation structure)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dirty="0"/>
                  <a:t>Model the </a:t>
                </a:r>
                <a:r>
                  <a:rPr lang="en-IN" dirty="0">
                    <a:solidFill>
                      <a:srgbClr val="C00000"/>
                    </a:solidFill>
                  </a:rPr>
                  <a:t>timing</a:t>
                </a:r>
                <a:r>
                  <a:rPr lang="en-IN" dirty="0"/>
                  <a:t> paths as </a:t>
                </a:r>
                <a:r>
                  <a:rPr lang="en-IN" dirty="0">
                    <a:solidFill>
                      <a:srgbClr val="0070C0"/>
                    </a:solidFill>
                  </a:rPr>
                  <a:t>normal</a:t>
                </a:r>
                <a:r>
                  <a:rPr lang="en-IN" dirty="0"/>
                  <a:t> distributions (</a:t>
                </a:r>
                <a:r>
                  <a:rPr lang="en-IN" dirty="0">
                    <a:solidFill>
                      <a:srgbClr val="FF0000"/>
                    </a:solidFill>
                  </a:rPr>
                  <a:t>random</a:t>
                </a:r>
                <a:r>
                  <a:rPr lang="en-IN" dirty="0"/>
                  <a:t> component) with the </a:t>
                </a:r>
                <a:r>
                  <a:rPr lang="en-IN" dirty="0">
                    <a:solidFill>
                      <a:srgbClr val="625D9C"/>
                    </a:solidFill>
                  </a:rPr>
                  <a:t>mean</a:t>
                </a:r>
                <a:r>
                  <a:rPr lang="en-IN" dirty="0"/>
                  <a:t> as the systematic component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dirty="0"/>
                  <a:t>If there are </a:t>
                </a:r>
                <a:r>
                  <a:rPr lang="en-IN" dirty="0">
                    <a:solidFill>
                      <a:srgbClr val="692146"/>
                    </a:solidFill>
                  </a:rPr>
                  <a:t>multiple</a:t>
                </a:r>
                <a:r>
                  <a:rPr lang="en-IN" dirty="0"/>
                  <a:t> timing paths, take the </a:t>
                </a:r>
                <a:r>
                  <a:rPr lang="en-IN" dirty="0">
                    <a:solidFill>
                      <a:srgbClr val="FF0000"/>
                    </a:solidFill>
                  </a:rPr>
                  <a:t>maximum</a:t>
                </a:r>
                <a:r>
                  <a:rPr lang="en-IN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dirty="0"/>
                  <a:t>Arrive at the </a:t>
                </a:r>
                <a:r>
                  <a:rPr lang="en-IN" dirty="0">
                    <a:solidFill>
                      <a:srgbClr val="01708C"/>
                    </a:solidFill>
                  </a:rPr>
                  <a:t>distribution</a:t>
                </a:r>
                <a:r>
                  <a:rPr lang="en-IN" dirty="0"/>
                  <a:t> of the </a:t>
                </a:r>
                <a:r>
                  <a:rPr lang="en-IN" dirty="0">
                    <a:solidFill>
                      <a:srgbClr val="00B050"/>
                    </a:solidFill>
                  </a:rPr>
                  <a:t>delay</a:t>
                </a:r>
                <a:r>
                  <a:rPr lang="en-IN" dirty="0"/>
                  <a:t> of the </a:t>
                </a:r>
                <a:r>
                  <a:rPr lang="en-IN" dirty="0">
                    <a:solidFill>
                      <a:srgbClr val="C00000"/>
                    </a:solidFill>
                  </a:rPr>
                  <a:t>circuit</a:t>
                </a:r>
                <a:r>
                  <a:rPr lang="en-IN" dirty="0"/>
                  <a:t> (for a given </a:t>
                </a:r>
                <a:r>
                  <a:rPr lang="en-IN" dirty="0">
                    <a:solidFill>
                      <a:srgbClr val="01708C"/>
                    </a:solidFill>
                  </a:rPr>
                  <a:t>variation</a:t>
                </a:r>
                <a:r>
                  <a:rPr lang="en-IN" dirty="0"/>
                  <a:t> map)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33E207-D9B4-6D1D-77CA-022B7FC7A2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80616" y="1280160"/>
                <a:ext cx="8657988" cy="4982617"/>
              </a:xfrm>
              <a:blipFill>
                <a:blip r:embed="rId3"/>
                <a:stretch>
                  <a:fillRect l="-775" t="-612" r="-1268" b="-22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7149C-FE51-D611-C91D-AC482F63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A4682-38D1-9990-55E8-30A739B8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993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61BD4-4247-E23B-4363-7DF26653A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to Mitigate the Effects of Process Variation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43776-48D7-0360-E63E-484DE7E1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F3D57-DF2D-D208-50B9-47098DAB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55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9FE398-C23D-B720-B081-BD76D77158FB}"/>
              </a:ext>
            </a:extLst>
          </p:cNvPr>
          <p:cNvSpPr/>
          <p:nvPr/>
        </p:nvSpPr>
        <p:spPr>
          <a:xfrm>
            <a:off x="1998454" y="1371600"/>
            <a:ext cx="2268747" cy="60103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Random variation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D167810-9CA7-DE4C-19EC-7669DE182CA1}"/>
              </a:ext>
            </a:extLst>
          </p:cNvPr>
          <p:cNvSpPr/>
          <p:nvPr/>
        </p:nvSpPr>
        <p:spPr>
          <a:xfrm>
            <a:off x="4689894" y="1469396"/>
            <a:ext cx="405442" cy="405441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97EBB4-7778-B0F9-F1FA-6AA7D9CEC66B}"/>
              </a:ext>
            </a:extLst>
          </p:cNvPr>
          <p:cNvSpPr txBox="1"/>
          <p:nvPr/>
        </p:nvSpPr>
        <p:spPr>
          <a:xfrm>
            <a:off x="5249154" y="1202177"/>
            <a:ext cx="5351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Perform </a:t>
            </a:r>
            <a:r>
              <a:rPr lang="en-IN" sz="2000" dirty="0">
                <a:solidFill>
                  <a:srgbClr val="FF0000"/>
                </a:solidFill>
              </a:rPr>
              <a:t>statistical</a:t>
            </a:r>
            <a:r>
              <a:rPr lang="en-IN" sz="2000" dirty="0"/>
              <a:t> timing analysis for a large number of </a:t>
            </a:r>
            <a:r>
              <a:rPr lang="en-IN" sz="2000" dirty="0">
                <a:solidFill>
                  <a:srgbClr val="00B050"/>
                </a:solidFill>
              </a:rPr>
              <a:t>variation</a:t>
            </a:r>
            <a:r>
              <a:rPr lang="en-IN" sz="2000" dirty="0"/>
              <a:t> maps. Add a </a:t>
            </a:r>
            <a:r>
              <a:rPr lang="en-IN" sz="2000" dirty="0">
                <a:solidFill>
                  <a:schemeClr val="accent4"/>
                </a:solidFill>
              </a:rPr>
              <a:t>margin</a:t>
            </a:r>
            <a:r>
              <a:rPr lang="en-IN" sz="2000" dirty="0"/>
              <a:t> and set the clock </a:t>
            </a:r>
            <a:r>
              <a:rPr lang="en-IN" sz="2000" dirty="0">
                <a:solidFill>
                  <a:srgbClr val="0070C0"/>
                </a:solidFill>
              </a:rPr>
              <a:t>frequency</a:t>
            </a:r>
            <a:r>
              <a:rPr lang="en-IN" sz="2000" dirty="0"/>
              <a:t> accordingly.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AB9B2F7-E5BF-C725-26D0-ED23B8269AE2}"/>
              </a:ext>
            </a:extLst>
          </p:cNvPr>
          <p:cNvSpPr/>
          <p:nvPr/>
        </p:nvSpPr>
        <p:spPr>
          <a:xfrm>
            <a:off x="4267201" y="2827968"/>
            <a:ext cx="2825151" cy="60103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Systematic variation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C085CB5-24C0-BF51-D376-71B3F80B7E05}"/>
              </a:ext>
            </a:extLst>
          </p:cNvPr>
          <p:cNvSpPr/>
          <p:nvPr/>
        </p:nvSpPr>
        <p:spPr>
          <a:xfrm>
            <a:off x="7291041" y="4427972"/>
            <a:ext cx="260147" cy="144625"/>
          </a:xfrm>
          <a:custGeom>
            <a:avLst/>
            <a:gdLst>
              <a:gd name="connsiteX0" fmla="*/ 66257 w 260147"/>
              <a:gd name="connsiteY0" fmla="*/ 35714 h 144625"/>
              <a:gd name="connsiteX1" fmla="*/ 131730 w 260147"/>
              <a:gd name="connsiteY1" fmla="*/ 35609 h 144625"/>
              <a:gd name="connsiteX2" fmla="*/ 131915 w 260147"/>
              <a:gd name="connsiteY2" fmla="*/ 17462 h 144625"/>
              <a:gd name="connsiteX3" fmla="*/ 132106 w 260147"/>
              <a:gd name="connsiteY3" fmla="*/ -685 h 144625"/>
              <a:gd name="connsiteX4" fmla="*/ 197081 w 260147"/>
              <a:gd name="connsiteY4" fmla="*/ 35273 h 144625"/>
              <a:gd name="connsiteX5" fmla="*/ 260885 w 260147"/>
              <a:gd name="connsiteY5" fmla="*/ 72118 h 144625"/>
              <a:gd name="connsiteX6" fmla="*/ 196101 w 260147"/>
              <a:gd name="connsiteY6" fmla="*/ 108475 h 144625"/>
              <a:gd name="connsiteX7" fmla="*/ 132477 w 260147"/>
              <a:gd name="connsiteY7" fmla="*/ 143941 h 144625"/>
              <a:gd name="connsiteX8" fmla="*/ 132193 w 260147"/>
              <a:gd name="connsiteY8" fmla="*/ 125736 h 144625"/>
              <a:gd name="connsiteX9" fmla="*/ 131909 w 260147"/>
              <a:gd name="connsiteY9" fmla="*/ 107531 h 144625"/>
              <a:gd name="connsiteX10" fmla="*/ 66442 w 260147"/>
              <a:gd name="connsiteY10" fmla="*/ 107629 h 144625"/>
              <a:gd name="connsiteX11" fmla="*/ 975 w 260147"/>
              <a:gd name="connsiteY11" fmla="*/ 107728 h 144625"/>
              <a:gd name="connsiteX12" fmla="*/ 882 w 260147"/>
              <a:gd name="connsiteY12" fmla="*/ 71770 h 144625"/>
              <a:gd name="connsiteX13" fmla="*/ 790 w 260147"/>
              <a:gd name="connsiteY13" fmla="*/ 35812 h 144625"/>
              <a:gd name="connsiteX14" fmla="*/ 66257 w 260147"/>
              <a:gd name="connsiteY14" fmla="*/ 35714 h 14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0147" h="144625">
                <a:moveTo>
                  <a:pt x="66257" y="35714"/>
                </a:moveTo>
                <a:lnTo>
                  <a:pt x="131730" y="35609"/>
                </a:lnTo>
                <a:lnTo>
                  <a:pt x="131915" y="17462"/>
                </a:lnTo>
                <a:lnTo>
                  <a:pt x="132106" y="-685"/>
                </a:lnTo>
                <a:lnTo>
                  <a:pt x="197081" y="35273"/>
                </a:lnTo>
                <a:cubicBezTo>
                  <a:pt x="250131" y="64631"/>
                  <a:pt x="261835" y="71387"/>
                  <a:pt x="260885" y="72118"/>
                </a:cubicBezTo>
                <a:cubicBezTo>
                  <a:pt x="260248" y="72604"/>
                  <a:pt x="231092" y="88967"/>
                  <a:pt x="196101" y="108475"/>
                </a:cubicBezTo>
                <a:lnTo>
                  <a:pt x="132477" y="143941"/>
                </a:lnTo>
                <a:lnTo>
                  <a:pt x="132193" y="125736"/>
                </a:lnTo>
                <a:lnTo>
                  <a:pt x="131909" y="107531"/>
                </a:lnTo>
                <a:lnTo>
                  <a:pt x="66442" y="107629"/>
                </a:lnTo>
                <a:lnTo>
                  <a:pt x="975" y="107728"/>
                </a:lnTo>
                <a:lnTo>
                  <a:pt x="882" y="71770"/>
                </a:lnTo>
                <a:lnTo>
                  <a:pt x="790" y="35812"/>
                </a:lnTo>
                <a:lnTo>
                  <a:pt x="66257" y="35714"/>
                </a:lnTo>
                <a:close/>
              </a:path>
            </a:pathLst>
          </a:custGeom>
          <a:solidFill>
            <a:srgbClr val="1B0675"/>
          </a:solidFill>
          <a:ln w="904" cap="flat">
            <a:solidFill>
              <a:srgbClr val="07070A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24469B-4822-7937-2CB7-45829CF33BB7}"/>
              </a:ext>
            </a:extLst>
          </p:cNvPr>
          <p:cNvSpPr/>
          <p:nvPr/>
        </p:nvSpPr>
        <p:spPr>
          <a:xfrm>
            <a:off x="6348735" y="4015446"/>
            <a:ext cx="819036" cy="1076043"/>
          </a:xfrm>
          <a:custGeom>
            <a:avLst/>
            <a:gdLst>
              <a:gd name="connsiteX0" fmla="*/ 4552 w 819036"/>
              <a:gd name="connsiteY0" fmla="*/ 4 h 1076043"/>
              <a:gd name="connsiteX1" fmla="*/ 815 w 819036"/>
              <a:gd name="connsiteY1" fmla="*/ 3742 h 1076043"/>
              <a:gd name="connsiteX2" fmla="*/ 815 w 819036"/>
              <a:gd name="connsiteY2" fmla="*/ 1072317 h 1076043"/>
              <a:gd name="connsiteX3" fmla="*/ 4552 w 819036"/>
              <a:gd name="connsiteY3" fmla="*/ 1076048 h 1076043"/>
              <a:gd name="connsiteX4" fmla="*/ 427495 w 819036"/>
              <a:gd name="connsiteY4" fmla="*/ 1076048 h 1076043"/>
              <a:gd name="connsiteX5" fmla="*/ 431232 w 819036"/>
              <a:gd name="connsiteY5" fmla="*/ 1072317 h 1076043"/>
              <a:gd name="connsiteX6" fmla="*/ 431232 w 819036"/>
              <a:gd name="connsiteY6" fmla="*/ 355528 h 1076043"/>
              <a:gd name="connsiteX7" fmla="*/ 816126 w 819036"/>
              <a:gd name="connsiteY7" fmla="*/ 355528 h 1076043"/>
              <a:gd name="connsiteX8" fmla="*/ 819851 w 819036"/>
              <a:gd name="connsiteY8" fmla="*/ 351791 h 1076043"/>
              <a:gd name="connsiteX9" fmla="*/ 819851 w 819036"/>
              <a:gd name="connsiteY9" fmla="*/ 4147 h 1076043"/>
              <a:gd name="connsiteX10" fmla="*/ 816126 w 819036"/>
              <a:gd name="connsiteY10" fmla="*/ 416 h 1076043"/>
              <a:gd name="connsiteX11" fmla="*/ 429123 w 819036"/>
              <a:gd name="connsiteY11" fmla="*/ 416 h 1076043"/>
              <a:gd name="connsiteX12" fmla="*/ 427495 w 819036"/>
              <a:gd name="connsiteY12" fmla="*/ 4 h 1076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9036" h="1076043">
                <a:moveTo>
                  <a:pt x="4552" y="4"/>
                </a:moveTo>
                <a:cubicBezTo>
                  <a:pt x="2483" y="4"/>
                  <a:pt x="815" y="1673"/>
                  <a:pt x="815" y="3742"/>
                </a:cubicBezTo>
                <a:lnTo>
                  <a:pt x="815" y="1072317"/>
                </a:lnTo>
                <a:cubicBezTo>
                  <a:pt x="815" y="1074385"/>
                  <a:pt x="2483" y="1076048"/>
                  <a:pt x="4552" y="1076048"/>
                </a:cubicBezTo>
                <a:lnTo>
                  <a:pt x="427495" y="1076048"/>
                </a:lnTo>
                <a:cubicBezTo>
                  <a:pt x="429563" y="1076048"/>
                  <a:pt x="431232" y="1074385"/>
                  <a:pt x="431232" y="1072317"/>
                </a:cubicBezTo>
                <a:lnTo>
                  <a:pt x="431232" y="355528"/>
                </a:lnTo>
                <a:lnTo>
                  <a:pt x="816126" y="355528"/>
                </a:lnTo>
                <a:cubicBezTo>
                  <a:pt x="818194" y="355528"/>
                  <a:pt x="819851" y="353853"/>
                  <a:pt x="819851" y="351791"/>
                </a:cubicBezTo>
                <a:lnTo>
                  <a:pt x="819851" y="4147"/>
                </a:lnTo>
                <a:cubicBezTo>
                  <a:pt x="819851" y="2084"/>
                  <a:pt x="818194" y="416"/>
                  <a:pt x="816126" y="416"/>
                </a:cubicBezTo>
                <a:lnTo>
                  <a:pt x="429123" y="416"/>
                </a:lnTo>
                <a:cubicBezTo>
                  <a:pt x="428630" y="172"/>
                  <a:pt x="428086" y="4"/>
                  <a:pt x="427495" y="4"/>
                </a:cubicBezTo>
                <a:close/>
              </a:path>
            </a:pathLst>
          </a:custGeom>
          <a:solidFill>
            <a:srgbClr val="FFE6D5"/>
          </a:solidFill>
          <a:ln w="8686" cap="flat">
            <a:solidFill>
              <a:srgbClr val="15111D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5DE5A5-280C-8A3E-B925-82137EEEC5F8}"/>
              </a:ext>
            </a:extLst>
          </p:cNvPr>
          <p:cNvSpPr txBox="1"/>
          <p:nvPr/>
        </p:nvSpPr>
        <p:spPr>
          <a:xfrm>
            <a:off x="5866766" y="5286492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Optical proximity correction (OPC)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674BEF-505B-82EC-EB1A-FF591A793095}"/>
              </a:ext>
            </a:extLst>
          </p:cNvPr>
          <p:cNvSpPr/>
          <p:nvPr/>
        </p:nvSpPr>
        <p:spPr>
          <a:xfrm>
            <a:off x="7857368" y="3938706"/>
            <a:ext cx="992064" cy="1237880"/>
          </a:xfrm>
          <a:custGeom>
            <a:avLst/>
            <a:gdLst>
              <a:gd name="connsiteX0" fmla="*/ 837776 w 992064"/>
              <a:gd name="connsiteY0" fmla="*/ 56 h 1237880"/>
              <a:gd name="connsiteX1" fmla="*/ 834027 w 992064"/>
              <a:gd name="connsiteY1" fmla="*/ 3790 h 1237880"/>
              <a:gd name="connsiteX2" fmla="*/ 834027 w 992064"/>
              <a:gd name="connsiteY2" fmla="*/ 82848 h 1237880"/>
              <a:gd name="connsiteX3" fmla="*/ 507503 w 992064"/>
              <a:gd name="connsiteY3" fmla="*/ 82848 h 1237880"/>
              <a:gd name="connsiteX4" fmla="*/ 505875 w 992064"/>
              <a:gd name="connsiteY4" fmla="*/ 82440 h 1237880"/>
              <a:gd name="connsiteX5" fmla="*/ 158023 w 992064"/>
              <a:gd name="connsiteY5" fmla="*/ 82440 h 1237880"/>
              <a:gd name="connsiteX6" fmla="*/ 158023 w 992064"/>
              <a:gd name="connsiteY6" fmla="*/ 6710 h 1237880"/>
              <a:gd name="connsiteX7" fmla="*/ 154292 w 992064"/>
              <a:gd name="connsiteY7" fmla="*/ 2976 h 1237880"/>
              <a:gd name="connsiteX8" fmla="*/ 3739 w 992064"/>
              <a:gd name="connsiteY8" fmla="*/ 2976 h 1237880"/>
              <a:gd name="connsiteX9" fmla="*/ 2 w 992064"/>
              <a:gd name="connsiteY9" fmla="*/ 6710 h 1237880"/>
              <a:gd name="connsiteX10" fmla="*/ 2 w 992064"/>
              <a:gd name="connsiteY10" fmla="*/ 145564 h 1237880"/>
              <a:gd name="connsiteX11" fmla="*/ 3739 w 992064"/>
              <a:gd name="connsiteY11" fmla="*/ 149298 h 1237880"/>
              <a:gd name="connsiteX12" fmla="*/ 79195 w 992064"/>
              <a:gd name="connsiteY12" fmla="*/ 149298 h 1237880"/>
              <a:gd name="connsiteX13" fmla="*/ 79195 w 992064"/>
              <a:gd name="connsiteY13" fmla="*/ 1091613 h 1237880"/>
              <a:gd name="connsiteX14" fmla="*/ 3739 w 992064"/>
              <a:gd name="connsiteY14" fmla="*/ 1091613 h 1237880"/>
              <a:gd name="connsiteX15" fmla="*/ 2 w 992064"/>
              <a:gd name="connsiteY15" fmla="*/ 1095350 h 1237880"/>
              <a:gd name="connsiteX16" fmla="*/ 2 w 992064"/>
              <a:gd name="connsiteY16" fmla="*/ 1234199 h 1237880"/>
              <a:gd name="connsiteX17" fmla="*/ 3739 w 992064"/>
              <a:gd name="connsiteY17" fmla="*/ 1237936 h 1237880"/>
              <a:gd name="connsiteX18" fmla="*/ 154292 w 992064"/>
              <a:gd name="connsiteY18" fmla="*/ 1237936 h 1237880"/>
              <a:gd name="connsiteX19" fmla="*/ 158023 w 992064"/>
              <a:gd name="connsiteY19" fmla="*/ 1234199 h 1237880"/>
              <a:gd name="connsiteX20" fmla="*/ 158023 w 992064"/>
              <a:gd name="connsiteY20" fmla="*/ 1158482 h 1237880"/>
              <a:gd name="connsiteX21" fmla="*/ 415557 w 992064"/>
              <a:gd name="connsiteY21" fmla="*/ 1158482 h 1237880"/>
              <a:gd name="connsiteX22" fmla="*/ 415557 w 992064"/>
              <a:gd name="connsiteY22" fmla="*/ 1234199 h 1237880"/>
              <a:gd name="connsiteX23" fmla="*/ 419289 w 992064"/>
              <a:gd name="connsiteY23" fmla="*/ 1237936 h 1237880"/>
              <a:gd name="connsiteX24" fmla="*/ 569847 w 992064"/>
              <a:gd name="connsiteY24" fmla="*/ 1237936 h 1237880"/>
              <a:gd name="connsiteX25" fmla="*/ 573579 w 992064"/>
              <a:gd name="connsiteY25" fmla="*/ 1234199 h 1237880"/>
              <a:gd name="connsiteX26" fmla="*/ 573579 w 992064"/>
              <a:gd name="connsiteY26" fmla="*/ 1095350 h 1237880"/>
              <a:gd name="connsiteX27" fmla="*/ 569847 w 992064"/>
              <a:gd name="connsiteY27" fmla="*/ 1091613 h 1237880"/>
              <a:gd name="connsiteX28" fmla="*/ 509607 w 992064"/>
              <a:gd name="connsiteY28" fmla="*/ 1091613 h 1237880"/>
              <a:gd name="connsiteX29" fmla="*/ 509607 w 992064"/>
              <a:gd name="connsiteY29" fmla="*/ 497543 h 1237880"/>
              <a:gd name="connsiteX30" fmla="*/ 439771 w 992064"/>
              <a:gd name="connsiteY30" fmla="*/ 497543 h 1237880"/>
              <a:gd name="connsiteX31" fmla="*/ 436039 w 992064"/>
              <a:gd name="connsiteY31" fmla="*/ 493805 h 1237880"/>
              <a:gd name="connsiteX32" fmla="*/ 436039 w 992064"/>
              <a:gd name="connsiteY32" fmla="*/ 360814 h 1237880"/>
              <a:gd name="connsiteX33" fmla="*/ 439771 w 992064"/>
              <a:gd name="connsiteY33" fmla="*/ 357083 h 1237880"/>
              <a:gd name="connsiteX34" fmla="*/ 555212 w 992064"/>
              <a:gd name="connsiteY34" fmla="*/ 357083 h 1237880"/>
              <a:gd name="connsiteX35" fmla="*/ 558949 w 992064"/>
              <a:gd name="connsiteY35" fmla="*/ 360814 h 1237880"/>
              <a:gd name="connsiteX36" fmla="*/ 558949 w 992064"/>
              <a:gd name="connsiteY36" fmla="*/ 437962 h 1237880"/>
              <a:gd name="connsiteX37" fmla="*/ 831223 w 992064"/>
              <a:gd name="connsiteY37" fmla="*/ 437962 h 1237880"/>
              <a:gd name="connsiteX38" fmla="*/ 831223 w 992064"/>
              <a:gd name="connsiteY38" fmla="*/ 496737 h 1237880"/>
              <a:gd name="connsiteX39" fmla="*/ 834955 w 992064"/>
              <a:gd name="connsiteY39" fmla="*/ 500474 h 1237880"/>
              <a:gd name="connsiteX40" fmla="*/ 985513 w 992064"/>
              <a:gd name="connsiteY40" fmla="*/ 500474 h 1237880"/>
              <a:gd name="connsiteX41" fmla="*/ 989256 w 992064"/>
              <a:gd name="connsiteY41" fmla="*/ 496737 h 1237880"/>
              <a:gd name="connsiteX42" fmla="*/ 989256 w 992064"/>
              <a:gd name="connsiteY42" fmla="*/ 357883 h 1237880"/>
              <a:gd name="connsiteX43" fmla="*/ 985513 w 992064"/>
              <a:gd name="connsiteY43" fmla="*/ 354151 h 1237880"/>
              <a:gd name="connsiteX44" fmla="*/ 898226 w 992064"/>
              <a:gd name="connsiteY44" fmla="*/ 354151 h 1237880"/>
              <a:gd name="connsiteX45" fmla="*/ 898226 w 992064"/>
              <a:gd name="connsiteY45" fmla="*/ 146368 h 1237880"/>
              <a:gd name="connsiteX46" fmla="*/ 988329 w 992064"/>
              <a:gd name="connsiteY46" fmla="*/ 146368 h 1237880"/>
              <a:gd name="connsiteX47" fmla="*/ 992066 w 992064"/>
              <a:gd name="connsiteY47" fmla="*/ 142633 h 1237880"/>
              <a:gd name="connsiteX48" fmla="*/ 992066 w 992064"/>
              <a:gd name="connsiteY48" fmla="*/ 3790 h 1237880"/>
              <a:gd name="connsiteX49" fmla="*/ 988329 w 992064"/>
              <a:gd name="connsiteY49" fmla="*/ 56 h 1237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992064" h="1237880">
                <a:moveTo>
                  <a:pt x="837776" y="56"/>
                </a:moveTo>
                <a:cubicBezTo>
                  <a:pt x="835708" y="56"/>
                  <a:pt x="834027" y="1721"/>
                  <a:pt x="834027" y="3790"/>
                </a:cubicBezTo>
                <a:lnTo>
                  <a:pt x="834027" y="82848"/>
                </a:lnTo>
                <a:lnTo>
                  <a:pt x="507503" y="82848"/>
                </a:lnTo>
                <a:cubicBezTo>
                  <a:pt x="507005" y="82606"/>
                  <a:pt x="506466" y="82440"/>
                  <a:pt x="505875" y="82440"/>
                </a:cubicBezTo>
                <a:lnTo>
                  <a:pt x="158023" y="82440"/>
                </a:lnTo>
                <a:lnTo>
                  <a:pt x="158023" y="6710"/>
                </a:lnTo>
                <a:cubicBezTo>
                  <a:pt x="158023" y="4640"/>
                  <a:pt x="156360" y="2976"/>
                  <a:pt x="154292" y="2976"/>
                </a:cubicBezTo>
                <a:lnTo>
                  <a:pt x="3739" y="2976"/>
                </a:lnTo>
                <a:cubicBezTo>
                  <a:pt x="1665" y="2976"/>
                  <a:pt x="2" y="4640"/>
                  <a:pt x="2" y="6710"/>
                </a:cubicBezTo>
                <a:lnTo>
                  <a:pt x="2" y="145564"/>
                </a:lnTo>
                <a:cubicBezTo>
                  <a:pt x="2" y="147634"/>
                  <a:pt x="1665" y="149298"/>
                  <a:pt x="3739" y="149298"/>
                </a:cubicBezTo>
                <a:lnTo>
                  <a:pt x="79195" y="149298"/>
                </a:lnTo>
                <a:lnTo>
                  <a:pt x="79195" y="1091613"/>
                </a:lnTo>
                <a:lnTo>
                  <a:pt x="3739" y="1091613"/>
                </a:lnTo>
                <a:cubicBezTo>
                  <a:pt x="1665" y="1091613"/>
                  <a:pt x="2" y="1093276"/>
                  <a:pt x="2" y="1095350"/>
                </a:cubicBezTo>
                <a:lnTo>
                  <a:pt x="2" y="1234199"/>
                </a:lnTo>
                <a:cubicBezTo>
                  <a:pt x="2" y="1236273"/>
                  <a:pt x="1665" y="1237936"/>
                  <a:pt x="3739" y="1237936"/>
                </a:cubicBezTo>
                <a:lnTo>
                  <a:pt x="154292" y="1237936"/>
                </a:lnTo>
                <a:cubicBezTo>
                  <a:pt x="156360" y="1237936"/>
                  <a:pt x="158023" y="1236273"/>
                  <a:pt x="158023" y="1234199"/>
                </a:cubicBezTo>
                <a:lnTo>
                  <a:pt x="158023" y="1158482"/>
                </a:lnTo>
                <a:lnTo>
                  <a:pt x="415557" y="1158482"/>
                </a:lnTo>
                <a:lnTo>
                  <a:pt x="415557" y="1234199"/>
                </a:lnTo>
                <a:cubicBezTo>
                  <a:pt x="415557" y="1236273"/>
                  <a:pt x="417220" y="1237936"/>
                  <a:pt x="419289" y="1237936"/>
                </a:cubicBezTo>
                <a:lnTo>
                  <a:pt x="569847" y="1237936"/>
                </a:lnTo>
                <a:cubicBezTo>
                  <a:pt x="571916" y="1237936"/>
                  <a:pt x="573579" y="1236273"/>
                  <a:pt x="573579" y="1234199"/>
                </a:cubicBezTo>
                <a:lnTo>
                  <a:pt x="573579" y="1095350"/>
                </a:lnTo>
                <a:cubicBezTo>
                  <a:pt x="573579" y="1093276"/>
                  <a:pt x="571916" y="1091613"/>
                  <a:pt x="569847" y="1091613"/>
                </a:cubicBezTo>
                <a:lnTo>
                  <a:pt x="509607" y="1091613"/>
                </a:lnTo>
                <a:lnTo>
                  <a:pt x="509607" y="497543"/>
                </a:lnTo>
                <a:lnTo>
                  <a:pt x="439771" y="497543"/>
                </a:lnTo>
                <a:cubicBezTo>
                  <a:pt x="437702" y="497543"/>
                  <a:pt x="436039" y="495880"/>
                  <a:pt x="436039" y="493805"/>
                </a:cubicBezTo>
                <a:lnTo>
                  <a:pt x="436039" y="360814"/>
                </a:lnTo>
                <a:cubicBezTo>
                  <a:pt x="436039" y="358746"/>
                  <a:pt x="437702" y="357083"/>
                  <a:pt x="439771" y="357083"/>
                </a:cubicBezTo>
                <a:lnTo>
                  <a:pt x="555212" y="357083"/>
                </a:lnTo>
                <a:cubicBezTo>
                  <a:pt x="557280" y="357083"/>
                  <a:pt x="558949" y="358746"/>
                  <a:pt x="558949" y="360814"/>
                </a:cubicBezTo>
                <a:lnTo>
                  <a:pt x="558949" y="437962"/>
                </a:lnTo>
                <a:lnTo>
                  <a:pt x="831223" y="437962"/>
                </a:lnTo>
                <a:lnTo>
                  <a:pt x="831223" y="496737"/>
                </a:lnTo>
                <a:cubicBezTo>
                  <a:pt x="831223" y="498806"/>
                  <a:pt x="832886" y="500474"/>
                  <a:pt x="834955" y="500474"/>
                </a:cubicBezTo>
                <a:lnTo>
                  <a:pt x="985513" y="500474"/>
                </a:lnTo>
                <a:cubicBezTo>
                  <a:pt x="987582" y="500474"/>
                  <a:pt x="989256" y="498806"/>
                  <a:pt x="989256" y="496737"/>
                </a:cubicBezTo>
                <a:lnTo>
                  <a:pt x="989256" y="357883"/>
                </a:lnTo>
                <a:cubicBezTo>
                  <a:pt x="989256" y="355814"/>
                  <a:pt x="987582" y="354151"/>
                  <a:pt x="985513" y="354151"/>
                </a:cubicBezTo>
                <a:lnTo>
                  <a:pt x="898226" y="354151"/>
                </a:lnTo>
                <a:lnTo>
                  <a:pt x="898226" y="146368"/>
                </a:lnTo>
                <a:lnTo>
                  <a:pt x="988329" y="146368"/>
                </a:lnTo>
                <a:cubicBezTo>
                  <a:pt x="990398" y="146368"/>
                  <a:pt x="992066" y="144702"/>
                  <a:pt x="992066" y="142633"/>
                </a:cubicBezTo>
                <a:lnTo>
                  <a:pt x="992066" y="3790"/>
                </a:lnTo>
                <a:cubicBezTo>
                  <a:pt x="992066" y="1721"/>
                  <a:pt x="990398" y="56"/>
                  <a:pt x="988329" y="56"/>
                </a:cubicBezTo>
                <a:close/>
              </a:path>
            </a:pathLst>
          </a:custGeom>
          <a:solidFill>
            <a:srgbClr val="FFE6D5"/>
          </a:solidFill>
          <a:ln w="8686" cap="flat">
            <a:solidFill>
              <a:srgbClr val="15111D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B3A69C-22A3-C20B-36CC-ABE4F49AE230}"/>
              </a:ext>
            </a:extLst>
          </p:cNvPr>
          <p:cNvSpPr/>
          <p:nvPr/>
        </p:nvSpPr>
        <p:spPr>
          <a:xfrm>
            <a:off x="1880617" y="4015446"/>
            <a:ext cx="3679969" cy="1470955"/>
          </a:xfrm>
          <a:prstGeom prst="rect">
            <a:avLst/>
          </a:prstGeom>
          <a:noFill/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accent1"/>
                </a:solidFill>
              </a:rPr>
              <a:t>Pre-distort</a:t>
            </a:r>
            <a:r>
              <a:rPr lang="en-IN" sz="2000" dirty="0"/>
              <a:t> the </a:t>
            </a:r>
            <a:r>
              <a:rPr lang="en-IN" sz="2000" dirty="0">
                <a:solidFill>
                  <a:srgbClr val="0070C0"/>
                </a:solidFill>
              </a:rPr>
              <a:t>shape</a:t>
            </a:r>
            <a:r>
              <a:rPr lang="en-IN" sz="2000" dirty="0"/>
              <a:t> (on the mask) such that the desired structure is </a:t>
            </a:r>
            <a:r>
              <a:rPr lang="en-IN" sz="2000" dirty="0">
                <a:solidFill>
                  <a:srgbClr val="00B050"/>
                </a:solidFill>
              </a:rPr>
              <a:t>printed</a:t>
            </a:r>
            <a:r>
              <a:rPr lang="en-IN" sz="2000" dirty="0"/>
              <a:t> on silicon. </a:t>
            </a:r>
          </a:p>
        </p:txBody>
      </p:sp>
      <p:pic>
        <p:nvPicPr>
          <p:cNvPr id="17" name="Picture 16" descr="Logo, icon&#10;&#10;Description automatically generated">
            <a:extLst>
              <a:ext uri="{FF2B5EF4-FFF2-40B4-BE49-F238E27FC236}">
                <a16:creationId xmlns:a16="http://schemas.microsoft.com/office/drawing/2014/main" id="{110A08C1-ADA8-07C5-1A32-CF3BA986C3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260" y="3572766"/>
            <a:ext cx="365940" cy="3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38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E2B8F-9906-40C9-8EB6-8CEC72CA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439" y="67956"/>
            <a:ext cx="6613527" cy="436939"/>
          </a:xfrm>
        </p:spPr>
        <p:txBody>
          <a:bodyPr/>
          <a:lstStyle/>
          <a:p>
            <a:r>
              <a:rPr lang="en-US" dirty="0"/>
              <a:t>Off-Axis Illumination and Assist Features</a:t>
            </a: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949A06E0-6D1E-468A-B098-208D7A535356}"/>
              </a:ext>
            </a:extLst>
          </p:cNvPr>
          <p:cNvSpPr/>
          <p:nvPr/>
        </p:nvSpPr>
        <p:spPr>
          <a:xfrm>
            <a:off x="7102709" y="1376701"/>
            <a:ext cx="254335" cy="411134"/>
          </a:xfrm>
          <a:custGeom>
            <a:avLst/>
            <a:gdLst>
              <a:gd name="connsiteX0" fmla="*/ 790 w 254335"/>
              <a:gd name="connsiteY0" fmla="*/ -685 h 411134"/>
              <a:gd name="connsiteX1" fmla="*/ 255126 w 254335"/>
              <a:gd name="connsiteY1" fmla="*/ 410450 h 41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4335" h="411134">
                <a:moveTo>
                  <a:pt x="790" y="-685"/>
                </a:moveTo>
                <a:lnTo>
                  <a:pt x="255126" y="410450"/>
                </a:lnTo>
              </a:path>
            </a:pathLst>
          </a:custGeom>
          <a:noFill/>
          <a:ln w="9000" cap="flat">
            <a:solidFill>
              <a:srgbClr val="0000E8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9F736333-9B9D-4144-89C0-C8D044A25408}"/>
              </a:ext>
            </a:extLst>
          </p:cNvPr>
          <p:cNvSpPr/>
          <p:nvPr/>
        </p:nvSpPr>
        <p:spPr>
          <a:xfrm>
            <a:off x="7375824" y="1380670"/>
            <a:ext cx="254337" cy="411134"/>
          </a:xfrm>
          <a:custGeom>
            <a:avLst/>
            <a:gdLst>
              <a:gd name="connsiteX0" fmla="*/ 790 w 254337"/>
              <a:gd name="connsiteY0" fmla="*/ -685 h 411134"/>
              <a:gd name="connsiteX1" fmla="*/ 255127 w 254337"/>
              <a:gd name="connsiteY1" fmla="*/ 410450 h 41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4337" h="411134">
                <a:moveTo>
                  <a:pt x="790" y="-685"/>
                </a:moveTo>
                <a:lnTo>
                  <a:pt x="255127" y="410450"/>
                </a:lnTo>
              </a:path>
            </a:pathLst>
          </a:custGeom>
          <a:noFill/>
          <a:ln w="9000" cap="flat">
            <a:solidFill>
              <a:srgbClr val="0000E8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814F6E9-4750-4414-B256-8E98742A4246}"/>
              </a:ext>
            </a:extLst>
          </p:cNvPr>
          <p:cNvSpPr/>
          <p:nvPr/>
        </p:nvSpPr>
        <p:spPr>
          <a:xfrm>
            <a:off x="7686025" y="1386522"/>
            <a:ext cx="254339" cy="411134"/>
          </a:xfrm>
          <a:custGeom>
            <a:avLst/>
            <a:gdLst>
              <a:gd name="connsiteX0" fmla="*/ 790 w 254339"/>
              <a:gd name="connsiteY0" fmla="*/ -685 h 411134"/>
              <a:gd name="connsiteX1" fmla="*/ 255129 w 254339"/>
              <a:gd name="connsiteY1" fmla="*/ 410450 h 41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4339" h="411134">
                <a:moveTo>
                  <a:pt x="790" y="-685"/>
                </a:moveTo>
                <a:lnTo>
                  <a:pt x="255129" y="410450"/>
                </a:lnTo>
              </a:path>
            </a:pathLst>
          </a:custGeom>
          <a:noFill/>
          <a:ln w="9000" cap="flat">
            <a:solidFill>
              <a:srgbClr val="0000E8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D9D5CE2A-1BE0-46E3-9830-9F394694C383}"/>
              </a:ext>
            </a:extLst>
          </p:cNvPr>
          <p:cNvSpPr/>
          <p:nvPr/>
        </p:nvSpPr>
        <p:spPr>
          <a:xfrm>
            <a:off x="7943552" y="1368960"/>
            <a:ext cx="254339" cy="411134"/>
          </a:xfrm>
          <a:custGeom>
            <a:avLst/>
            <a:gdLst>
              <a:gd name="connsiteX0" fmla="*/ 790 w 254339"/>
              <a:gd name="connsiteY0" fmla="*/ -685 h 411134"/>
              <a:gd name="connsiteX1" fmla="*/ 255129 w 254339"/>
              <a:gd name="connsiteY1" fmla="*/ 410450 h 41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4339" h="411134">
                <a:moveTo>
                  <a:pt x="790" y="-685"/>
                </a:moveTo>
                <a:lnTo>
                  <a:pt x="255129" y="410450"/>
                </a:lnTo>
              </a:path>
            </a:pathLst>
          </a:custGeom>
          <a:noFill/>
          <a:ln w="9000" cap="flat">
            <a:solidFill>
              <a:srgbClr val="0000E8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738BDA8F-CF84-4008-9E98-7C833920A807}"/>
              </a:ext>
            </a:extLst>
          </p:cNvPr>
          <p:cNvSpPr/>
          <p:nvPr/>
        </p:nvSpPr>
        <p:spPr>
          <a:xfrm>
            <a:off x="7130648" y="1826158"/>
            <a:ext cx="1247547" cy="117943"/>
          </a:xfrm>
          <a:custGeom>
            <a:avLst/>
            <a:gdLst>
              <a:gd name="connsiteX0" fmla="*/ 1248337 w 1247547"/>
              <a:gd name="connsiteY0" fmla="*/ -684 h 117943"/>
              <a:gd name="connsiteX1" fmla="*/ 1248337 w 1247547"/>
              <a:gd name="connsiteY1" fmla="*/ 2327 h 117943"/>
              <a:gd name="connsiteX2" fmla="*/ 1248337 w 1247547"/>
              <a:gd name="connsiteY2" fmla="*/ 114248 h 117943"/>
              <a:gd name="connsiteX3" fmla="*/ 1248337 w 1247547"/>
              <a:gd name="connsiteY3" fmla="*/ 117259 h 117943"/>
              <a:gd name="connsiteX4" fmla="*/ 790 w 1247547"/>
              <a:gd name="connsiteY4" fmla="*/ 117259 h 117943"/>
              <a:gd name="connsiteX5" fmla="*/ 790 w 1247547"/>
              <a:gd name="connsiteY5" fmla="*/ 114248 h 117943"/>
              <a:gd name="connsiteX6" fmla="*/ 790 w 1247547"/>
              <a:gd name="connsiteY6" fmla="*/ 2327 h 117943"/>
              <a:gd name="connsiteX7" fmla="*/ 790 w 1247547"/>
              <a:gd name="connsiteY7" fmla="*/ -684 h 11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7547" h="117943">
                <a:moveTo>
                  <a:pt x="1248337" y="-684"/>
                </a:moveTo>
                <a:cubicBezTo>
                  <a:pt x="1248337" y="-684"/>
                  <a:pt x="1248337" y="664"/>
                  <a:pt x="1248337" y="2327"/>
                </a:cubicBezTo>
                <a:lnTo>
                  <a:pt x="1248337" y="114248"/>
                </a:lnTo>
                <a:cubicBezTo>
                  <a:pt x="1248337" y="115911"/>
                  <a:pt x="1248337" y="117259"/>
                  <a:pt x="1248337" y="117259"/>
                </a:cubicBezTo>
                <a:lnTo>
                  <a:pt x="790" y="117259"/>
                </a:lnTo>
                <a:cubicBezTo>
                  <a:pt x="790" y="117259"/>
                  <a:pt x="790" y="115911"/>
                  <a:pt x="790" y="114248"/>
                </a:cubicBezTo>
                <a:lnTo>
                  <a:pt x="790" y="2327"/>
                </a:lnTo>
                <a:cubicBezTo>
                  <a:pt x="790" y="664"/>
                  <a:pt x="790" y="-684"/>
                  <a:pt x="790" y="-684"/>
                </a:cubicBezTo>
                <a:close/>
              </a:path>
            </a:pathLst>
          </a:custGeom>
          <a:solidFill>
            <a:srgbClr val="FFE6D5"/>
          </a:solidFill>
          <a:ln w="7801" cap="flat">
            <a:solidFill>
              <a:srgbClr val="15111D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83B6CAF-46BE-40EB-A478-A64DA309CCEF}"/>
              </a:ext>
            </a:extLst>
          </p:cNvPr>
          <p:cNvSpPr txBox="1"/>
          <p:nvPr/>
        </p:nvSpPr>
        <p:spPr>
          <a:xfrm>
            <a:off x="8353535" y="175263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Mask</a:t>
            </a:r>
            <a:endParaRPr lang="en-US" sz="1000" dirty="0">
              <a:solidFill>
                <a:srgbClr val="000000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D4356ABB-EA3D-4D83-A0A1-A21D260F3763}"/>
              </a:ext>
            </a:extLst>
          </p:cNvPr>
          <p:cNvSpPr/>
          <p:nvPr/>
        </p:nvSpPr>
        <p:spPr>
          <a:xfrm>
            <a:off x="7195475" y="2362257"/>
            <a:ext cx="1170573" cy="251674"/>
          </a:xfrm>
          <a:custGeom>
            <a:avLst/>
            <a:gdLst>
              <a:gd name="connsiteX0" fmla="*/ 1171363 w 1170573"/>
              <a:gd name="connsiteY0" fmla="*/ 125152 h 251674"/>
              <a:gd name="connsiteX1" fmla="*/ 586076 w 1170573"/>
              <a:gd name="connsiteY1" fmla="*/ 250990 h 251674"/>
              <a:gd name="connsiteX2" fmla="*/ 790 w 1170573"/>
              <a:gd name="connsiteY2" fmla="*/ 125152 h 251674"/>
              <a:gd name="connsiteX3" fmla="*/ 586076 w 1170573"/>
              <a:gd name="connsiteY3" fmla="*/ -685 h 251674"/>
              <a:gd name="connsiteX4" fmla="*/ 1171363 w 1170573"/>
              <a:gd name="connsiteY4" fmla="*/ 125152 h 25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0573" h="251674">
                <a:moveTo>
                  <a:pt x="1171363" y="125152"/>
                </a:moveTo>
                <a:cubicBezTo>
                  <a:pt x="1171363" y="194650"/>
                  <a:pt x="909321" y="250990"/>
                  <a:pt x="586076" y="250990"/>
                </a:cubicBezTo>
                <a:cubicBezTo>
                  <a:pt x="262831" y="250990"/>
                  <a:pt x="790" y="194650"/>
                  <a:pt x="790" y="125152"/>
                </a:cubicBezTo>
                <a:cubicBezTo>
                  <a:pt x="790" y="55654"/>
                  <a:pt x="262831" y="-685"/>
                  <a:pt x="586076" y="-685"/>
                </a:cubicBezTo>
                <a:cubicBezTo>
                  <a:pt x="909321" y="-685"/>
                  <a:pt x="1171363" y="55654"/>
                  <a:pt x="1171363" y="125152"/>
                </a:cubicBezTo>
                <a:close/>
              </a:path>
            </a:pathLst>
          </a:custGeom>
          <a:noFill/>
          <a:ln w="11298" cap="flat">
            <a:solidFill>
              <a:srgbClr val="15111D"/>
            </a:solidFill>
            <a:prstDash val="solid"/>
            <a:bevel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BC4F5C08-AA96-4C90-8A99-B5CF0C9D7C66}"/>
              </a:ext>
            </a:extLst>
          </p:cNvPr>
          <p:cNvSpPr/>
          <p:nvPr/>
        </p:nvSpPr>
        <p:spPr>
          <a:xfrm>
            <a:off x="7273693" y="1958659"/>
            <a:ext cx="1024476" cy="465726"/>
          </a:xfrm>
          <a:custGeom>
            <a:avLst/>
            <a:gdLst>
              <a:gd name="connsiteX0" fmla="*/ 997299 w 1024476"/>
              <a:gd name="connsiteY0" fmla="*/ 457339 h 465726"/>
              <a:gd name="connsiteX1" fmla="*/ 565288 w 1024476"/>
              <a:gd name="connsiteY1" fmla="*/ 403471 h 465726"/>
              <a:gd name="connsiteX2" fmla="*/ 57025 w 1024476"/>
              <a:gd name="connsiteY2" fmla="*/ 446464 h 465726"/>
              <a:gd name="connsiteX3" fmla="*/ 793 w 1024476"/>
              <a:gd name="connsiteY3" fmla="*/ 459060 h 465726"/>
              <a:gd name="connsiteX4" fmla="*/ 517675 w 1024476"/>
              <a:gd name="connsiteY4" fmla="*/ -682 h 465726"/>
              <a:gd name="connsiteX5" fmla="*/ 1013186 w 1024476"/>
              <a:gd name="connsiteY5" fmla="*/ 449152 h 465726"/>
              <a:gd name="connsiteX6" fmla="*/ 997299 w 1024476"/>
              <a:gd name="connsiteY6" fmla="*/ 457339 h 465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4476" h="465726">
                <a:moveTo>
                  <a:pt x="997299" y="457339"/>
                </a:moveTo>
                <a:cubicBezTo>
                  <a:pt x="914794" y="427030"/>
                  <a:pt x="758182" y="407504"/>
                  <a:pt x="565288" y="403471"/>
                </a:cubicBezTo>
                <a:cubicBezTo>
                  <a:pt x="351283" y="398998"/>
                  <a:pt x="186174" y="412962"/>
                  <a:pt x="57025" y="446464"/>
                </a:cubicBezTo>
                <a:cubicBezTo>
                  <a:pt x="26815" y="454297"/>
                  <a:pt x="1512" y="459969"/>
                  <a:pt x="793" y="459060"/>
                </a:cubicBezTo>
                <a:cubicBezTo>
                  <a:pt x="-823" y="457014"/>
                  <a:pt x="511324" y="1480"/>
                  <a:pt x="517675" y="-682"/>
                </a:cubicBezTo>
                <a:cubicBezTo>
                  <a:pt x="521363" y="-1939"/>
                  <a:pt x="946296" y="383824"/>
                  <a:pt x="1013186" y="449152"/>
                </a:cubicBezTo>
                <a:cubicBezTo>
                  <a:pt x="1032413" y="467930"/>
                  <a:pt x="1029799" y="469274"/>
                  <a:pt x="997299" y="457339"/>
                </a:cubicBezTo>
                <a:close/>
              </a:path>
            </a:pathLst>
          </a:custGeom>
          <a:solidFill>
            <a:srgbClr val="F4D7E3">
              <a:alpha val="49000"/>
            </a:srgbClr>
          </a:solidFill>
          <a:ln w="10243" cap="flat">
            <a:solidFill>
              <a:srgbClr val="141423"/>
            </a:solidFill>
            <a:prstDash val="solid"/>
            <a:bevel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24D6277B-AD6D-4BF6-922B-03ED46A5CE45}"/>
              </a:ext>
            </a:extLst>
          </p:cNvPr>
          <p:cNvSpPr/>
          <p:nvPr/>
        </p:nvSpPr>
        <p:spPr>
          <a:xfrm>
            <a:off x="7262482" y="2547776"/>
            <a:ext cx="1024473" cy="313553"/>
          </a:xfrm>
          <a:custGeom>
            <a:avLst/>
            <a:gdLst>
              <a:gd name="connsiteX0" fmla="*/ 28756 w 1024473"/>
              <a:gd name="connsiteY0" fmla="*/ 7019 h 313553"/>
              <a:gd name="connsiteX1" fmla="*/ 460767 w 1024473"/>
              <a:gd name="connsiteY1" fmla="*/ 60886 h 313553"/>
              <a:gd name="connsiteX2" fmla="*/ 969029 w 1024473"/>
              <a:gd name="connsiteY2" fmla="*/ 17894 h 313553"/>
              <a:gd name="connsiteX3" fmla="*/ 1025260 w 1024473"/>
              <a:gd name="connsiteY3" fmla="*/ 5298 h 313553"/>
              <a:gd name="connsiteX4" fmla="*/ 508380 w 1024473"/>
              <a:gd name="connsiteY4" fmla="*/ 312864 h 313553"/>
              <a:gd name="connsiteX5" fmla="*/ 12868 w 1024473"/>
              <a:gd name="connsiteY5" fmla="*/ 15206 h 313553"/>
              <a:gd name="connsiteX6" fmla="*/ 28756 w 1024473"/>
              <a:gd name="connsiteY6" fmla="*/ 7019 h 31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4473" h="313553">
                <a:moveTo>
                  <a:pt x="28756" y="7019"/>
                </a:moveTo>
                <a:cubicBezTo>
                  <a:pt x="111263" y="37328"/>
                  <a:pt x="267874" y="56854"/>
                  <a:pt x="460767" y="60886"/>
                </a:cubicBezTo>
                <a:cubicBezTo>
                  <a:pt x="674772" y="65360"/>
                  <a:pt x="839881" y="51396"/>
                  <a:pt x="969029" y="17894"/>
                </a:cubicBezTo>
                <a:cubicBezTo>
                  <a:pt x="999240" y="10061"/>
                  <a:pt x="1024543" y="4394"/>
                  <a:pt x="1025260" y="5298"/>
                </a:cubicBezTo>
                <a:cubicBezTo>
                  <a:pt x="1026877" y="7349"/>
                  <a:pt x="514731" y="310703"/>
                  <a:pt x="508380" y="312864"/>
                </a:cubicBezTo>
                <a:cubicBezTo>
                  <a:pt x="504692" y="314121"/>
                  <a:pt x="79761" y="80534"/>
                  <a:pt x="12868" y="15206"/>
                </a:cubicBezTo>
                <a:cubicBezTo>
                  <a:pt x="-6356" y="-3573"/>
                  <a:pt x="-3743" y="-4917"/>
                  <a:pt x="28756" y="7019"/>
                </a:cubicBezTo>
                <a:close/>
              </a:path>
            </a:pathLst>
          </a:custGeom>
          <a:solidFill>
            <a:srgbClr val="F4D7E3">
              <a:alpha val="49000"/>
            </a:srgbClr>
          </a:solidFill>
          <a:ln w="10243" cap="flat">
            <a:solidFill>
              <a:srgbClr val="141423"/>
            </a:solidFill>
            <a:prstDash val="solid"/>
            <a:bevel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D4380B3-1245-4685-B73D-8D537A190B04}"/>
              </a:ext>
            </a:extLst>
          </p:cNvPr>
          <p:cNvSpPr/>
          <p:nvPr/>
        </p:nvSpPr>
        <p:spPr>
          <a:xfrm>
            <a:off x="6993653" y="2874488"/>
            <a:ext cx="1638594" cy="116844"/>
          </a:xfrm>
          <a:custGeom>
            <a:avLst/>
            <a:gdLst>
              <a:gd name="connsiteX0" fmla="*/ 1639384 w 1638594"/>
              <a:gd name="connsiteY0" fmla="*/ -685 h 116844"/>
              <a:gd name="connsiteX1" fmla="*/ 1639384 w 1638594"/>
              <a:gd name="connsiteY1" fmla="*/ 2299 h 116844"/>
              <a:gd name="connsiteX2" fmla="*/ 1639384 w 1638594"/>
              <a:gd name="connsiteY2" fmla="*/ 113177 h 116844"/>
              <a:gd name="connsiteX3" fmla="*/ 1639384 w 1638594"/>
              <a:gd name="connsiteY3" fmla="*/ 116160 h 116844"/>
              <a:gd name="connsiteX4" fmla="*/ 790 w 1638594"/>
              <a:gd name="connsiteY4" fmla="*/ 116160 h 116844"/>
              <a:gd name="connsiteX5" fmla="*/ 790 w 1638594"/>
              <a:gd name="connsiteY5" fmla="*/ 113177 h 116844"/>
              <a:gd name="connsiteX6" fmla="*/ 790 w 1638594"/>
              <a:gd name="connsiteY6" fmla="*/ 2299 h 116844"/>
              <a:gd name="connsiteX7" fmla="*/ 790 w 1638594"/>
              <a:gd name="connsiteY7" fmla="*/ -685 h 11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8594" h="116844">
                <a:moveTo>
                  <a:pt x="1639384" y="-685"/>
                </a:moveTo>
                <a:cubicBezTo>
                  <a:pt x="1639384" y="-685"/>
                  <a:pt x="1639384" y="651"/>
                  <a:pt x="1639384" y="2299"/>
                </a:cubicBezTo>
                <a:lnTo>
                  <a:pt x="1639384" y="113177"/>
                </a:lnTo>
                <a:cubicBezTo>
                  <a:pt x="1639384" y="114824"/>
                  <a:pt x="1639384" y="116160"/>
                  <a:pt x="1639384" y="116160"/>
                </a:cubicBezTo>
                <a:lnTo>
                  <a:pt x="790" y="116160"/>
                </a:lnTo>
                <a:cubicBezTo>
                  <a:pt x="790" y="116160"/>
                  <a:pt x="790" y="114824"/>
                  <a:pt x="790" y="113177"/>
                </a:cubicBezTo>
                <a:lnTo>
                  <a:pt x="790" y="2299"/>
                </a:lnTo>
                <a:cubicBezTo>
                  <a:pt x="790" y="651"/>
                  <a:pt x="790" y="-685"/>
                  <a:pt x="790" y="-685"/>
                </a:cubicBezTo>
                <a:close/>
              </a:path>
            </a:pathLst>
          </a:custGeom>
          <a:solidFill>
            <a:srgbClr val="FFE6D5"/>
          </a:solidFill>
          <a:ln w="8899" cap="flat">
            <a:solidFill>
              <a:srgbClr val="15111D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5536808-C522-450D-9089-FCBCEB37DC56}"/>
              </a:ext>
            </a:extLst>
          </p:cNvPr>
          <p:cNvSpPr txBox="1"/>
          <p:nvPr/>
        </p:nvSpPr>
        <p:spPr>
          <a:xfrm>
            <a:off x="8688272" y="2712699"/>
            <a:ext cx="79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Wafer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D274393-1C33-4F03-822E-2840644E5049}"/>
              </a:ext>
            </a:extLst>
          </p:cNvPr>
          <p:cNvSpPr txBox="1"/>
          <p:nvPr/>
        </p:nvSpPr>
        <p:spPr>
          <a:xfrm>
            <a:off x="8345871" y="235351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Lens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15B67B3-7AF2-44E8-A492-FC6E99A8A462}"/>
              </a:ext>
            </a:extLst>
          </p:cNvPr>
          <p:cNvSpPr txBox="1"/>
          <p:nvPr/>
        </p:nvSpPr>
        <p:spPr>
          <a:xfrm>
            <a:off x="6592663" y="3093119"/>
            <a:ext cx="220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Off-axis Illumination</a:t>
            </a: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92771CF5-AC79-4061-8F49-1F7BFCD9AF36}"/>
              </a:ext>
            </a:extLst>
          </p:cNvPr>
          <p:cNvSpPr/>
          <p:nvPr/>
        </p:nvSpPr>
        <p:spPr>
          <a:xfrm>
            <a:off x="7398296" y="4648345"/>
            <a:ext cx="409701" cy="930606"/>
          </a:xfrm>
          <a:custGeom>
            <a:avLst/>
            <a:gdLst>
              <a:gd name="connsiteX0" fmla="*/ 789 w 409701"/>
              <a:gd name="connsiteY0" fmla="*/ -685 h 930606"/>
              <a:gd name="connsiteX1" fmla="*/ 410491 w 409701"/>
              <a:gd name="connsiteY1" fmla="*/ -685 h 930606"/>
              <a:gd name="connsiteX2" fmla="*/ 410491 w 409701"/>
              <a:gd name="connsiteY2" fmla="*/ 929922 h 930606"/>
              <a:gd name="connsiteX3" fmla="*/ 789 w 409701"/>
              <a:gd name="connsiteY3" fmla="*/ 929922 h 93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701" h="930606">
                <a:moveTo>
                  <a:pt x="789" y="-685"/>
                </a:moveTo>
                <a:lnTo>
                  <a:pt x="410491" y="-685"/>
                </a:lnTo>
                <a:lnTo>
                  <a:pt x="410491" y="929922"/>
                </a:lnTo>
                <a:lnTo>
                  <a:pt x="789" y="929922"/>
                </a:lnTo>
                <a:close/>
              </a:path>
            </a:pathLst>
          </a:custGeom>
          <a:solidFill>
            <a:srgbClr val="FFE6D5"/>
          </a:solidFill>
          <a:ln w="8686" cap="flat">
            <a:solidFill>
              <a:srgbClr val="15111D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A2187AFB-C076-4CE5-BE33-AC418317BFF8}"/>
              </a:ext>
            </a:extLst>
          </p:cNvPr>
          <p:cNvSpPr/>
          <p:nvPr/>
        </p:nvSpPr>
        <p:spPr>
          <a:xfrm>
            <a:off x="7193406" y="4648345"/>
            <a:ext cx="76164" cy="924830"/>
          </a:xfrm>
          <a:custGeom>
            <a:avLst/>
            <a:gdLst>
              <a:gd name="connsiteX0" fmla="*/ 789 w 76164"/>
              <a:gd name="connsiteY0" fmla="*/ -685 h 924830"/>
              <a:gd name="connsiteX1" fmla="*/ 76953 w 76164"/>
              <a:gd name="connsiteY1" fmla="*/ -685 h 924830"/>
              <a:gd name="connsiteX2" fmla="*/ 76953 w 76164"/>
              <a:gd name="connsiteY2" fmla="*/ 924145 h 924830"/>
              <a:gd name="connsiteX3" fmla="*/ 789 w 76164"/>
              <a:gd name="connsiteY3" fmla="*/ 924145 h 92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164" h="924830">
                <a:moveTo>
                  <a:pt x="789" y="-685"/>
                </a:moveTo>
                <a:lnTo>
                  <a:pt x="76953" y="-685"/>
                </a:lnTo>
                <a:lnTo>
                  <a:pt x="76953" y="924145"/>
                </a:lnTo>
                <a:lnTo>
                  <a:pt x="789" y="924145"/>
                </a:lnTo>
                <a:close/>
              </a:path>
            </a:pathLst>
          </a:custGeom>
          <a:solidFill>
            <a:srgbClr val="2A1E16"/>
          </a:solidFill>
          <a:ln w="8610" cap="flat">
            <a:solidFill>
              <a:srgbClr val="15111D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0FCA23F7-D192-4D26-8C4C-1BE9B0E841F7}"/>
              </a:ext>
            </a:extLst>
          </p:cNvPr>
          <p:cNvSpPr/>
          <p:nvPr/>
        </p:nvSpPr>
        <p:spPr>
          <a:xfrm>
            <a:off x="7927959" y="4648346"/>
            <a:ext cx="76138" cy="930659"/>
          </a:xfrm>
          <a:custGeom>
            <a:avLst/>
            <a:gdLst>
              <a:gd name="connsiteX0" fmla="*/ 790 w 76138"/>
              <a:gd name="connsiteY0" fmla="*/ -685 h 930659"/>
              <a:gd name="connsiteX1" fmla="*/ 76928 w 76138"/>
              <a:gd name="connsiteY1" fmla="*/ -685 h 930659"/>
              <a:gd name="connsiteX2" fmla="*/ 76928 w 76138"/>
              <a:gd name="connsiteY2" fmla="*/ 929975 h 930659"/>
              <a:gd name="connsiteX3" fmla="*/ 790 w 76138"/>
              <a:gd name="connsiteY3" fmla="*/ 929975 h 930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138" h="930659">
                <a:moveTo>
                  <a:pt x="790" y="-685"/>
                </a:moveTo>
                <a:lnTo>
                  <a:pt x="76928" y="-685"/>
                </a:lnTo>
                <a:lnTo>
                  <a:pt x="76928" y="929975"/>
                </a:lnTo>
                <a:lnTo>
                  <a:pt x="790" y="929975"/>
                </a:lnTo>
                <a:close/>
              </a:path>
            </a:pathLst>
          </a:custGeom>
          <a:solidFill>
            <a:srgbClr val="2A1E16"/>
          </a:solidFill>
          <a:ln w="8635" cap="flat">
            <a:solidFill>
              <a:srgbClr val="15111D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8A755C9-F7BC-443D-85A2-6217379990BB}"/>
              </a:ext>
            </a:extLst>
          </p:cNvPr>
          <p:cNvSpPr txBox="1"/>
          <p:nvPr/>
        </p:nvSpPr>
        <p:spPr>
          <a:xfrm>
            <a:off x="6881583" y="398229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Assist features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D6B84413-2372-46A2-86CD-2E7D40A7D68D}"/>
              </a:ext>
            </a:extLst>
          </p:cNvPr>
          <p:cNvSpPr/>
          <p:nvPr/>
        </p:nvSpPr>
        <p:spPr>
          <a:xfrm>
            <a:off x="7234416" y="4285464"/>
            <a:ext cx="339468" cy="345325"/>
          </a:xfrm>
          <a:custGeom>
            <a:avLst/>
            <a:gdLst>
              <a:gd name="connsiteX0" fmla="*/ 340258 w 339468"/>
              <a:gd name="connsiteY0" fmla="*/ -685 h 345325"/>
              <a:gd name="connsiteX1" fmla="*/ 790 w 339468"/>
              <a:gd name="connsiteY1" fmla="*/ 344641 h 34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9468" h="345325">
                <a:moveTo>
                  <a:pt x="340258" y="-685"/>
                </a:moveTo>
                <a:lnTo>
                  <a:pt x="790" y="344641"/>
                </a:lnTo>
              </a:path>
            </a:pathLst>
          </a:custGeom>
          <a:noFill/>
          <a:ln w="6665" cap="flat">
            <a:solidFill>
              <a:srgbClr val="0000E8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B7E5A9AA-C93A-4D0C-A8A7-3EA98077725C}"/>
              </a:ext>
            </a:extLst>
          </p:cNvPr>
          <p:cNvSpPr/>
          <p:nvPr/>
        </p:nvSpPr>
        <p:spPr>
          <a:xfrm>
            <a:off x="7626558" y="4279612"/>
            <a:ext cx="321906" cy="351177"/>
          </a:xfrm>
          <a:custGeom>
            <a:avLst/>
            <a:gdLst>
              <a:gd name="connsiteX0" fmla="*/ 790 w 321906"/>
              <a:gd name="connsiteY0" fmla="*/ -685 h 351177"/>
              <a:gd name="connsiteX1" fmla="*/ 322696 w 321906"/>
              <a:gd name="connsiteY1" fmla="*/ 350493 h 351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1906" h="351177">
                <a:moveTo>
                  <a:pt x="790" y="-685"/>
                </a:moveTo>
                <a:lnTo>
                  <a:pt x="322696" y="350493"/>
                </a:lnTo>
              </a:path>
            </a:pathLst>
          </a:custGeom>
          <a:noFill/>
          <a:ln w="6665" cap="flat">
            <a:solidFill>
              <a:srgbClr val="0000E8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90A8073-8FE8-4212-BE52-C4866173D3A4}"/>
              </a:ext>
            </a:extLst>
          </p:cNvPr>
          <p:cNvSpPr txBox="1"/>
          <p:nvPr/>
        </p:nvSpPr>
        <p:spPr>
          <a:xfrm>
            <a:off x="6567393" y="5703880"/>
            <a:ext cx="2326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Sub-resolution assist</a:t>
            </a:r>
            <a:b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</a:br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features (SRAFs)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6E2F2-EAA9-455C-AE44-65C54315E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F7B16-D8C8-4CCC-8AB3-A6214A56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56</a:t>
            </a:fld>
            <a:endParaRPr lang="en-US" dirty="0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D8BE48BF-8CE1-4C08-AA4C-D4D5CD061F5A}"/>
              </a:ext>
            </a:extLst>
          </p:cNvPr>
          <p:cNvSpPr/>
          <p:nvPr/>
        </p:nvSpPr>
        <p:spPr>
          <a:xfrm>
            <a:off x="6704995" y="958657"/>
            <a:ext cx="1638594" cy="456996"/>
          </a:xfrm>
          <a:custGeom>
            <a:avLst/>
            <a:gdLst>
              <a:gd name="connsiteX0" fmla="*/ 1171363 w 1170573"/>
              <a:gd name="connsiteY0" fmla="*/ 125152 h 251674"/>
              <a:gd name="connsiteX1" fmla="*/ 586076 w 1170573"/>
              <a:gd name="connsiteY1" fmla="*/ 250990 h 251674"/>
              <a:gd name="connsiteX2" fmla="*/ 790 w 1170573"/>
              <a:gd name="connsiteY2" fmla="*/ 125152 h 251674"/>
              <a:gd name="connsiteX3" fmla="*/ 586076 w 1170573"/>
              <a:gd name="connsiteY3" fmla="*/ -685 h 251674"/>
              <a:gd name="connsiteX4" fmla="*/ 1171363 w 1170573"/>
              <a:gd name="connsiteY4" fmla="*/ 125152 h 25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0573" h="251674">
                <a:moveTo>
                  <a:pt x="1171363" y="125152"/>
                </a:moveTo>
                <a:cubicBezTo>
                  <a:pt x="1171363" y="194650"/>
                  <a:pt x="909321" y="250990"/>
                  <a:pt x="586076" y="250990"/>
                </a:cubicBezTo>
                <a:cubicBezTo>
                  <a:pt x="262831" y="250990"/>
                  <a:pt x="790" y="194650"/>
                  <a:pt x="790" y="125152"/>
                </a:cubicBezTo>
                <a:cubicBezTo>
                  <a:pt x="790" y="55655"/>
                  <a:pt x="262831" y="-685"/>
                  <a:pt x="586076" y="-685"/>
                </a:cubicBezTo>
                <a:cubicBezTo>
                  <a:pt x="909321" y="-685"/>
                  <a:pt x="1171363" y="55655"/>
                  <a:pt x="1171363" y="125152"/>
                </a:cubicBezTo>
                <a:close/>
              </a:path>
            </a:pathLst>
          </a:custGeom>
          <a:solidFill>
            <a:srgbClr val="FFE6D5"/>
          </a:solidFill>
          <a:ln w="11298" cap="flat">
            <a:solidFill>
              <a:srgbClr val="15111D"/>
            </a:solidFill>
            <a:prstDash val="solid"/>
            <a:bevel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9A2FC43-5B29-4FB6-B680-C201322DDD95}"/>
              </a:ext>
            </a:extLst>
          </p:cNvPr>
          <p:cNvSpPr txBox="1"/>
          <p:nvPr/>
        </p:nvSpPr>
        <p:spPr>
          <a:xfrm>
            <a:off x="6785165" y="972535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Light source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F9232B-D31E-C1D5-CA7C-617AB5FFF309}"/>
              </a:ext>
            </a:extLst>
          </p:cNvPr>
          <p:cNvSpPr/>
          <p:nvPr/>
        </p:nvSpPr>
        <p:spPr>
          <a:xfrm>
            <a:off x="1769853" y="3570296"/>
            <a:ext cx="8652294" cy="4571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CC5F8CFD-E1AD-8564-1A83-F01CD38B6D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853" y="954241"/>
            <a:ext cx="391934" cy="391934"/>
          </a:xfrm>
          <a:prstGeom prst="rect">
            <a:avLst/>
          </a:prstGeom>
        </p:spPr>
      </p:pic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295708D1-05BF-9728-4441-F7CD4578E8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854" y="4035094"/>
            <a:ext cx="369333" cy="36933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EE71C1-211E-586E-FCB6-75CF89A018CD}"/>
              </a:ext>
            </a:extLst>
          </p:cNvPr>
          <p:cNvSpPr/>
          <p:nvPr/>
        </p:nvSpPr>
        <p:spPr>
          <a:xfrm>
            <a:off x="2394141" y="1626780"/>
            <a:ext cx="3679969" cy="1470955"/>
          </a:xfrm>
          <a:prstGeom prst="rect">
            <a:avLst/>
          </a:prstGeom>
          <a:noFill/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</a:rPr>
              <a:t>Tilt the </a:t>
            </a:r>
            <a:r>
              <a:rPr lang="en-IN" sz="2000" dirty="0">
                <a:solidFill>
                  <a:srgbClr val="625D9C"/>
                </a:solidFill>
              </a:rPr>
              <a:t>axis</a:t>
            </a:r>
            <a:r>
              <a:rPr lang="en-IN" sz="2000" dirty="0">
                <a:solidFill>
                  <a:schemeClr val="tx1"/>
                </a:solidFill>
              </a:rPr>
              <a:t> of the incident </a:t>
            </a:r>
            <a:r>
              <a:rPr lang="en-IN" sz="2000" dirty="0">
                <a:solidFill>
                  <a:srgbClr val="E21A23"/>
                </a:solidFill>
              </a:rPr>
              <a:t>waves</a:t>
            </a:r>
            <a:r>
              <a:rPr lang="en-IN" sz="2000" dirty="0">
                <a:solidFill>
                  <a:schemeClr val="tx1"/>
                </a:solidFill>
              </a:rPr>
              <a:t> on the mask. Higher diffraction orders strike the </a:t>
            </a:r>
            <a:r>
              <a:rPr lang="en-IN" sz="2000" dirty="0">
                <a:solidFill>
                  <a:srgbClr val="C00000"/>
                </a:solidFill>
              </a:rPr>
              <a:t>surface</a:t>
            </a:r>
            <a:r>
              <a:rPr lang="en-IN" sz="2000" dirty="0">
                <a:solidFill>
                  <a:schemeClr val="tx1"/>
                </a:solidFill>
              </a:rPr>
              <a:t> of the silicon wafer.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41F282-2E88-17E0-3699-E6A8A715CC0B}"/>
              </a:ext>
            </a:extLst>
          </p:cNvPr>
          <p:cNvSpPr/>
          <p:nvPr/>
        </p:nvSpPr>
        <p:spPr>
          <a:xfrm>
            <a:off x="2403039" y="4104278"/>
            <a:ext cx="3679969" cy="1876646"/>
          </a:xfrm>
          <a:prstGeom prst="rect">
            <a:avLst/>
          </a:prstGeom>
          <a:noFill/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</a:rPr>
              <a:t>Small </a:t>
            </a:r>
            <a:r>
              <a:rPr lang="en-IN" sz="2000" dirty="0">
                <a:solidFill>
                  <a:srgbClr val="00B050"/>
                </a:solidFill>
              </a:rPr>
              <a:t>features</a:t>
            </a:r>
            <a:r>
              <a:rPr lang="en-IN" sz="2000" dirty="0">
                <a:solidFill>
                  <a:schemeClr val="tx1"/>
                </a:solidFill>
              </a:rPr>
              <a:t> that themselves do not get </a:t>
            </a:r>
            <a:r>
              <a:rPr lang="en-IN" sz="2000" dirty="0">
                <a:solidFill>
                  <a:srgbClr val="0070C0"/>
                </a:solidFill>
              </a:rPr>
              <a:t>printed</a:t>
            </a:r>
            <a:r>
              <a:rPr lang="en-IN" sz="2000" dirty="0">
                <a:solidFill>
                  <a:schemeClr val="tx1"/>
                </a:solidFill>
              </a:rPr>
              <a:t>. However, the change the </a:t>
            </a:r>
            <a:r>
              <a:rPr lang="en-IN" sz="2000" dirty="0">
                <a:solidFill>
                  <a:srgbClr val="C00000"/>
                </a:solidFill>
              </a:rPr>
              <a:t>nature</a:t>
            </a:r>
            <a:r>
              <a:rPr lang="en-IN" sz="2000" dirty="0">
                <a:solidFill>
                  <a:schemeClr val="tx1"/>
                </a:solidFill>
              </a:rPr>
              <a:t> of the incident field on the main structure. This </a:t>
            </a:r>
            <a:r>
              <a:rPr lang="en-IN" sz="2000" dirty="0">
                <a:solidFill>
                  <a:srgbClr val="7030A0"/>
                </a:solidFill>
              </a:rPr>
              <a:t>enhances</a:t>
            </a:r>
            <a:r>
              <a:rPr lang="en-IN" sz="2000" dirty="0">
                <a:solidFill>
                  <a:schemeClr val="tx1"/>
                </a:solidFill>
              </a:rPr>
              <a:t> the overall accuracy.</a:t>
            </a:r>
          </a:p>
        </p:txBody>
      </p:sp>
    </p:spTree>
    <p:extLst>
      <p:ext uri="{BB962C8B-B14F-4D97-AF65-F5344CB8AC3E}">
        <p14:creationId xmlns:p14="http://schemas.microsoft.com/office/powerpoint/2010/main" val="16109701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E14FD-E3A6-7314-7FDF-40285F34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Phase Shift Masking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260A4-FAFF-E6B7-C1F6-0B4A26AA5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24991-BBE5-A469-F56E-C26EC10F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57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16823D-0BA0-1541-7276-583F68671362}"/>
              </a:ext>
            </a:extLst>
          </p:cNvPr>
          <p:cNvSpPr/>
          <p:nvPr/>
        </p:nvSpPr>
        <p:spPr>
          <a:xfrm>
            <a:off x="4987044" y="1887797"/>
            <a:ext cx="1445660" cy="321917"/>
          </a:xfrm>
          <a:custGeom>
            <a:avLst/>
            <a:gdLst>
              <a:gd name="connsiteX0" fmla="*/ 790 w 1445660"/>
              <a:gd name="connsiteY0" fmla="*/ -685 h 321917"/>
              <a:gd name="connsiteX1" fmla="*/ 790 w 1445660"/>
              <a:gd name="connsiteY1" fmla="*/ 246953 h 321917"/>
              <a:gd name="connsiteX2" fmla="*/ 294543 w 1445660"/>
              <a:gd name="connsiteY2" fmla="*/ 246953 h 321917"/>
              <a:gd name="connsiteX3" fmla="*/ 294543 w 1445660"/>
              <a:gd name="connsiteY3" fmla="*/ 321233 h 321917"/>
              <a:gd name="connsiteX4" fmla="*/ 900859 w 1445660"/>
              <a:gd name="connsiteY4" fmla="*/ 321233 h 321917"/>
              <a:gd name="connsiteX5" fmla="*/ 900859 w 1445660"/>
              <a:gd name="connsiteY5" fmla="*/ 246779 h 321917"/>
              <a:gd name="connsiteX6" fmla="*/ 1172625 w 1445660"/>
              <a:gd name="connsiteY6" fmla="*/ 246779 h 321917"/>
              <a:gd name="connsiteX7" fmla="*/ 1172625 w 1445660"/>
              <a:gd name="connsiteY7" fmla="*/ 321233 h 321917"/>
              <a:gd name="connsiteX8" fmla="*/ 1446451 w 1445660"/>
              <a:gd name="connsiteY8" fmla="*/ 321233 h 321917"/>
              <a:gd name="connsiteX9" fmla="*/ 1446451 w 1445660"/>
              <a:gd name="connsiteY9" fmla="*/ -685 h 321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45660" h="321917">
                <a:moveTo>
                  <a:pt x="790" y="-685"/>
                </a:moveTo>
                <a:lnTo>
                  <a:pt x="790" y="246953"/>
                </a:lnTo>
                <a:lnTo>
                  <a:pt x="294543" y="246953"/>
                </a:lnTo>
                <a:lnTo>
                  <a:pt x="294543" y="321233"/>
                </a:lnTo>
                <a:lnTo>
                  <a:pt x="900859" y="321233"/>
                </a:lnTo>
                <a:lnTo>
                  <a:pt x="900859" y="246779"/>
                </a:lnTo>
                <a:lnTo>
                  <a:pt x="1172625" y="246779"/>
                </a:lnTo>
                <a:lnTo>
                  <a:pt x="1172625" y="321233"/>
                </a:lnTo>
                <a:lnTo>
                  <a:pt x="1446451" y="321233"/>
                </a:lnTo>
                <a:lnTo>
                  <a:pt x="1446451" y="-685"/>
                </a:lnTo>
                <a:close/>
              </a:path>
            </a:pathLst>
          </a:custGeom>
          <a:solidFill>
            <a:srgbClr val="FFE6D5"/>
          </a:solidFill>
          <a:ln w="8686" cap="flat">
            <a:solidFill>
              <a:srgbClr val="15111D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ADB2BC9-BFA3-E237-A6E8-ABCA79CF3CB7}"/>
              </a:ext>
            </a:extLst>
          </p:cNvPr>
          <p:cNvSpPr/>
          <p:nvPr/>
        </p:nvSpPr>
        <p:spPr>
          <a:xfrm>
            <a:off x="5168479" y="1531636"/>
            <a:ext cx="5794" cy="1088181"/>
          </a:xfrm>
          <a:custGeom>
            <a:avLst/>
            <a:gdLst>
              <a:gd name="connsiteX0" fmla="*/ 790 w 5794"/>
              <a:gd name="connsiteY0" fmla="*/ -685 h 1088181"/>
              <a:gd name="connsiteX1" fmla="*/ 790 w 5794"/>
              <a:gd name="connsiteY1" fmla="*/ 1087497 h 1088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94" h="1088181">
                <a:moveTo>
                  <a:pt x="790" y="-685"/>
                </a:moveTo>
                <a:lnTo>
                  <a:pt x="790" y="1087497"/>
                </a:lnTo>
              </a:path>
            </a:pathLst>
          </a:custGeom>
          <a:noFill/>
          <a:ln w="10479" cap="flat">
            <a:solidFill>
              <a:srgbClr val="0000E8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D153544-0645-9E4E-31B7-0F803D6B00C8}"/>
              </a:ext>
            </a:extLst>
          </p:cNvPr>
          <p:cNvSpPr/>
          <p:nvPr/>
        </p:nvSpPr>
        <p:spPr>
          <a:xfrm>
            <a:off x="5408446" y="1531635"/>
            <a:ext cx="5794" cy="549740"/>
          </a:xfrm>
          <a:custGeom>
            <a:avLst/>
            <a:gdLst>
              <a:gd name="connsiteX0" fmla="*/ 790 w 5794"/>
              <a:gd name="connsiteY0" fmla="*/ -685 h 549740"/>
              <a:gd name="connsiteX1" fmla="*/ 790 w 5794"/>
              <a:gd name="connsiteY1" fmla="*/ 549056 h 549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94" h="549740">
                <a:moveTo>
                  <a:pt x="790" y="-685"/>
                </a:moveTo>
                <a:lnTo>
                  <a:pt x="790" y="549056"/>
                </a:lnTo>
              </a:path>
            </a:pathLst>
          </a:custGeom>
          <a:noFill/>
          <a:ln w="10479" cap="flat">
            <a:solidFill>
              <a:srgbClr val="0000E8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12C42EF-8B3F-E4C2-B03F-5DB1D88060F5}"/>
              </a:ext>
            </a:extLst>
          </p:cNvPr>
          <p:cNvSpPr/>
          <p:nvPr/>
        </p:nvSpPr>
        <p:spPr>
          <a:xfrm>
            <a:off x="5639636" y="1531636"/>
            <a:ext cx="5794" cy="1099885"/>
          </a:xfrm>
          <a:custGeom>
            <a:avLst/>
            <a:gdLst>
              <a:gd name="connsiteX0" fmla="*/ 790 w 5794"/>
              <a:gd name="connsiteY0" fmla="*/ -685 h 1099885"/>
              <a:gd name="connsiteX1" fmla="*/ 790 w 5794"/>
              <a:gd name="connsiteY1" fmla="*/ 1099201 h 109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94" h="1099885">
                <a:moveTo>
                  <a:pt x="790" y="-685"/>
                </a:moveTo>
                <a:lnTo>
                  <a:pt x="790" y="1099201"/>
                </a:lnTo>
              </a:path>
            </a:pathLst>
          </a:custGeom>
          <a:noFill/>
          <a:ln w="10479" cap="flat">
            <a:solidFill>
              <a:srgbClr val="0000E8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BE17326-CAD9-FD24-E865-0D81EEC817F1}"/>
              </a:ext>
            </a:extLst>
          </p:cNvPr>
          <p:cNvSpPr/>
          <p:nvPr/>
        </p:nvSpPr>
        <p:spPr>
          <a:xfrm>
            <a:off x="6025926" y="1531636"/>
            <a:ext cx="5794" cy="1088181"/>
          </a:xfrm>
          <a:custGeom>
            <a:avLst/>
            <a:gdLst>
              <a:gd name="connsiteX0" fmla="*/ 790 w 5794"/>
              <a:gd name="connsiteY0" fmla="*/ -685 h 1088181"/>
              <a:gd name="connsiteX1" fmla="*/ 790 w 5794"/>
              <a:gd name="connsiteY1" fmla="*/ 1087497 h 1088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94" h="1088181">
                <a:moveTo>
                  <a:pt x="790" y="-685"/>
                </a:moveTo>
                <a:lnTo>
                  <a:pt x="790" y="1087497"/>
                </a:lnTo>
              </a:path>
            </a:pathLst>
          </a:custGeom>
          <a:noFill/>
          <a:ln w="10479" cap="flat">
            <a:solidFill>
              <a:srgbClr val="0000E8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03A2F61-71F1-F155-CA16-1A88BE4281F1}"/>
              </a:ext>
            </a:extLst>
          </p:cNvPr>
          <p:cNvSpPr/>
          <p:nvPr/>
        </p:nvSpPr>
        <p:spPr>
          <a:xfrm>
            <a:off x="6286379" y="1531635"/>
            <a:ext cx="5794" cy="549740"/>
          </a:xfrm>
          <a:custGeom>
            <a:avLst/>
            <a:gdLst>
              <a:gd name="connsiteX0" fmla="*/ 790 w 5794"/>
              <a:gd name="connsiteY0" fmla="*/ -685 h 549740"/>
              <a:gd name="connsiteX1" fmla="*/ 790 w 5794"/>
              <a:gd name="connsiteY1" fmla="*/ 549056 h 549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94" h="549740">
                <a:moveTo>
                  <a:pt x="790" y="-685"/>
                </a:moveTo>
                <a:lnTo>
                  <a:pt x="790" y="549056"/>
                </a:lnTo>
              </a:path>
            </a:pathLst>
          </a:custGeom>
          <a:noFill/>
          <a:ln w="10479" cap="flat">
            <a:solidFill>
              <a:srgbClr val="0000E8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066105A-1C41-6A83-9572-F3D0525A9FB9}"/>
              </a:ext>
            </a:extLst>
          </p:cNvPr>
          <p:cNvSpPr/>
          <p:nvPr/>
        </p:nvSpPr>
        <p:spPr>
          <a:xfrm>
            <a:off x="5278352" y="2208382"/>
            <a:ext cx="260194" cy="172401"/>
          </a:xfrm>
          <a:custGeom>
            <a:avLst/>
            <a:gdLst>
              <a:gd name="connsiteX0" fmla="*/ 790 w 260194"/>
              <a:gd name="connsiteY0" fmla="*/ -685 h 172401"/>
              <a:gd name="connsiteX1" fmla="*/ 260984 w 260194"/>
              <a:gd name="connsiteY1" fmla="*/ -685 h 172401"/>
              <a:gd name="connsiteX2" fmla="*/ 260984 w 260194"/>
              <a:gd name="connsiteY2" fmla="*/ 171716 h 172401"/>
              <a:gd name="connsiteX3" fmla="*/ 790 w 260194"/>
              <a:gd name="connsiteY3" fmla="*/ 171716 h 1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194" h="172401">
                <a:moveTo>
                  <a:pt x="790" y="-685"/>
                </a:moveTo>
                <a:lnTo>
                  <a:pt x="260984" y="-685"/>
                </a:lnTo>
                <a:lnTo>
                  <a:pt x="260984" y="171716"/>
                </a:lnTo>
                <a:lnTo>
                  <a:pt x="790" y="171716"/>
                </a:lnTo>
                <a:close/>
              </a:path>
            </a:pathLst>
          </a:custGeom>
          <a:solidFill>
            <a:srgbClr val="110E0B"/>
          </a:solidFill>
          <a:ln w="6020" cap="flat">
            <a:solidFill>
              <a:srgbClr val="15111D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045C360-4F38-E3C2-CC46-72325ED47202}"/>
              </a:ext>
            </a:extLst>
          </p:cNvPr>
          <p:cNvSpPr/>
          <p:nvPr/>
        </p:nvSpPr>
        <p:spPr>
          <a:xfrm>
            <a:off x="5705146" y="2210816"/>
            <a:ext cx="185037" cy="173331"/>
          </a:xfrm>
          <a:custGeom>
            <a:avLst/>
            <a:gdLst>
              <a:gd name="connsiteX0" fmla="*/ 790 w 185037"/>
              <a:gd name="connsiteY0" fmla="*/ -685 h 173331"/>
              <a:gd name="connsiteX1" fmla="*/ 185827 w 185037"/>
              <a:gd name="connsiteY1" fmla="*/ -685 h 173331"/>
              <a:gd name="connsiteX2" fmla="*/ 185827 w 185037"/>
              <a:gd name="connsiteY2" fmla="*/ 172646 h 173331"/>
              <a:gd name="connsiteX3" fmla="*/ 790 w 185037"/>
              <a:gd name="connsiteY3" fmla="*/ 172646 h 17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37" h="173331">
                <a:moveTo>
                  <a:pt x="790" y="-685"/>
                </a:moveTo>
                <a:lnTo>
                  <a:pt x="185827" y="-685"/>
                </a:lnTo>
                <a:lnTo>
                  <a:pt x="185827" y="172646"/>
                </a:lnTo>
                <a:lnTo>
                  <a:pt x="790" y="172646"/>
                </a:lnTo>
                <a:close/>
              </a:path>
            </a:pathLst>
          </a:custGeom>
          <a:solidFill>
            <a:srgbClr val="110E0B"/>
          </a:solidFill>
          <a:ln w="5091" cap="flat">
            <a:solidFill>
              <a:srgbClr val="15111D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B8ECED4-18D5-9545-4CE5-5C7F60F13580}"/>
              </a:ext>
            </a:extLst>
          </p:cNvPr>
          <p:cNvSpPr/>
          <p:nvPr/>
        </p:nvSpPr>
        <p:spPr>
          <a:xfrm>
            <a:off x="6156379" y="2205542"/>
            <a:ext cx="277558" cy="172206"/>
          </a:xfrm>
          <a:custGeom>
            <a:avLst/>
            <a:gdLst>
              <a:gd name="connsiteX0" fmla="*/ 790 w 277558"/>
              <a:gd name="connsiteY0" fmla="*/ -685 h 172206"/>
              <a:gd name="connsiteX1" fmla="*/ 278348 w 277558"/>
              <a:gd name="connsiteY1" fmla="*/ -685 h 172206"/>
              <a:gd name="connsiteX2" fmla="*/ 278348 w 277558"/>
              <a:gd name="connsiteY2" fmla="*/ 171522 h 172206"/>
              <a:gd name="connsiteX3" fmla="*/ 790 w 277558"/>
              <a:gd name="connsiteY3" fmla="*/ 171522 h 172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558" h="172206">
                <a:moveTo>
                  <a:pt x="790" y="-685"/>
                </a:moveTo>
                <a:lnTo>
                  <a:pt x="278348" y="-685"/>
                </a:lnTo>
                <a:lnTo>
                  <a:pt x="278348" y="171522"/>
                </a:lnTo>
                <a:lnTo>
                  <a:pt x="790" y="171522"/>
                </a:lnTo>
                <a:close/>
              </a:path>
            </a:pathLst>
          </a:custGeom>
          <a:solidFill>
            <a:srgbClr val="110E0B"/>
          </a:solidFill>
          <a:ln w="6214" cap="flat">
            <a:solidFill>
              <a:srgbClr val="15111D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6DE06B9-33BE-7991-740B-0B35D6FACC50}"/>
              </a:ext>
            </a:extLst>
          </p:cNvPr>
          <p:cNvSpPr/>
          <p:nvPr/>
        </p:nvSpPr>
        <p:spPr>
          <a:xfrm>
            <a:off x="4865200" y="2640948"/>
            <a:ext cx="1671782" cy="249526"/>
          </a:xfrm>
          <a:custGeom>
            <a:avLst/>
            <a:gdLst>
              <a:gd name="connsiteX0" fmla="*/ 1672572 w 1671782"/>
              <a:gd name="connsiteY0" fmla="*/ 124079 h 249526"/>
              <a:gd name="connsiteX1" fmla="*/ 836681 w 1671782"/>
              <a:gd name="connsiteY1" fmla="*/ 248842 h 249526"/>
              <a:gd name="connsiteX2" fmla="*/ 790 w 1671782"/>
              <a:gd name="connsiteY2" fmla="*/ 124079 h 249526"/>
              <a:gd name="connsiteX3" fmla="*/ 836681 w 1671782"/>
              <a:gd name="connsiteY3" fmla="*/ -684 h 249526"/>
              <a:gd name="connsiteX4" fmla="*/ 1672572 w 1671782"/>
              <a:gd name="connsiteY4" fmla="*/ 124079 h 24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1782" h="249526">
                <a:moveTo>
                  <a:pt x="1672572" y="124079"/>
                </a:moveTo>
                <a:cubicBezTo>
                  <a:pt x="1672572" y="192984"/>
                  <a:pt x="1298331" y="248842"/>
                  <a:pt x="836681" y="248842"/>
                </a:cubicBezTo>
                <a:cubicBezTo>
                  <a:pt x="375031" y="248842"/>
                  <a:pt x="790" y="192984"/>
                  <a:pt x="790" y="124079"/>
                </a:cubicBezTo>
                <a:cubicBezTo>
                  <a:pt x="790" y="55174"/>
                  <a:pt x="375031" y="-684"/>
                  <a:pt x="836681" y="-684"/>
                </a:cubicBezTo>
                <a:cubicBezTo>
                  <a:pt x="1298331" y="-684"/>
                  <a:pt x="1672572" y="55174"/>
                  <a:pt x="1672572" y="124079"/>
                </a:cubicBezTo>
                <a:close/>
              </a:path>
            </a:pathLst>
          </a:custGeom>
          <a:noFill/>
          <a:ln w="13444" cap="flat">
            <a:solidFill>
              <a:srgbClr val="15111D"/>
            </a:solidFill>
            <a:prstDash val="solid"/>
            <a:bevel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3623AF-0D7F-922C-B867-53E3ECA7101B}"/>
              </a:ext>
            </a:extLst>
          </p:cNvPr>
          <p:cNvSpPr txBox="1"/>
          <p:nvPr/>
        </p:nvSpPr>
        <p:spPr>
          <a:xfrm>
            <a:off x="5354023" y="116409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Light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96E1D9-2348-57CE-C817-A12AFD0355AC}"/>
              </a:ext>
            </a:extLst>
          </p:cNvPr>
          <p:cNvSpPr txBox="1"/>
          <p:nvPr/>
        </p:nvSpPr>
        <p:spPr>
          <a:xfrm>
            <a:off x="4170962" y="258104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Lens</a:t>
            </a:r>
            <a:endParaRPr lang="en-US" sz="1049" dirty="0">
              <a:solidFill>
                <a:srgbClr val="000000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7D9B85-E1AD-75EF-750C-634DD29563AD}"/>
              </a:ext>
            </a:extLst>
          </p:cNvPr>
          <p:cNvSpPr txBox="1"/>
          <p:nvPr/>
        </p:nvSpPr>
        <p:spPr>
          <a:xfrm>
            <a:off x="6650184" y="2082434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Opaque regions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06421F0-0BEB-87B8-296A-ACF5DA392E09}"/>
              </a:ext>
            </a:extLst>
          </p:cNvPr>
          <p:cNvSpPr/>
          <p:nvPr/>
        </p:nvSpPr>
        <p:spPr>
          <a:xfrm>
            <a:off x="6447663" y="2285789"/>
            <a:ext cx="195742" cy="5794"/>
          </a:xfrm>
          <a:custGeom>
            <a:avLst/>
            <a:gdLst>
              <a:gd name="connsiteX0" fmla="*/ 196532 w 195742"/>
              <a:gd name="connsiteY0" fmla="*/ -685 h 5794"/>
              <a:gd name="connsiteX1" fmla="*/ 790 w 195742"/>
              <a:gd name="connsiteY1" fmla="*/ -685 h 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5742" h="5794">
                <a:moveTo>
                  <a:pt x="196532" y="-685"/>
                </a:moveTo>
                <a:lnTo>
                  <a:pt x="790" y="-685"/>
                </a:lnTo>
              </a:path>
            </a:pathLst>
          </a:custGeom>
          <a:noFill/>
          <a:ln w="8843" cap="flat">
            <a:solidFill>
              <a:srgbClr val="0000E8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3651FB-8C17-D597-BF3F-24ADC3DA1074}"/>
              </a:ext>
            </a:extLst>
          </p:cNvPr>
          <p:cNvSpPr txBox="1"/>
          <p:nvPr/>
        </p:nvSpPr>
        <p:spPr>
          <a:xfrm>
            <a:off x="3228413" y="2075272"/>
            <a:ext cx="164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Phase-shifting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regions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03C5086-EB7B-FC95-92A4-8F1782C45D60}"/>
              </a:ext>
            </a:extLst>
          </p:cNvPr>
          <p:cNvSpPr/>
          <p:nvPr/>
        </p:nvSpPr>
        <p:spPr>
          <a:xfrm>
            <a:off x="4823020" y="2133581"/>
            <a:ext cx="269116" cy="169649"/>
          </a:xfrm>
          <a:custGeom>
            <a:avLst/>
            <a:gdLst>
              <a:gd name="connsiteX0" fmla="*/ 790 w 269116"/>
              <a:gd name="connsiteY0" fmla="*/ 168965 h 169649"/>
              <a:gd name="connsiteX1" fmla="*/ 269906 w 269116"/>
              <a:gd name="connsiteY1" fmla="*/ -685 h 169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9116" h="169649">
                <a:moveTo>
                  <a:pt x="790" y="168965"/>
                </a:moveTo>
                <a:lnTo>
                  <a:pt x="269906" y="-685"/>
                </a:lnTo>
              </a:path>
            </a:pathLst>
          </a:custGeom>
          <a:noFill/>
          <a:ln w="6697" cap="flat">
            <a:solidFill>
              <a:srgbClr val="0000E8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31C4DE-3195-8E6B-B3B4-B9270B368762}"/>
              </a:ext>
            </a:extLst>
          </p:cNvPr>
          <p:cNvSpPr txBox="1"/>
          <p:nvPr/>
        </p:nvSpPr>
        <p:spPr>
          <a:xfrm>
            <a:off x="4574066" y="324433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Phase-shift masking</a:t>
            </a:r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5AE306CA-85C8-D86F-0B3F-1812113DD1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326" y="1053811"/>
            <a:ext cx="369333" cy="36933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EFD4F71-5753-2CF9-64F9-B0686B428749}"/>
              </a:ext>
            </a:extLst>
          </p:cNvPr>
          <p:cNvSpPr/>
          <p:nvPr/>
        </p:nvSpPr>
        <p:spPr>
          <a:xfrm>
            <a:off x="2412659" y="3923534"/>
            <a:ext cx="7211545" cy="1051024"/>
          </a:xfrm>
          <a:prstGeom prst="rect">
            <a:avLst/>
          </a:prstGeom>
          <a:noFill/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</a:rPr>
              <a:t>Change the </a:t>
            </a:r>
            <a:r>
              <a:rPr lang="en-IN" sz="2000" dirty="0">
                <a:solidFill>
                  <a:srgbClr val="00B050"/>
                </a:solidFill>
              </a:rPr>
              <a:t>phase</a:t>
            </a:r>
            <a:r>
              <a:rPr lang="en-IN" sz="2000" dirty="0">
                <a:solidFill>
                  <a:schemeClr val="tx1"/>
                </a:solidFill>
              </a:rPr>
              <a:t> of </a:t>
            </a:r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light</a:t>
            </a:r>
            <a:r>
              <a:rPr lang="en-IN" sz="2000" dirty="0">
                <a:solidFill>
                  <a:schemeClr val="tx1"/>
                </a:solidFill>
              </a:rPr>
              <a:t> in the intervening </a:t>
            </a:r>
            <a:r>
              <a:rPr lang="en-IN" sz="2000" dirty="0">
                <a:solidFill>
                  <a:srgbClr val="FF0000"/>
                </a:solidFill>
              </a:rPr>
              <a:t>regions</a:t>
            </a:r>
            <a:r>
              <a:rPr lang="en-IN" sz="2000" dirty="0">
                <a:solidFill>
                  <a:schemeClr val="tx1"/>
                </a:solidFill>
              </a:rPr>
              <a:t> (between structures) such that there is destructive </a:t>
            </a:r>
            <a:r>
              <a:rPr lang="en-IN" sz="2000" dirty="0">
                <a:solidFill>
                  <a:srgbClr val="01708C"/>
                </a:solidFill>
              </a:rPr>
              <a:t>interference</a:t>
            </a:r>
            <a:r>
              <a:rPr lang="en-IN" sz="2000" dirty="0">
                <a:solidFill>
                  <a:schemeClr val="tx1"/>
                </a:solidFill>
              </a:rPr>
              <a:t> and no structure is </a:t>
            </a:r>
            <a:r>
              <a:rPr lang="en-IN" sz="2000" dirty="0">
                <a:solidFill>
                  <a:srgbClr val="7030A0"/>
                </a:solidFill>
              </a:rPr>
              <a:t>printed</a:t>
            </a:r>
            <a:r>
              <a:rPr lang="en-IN" sz="2000" dirty="0">
                <a:solidFill>
                  <a:schemeClr val="tx1"/>
                </a:solidFill>
              </a:rPr>
              <a:t> there. </a:t>
            </a:r>
            <a:r>
              <a:rPr lang="en-IN" sz="2000" dirty="0">
                <a:solidFill>
                  <a:srgbClr val="01708C"/>
                </a:solidFill>
              </a:rPr>
              <a:t>Enhances</a:t>
            </a:r>
            <a:r>
              <a:rPr lang="en-IN" sz="2000" dirty="0">
                <a:solidFill>
                  <a:schemeClr val="tx1"/>
                </a:solidFill>
              </a:rPr>
              <a:t> the contrast.</a:t>
            </a:r>
          </a:p>
        </p:txBody>
      </p:sp>
    </p:spTree>
    <p:extLst>
      <p:ext uri="{BB962C8B-B14F-4D97-AF65-F5344CB8AC3E}">
        <p14:creationId xmlns:p14="http://schemas.microsoft.com/office/powerpoint/2010/main" val="4159319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7E15-2678-6F33-F80C-D85FA6DA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Architectural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3033C-B9D2-2F40-20F5-2B2EBAF9B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616" y="1280160"/>
            <a:ext cx="7829852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Different </a:t>
            </a:r>
            <a:r>
              <a:rPr lang="en-IN" dirty="0">
                <a:solidFill>
                  <a:srgbClr val="FF0000"/>
                </a:solidFill>
              </a:rPr>
              <a:t>regions</a:t>
            </a:r>
            <a:r>
              <a:rPr lang="en-IN" dirty="0"/>
              <a:t> of the chip have </a:t>
            </a:r>
            <a:r>
              <a:rPr lang="en-IN" dirty="0">
                <a:solidFill>
                  <a:srgbClr val="00B050"/>
                </a:solidFill>
              </a:rPr>
              <a:t>different</a:t>
            </a:r>
            <a:r>
              <a:rPr lang="en-IN" dirty="0"/>
              <a:t> degrees of variation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</a:rPr>
              <a:t>Frequency</a:t>
            </a:r>
            <a:r>
              <a:rPr lang="en-IN" dirty="0"/>
              <a:t> binning</a:t>
            </a:r>
          </a:p>
          <a:p>
            <a:pPr marL="573088" lvl="1" indent="-342900"/>
            <a:r>
              <a:rPr lang="en-IN" dirty="0"/>
              <a:t>Assign different </a:t>
            </a:r>
            <a:r>
              <a:rPr lang="en-IN" dirty="0">
                <a:solidFill>
                  <a:srgbClr val="9F2241"/>
                </a:solidFill>
              </a:rPr>
              <a:t>frequencies</a:t>
            </a:r>
            <a:r>
              <a:rPr lang="en-IN" dirty="0"/>
              <a:t> to different dies on the wafer</a:t>
            </a:r>
          </a:p>
          <a:p>
            <a:pPr marL="573088" lvl="1" indent="-342900"/>
            <a:r>
              <a:rPr lang="en-IN" dirty="0">
                <a:solidFill>
                  <a:srgbClr val="E21A23"/>
                </a:solidFill>
              </a:rPr>
              <a:t>Create</a:t>
            </a:r>
            <a:r>
              <a:rPr lang="en-IN" dirty="0"/>
              <a:t> specific DVFS tables (depending on the </a:t>
            </a:r>
            <a:r>
              <a:rPr lang="en-IN" dirty="0">
                <a:solidFill>
                  <a:srgbClr val="9F2241"/>
                </a:solidFill>
              </a:rPr>
              <a:t>die</a:t>
            </a:r>
            <a:r>
              <a:rPr lang="en-IN" dirty="0"/>
              <a:t>)</a:t>
            </a:r>
          </a:p>
          <a:p>
            <a:pPr marL="573088" lvl="1" indent="-342900"/>
            <a:r>
              <a:rPr lang="en-IN" dirty="0"/>
              <a:t>Create voltage-frequency </a:t>
            </a:r>
            <a:r>
              <a:rPr lang="en-IN" dirty="0">
                <a:solidFill>
                  <a:srgbClr val="0070C0"/>
                </a:solidFill>
              </a:rPr>
              <a:t>islands</a:t>
            </a:r>
            <a:r>
              <a:rPr lang="en-IN" dirty="0"/>
              <a:t> within the </a:t>
            </a:r>
            <a:r>
              <a:rPr lang="en-IN" dirty="0">
                <a:solidFill>
                  <a:srgbClr val="9F2241"/>
                </a:solidFill>
              </a:rPr>
              <a:t>chip</a:t>
            </a:r>
          </a:p>
          <a:p>
            <a:pPr marL="342900" indent="-342900"/>
            <a:endParaRPr lang="en-IN" dirty="0">
              <a:solidFill>
                <a:srgbClr val="9F2241"/>
              </a:solidFill>
            </a:endParaRPr>
          </a:p>
          <a:p>
            <a:pPr marL="573088" lvl="1" indent="-342900"/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16EDC-86B2-A696-A5E5-273FBC2C5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61F1D-0E04-A95A-77FE-E14BBA3A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1027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A334A1-F5A8-454D-9123-FA2E104EBEEB}"/>
              </a:ext>
            </a:extLst>
          </p:cNvPr>
          <p:cNvSpPr txBox="1"/>
          <p:nvPr/>
        </p:nvSpPr>
        <p:spPr>
          <a:xfrm>
            <a:off x="5499603" y="919702"/>
            <a:ext cx="1529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Outline</a:t>
            </a:r>
          </a:p>
        </p:txBody>
      </p:sp>
      <p:pic>
        <p:nvPicPr>
          <p:cNvPr id="33" name="Picture 32" descr="Shape, arrow&#10;&#10;Description automatically generated">
            <a:extLst>
              <a:ext uri="{FF2B5EF4-FFF2-40B4-BE49-F238E27FC236}">
                <a16:creationId xmlns:a16="http://schemas.microsoft.com/office/drawing/2014/main" id="{720B12FF-CA6E-41D6-BD5D-1D381B696C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037" y="4772529"/>
            <a:ext cx="750155" cy="627001"/>
          </a:xfrm>
          <a:prstGeom prst="rect">
            <a:avLst/>
          </a:prstGeom>
        </p:spPr>
      </p:pic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8F3E43D-B7D8-44C3-B409-592BB599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59</a:t>
            </a:fld>
            <a:endParaRPr lang="en-US" dirty="0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8A570817-234C-4177-A0A9-EBCB9DBD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F81989F-BD3D-46C9-8D4B-029808210D68}"/>
              </a:ext>
            </a:extLst>
          </p:cNvPr>
          <p:cNvGrpSpPr/>
          <p:nvPr/>
        </p:nvGrpSpPr>
        <p:grpSpPr>
          <a:xfrm>
            <a:off x="3894610" y="1847353"/>
            <a:ext cx="5253223" cy="3512016"/>
            <a:chOff x="2587062" y="2500726"/>
            <a:chExt cx="3863858" cy="2862958"/>
          </a:xfrm>
        </p:grpSpPr>
        <p:sp>
          <p:nvSpPr>
            <p:cNvPr id="19" name="Round Same Side Corner Rectangle 3">
              <a:extLst>
                <a:ext uri="{FF2B5EF4-FFF2-40B4-BE49-F238E27FC236}">
                  <a16:creationId xmlns:a16="http://schemas.microsoft.com/office/drawing/2014/main" id="{BABD4351-0C08-4766-BE81-3DA733F5C5F6}"/>
                </a:ext>
              </a:extLst>
            </p:cNvPr>
            <p:cNvSpPr/>
            <p:nvPr/>
          </p:nvSpPr>
          <p:spPr>
            <a:xfrm rot="16200000">
              <a:off x="2645256" y="2442532"/>
              <a:ext cx="451117" cy="5675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21A23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20" name="TextBox 5">
              <a:extLst>
                <a:ext uri="{FF2B5EF4-FFF2-40B4-BE49-F238E27FC236}">
                  <a16:creationId xmlns:a16="http://schemas.microsoft.com/office/drawing/2014/main" id="{D63426B6-3207-49E8-8E7A-318CE5AC1753}"/>
                </a:ext>
              </a:extLst>
            </p:cNvPr>
            <p:cNvSpPr txBox="1"/>
            <p:nvPr/>
          </p:nvSpPr>
          <p:spPr>
            <a:xfrm>
              <a:off x="2779955" y="2572166"/>
              <a:ext cx="251372" cy="30823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57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1.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C13BD94-432E-49F8-994F-EAAF0AE084BC}"/>
                </a:ext>
              </a:extLst>
            </p:cNvPr>
            <p:cNvSpPr/>
            <p:nvPr/>
          </p:nvSpPr>
          <p:spPr>
            <a:xfrm>
              <a:off x="3186722" y="2500726"/>
              <a:ext cx="3264198" cy="451117"/>
            </a:xfrm>
            <a:prstGeom prst="rect">
              <a:avLst/>
            </a:prstGeom>
            <a:solidFill>
              <a:srgbClr val="E21A2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22" name="TextBox 7">
              <a:extLst>
                <a:ext uri="{FF2B5EF4-FFF2-40B4-BE49-F238E27FC236}">
                  <a16:creationId xmlns:a16="http://schemas.microsoft.com/office/drawing/2014/main" id="{EDAFA707-E2BC-4B10-86EB-612EA2C36383}"/>
                </a:ext>
              </a:extLst>
            </p:cNvPr>
            <p:cNvSpPr txBox="1"/>
            <p:nvPr/>
          </p:nvSpPr>
          <p:spPr>
            <a:xfrm>
              <a:off x="3239579" y="2582057"/>
              <a:ext cx="1125043" cy="326165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Soft Errors</a:t>
              </a:r>
            </a:p>
          </p:txBody>
        </p:sp>
        <p:sp>
          <p:nvSpPr>
            <p:cNvPr id="23" name="Round Same Side Corner Rectangle 19">
              <a:extLst>
                <a:ext uri="{FF2B5EF4-FFF2-40B4-BE49-F238E27FC236}">
                  <a16:creationId xmlns:a16="http://schemas.microsoft.com/office/drawing/2014/main" id="{F28551BB-C70F-4CF7-A482-B8F1CE1D5A53}"/>
                </a:ext>
              </a:extLst>
            </p:cNvPr>
            <p:cNvSpPr/>
            <p:nvPr/>
          </p:nvSpPr>
          <p:spPr>
            <a:xfrm rot="16200000">
              <a:off x="2645256" y="2924900"/>
              <a:ext cx="451117" cy="5675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B600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24" name="TextBox 9">
              <a:extLst>
                <a:ext uri="{FF2B5EF4-FFF2-40B4-BE49-F238E27FC236}">
                  <a16:creationId xmlns:a16="http://schemas.microsoft.com/office/drawing/2014/main" id="{E2B0FB8F-4718-4EB7-89C9-4E1C2C7BEFB0}"/>
                </a:ext>
              </a:extLst>
            </p:cNvPr>
            <p:cNvSpPr txBox="1"/>
            <p:nvPr/>
          </p:nvSpPr>
          <p:spPr>
            <a:xfrm>
              <a:off x="2762859" y="3054534"/>
              <a:ext cx="285565" cy="30823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57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2.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10E42B5-FBE8-4918-BF15-433D2716BFE0}"/>
                </a:ext>
              </a:extLst>
            </p:cNvPr>
            <p:cNvSpPr/>
            <p:nvPr/>
          </p:nvSpPr>
          <p:spPr>
            <a:xfrm>
              <a:off x="3186722" y="2983094"/>
              <a:ext cx="3264198" cy="451117"/>
            </a:xfrm>
            <a:prstGeom prst="rect">
              <a:avLst/>
            </a:prstGeom>
            <a:solidFill>
              <a:srgbClr val="FFB6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26" name="TextBox 11">
              <a:extLst>
                <a:ext uri="{FF2B5EF4-FFF2-40B4-BE49-F238E27FC236}">
                  <a16:creationId xmlns:a16="http://schemas.microsoft.com/office/drawing/2014/main" id="{8E410488-04BF-4D5D-A7DA-E5F8EAAA5C8D}"/>
                </a:ext>
              </a:extLst>
            </p:cNvPr>
            <p:cNvSpPr txBox="1"/>
            <p:nvPr/>
          </p:nvSpPr>
          <p:spPr>
            <a:xfrm>
              <a:off x="3224223" y="3077961"/>
              <a:ext cx="135874" cy="301076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27" name="Round Same Side Corner Rectangle 27">
              <a:extLst>
                <a:ext uri="{FF2B5EF4-FFF2-40B4-BE49-F238E27FC236}">
                  <a16:creationId xmlns:a16="http://schemas.microsoft.com/office/drawing/2014/main" id="{79248E22-BAEB-4C8A-A15F-AF1D32AF8D13}"/>
                </a:ext>
              </a:extLst>
            </p:cNvPr>
            <p:cNvSpPr/>
            <p:nvPr/>
          </p:nvSpPr>
          <p:spPr>
            <a:xfrm rot="16200000">
              <a:off x="2645256" y="3407268"/>
              <a:ext cx="451117" cy="5675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25D9C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28" name="TextBox 13">
              <a:extLst>
                <a:ext uri="{FF2B5EF4-FFF2-40B4-BE49-F238E27FC236}">
                  <a16:creationId xmlns:a16="http://schemas.microsoft.com/office/drawing/2014/main" id="{E835409B-E2F1-4530-A5A2-3CBAD6D1859A}"/>
                </a:ext>
              </a:extLst>
            </p:cNvPr>
            <p:cNvSpPr txBox="1"/>
            <p:nvPr/>
          </p:nvSpPr>
          <p:spPr>
            <a:xfrm>
              <a:off x="2759912" y="3536903"/>
              <a:ext cx="291459" cy="30823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57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3.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B8CDCA8-6093-47E9-903D-9F228DCF85D0}"/>
                </a:ext>
              </a:extLst>
            </p:cNvPr>
            <p:cNvSpPr/>
            <p:nvPr/>
          </p:nvSpPr>
          <p:spPr>
            <a:xfrm>
              <a:off x="3186722" y="3465462"/>
              <a:ext cx="3264198" cy="451117"/>
            </a:xfrm>
            <a:prstGeom prst="rect">
              <a:avLst/>
            </a:prstGeom>
            <a:solidFill>
              <a:srgbClr val="625D9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30" name="TextBox 15">
              <a:extLst>
                <a:ext uri="{FF2B5EF4-FFF2-40B4-BE49-F238E27FC236}">
                  <a16:creationId xmlns:a16="http://schemas.microsoft.com/office/drawing/2014/main" id="{D407BA0C-52C9-406C-8489-50BE8D80FA27}"/>
                </a:ext>
              </a:extLst>
            </p:cNvPr>
            <p:cNvSpPr txBox="1"/>
            <p:nvPr/>
          </p:nvSpPr>
          <p:spPr>
            <a:xfrm>
              <a:off x="3288676" y="3501615"/>
              <a:ext cx="135874" cy="188172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31" name="Subtitle 2">
              <a:extLst>
                <a:ext uri="{FF2B5EF4-FFF2-40B4-BE49-F238E27FC236}">
                  <a16:creationId xmlns:a16="http://schemas.microsoft.com/office/drawing/2014/main" id="{2C104788-E86C-472E-800C-69E3322D3087}"/>
                </a:ext>
              </a:extLst>
            </p:cNvPr>
            <p:cNvSpPr txBox="1">
              <a:spLocks/>
            </p:cNvSpPr>
            <p:nvPr/>
          </p:nvSpPr>
          <p:spPr>
            <a:xfrm>
              <a:off x="3288676" y="3717652"/>
              <a:ext cx="3060290" cy="114634"/>
            </a:xfrm>
            <a:prstGeom prst="rect">
              <a:avLst/>
            </a:prstGeom>
          </p:spPr>
          <p:txBody>
            <a:bodyPr vert="horz" wrap="square" lIns="25724" tIns="12862" rIns="25724" bIns="12862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985"/>
                </a:lnSpc>
              </a:pPr>
              <a:endParaRPr lang="en-US" sz="675" dirty="0">
                <a:solidFill>
                  <a:srgbClr val="FFFFFF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  <p:sp>
          <p:nvSpPr>
            <p:cNvPr id="32" name="Round Same Side Corner Rectangle 35">
              <a:extLst>
                <a:ext uri="{FF2B5EF4-FFF2-40B4-BE49-F238E27FC236}">
                  <a16:creationId xmlns:a16="http://schemas.microsoft.com/office/drawing/2014/main" id="{75461693-8E2F-4907-BA80-9443242518B7}"/>
                </a:ext>
              </a:extLst>
            </p:cNvPr>
            <p:cNvSpPr/>
            <p:nvPr/>
          </p:nvSpPr>
          <p:spPr>
            <a:xfrm rot="16200000">
              <a:off x="2645256" y="3889637"/>
              <a:ext cx="451117" cy="5675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F1858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37" name="TextBox 18">
              <a:extLst>
                <a:ext uri="{FF2B5EF4-FFF2-40B4-BE49-F238E27FC236}">
                  <a16:creationId xmlns:a16="http://schemas.microsoft.com/office/drawing/2014/main" id="{939A06BB-56ED-4174-925E-12A87E6D31F3}"/>
                </a:ext>
              </a:extLst>
            </p:cNvPr>
            <p:cNvSpPr txBox="1"/>
            <p:nvPr/>
          </p:nvSpPr>
          <p:spPr>
            <a:xfrm>
              <a:off x="2753427" y="4019270"/>
              <a:ext cx="304429" cy="30823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57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4.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A33289B-2C33-40AD-8BC8-E054DA087F50}"/>
                </a:ext>
              </a:extLst>
            </p:cNvPr>
            <p:cNvSpPr/>
            <p:nvPr/>
          </p:nvSpPr>
          <p:spPr>
            <a:xfrm>
              <a:off x="3186722" y="3947831"/>
              <a:ext cx="3264198" cy="451117"/>
            </a:xfrm>
            <a:prstGeom prst="rect">
              <a:avLst/>
            </a:prstGeom>
            <a:solidFill>
              <a:srgbClr val="AF185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39" name="TextBox 20">
              <a:extLst>
                <a:ext uri="{FF2B5EF4-FFF2-40B4-BE49-F238E27FC236}">
                  <a16:creationId xmlns:a16="http://schemas.microsoft.com/office/drawing/2014/main" id="{D3D3C69D-66F4-41C5-9E75-C8473AC5634B}"/>
                </a:ext>
              </a:extLst>
            </p:cNvPr>
            <p:cNvSpPr txBox="1"/>
            <p:nvPr/>
          </p:nvSpPr>
          <p:spPr>
            <a:xfrm>
              <a:off x="3288676" y="3983983"/>
              <a:ext cx="135874" cy="188172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40" name="Subtitle 2">
              <a:extLst>
                <a:ext uri="{FF2B5EF4-FFF2-40B4-BE49-F238E27FC236}">
                  <a16:creationId xmlns:a16="http://schemas.microsoft.com/office/drawing/2014/main" id="{20428E2D-2351-4C87-9104-240E7753C5A0}"/>
                </a:ext>
              </a:extLst>
            </p:cNvPr>
            <p:cNvSpPr txBox="1">
              <a:spLocks/>
            </p:cNvSpPr>
            <p:nvPr/>
          </p:nvSpPr>
          <p:spPr>
            <a:xfrm>
              <a:off x="3288676" y="4200020"/>
              <a:ext cx="3060290" cy="114634"/>
            </a:xfrm>
            <a:prstGeom prst="rect">
              <a:avLst/>
            </a:prstGeom>
          </p:spPr>
          <p:txBody>
            <a:bodyPr vert="horz" wrap="square" lIns="25724" tIns="12862" rIns="25724" bIns="12862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985"/>
                </a:lnSpc>
              </a:pPr>
              <a:endParaRPr lang="en-US" sz="675" dirty="0">
                <a:solidFill>
                  <a:srgbClr val="FFFFFF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  <p:sp>
          <p:nvSpPr>
            <p:cNvPr id="41" name="Round Same Side Corner Rectangle 43">
              <a:extLst>
                <a:ext uri="{FF2B5EF4-FFF2-40B4-BE49-F238E27FC236}">
                  <a16:creationId xmlns:a16="http://schemas.microsoft.com/office/drawing/2014/main" id="{290116CB-2D49-4091-8ED3-770A53CBB977}"/>
                </a:ext>
              </a:extLst>
            </p:cNvPr>
            <p:cNvSpPr/>
            <p:nvPr/>
          </p:nvSpPr>
          <p:spPr>
            <a:xfrm rot="16200000">
              <a:off x="2645256" y="4372005"/>
              <a:ext cx="451117" cy="5675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92146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42" name="TextBox 23">
              <a:extLst>
                <a:ext uri="{FF2B5EF4-FFF2-40B4-BE49-F238E27FC236}">
                  <a16:creationId xmlns:a16="http://schemas.microsoft.com/office/drawing/2014/main" id="{2058B184-C4B0-4572-A068-FB9DDF4FD47B}"/>
                </a:ext>
              </a:extLst>
            </p:cNvPr>
            <p:cNvSpPr txBox="1"/>
            <p:nvPr/>
          </p:nvSpPr>
          <p:spPr>
            <a:xfrm>
              <a:off x="2755785" y="4501640"/>
              <a:ext cx="299713" cy="30823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57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5.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F6BF9F9-2AB5-4E8B-9EB9-CA32DAC61294}"/>
                </a:ext>
              </a:extLst>
            </p:cNvPr>
            <p:cNvSpPr/>
            <p:nvPr/>
          </p:nvSpPr>
          <p:spPr>
            <a:xfrm>
              <a:off x="3186722" y="4430199"/>
              <a:ext cx="3264198" cy="451117"/>
            </a:xfrm>
            <a:prstGeom prst="rect">
              <a:avLst/>
            </a:prstGeom>
            <a:solidFill>
              <a:srgbClr val="69214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44" name="TextBox 25">
              <a:extLst>
                <a:ext uri="{FF2B5EF4-FFF2-40B4-BE49-F238E27FC236}">
                  <a16:creationId xmlns:a16="http://schemas.microsoft.com/office/drawing/2014/main" id="{5DB1A953-C433-4ACF-9E3D-4858C3AC6335}"/>
                </a:ext>
              </a:extLst>
            </p:cNvPr>
            <p:cNvSpPr txBox="1"/>
            <p:nvPr/>
          </p:nvSpPr>
          <p:spPr>
            <a:xfrm>
              <a:off x="3288676" y="4466352"/>
              <a:ext cx="135874" cy="188172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45" name="Subtitle 2">
              <a:extLst>
                <a:ext uri="{FF2B5EF4-FFF2-40B4-BE49-F238E27FC236}">
                  <a16:creationId xmlns:a16="http://schemas.microsoft.com/office/drawing/2014/main" id="{93CFF9A0-8C64-4C36-A6E4-1CB4102236BB}"/>
                </a:ext>
              </a:extLst>
            </p:cNvPr>
            <p:cNvSpPr txBox="1">
              <a:spLocks/>
            </p:cNvSpPr>
            <p:nvPr/>
          </p:nvSpPr>
          <p:spPr>
            <a:xfrm>
              <a:off x="3288676" y="4682389"/>
              <a:ext cx="3060290" cy="114634"/>
            </a:xfrm>
            <a:prstGeom prst="rect">
              <a:avLst/>
            </a:prstGeom>
          </p:spPr>
          <p:txBody>
            <a:bodyPr vert="horz" wrap="square" lIns="25724" tIns="12862" rIns="25724" bIns="12862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985"/>
                </a:lnSpc>
              </a:pPr>
              <a:endParaRPr lang="en-US" sz="675" dirty="0">
                <a:solidFill>
                  <a:srgbClr val="FFFFFF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  <p:sp>
          <p:nvSpPr>
            <p:cNvPr id="46" name="Round Same Side Corner Rectangle 51">
              <a:extLst>
                <a:ext uri="{FF2B5EF4-FFF2-40B4-BE49-F238E27FC236}">
                  <a16:creationId xmlns:a16="http://schemas.microsoft.com/office/drawing/2014/main" id="{9C1BA956-C5F9-4610-BAC5-C0FFD83640AE}"/>
                </a:ext>
              </a:extLst>
            </p:cNvPr>
            <p:cNvSpPr/>
            <p:nvPr/>
          </p:nvSpPr>
          <p:spPr>
            <a:xfrm rot="16200000">
              <a:off x="2645256" y="4854373"/>
              <a:ext cx="451117" cy="5675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C7700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47" name="TextBox 28">
              <a:extLst>
                <a:ext uri="{FF2B5EF4-FFF2-40B4-BE49-F238E27FC236}">
                  <a16:creationId xmlns:a16="http://schemas.microsoft.com/office/drawing/2014/main" id="{D504FE00-5B82-40D8-9615-4C731EE7B260}"/>
                </a:ext>
              </a:extLst>
            </p:cNvPr>
            <p:cNvSpPr txBox="1"/>
            <p:nvPr/>
          </p:nvSpPr>
          <p:spPr>
            <a:xfrm>
              <a:off x="2756965" y="4984007"/>
              <a:ext cx="297354" cy="30823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57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6.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5191F6A-0729-4662-A856-AE07A047C77E}"/>
                </a:ext>
              </a:extLst>
            </p:cNvPr>
            <p:cNvSpPr/>
            <p:nvPr/>
          </p:nvSpPr>
          <p:spPr>
            <a:xfrm>
              <a:off x="3186722" y="4912567"/>
              <a:ext cx="3264198" cy="451117"/>
            </a:xfrm>
            <a:prstGeom prst="rect">
              <a:avLst/>
            </a:prstGeom>
            <a:solidFill>
              <a:srgbClr val="EC77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49" name="TextBox 30">
              <a:extLst>
                <a:ext uri="{FF2B5EF4-FFF2-40B4-BE49-F238E27FC236}">
                  <a16:creationId xmlns:a16="http://schemas.microsoft.com/office/drawing/2014/main" id="{98F9015B-40E0-4F95-973A-690DC6A76FB3}"/>
                </a:ext>
              </a:extLst>
            </p:cNvPr>
            <p:cNvSpPr txBox="1"/>
            <p:nvPr/>
          </p:nvSpPr>
          <p:spPr>
            <a:xfrm>
              <a:off x="3288676" y="4948721"/>
              <a:ext cx="135874" cy="188172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0" name="Subtitle 2">
              <a:extLst>
                <a:ext uri="{FF2B5EF4-FFF2-40B4-BE49-F238E27FC236}">
                  <a16:creationId xmlns:a16="http://schemas.microsoft.com/office/drawing/2014/main" id="{5F36819C-FB24-469E-8C5C-B0298E170928}"/>
                </a:ext>
              </a:extLst>
            </p:cNvPr>
            <p:cNvSpPr txBox="1">
              <a:spLocks/>
            </p:cNvSpPr>
            <p:nvPr/>
          </p:nvSpPr>
          <p:spPr>
            <a:xfrm>
              <a:off x="3288676" y="5164756"/>
              <a:ext cx="3060290" cy="114634"/>
            </a:xfrm>
            <a:prstGeom prst="rect">
              <a:avLst/>
            </a:prstGeom>
          </p:spPr>
          <p:txBody>
            <a:bodyPr vert="horz" wrap="square" lIns="25724" tIns="12862" rIns="25724" bIns="12862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985"/>
                </a:lnSpc>
              </a:pPr>
              <a:endParaRPr lang="en-US" sz="675" dirty="0">
                <a:solidFill>
                  <a:srgbClr val="FFFFFF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</p:grpSp>
      <p:sp>
        <p:nvSpPr>
          <p:cNvPr id="51" name="TextBox 7">
            <a:extLst>
              <a:ext uri="{FF2B5EF4-FFF2-40B4-BE49-F238E27FC236}">
                <a16:creationId xmlns:a16="http://schemas.microsoft.com/office/drawing/2014/main" id="{7E827223-1675-40B0-A3CF-972B42275DDE}"/>
              </a:ext>
            </a:extLst>
          </p:cNvPr>
          <p:cNvSpPr txBox="1"/>
          <p:nvPr/>
        </p:nvSpPr>
        <p:spPr>
          <a:xfrm>
            <a:off x="4781759" y="2516718"/>
            <a:ext cx="2222083" cy="40011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Poppins" pitchFamily="2" charset="77"/>
                <a:ea typeface="League Spartan" charset="0"/>
                <a:cs typeface="Poppins" pitchFamily="2" charset="77"/>
              </a:rPr>
              <a:t>Inductive Noise</a:t>
            </a:r>
          </a:p>
        </p:txBody>
      </p:sp>
      <p:sp>
        <p:nvSpPr>
          <p:cNvPr id="52" name="TextBox 7">
            <a:extLst>
              <a:ext uri="{FF2B5EF4-FFF2-40B4-BE49-F238E27FC236}">
                <a16:creationId xmlns:a16="http://schemas.microsoft.com/office/drawing/2014/main" id="{3485C10C-62AC-4AE1-AF9D-5B9DF56744A8}"/>
              </a:ext>
            </a:extLst>
          </p:cNvPr>
          <p:cNvSpPr txBox="1"/>
          <p:nvPr/>
        </p:nvSpPr>
        <p:spPr>
          <a:xfrm>
            <a:off x="4766699" y="3109443"/>
            <a:ext cx="4325223" cy="40011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Faults due to Nondeterminism</a:t>
            </a:r>
          </a:p>
        </p:txBody>
      </p:sp>
      <p:sp>
        <p:nvSpPr>
          <p:cNvPr id="53" name="TextBox 7">
            <a:extLst>
              <a:ext uri="{FF2B5EF4-FFF2-40B4-BE49-F238E27FC236}">
                <a16:creationId xmlns:a16="http://schemas.microsoft.com/office/drawing/2014/main" id="{23B31993-909C-4763-B52C-C8C951528CC0}"/>
              </a:ext>
            </a:extLst>
          </p:cNvPr>
          <p:cNvSpPr txBox="1"/>
          <p:nvPr/>
        </p:nvSpPr>
        <p:spPr>
          <a:xfrm>
            <a:off x="4760879" y="3728152"/>
            <a:ext cx="1960793" cy="40011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Design Faults</a:t>
            </a: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FD5866F2-336A-43B7-BFAE-A85CC4C397FC}"/>
              </a:ext>
            </a:extLst>
          </p:cNvPr>
          <p:cNvSpPr txBox="1"/>
          <p:nvPr/>
        </p:nvSpPr>
        <p:spPr>
          <a:xfrm>
            <a:off x="4781759" y="4271227"/>
            <a:ext cx="2896947" cy="40011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Parameter Variation</a:t>
            </a:r>
          </a:p>
        </p:txBody>
      </p:sp>
      <p:sp>
        <p:nvSpPr>
          <p:cNvPr id="55" name="TextBox 7">
            <a:extLst>
              <a:ext uri="{FF2B5EF4-FFF2-40B4-BE49-F238E27FC236}">
                <a16:creationId xmlns:a16="http://schemas.microsoft.com/office/drawing/2014/main" id="{33DF2E0E-47B7-4622-BED9-B3C1AB5029D7}"/>
              </a:ext>
            </a:extLst>
          </p:cNvPr>
          <p:cNvSpPr txBox="1"/>
          <p:nvPr/>
        </p:nvSpPr>
        <p:spPr>
          <a:xfrm>
            <a:off x="4815922" y="4876952"/>
            <a:ext cx="3235181" cy="40011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Poppins" pitchFamily="2" charset="77"/>
                <a:ea typeface="League Spartan" charset="0"/>
                <a:cs typeface="Poppins" pitchFamily="2" charset="77"/>
              </a:rPr>
              <a:t>Hard Errors and Ageing</a:t>
            </a:r>
          </a:p>
        </p:txBody>
      </p:sp>
    </p:spTree>
    <p:extLst>
      <p:ext uri="{BB962C8B-B14F-4D97-AF65-F5344CB8AC3E}">
        <p14:creationId xmlns:p14="http://schemas.microsoft.com/office/powerpoint/2010/main" val="345883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C562-E0F4-4C70-B41E-E84BE94C5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 we mathematically </a:t>
            </a:r>
            <a:r>
              <a:rPr lang="en-IN" dirty="0" err="1"/>
              <a:t>analyze</a:t>
            </a:r>
            <a:r>
              <a:rPr lang="en-IN" dirty="0"/>
              <a:t> the reliability of a system?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24EAF-C4E5-4D5C-8C49-61AD44038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BFEAB2-FD83-41F2-9787-AD5D1A1760C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FE6BF-480D-4775-BC4E-401FADAA3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F29CB21-6B30-4B46-8015-CB8D8352DE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0802989"/>
              </p:ext>
            </p:extLst>
          </p:nvPr>
        </p:nvGraphicFramePr>
        <p:xfrm>
          <a:off x="2114366" y="1589103"/>
          <a:ext cx="7963269" cy="399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CD786D96-435B-4A61-AE02-C80D27529D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30" y="7656"/>
            <a:ext cx="1356290" cy="135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468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CBA8-F98C-9593-965E-DA8C60E9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Processors Age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725D6-30E8-4B0E-AE93-FEBC823A6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616" y="1843150"/>
            <a:ext cx="8356064" cy="18891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</a:rPr>
              <a:t>Hydrogen</a:t>
            </a:r>
            <a:r>
              <a:rPr lang="en-IN" dirty="0"/>
              <a:t> is extensively used in semiconductor fabrication processes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Silicon atoms at the </a:t>
            </a:r>
            <a:r>
              <a:rPr lang="en-IN" dirty="0">
                <a:solidFill>
                  <a:srgbClr val="00B050"/>
                </a:solidFill>
              </a:rPr>
              <a:t>surface</a:t>
            </a:r>
            <a:r>
              <a:rPr lang="en-IN" dirty="0"/>
              <a:t> of the </a:t>
            </a:r>
            <a:r>
              <a:rPr lang="en-IN" dirty="0">
                <a:solidFill>
                  <a:srgbClr val="0070C0"/>
                </a:solidFill>
              </a:rPr>
              <a:t>substrate</a:t>
            </a:r>
            <a:r>
              <a:rPr lang="en-IN" dirty="0"/>
              <a:t> have a few dangling bonds. Si-H bonds </a:t>
            </a:r>
            <a:r>
              <a:rPr lang="en-IN" dirty="0">
                <a:solidFill>
                  <a:srgbClr val="7030A0"/>
                </a:solidFill>
              </a:rPr>
              <a:t>form</a:t>
            </a:r>
            <a:r>
              <a:rPr lang="en-IN" dirty="0"/>
              <a:t> there.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In PMOS transistors: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7F667-1620-D8D0-74FD-31E53BFDF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DE199-4240-2957-D5EB-12903F60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60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6A02FA-3275-072A-A8FC-6346D4AF73E0}"/>
              </a:ext>
            </a:extLst>
          </p:cNvPr>
          <p:cNvSpPr/>
          <p:nvPr/>
        </p:nvSpPr>
        <p:spPr>
          <a:xfrm>
            <a:off x="2924412" y="1020189"/>
            <a:ext cx="5486400" cy="44857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Negative Bias Temperature Instability (NBTI)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BCD83F-27DC-90F2-B9F2-3D36A9D2219F}"/>
              </a:ext>
            </a:extLst>
          </p:cNvPr>
          <p:cNvSpPr/>
          <p:nvPr/>
        </p:nvSpPr>
        <p:spPr>
          <a:xfrm>
            <a:off x="3973902" y="4589251"/>
            <a:ext cx="4649638" cy="1224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Si substrate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E312EC-EF31-CABF-D679-02562DD2C724}"/>
              </a:ext>
            </a:extLst>
          </p:cNvPr>
          <p:cNvSpPr/>
          <p:nvPr/>
        </p:nvSpPr>
        <p:spPr>
          <a:xfrm>
            <a:off x="3456317" y="4166556"/>
            <a:ext cx="5995358" cy="42269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391BD-BFE8-283C-4DCC-FC291EC72ED6}"/>
              </a:ext>
            </a:extLst>
          </p:cNvPr>
          <p:cNvSpPr txBox="1"/>
          <p:nvPr/>
        </p:nvSpPr>
        <p:spPr>
          <a:xfrm>
            <a:off x="5823054" y="3818141"/>
            <a:ext cx="1334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SiO</a:t>
            </a:r>
            <a:r>
              <a:rPr lang="en-IN" sz="2000" baseline="-25000" dirty="0"/>
              <a:t>2</a:t>
            </a:r>
            <a:r>
              <a:rPr lang="en-IN" sz="2000" dirty="0"/>
              <a:t> layer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704463-C42D-04BB-9246-85F9874635C2}"/>
              </a:ext>
            </a:extLst>
          </p:cNvPr>
          <p:cNvSpPr/>
          <p:nvPr/>
        </p:nvSpPr>
        <p:spPr>
          <a:xfrm>
            <a:off x="5262171" y="4607650"/>
            <a:ext cx="94890" cy="7764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797B027-25DD-CC2C-AF78-508667B41ADA}"/>
              </a:ext>
            </a:extLst>
          </p:cNvPr>
          <p:cNvSpPr/>
          <p:nvPr/>
        </p:nvSpPr>
        <p:spPr>
          <a:xfrm>
            <a:off x="5043096" y="4624476"/>
            <a:ext cx="94890" cy="7764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CA7E1D-D9F0-99BD-7A06-498A9AE9ABEC}"/>
              </a:ext>
            </a:extLst>
          </p:cNvPr>
          <p:cNvSpPr/>
          <p:nvPr/>
        </p:nvSpPr>
        <p:spPr>
          <a:xfrm>
            <a:off x="5176414" y="4781639"/>
            <a:ext cx="94890" cy="7764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0D4F0F2-DC21-DEC7-3BED-2477F49A76F7}"/>
              </a:ext>
            </a:extLst>
          </p:cNvPr>
          <p:cNvSpPr/>
          <p:nvPr/>
        </p:nvSpPr>
        <p:spPr>
          <a:xfrm>
            <a:off x="5377090" y="4761541"/>
            <a:ext cx="94890" cy="7764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AC4DA2-939B-A49A-0C83-747F2EB065D2}"/>
              </a:ext>
            </a:extLst>
          </p:cNvPr>
          <p:cNvSpPr/>
          <p:nvPr/>
        </p:nvSpPr>
        <p:spPr>
          <a:xfrm>
            <a:off x="5504608" y="4646470"/>
            <a:ext cx="94890" cy="7764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A8773E-DC40-693C-2AB7-141FB31837BE}"/>
              </a:ext>
            </a:extLst>
          </p:cNvPr>
          <p:cNvSpPr/>
          <p:nvPr/>
        </p:nvSpPr>
        <p:spPr>
          <a:xfrm>
            <a:off x="4993586" y="4781638"/>
            <a:ext cx="94890" cy="7764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E55D2C-FE45-77CE-EC0A-E45CB9BC790F}"/>
              </a:ext>
            </a:extLst>
          </p:cNvPr>
          <p:cNvSpPr/>
          <p:nvPr/>
        </p:nvSpPr>
        <p:spPr>
          <a:xfrm>
            <a:off x="4319327" y="4607650"/>
            <a:ext cx="94890" cy="7764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3EFCB2-8759-0D1B-1531-881C9E37594A}"/>
              </a:ext>
            </a:extLst>
          </p:cNvPr>
          <p:cNvSpPr/>
          <p:nvPr/>
        </p:nvSpPr>
        <p:spPr>
          <a:xfrm>
            <a:off x="4100252" y="4624476"/>
            <a:ext cx="94890" cy="7764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A8C3A6-33CA-BF34-B0BC-31D1E14AA9BE}"/>
              </a:ext>
            </a:extLst>
          </p:cNvPr>
          <p:cNvSpPr/>
          <p:nvPr/>
        </p:nvSpPr>
        <p:spPr>
          <a:xfrm>
            <a:off x="4233570" y="4781639"/>
            <a:ext cx="94890" cy="7764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0ACE90-D834-6122-0BD0-BAD081084E13}"/>
              </a:ext>
            </a:extLst>
          </p:cNvPr>
          <p:cNvSpPr/>
          <p:nvPr/>
        </p:nvSpPr>
        <p:spPr>
          <a:xfrm>
            <a:off x="4434246" y="4761541"/>
            <a:ext cx="94890" cy="7764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D3C163F-EA0D-CDE4-4CE6-929E5B7BD4AF}"/>
              </a:ext>
            </a:extLst>
          </p:cNvPr>
          <p:cNvSpPr/>
          <p:nvPr/>
        </p:nvSpPr>
        <p:spPr>
          <a:xfrm>
            <a:off x="4561764" y="4646470"/>
            <a:ext cx="94890" cy="7764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4A668C-F037-FB0C-5F3C-A86ED648F2E4}"/>
              </a:ext>
            </a:extLst>
          </p:cNvPr>
          <p:cNvSpPr/>
          <p:nvPr/>
        </p:nvSpPr>
        <p:spPr>
          <a:xfrm>
            <a:off x="4050742" y="4781638"/>
            <a:ext cx="94890" cy="7764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8136BBD-02AE-7E6F-F545-B02694438601}"/>
              </a:ext>
            </a:extLst>
          </p:cNvPr>
          <p:cNvSpPr/>
          <p:nvPr/>
        </p:nvSpPr>
        <p:spPr>
          <a:xfrm>
            <a:off x="5888801" y="4596493"/>
            <a:ext cx="94890" cy="7764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66AD94-ADB9-F415-D896-7E8CAD9BEF2D}"/>
              </a:ext>
            </a:extLst>
          </p:cNvPr>
          <p:cNvSpPr/>
          <p:nvPr/>
        </p:nvSpPr>
        <p:spPr>
          <a:xfrm>
            <a:off x="5669726" y="4613319"/>
            <a:ext cx="94890" cy="7764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58FE64E-E08E-1C7D-9A24-142B0C1AE480}"/>
              </a:ext>
            </a:extLst>
          </p:cNvPr>
          <p:cNvSpPr/>
          <p:nvPr/>
        </p:nvSpPr>
        <p:spPr>
          <a:xfrm>
            <a:off x="5803044" y="4770482"/>
            <a:ext cx="94890" cy="7764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0A1B97-00B1-EA94-A783-C6B922E9A3E2}"/>
              </a:ext>
            </a:extLst>
          </p:cNvPr>
          <p:cNvSpPr/>
          <p:nvPr/>
        </p:nvSpPr>
        <p:spPr>
          <a:xfrm>
            <a:off x="6003720" y="4750384"/>
            <a:ext cx="94890" cy="7764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04A0A81-1086-3543-A95E-5F57756EE33A}"/>
              </a:ext>
            </a:extLst>
          </p:cNvPr>
          <p:cNvSpPr/>
          <p:nvPr/>
        </p:nvSpPr>
        <p:spPr>
          <a:xfrm>
            <a:off x="6131238" y="4635313"/>
            <a:ext cx="94890" cy="7764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3CF1B5D-205E-DF28-C347-273C493547A5}"/>
              </a:ext>
            </a:extLst>
          </p:cNvPr>
          <p:cNvSpPr/>
          <p:nvPr/>
        </p:nvSpPr>
        <p:spPr>
          <a:xfrm>
            <a:off x="5620216" y="4770481"/>
            <a:ext cx="94890" cy="7764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5459D19-3FF8-12BF-7DA9-9E5D7074F66D}"/>
              </a:ext>
            </a:extLst>
          </p:cNvPr>
          <p:cNvSpPr/>
          <p:nvPr/>
        </p:nvSpPr>
        <p:spPr>
          <a:xfrm>
            <a:off x="6591232" y="4610413"/>
            <a:ext cx="94890" cy="7764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E19BFC8-1677-357C-E064-6BD79E1C1DA1}"/>
              </a:ext>
            </a:extLst>
          </p:cNvPr>
          <p:cNvSpPr/>
          <p:nvPr/>
        </p:nvSpPr>
        <p:spPr>
          <a:xfrm>
            <a:off x="6372157" y="4627239"/>
            <a:ext cx="94890" cy="7764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EB04A4B-99CC-FA81-55FF-E8785890EF46}"/>
              </a:ext>
            </a:extLst>
          </p:cNvPr>
          <p:cNvSpPr/>
          <p:nvPr/>
        </p:nvSpPr>
        <p:spPr>
          <a:xfrm>
            <a:off x="6505475" y="4784402"/>
            <a:ext cx="94890" cy="7764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AA534EE-5D2C-6D99-B71E-D38C54713904}"/>
              </a:ext>
            </a:extLst>
          </p:cNvPr>
          <p:cNvSpPr/>
          <p:nvPr/>
        </p:nvSpPr>
        <p:spPr>
          <a:xfrm>
            <a:off x="6706151" y="4764304"/>
            <a:ext cx="94890" cy="7764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4196DF0-D664-9CD7-66EF-56F03AF25C10}"/>
              </a:ext>
            </a:extLst>
          </p:cNvPr>
          <p:cNvSpPr/>
          <p:nvPr/>
        </p:nvSpPr>
        <p:spPr>
          <a:xfrm>
            <a:off x="6833669" y="4649233"/>
            <a:ext cx="94890" cy="7764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63B0884-F72B-DC60-3607-91B56B5E7F05}"/>
              </a:ext>
            </a:extLst>
          </p:cNvPr>
          <p:cNvSpPr/>
          <p:nvPr/>
        </p:nvSpPr>
        <p:spPr>
          <a:xfrm>
            <a:off x="6322647" y="4784401"/>
            <a:ext cx="94890" cy="7764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AA356BC-EBF3-3EC8-6F83-ED49C90FD662}"/>
              </a:ext>
            </a:extLst>
          </p:cNvPr>
          <p:cNvSpPr/>
          <p:nvPr/>
        </p:nvSpPr>
        <p:spPr>
          <a:xfrm>
            <a:off x="7277628" y="4626091"/>
            <a:ext cx="94890" cy="7764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14FD776-8CAF-14A2-E9E6-B78567205E1A}"/>
              </a:ext>
            </a:extLst>
          </p:cNvPr>
          <p:cNvSpPr/>
          <p:nvPr/>
        </p:nvSpPr>
        <p:spPr>
          <a:xfrm>
            <a:off x="7058553" y="4642917"/>
            <a:ext cx="94890" cy="7764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8523D33-D1D3-5F43-D32F-93425237BBBE}"/>
              </a:ext>
            </a:extLst>
          </p:cNvPr>
          <p:cNvSpPr/>
          <p:nvPr/>
        </p:nvSpPr>
        <p:spPr>
          <a:xfrm>
            <a:off x="7191871" y="4800080"/>
            <a:ext cx="94890" cy="7764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ABE5A21-425E-CCCE-FFE9-47D3ABBF171E}"/>
              </a:ext>
            </a:extLst>
          </p:cNvPr>
          <p:cNvSpPr/>
          <p:nvPr/>
        </p:nvSpPr>
        <p:spPr>
          <a:xfrm>
            <a:off x="7392547" y="4779982"/>
            <a:ext cx="94890" cy="7764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412B753-BE67-3566-A098-627FB48E2ACC}"/>
              </a:ext>
            </a:extLst>
          </p:cNvPr>
          <p:cNvSpPr/>
          <p:nvPr/>
        </p:nvSpPr>
        <p:spPr>
          <a:xfrm>
            <a:off x="7520065" y="4664911"/>
            <a:ext cx="94890" cy="7764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C325F6-F021-04C9-5B17-0442901B6428}"/>
              </a:ext>
            </a:extLst>
          </p:cNvPr>
          <p:cNvSpPr/>
          <p:nvPr/>
        </p:nvSpPr>
        <p:spPr>
          <a:xfrm>
            <a:off x="7009043" y="4800079"/>
            <a:ext cx="94890" cy="7764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ECE4DD0-9FAA-1DAA-58AF-6A415E8FB064}"/>
              </a:ext>
            </a:extLst>
          </p:cNvPr>
          <p:cNvSpPr/>
          <p:nvPr/>
        </p:nvSpPr>
        <p:spPr>
          <a:xfrm>
            <a:off x="6169666" y="4779981"/>
            <a:ext cx="94890" cy="7764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062D947-64A7-E7B1-339F-36D93ADAFAFE}"/>
              </a:ext>
            </a:extLst>
          </p:cNvPr>
          <p:cNvSpPr/>
          <p:nvPr/>
        </p:nvSpPr>
        <p:spPr>
          <a:xfrm>
            <a:off x="4790749" y="4617859"/>
            <a:ext cx="94890" cy="7764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BD8E0D8-4FE7-9E1E-A169-470865EC6FEA}"/>
              </a:ext>
            </a:extLst>
          </p:cNvPr>
          <p:cNvSpPr/>
          <p:nvPr/>
        </p:nvSpPr>
        <p:spPr>
          <a:xfrm>
            <a:off x="4617670" y="4761258"/>
            <a:ext cx="94890" cy="7764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AEC0363-0A79-F147-B76A-44941359A1C8}"/>
              </a:ext>
            </a:extLst>
          </p:cNvPr>
          <p:cNvSpPr/>
          <p:nvPr/>
        </p:nvSpPr>
        <p:spPr>
          <a:xfrm>
            <a:off x="4836095" y="4769106"/>
            <a:ext cx="94890" cy="7764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02AB84D-05D4-A939-8756-118F2AD0CAA0}"/>
              </a:ext>
            </a:extLst>
          </p:cNvPr>
          <p:cNvSpPr/>
          <p:nvPr/>
        </p:nvSpPr>
        <p:spPr>
          <a:xfrm>
            <a:off x="6879321" y="4778692"/>
            <a:ext cx="94890" cy="7764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FC89494-A951-3C15-4517-B43418716EE7}"/>
              </a:ext>
            </a:extLst>
          </p:cNvPr>
          <p:cNvSpPr/>
          <p:nvPr/>
        </p:nvSpPr>
        <p:spPr>
          <a:xfrm>
            <a:off x="7704188" y="4637957"/>
            <a:ext cx="94890" cy="7764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CD1C856-CE2E-4F28-F9B3-AE03296B1102}"/>
              </a:ext>
            </a:extLst>
          </p:cNvPr>
          <p:cNvSpPr/>
          <p:nvPr/>
        </p:nvSpPr>
        <p:spPr>
          <a:xfrm>
            <a:off x="7608281" y="4783394"/>
            <a:ext cx="94890" cy="7764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B826E85-7AB2-5D9B-50D5-8C36435822EC}"/>
              </a:ext>
            </a:extLst>
          </p:cNvPr>
          <p:cNvSpPr/>
          <p:nvPr/>
        </p:nvSpPr>
        <p:spPr>
          <a:xfrm>
            <a:off x="8078237" y="4624476"/>
            <a:ext cx="94890" cy="7764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6DD876F-D5F7-9E75-B2D5-A0D08BEE5815}"/>
              </a:ext>
            </a:extLst>
          </p:cNvPr>
          <p:cNvSpPr/>
          <p:nvPr/>
        </p:nvSpPr>
        <p:spPr>
          <a:xfrm>
            <a:off x="7859162" y="4641302"/>
            <a:ext cx="94890" cy="7764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99EC892-D5B1-6EB6-ABFA-1883C7EC7BEB}"/>
              </a:ext>
            </a:extLst>
          </p:cNvPr>
          <p:cNvSpPr/>
          <p:nvPr/>
        </p:nvSpPr>
        <p:spPr>
          <a:xfrm>
            <a:off x="7992480" y="4798465"/>
            <a:ext cx="94890" cy="7764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9977B6A-118C-379F-B3B8-075399DA793D}"/>
              </a:ext>
            </a:extLst>
          </p:cNvPr>
          <p:cNvSpPr/>
          <p:nvPr/>
        </p:nvSpPr>
        <p:spPr>
          <a:xfrm>
            <a:off x="8193156" y="4778367"/>
            <a:ext cx="94890" cy="7764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57CEF49-04A7-6685-4EFE-22D0FA869742}"/>
              </a:ext>
            </a:extLst>
          </p:cNvPr>
          <p:cNvSpPr/>
          <p:nvPr/>
        </p:nvSpPr>
        <p:spPr>
          <a:xfrm>
            <a:off x="8320674" y="4663296"/>
            <a:ext cx="94890" cy="7764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10B1DB5-B8C4-E075-5150-83A9ECDFEA71}"/>
              </a:ext>
            </a:extLst>
          </p:cNvPr>
          <p:cNvSpPr/>
          <p:nvPr/>
        </p:nvSpPr>
        <p:spPr>
          <a:xfrm>
            <a:off x="7809652" y="4798464"/>
            <a:ext cx="94890" cy="7764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EBAA36B-BD36-868A-ECC5-9FB580AC1C5E}"/>
              </a:ext>
            </a:extLst>
          </p:cNvPr>
          <p:cNvSpPr/>
          <p:nvPr/>
        </p:nvSpPr>
        <p:spPr>
          <a:xfrm>
            <a:off x="8504797" y="4636342"/>
            <a:ext cx="94890" cy="7764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FE862E4-E29B-A560-1F1C-31F547F43C2D}"/>
              </a:ext>
            </a:extLst>
          </p:cNvPr>
          <p:cNvSpPr/>
          <p:nvPr/>
        </p:nvSpPr>
        <p:spPr>
          <a:xfrm>
            <a:off x="8408890" y="4781779"/>
            <a:ext cx="94890" cy="77641"/>
          </a:xfrm>
          <a:prstGeom prst="ellipse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F1AE97E-5EED-AB2C-52BE-339880B9C51D}"/>
              </a:ext>
            </a:extLst>
          </p:cNvPr>
          <p:cNvSpPr/>
          <p:nvPr/>
        </p:nvSpPr>
        <p:spPr>
          <a:xfrm>
            <a:off x="9624060" y="3818142"/>
            <a:ext cx="502920" cy="28857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C69576-0630-AA3F-D379-298B1252485E}"/>
              </a:ext>
            </a:extLst>
          </p:cNvPr>
          <p:cNvCxnSpPr/>
          <p:nvPr/>
        </p:nvCxnSpPr>
        <p:spPr>
          <a:xfrm>
            <a:off x="9730741" y="3954780"/>
            <a:ext cx="2908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004F25D0-CCD6-02B3-A3E1-28EDA59A14A2}"/>
              </a:ext>
            </a:extLst>
          </p:cNvPr>
          <p:cNvSpPr/>
          <p:nvPr/>
        </p:nvSpPr>
        <p:spPr>
          <a:xfrm>
            <a:off x="9627243" y="4498627"/>
            <a:ext cx="502920" cy="28857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4C4E1A1-3C86-2C66-B512-4D3ACA510B8C}"/>
              </a:ext>
            </a:extLst>
          </p:cNvPr>
          <p:cNvCxnSpPr/>
          <p:nvPr/>
        </p:nvCxnSpPr>
        <p:spPr>
          <a:xfrm>
            <a:off x="9733924" y="4635265"/>
            <a:ext cx="2908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209B20C-06B5-AB44-CEA5-99563C05AA84}"/>
              </a:ext>
            </a:extLst>
          </p:cNvPr>
          <p:cNvCxnSpPr>
            <a:cxnSpLocks/>
            <a:stCxn id="58" idx="0"/>
            <a:endCxn id="58" idx="4"/>
          </p:cNvCxnSpPr>
          <p:nvPr/>
        </p:nvCxnSpPr>
        <p:spPr>
          <a:xfrm>
            <a:off x="9878703" y="4498627"/>
            <a:ext cx="0" cy="2885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D5B38BF-36F2-ED6E-45BF-5B02CF648506}"/>
              </a:ext>
            </a:extLst>
          </p:cNvPr>
          <p:cNvSpPr txBox="1"/>
          <p:nvPr/>
        </p:nvSpPr>
        <p:spPr>
          <a:xfrm>
            <a:off x="2704519" y="4815769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protons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AC82786-59DF-6D7E-D272-B5473138DA89}"/>
              </a:ext>
            </a:extLst>
          </p:cNvPr>
          <p:cNvCxnSpPr>
            <a:cxnSpLocks/>
          </p:cNvCxnSpPr>
          <p:nvPr/>
        </p:nvCxnSpPr>
        <p:spPr>
          <a:xfrm flipV="1">
            <a:off x="3648645" y="4844909"/>
            <a:ext cx="387508" cy="181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9592AACA-B1FB-DD9A-F4EA-C1EF4336D5DE}"/>
              </a:ext>
            </a:extLst>
          </p:cNvPr>
          <p:cNvSpPr/>
          <p:nvPr/>
        </p:nvSpPr>
        <p:spPr>
          <a:xfrm>
            <a:off x="4295439" y="4665746"/>
            <a:ext cx="642706" cy="300757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H</a:t>
            </a:r>
            <a:r>
              <a:rPr lang="en-IN" sz="1600" baseline="-25000" dirty="0"/>
              <a:t>2</a:t>
            </a:r>
            <a:endParaRPr lang="en-IN" sz="2000" baseline="-25000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DA05483-825F-9D3F-B18B-52BC81CD8AA8}"/>
              </a:ext>
            </a:extLst>
          </p:cNvPr>
          <p:cNvSpPr/>
          <p:nvPr/>
        </p:nvSpPr>
        <p:spPr>
          <a:xfrm>
            <a:off x="5408139" y="4575348"/>
            <a:ext cx="642706" cy="300757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H</a:t>
            </a:r>
            <a:r>
              <a:rPr lang="en-IN" sz="1600" baseline="-25000" dirty="0"/>
              <a:t>2</a:t>
            </a:r>
            <a:endParaRPr lang="en-IN" sz="2000" baseline="-250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E1B07AE-FE29-85DF-3590-540CB0AAC6EF}"/>
              </a:ext>
            </a:extLst>
          </p:cNvPr>
          <p:cNvSpPr/>
          <p:nvPr/>
        </p:nvSpPr>
        <p:spPr>
          <a:xfrm>
            <a:off x="6650111" y="4582300"/>
            <a:ext cx="642706" cy="300757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H</a:t>
            </a:r>
            <a:r>
              <a:rPr lang="en-IN" sz="1600" baseline="-25000" dirty="0"/>
              <a:t>2</a:t>
            </a:r>
            <a:endParaRPr lang="en-IN" sz="2000" baseline="-25000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BB53EF3-C97D-FEFE-F393-BB08643AA064}"/>
              </a:ext>
            </a:extLst>
          </p:cNvPr>
          <p:cNvSpPr/>
          <p:nvPr/>
        </p:nvSpPr>
        <p:spPr>
          <a:xfrm>
            <a:off x="7870565" y="4582299"/>
            <a:ext cx="642706" cy="300757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H</a:t>
            </a:r>
            <a:r>
              <a:rPr lang="en-IN" sz="1600" baseline="-25000" dirty="0"/>
              <a:t>2</a:t>
            </a:r>
            <a:endParaRPr lang="en-IN" sz="2000" baseline="-25000" dirty="0"/>
          </a:p>
        </p:txBody>
      </p:sp>
      <p:sp>
        <p:nvSpPr>
          <p:cNvPr id="74" name="Speech Bubble: Rectangle with Corners Rounded 73">
            <a:extLst>
              <a:ext uri="{FF2B5EF4-FFF2-40B4-BE49-F238E27FC236}">
                <a16:creationId xmlns:a16="http://schemas.microsoft.com/office/drawing/2014/main" id="{EB379B91-E195-429F-4B83-D67D34C396FA}"/>
              </a:ext>
            </a:extLst>
          </p:cNvPr>
          <p:cNvSpPr/>
          <p:nvPr/>
        </p:nvSpPr>
        <p:spPr>
          <a:xfrm>
            <a:off x="6505475" y="2808496"/>
            <a:ext cx="3562874" cy="981351"/>
          </a:xfrm>
          <a:prstGeom prst="wedgeRoundRectCallout">
            <a:avLst>
              <a:gd name="adj1" fmla="val 237"/>
              <a:gd name="adj2" fmla="val 129263"/>
              <a:gd name="adj3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Protons move towards the surface and combine with the atoms in the Si-H bonds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B0583CF-BD65-B745-BEBF-BA8DF4ECC9AD}"/>
              </a:ext>
            </a:extLst>
          </p:cNvPr>
          <p:cNvSpPr txBox="1"/>
          <p:nvPr/>
        </p:nvSpPr>
        <p:spPr>
          <a:xfrm>
            <a:off x="3056372" y="5980363"/>
            <a:ext cx="590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This leaves a net </a:t>
            </a:r>
            <a:r>
              <a:rPr lang="en-IN" dirty="0">
                <a:solidFill>
                  <a:srgbClr val="E21A23"/>
                </a:solidFill>
              </a:rPr>
              <a:t>positive</a:t>
            </a:r>
            <a:r>
              <a:rPr lang="en-IN" dirty="0"/>
              <a:t> charge on the silicon surface. </a:t>
            </a:r>
          </a:p>
        </p:txBody>
      </p:sp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7D6B861A-C6C2-1165-EF92-08F7E5683A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81" y="6011083"/>
            <a:ext cx="307895" cy="30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010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1F031-015C-1EE6-E12C-80CBE68F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NBTI – 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1BAEA-525C-F511-E350-100151320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616" y="1280160"/>
            <a:ext cx="7625334" cy="214884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Leaves a net </a:t>
            </a:r>
            <a:r>
              <a:rPr lang="en-US" dirty="0">
                <a:solidFill>
                  <a:srgbClr val="00B050"/>
                </a:solidFill>
              </a:rPr>
              <a:t>positive</a:t>
            </a:r>
            <a:r>
              <a:rPr lang="en-US" dirty="0"/>
              <a:t> charge on the silicon atoms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raises the effective </a:t>
            </a:r>
            <a:r>
              <a:rPr lang="en-US" dirty="0">
                <a:solidFill>
                  <a:srgbClr val="9F2241"/>
                </a:solidFill>
              </a:rPr>
              <a:t>threshold voltage </a:t>
            </a:r>
            <a:r>
              <a:rPr lang="en-US" dirty="0"/>
              <a:t>(</a:t>
            </a:r>
            <a:r>
              <a:rPr lang="en-US" dirty="0">
                <a:solidFill>
                  <a:srgbClr val="E21A23"/>
                </a:solidFill>
              </a:rPr>
              <a:t>stress</a:t>
            </a:r>
            <a:r>
              <a:rPr lang="en-US" dirty="0"/>
              <a:t> phase)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Once, the gate </a:t>
            </a:r>
            <a:r>
              <a:rPr lang="en-US" dirty="0">
                <a:solidFill>
                  <a:srgbClr val="0070C0"/>
                </a:solidFill>
              </a:rPr>
              <a:t>voltage</a:t>
            </a:r>
            <a:r>
              <a:rPr lang="en-US" dirty="0"/>
              <a:t> is removed, some part of this effect can be </a:t>
            </a:r>
            <a:r>
              <a:rPr lang="en-US" dirty="0">
                <a:solidFill>
                  <a:srgbClr val="720F11"/>
                </a:solidFill>
              </a:rPr>
              <a:t>reversed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damage is unfortunately </a:t>
            </a:r>
            <a:r>
              <a:rPr lang="en-US" dirty="0">
                <a:solidFill>
                  <a:srgbClr val="00B050"/>
                </a:solidFill>
              </a:rPr>
              <a:t>permanent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3E0B6-9799-B61F-E67E-FD0C013A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FE38CB-4B3B-6EFE-2C00-C4923425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61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ECED36-F2C7-6D59-219B-947D6F00A989}"/>
                  </a:ext>
                </a:extLst>
              </p:cNvPr>
              <p:cNvSpPr txBox="1"/>
              <p:nvPr/>
            </p:nvSpPr>
            <p:spPr>
              <a:xfrm>
                <a:off x="4358152" y="5169330"/>
                <a:ext cx="1737848" cy="4085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∝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𝑠𝑡𝑟𝑒𝑠𝑠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0.25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ECED36-F2C7-6D59-219B-947D6F00A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152" y="5169330"/>
                <a:ext cx="1737848" cy="408510"/>
              </a:xfrm>
              <a:prstGeom prst="rect">
                <a:avLst/>
              </a:prstGeom>
              <a:blipFill>
                <a:blip r:embed="rId3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B0DEE6-334E-2EBF-FF4E-B271F5DD7242}"/>
                  </a:ext>
                </a:extLst>
              </p:cNvPr>
              <p:cNvSpPr txBox="1"/>
              <p:nvPr/>
            </p:nvSpPr>
            <p:spPr>
              <a:xfrm>
                <a:off x="2035761" y="5765859"/>
                <a:ext cx="5354836" cy="469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∝ </m:t>
                      </m:r>
                      <m:d>
                        <m:d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1 − </m:t>
                          </m:r>
                          <m:rad>
                            <m:radPr>
                              <m:degHide m:val="on"/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× 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𝑟𝑒𝑐</m:t>
                                  </m:r>
                                </m:sub>
                              </m:sSub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/(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𝑟𝑒𝑐</m:t>
                                  </m:r>
                                </m:sub>
                              </m:sSub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𝑠𝑡𝑟𝑒𝑠𝑠</m:t>
                                  </m:r>
                                </m:sub>
                              </m:sSub>
                              <m:r>
                                <a:rPr lang="en-I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B0DEE6-334E-2EBF-FF4E-B271F5DD7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761" y="5765859"/>
                <a:ext cx="5354836" cy="469039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74245816-0EC4-B227-9BE6-353A8D9CC8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0779699"/>
                  </p:ext>
                </p:extLst>
              </p:nvPr>
            </p:nvGraphicFramePr>
            <p:xfrm>
              <a:off x="3100410" y="3484249"/>
              <a:ext cx="6547312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9434">
                      <a:extLst>
                        <a:ext uri="{9D8B030D-6E8A-4147-A177-3AD203B41FA5}">
                          <a16:colId xmlns:a16="http://schemas.microsoft.com/office/drawing/2014/main" val="2977866296"/>
                        </a:ext>
                      </a:extLst>
                    </a:gridCol>
                    <a:gridCol w="4677878">
                      <a:extLst>
                        <a:ext uri="{9D8B030D-6E8A-4147-A177-3AD203B41FA5}">
                          <a16:colId xmlns:a16="http://schemas.microsoft.com/office/drawing/2014/main" val="12571462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3419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𝑠𝑡𝑟𝑒𝑠𝑠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Time for which the gate voltage was (-) </a:t>
                          </a:r>
                          <a:r>
                            <a:rPr lang="en-US" dirty="0" err="1"/>
                            <a:t>ve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wrt</a:t>
                          </a:r>
                          <a:r>
                            <a:rPr lang="en-US" dirty="0"/>
                            <a:t> the source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67562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Time for recovery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5389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74245816-0EC4-B227-9BE6-353A8D9CC8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0779699"/>
                  </p:ext>
                </p:extLst>
              </p:nvPr>
            </p:nvGraphicFramePr>
            <p:xfrm>
              <a:off x="3100410" y="3484249"/>
              <a:ext cx="6547312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9434">
                      <a:extLst>
                        <a:ext uri="{9D8B030D-6E8A-4147-A177-3AD203B41FA5}">
                          <a16:colId xmlns:a16="http://schemas.microsoft.com/office/drawing/2014/main" val="2977866296"/>
                        </a:ext>
                      </a:extLst>
                    </a:gridCol>
                    <a:gridCol w="4677878">
                      <a:extLst>
                        <a:ext uri="{9D8B030D-6E8A-4147-A177-3AD203B41FA5}">
                          <a16:colId xmlns:a16="http://schemas.microsoft.com/office/drawing/2014/main" val="12571462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341977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26" t="-62264" r="-251466" b="-707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Time for which the gate voltage was (-) </a:t>
                          </a:r>
                          <a:r>
                            <a:rPr lang="en-US" dirty="0" err="1"/>
                            <a:t>ve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wrt</a:t>
                          </a:r>
                          <a:r>
                            <a:rPr lang="en-US" dirty="0"/>
                            <a:t> the source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67562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26" t="-281967" r="-25146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Time for recovery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5389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26786D-D637-4DF7-0FA0-F07B6EC168E1}"/>
              </a:ext>
            </a:extLst>
          </p:cNvPr>
          <p:cNvSpPr/>
          <p:nvPr/>
        </p:nvSpPr>
        <p:spPr>
          <a:xfrm>
            <a:off x="7469281" y="5050223"/>
            <a:ext cx="2361059" cy="408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Stress phase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A0D6FF-B60A-EC11-1BB7-F8E31C818469}"/>
              </a:ext>
            </a:extLst>
          </p:cNvPr>
          <p:cNvSpPr/>
          <p:nvPr/>
        </p:nvSpPr>
        <p:spPr>
          <a:xfrm>
            <a:off x="7469281" y="5838089"/>
            <a:ext cx="2361059" cy="40851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Recovery phase</a:t>
            </a:r>
          </a:p>
        </p:txBody>
      </p:sp>
    </p:spTree>
    <p:extLst>
      <p:ext uri="{BB962C8B-B14F-4D97-AF65-F5344CB8AC3E}">
        <p14:creationId xmlns:p14="http://schemas.microsoft.com/office/powerpoint/2010/main" val="32202167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113C-50BB-1BD5-DA64-3643E52E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Hot Carrier Injection (HCI)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33649-1FAC-DC64-9E99-F46670025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616" y="1280161"/>
            <a:ext cx="8248369" cy="327258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B050"/>
                </a:solidFill>
                <a:latin typeface="Comic Sans MS" panose="030F0702030302020204" pitchFamily="66" charset="0"/>
              </a:rPr>
              <a:t>Definition</a:t>
            </a:r>
            <a:r>
              <a:rPr lang="en-IN" dirty="0"/>
              <a:t>: It is a </a:t>
            </a:r>
            <a:r>
              <a:rPr lang="en-IN" dirty="0">
                <a:solidFill>
                  <a:srgbClr val="FF0000"/>
                </a:solidFill>
              </a:rPr>
              <a:t>leakage</a:t>
            </a:r>
            <a:r>
              <a:rPr lang="en-IN" dirty="0"/>
              <a:t> current. Carriers gain sufficient </a:t>
            </a:r>
            <a:r>
              <a:rPr lang="en-IN" dirty="0">
                <a:solidFill>
                  <a:srgbClr val="0070C0"/>
                </a:solidFill>
              </a:rPr>
              <a:t>kinetic</a:t>
            </a:r>
            <a:r>
              <a:rPr lang="en-IN" dirty="0"/>
              <a:t> energy to jump the </a:t>
            </a:r>
            <a:r>
              <a:rPr lang="en-IN" dirty="0">
                <a:solidFill>
                  <a:srgbClr val="C00000"/>
                </a:solidFill>
              </a:rPr>
              <a:t>channel-gate</a:t>
            </a:r>
            <a:r>
              <a:rPr lang="en-IN" dirty="0"/>
              <a:t> boundary.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</a:rPr>
              <a:t>Electrons</a:t>
            </a:r>
            <a:r>
              <a:rPr lang="en-IN" dirty="0"/>
              <a:t> can get </a:t>
            </a:r>
            <a:r>
              <a:rPr lang="en-IN" dirty="0">
                <a:solidFill>
                  <a:srgbClr val="C00000"/>
                </a:solidFill>
              </a:rPr>
              <a:t>permanently</a:t>
            </a:r>
            <a:r>
              <a:rPr lang="en-IN" dirty="0"/>
              <a:t> lodged in the SiO2 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layer</a:t>
            </a:r>
            <a:r>
              <a:rPr lang="en-IN" dirty="0"/>
              <a:t> (within the gate)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Additionally, they </a:t>
            </a:r>
            <a:r>
              <a:rPr lang="en-IN" dirty="0">
                <a:solidFill>
                  <a:srgbClr val="0070C0"/>
                </a:solidFill>
              </a:rPr>
              <a:t>collide</a:t>
            </a:r>
            <a:r>
              <a:rPr lang="en-IN" dirty="0"/>
              <a:t> with Si-H </a:t>
            </a:r>
            <a:r>
              <a:rPr lang="en-IN" dirty="0">
                <a:solidFill>
                  <a:srgbClr val="00B050"/>
                </a:solidFill>
              </a:rPr>
              <a:t>bonds</a:t>
            </a:r>
            <a:r>
              <a:rPr lang="en-IN" dirty="0"/>
              <a:t> at the channel-gate </a:t>
            </a:r>
            <a:r>
              <a:rPr lang="en-IN" dirty="0">
                <a:solidFill>
                  <a:srgbClr val="720F11"/>
                </a:solidFill>
              </a:rPr>
              <a:t>interface</a:t>
            </a:r>
            <a:r>
              <a:rPr lang="en-IN" dirty="0"/>
              <a:t> and change the </a:t>
            </a:r>
            <a:r>
              <a:rPr lang="en-IN" dirty="0">
                <a:solidFill>
                  <a:srgbClr val="625D9C"/>
                </a:solidFill>
              </a:rPr>
              <a:t>chemical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This </a:t>
            </a:r>
            <a:r>
              <a:rPr lang="en-IN" dirty="0">
                <a:solidFill>
                  <a:srgbClr val="E21A23"/>
                </a:solidFill>
              </a:rPr>
              <a:t>raises</a:t>
            </a:r>
            <a:r>
              <a:rPr lang="en-IN" dirty="0"/>
              <a:t> the threshold voltage (makes the 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transistor</a:t>
            </a:r>
            <a:r>
              <a:rPr lang="en-IN" dirty="0"/>
              <a:t> slower)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There is hardly no 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recovery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4B7A0-3100-8CAC-2B8B-BC148686D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FFF17-728D-A910-AD04-148B14BA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62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20940F-036F-6E0A-C574-398A7F2222E1}"/>
                  </a:ext>
                </a:extLst>
              </p:cNvPr>
              <p:cNvSpPr txBox="1"/>
              <p:nvPr/>
            </p:nvSpPr>
            <p:spPr>
              <a:xfrm>
                <a:off x="4517458" y="4735629"/>
                <a:ext cx="1699953" cy="465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1.5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20940F-036F-6E0A-C574-398A7F222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458" y="4735629"/>
                <a:ext cx="1699953" cy="465833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B4CDD03-8CC3-EF1C-268F-8E57A5D94EB9}"/>
              </a:ext>
            </a:extLst>
          </p:cNvPr>
          <p:cNvSpPr/>
          <p:nvPr/>
        </p:nvSpPr>
        <p:spPr>
          <a:xfrm>
            <a:off x="3333550" y="5384341"/>
            <a:ext cx="4572000" cy="61601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t</a:t>
            </a:r>
            <a:r>
              <a:rPr lang="en-US" sz="2000" dirty="0"/>
              <a:t> is the time for which the transistor was actively switching</a:t>
            </a:r>
          </a:p>
        </p:txBody>
      </p:sp>
    </p:spTree>
    <p:extLst>
      <p:ext uri="{BB962C8B-B14F-4D97-AF65-F5344CB8AC3E}">
        <p14:creationId xmlns:p14="http://schemas.microsoft.com/office/powerpoint/2010/main" val="39934890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D575-244A-0F81-60BE-0AFFFF27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Permanent Faults: Hard Errors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3AD1AE5-FE64-0F49-7827-2353894967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458911"/>
              </p:ext>
            </p:extLst>
          </p:nvPr>
        </p:nvGraphicFramePr>
        <p:xfrm>
          <a:off x="2728780" y="1097281"/>
          <a:ext cx="6858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B76E8-CEF0-A669-469C-2E84FF98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A35A8-E518-FF03-1C44-A2BED562B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63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9C2A52-6CC9-0EFD-9064-41C4DEB2E896}"/>
              </a:ext>
            </a:extLst>
          </p:cNvPr>
          <p:cNvSpPr/>
          <p:nvPr/>
        </p:nvSpPr>
        <p:spPr>
          <a:xfrm>
            <a:off x="7645667" y="365760"/>
            <a:ext cx="2483318" cy="59676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RAMP model</a:t>
            </a:r>
          </a:p>
        </p:txBody>
      </p:sp>
    </p:spTree>
    <p:extLst>
      <p:ext uri="{BB962C8B-B14F-4D97-AF65-F5344CB8AC3E}">
        <p14:creationId xmlns:p14="http://schemas.microsoft.com/office/powerpoint/2010/main" val="23457242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2781-9E77-F5A8-2809-82D9FD390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Electromigration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F9C468F0-8DB8-FC9A-ADFC-E6CCA0B8B51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91103663"/>
                  </p:ext>
                </p:extLst>
              </p:nvPr>
            </p:nvGraphicFramePr>
            <p:xfrm>
              <a:off x="2254354" y="1920241"/>
              <a:ext cx="8055292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9392">
                      <a:extLst>
                        <a:ext uri="{9D8B030D-6E8A-4147-A177-3AD203B41FA5}">
                          <a16:colId xmlns:a16="http://schemas.microsoft.com/office/drawing/2014/main" val="157548210"/>
                        </a:ext>
                      </a:extLst>
                    </a:gridCol>
                    <a:gridCol w="6405900">
                      <a:extLst>
                        <a:ext uri="{9D8B030D-6E8A-4147-A177-3AD203B41FA5}">
                          <a16:colId xmlns:a16="http://schemas.microsoft.com/office/drawing/2014/main" val="18260135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Term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24716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MTTF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 time to failure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54853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Current density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9217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𝑐𝑟𝑖𝑡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Critical current density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88659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𝑎𝐸𝑀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Activation energy needed for electromigration (typically 0.9)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2636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 err="1"/>
                            <a:t>kT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/>
                            <a:t>k </a:t>
                          </a:r>
                          <a:r>
                            <a:rPr lang="en-US" i="0" dirty="0">
                              <a:sym typeface="Wingdings" panose="05000000000000000000" pitchFamily="2" charset="2"/>
                            </a:rPr>
                            <a:t> Boltzmann’s constant, </a:t>
                          </a:r>
                          <a:r>
                            <a:rPr lang="en-US" i="1" dirty="0">
                              <a:sym typeface="Wingdings" panose="05000000000000000000" pitchFamily="2" charset="2"/>
                            </a:rPr>
                            <a:t>T </a:t>
                          </a:r>
                          <a:r>
                            <a:rPr lang="en-US" i="0" dirty="0">
                              <a:sym typeface="Wingdings" panose="05000000000000000000" pitchFamily="2" charset="2"/>
                            </a:rPr>
                            <a:t> absolute temperature</a:t>
                          </a:r>
                          <a:endParaRPr 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7904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0" dirty="0"/>
                            <a:t>1.1 (typically)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95527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F9C468F0-8DB8-FC9A-ADFC-E6CCA0B8B51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91103663"/>
                  </p:ext>
                </p:extLst>
              </p:nvPr>
            </p:nvGraphicFramePr>
            <p:xfrm>
              <a:off x="2254354" y="1920241"/>
              <a:ext cx="8055292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9392">
                      <a:extLst>
                        <a:ext uri="{9D8B030D-6E8A-4147-A177-3AD203B41FA5}">
                          <a16:colId xmlns:a16="http://schemas.microsoft.com/office/drawing/2014/main" val="157548210"/>
                        </a:ext>
                      </a:extLst>
                    </a:gridCol>
                    <a:gridCol w="6405900">
                      <a:extLst>
                        <a:ext uri="{9D8B030D-6E8A-4147-A177-3AD203B41FA5}">
                          <a16:colId xmlns:a16="http://schemas.microsoft.com/office/drawing/2014/main" val="18260135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Term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24716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MTTF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 time to failure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54853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Current density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9217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69" t="-313333" r="-38966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Critical current density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88659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69" t="-406557" r="-38966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Activation energy needed for electromigration (typically 0.9)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26366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 err="1"/>
                            <a:t>kT</a:t>
                          </a:r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/>
                            <a:t>k </a:t>
                          </a:r>
                          <a:r>
                            <a:rPr lang="en-US" i="0" dirty="0">
                              <a:sym typeface="Wingdings" panose="05000000000000000000" pitchFamily="2" charset="2"/>
                            </a:rPr>
                            <a:t> Boltzmann’s constant, </a:t>
                          </a:r>
                          <a:r>
                            <a:rPr lang="en-US" i="1" dirty="0">
                              <a:sym typeface="Wingdings" panose="05000000000000000000" pitchFamily="2" charset="2"/>
                            </a:rPr>
                            <a:t>T </a:t>
                          </a:r>
                          <a:r>
                            <a:rPr lang="en-US" i="0" dirty="0">
                              <a:sym typeface="Wingdings" panose="05000000000000000000" pitchFamily="2" charset="2"/>
                            </a:rPr>
                            <a:t> absolute temperature</a:t>
                          </a:r>
                          <a:endParaRPr lang="en-US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79049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0" dirty="0"/>
                            <a:t>1.1 (typically)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95527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A7E01-98D8-59B2-5254-6409B3C1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5E547-7F29-7E2A-EAD8-40E95F10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64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AD8F57-2D25-F249-CA69-10FD016C1A90}"/>
                  </a:ext>
                </a:extLst>
              </p:cNvPr>
              <p:cNvSpPr txBox="1"/>
              <p:nvPr/>
            </p:nvSpPr>
            <p:spPr>
              <a:xfrm>
                <a:off x="3756000" y="1097282"/>
                <a:ext cx="4013150" cy="557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𝑀𝑇𝑇𝐹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𝑒𝑚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𝑐𝑟𝑖𝑡</m:t>
                          </m:r>
                        </m:sub>
                      </m:sSub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𝑎𝐸𝑀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AD8F57-2D25-F249-CA69-10FD016C1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000" y="1097282"/>
                <a:ext cx="4013150" cy="5577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586EF0F-E150-C5AA-AB17-EA2612D9F7C6}"/>
              </a:ext>
            </a:extLst>
          </p:cNvPr>
          <p:cNvSpPr txBox="1"/>
          <p:nvPr/>
        </p:nvSpPr>
        <p:spPr>
          <a:xfrm>
            <a:off x="1880616" y="4781301"/>
            <a:ext cx="87873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As </a:t>
            </a:r>
            <a:r>
              <a:rPr lang="en-US" sz="2000" dirty="0">
                <a:solidFill>
                  <a:srgbClr val="7030A0"/>
                </a:solidFill>
              </a:rPr>
              <a:t>electrons</a:t>
            </a:r>
            <a:r>
              <a:rPr lang="en-US" sz="2000" dirty="0"/>
              <a:t> flow along a </a:t>
            </a:r>
            <a:r>
              <a:rPr lang="en-US" sz="2000" dirty="0">
                <a:solidFill>
                  <a:srgbClr val="0070C0"/>
                </a:solidFill>
              </a:rPr>
              <a:t>wire,</a:t>
            </a:r>
            <a:r>
              <a:rPr lang="en-US" sz="2000" dirty="0"/>
              <a:t> they </a:t>
            </a:r>
            <a:r>
              <a:rPr lang="en-US" sz="2000" dirty="0">
                <a:solidFill>
                  <a:srgbClr val="00B050"/>
                </a:solidFill>
              </a:rPr>
              <a:t>drag</a:t>
            </a:r>
            <a:r>
              <a:rPr lang="en-US" sz="2000" dirty="0"/>
              <a:t> a few </a:t>
            </a:r>
            <a:r>
              <a:rPr lang="en-US" sz="2000" dirty="0">
                <a:solidFill>
                  <a:srgbClr val="720F11"/>
                </a:solidFill>
              </a:rPr>
              <a:t>metal</a:t>
            </a:r>
            <a:r>
              <a:rPr lang="en-US" sz="2000" dirty="0"/>
              <a:t> atoms along with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Over time, one end of the wire becomes </a:t>
            </a:r>
            <a:r>
              <a:rPr lang="en-US" sz="2000" dirty="0">
                <a:solidFill>
                  <a:srgbClr val="00B050"/>
                </a:solidFill>
              </a:rPr>
              <a:t>fat; </a:t>
            </a:r>
            <a:r>
              <a:rPr lang="en-US" sz="2000" dirty="0"/>
              <a:t>the other end becomes </a:t>
            </a:r>
            <a:r>
              <a:rPr lang="en-US" sz="2000" dirty="0">
                <a:solidFill>
                  <a:srgbClr val="E21A23"/>
                </a:solidFill>
              </a:rPr>
              <a:t>thin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thin end can </a:t>
            </a:r>
            <a:r>
              <a:rPr lang="en-US" sz="2000" dirty="0">
                <a:solidFill>
                  <a:srgbClr val="E21A23"/>
                </a:solidFill>
              </a:rPr>
              <a:t>snap</a:t>
            </a:r>
            <a:r>
              <a:rPr lang="en-US" sz="2000" dirty="0"/>
              <a:t> and the fat end can </a:t>
            </a:r>
            <a:r>
              <a:rPr lang="en-US" sz="2000" dirty="0">
                <a:solidFill>
                  <a:srgbClr val="720F11"/>
                </a:solidFill>
              </a:rPr>
              <a:t>extrude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00B050"/>
                </a:solidFill>
              </a:rPr>
              <a:t>create</a:t>
            </a:r>
            <a:r>
              <a:rPr lang="en-US" sz="2000" dirty="0"/>
              <a:t> short circuits)</a:t>
            </a:r>
          </a:p>
        </p:txBody>
      </p:sp>
    </p:spTree>
    <p:extLst>
      <p:ext uri="{BB962C8B-B14F-4D97-AF65-F5344CB8AC3E}">
        <p14:creationId xmlns:p14="http://schemas.microsoft.com/office/powerpoint/2010/main" val="10695262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E54C-1143-A04A-A41B-B3B1EBF9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Stress 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735F2-62E6-87CE-D724-30A259D59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616" y="3429000"/>
            <a:ext cx="7978862" cy="220249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Interconnect </a:t>
            </a:r>
            <a:r>
              <a:rPr lang="en-US" dirty="0">
                <a:solidFill>
                  <a:srgbClr val="720F11"/>
                </a:solidFill>
              </a:rPr>
              <a:t>contacts</a:t>
            </a:r>
            <a:r>
              <a:rPr lang="en-US" dirty="0"/>
              <a:t> have different </a:t>
            </a:r>
            <a:r>
              <a:rPr lang="en-US" dirty="0">
                <a:solidFill>
                  <a:srgbClr val="0070C0"/>
                </a:solidFill>
              </a:rPr>
              <a:t>expansion</a:t>
            </a:r>
            <a:r>
              <a:rPr lang="en-US" dirty="0"/>
              <a:t> rates due to varying </a:t>
            </a:r>
            <a:r>
              <a:rPr lang="en-US" dirty="0">
                <a:solidFill>
                  <a:srgbClr val="E21A23"/>
                </a:solidFill>
              </a:rPr>
              <a:t>material</a:t>
            </a:r>
            <a:r>
              <a:rPr lang="en-US" dirty="0"/>
              <a:t> properties and </a:t>
            </a:r>
            <a:r>
              <a:rPr lang="en-US" dirty="0">
                <a:solidFill>
                  <a:srgbClr val="720F11"/>
                </a:solidFill>
              </a:rPr>
              <a:t>temperatures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Stresses accumulate through the </a:t>
            </a:r>
            <a:r>
              <a:rPr lang="en-US" dirty="0">
                <a:solidFill>
                  <a:srgbClr val="720F11"/>
                </a:solidFill>
              </a:rPr>
              <a:t>body</a:t>
            </a:r>
            <a:r>
              <a:rPr lang="en-US" dirty="0"/>
              <a:t> of the </a:t>
            </a:r>
            <a:r>
              <a:rPr lang="en-US" dirty="0">
                <a:solidFill>
                  <a:srgbClr val="00B050"/>
                </a:solidFill>
              </a:rPr>
              <a:t>interconnect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Causes a </a:t>
            </a:r>
            <a:r>
              <a:rPr lang="en-US" dirty="0">
                <a:solidFill>
                  <a:srgbClr val="E21A23"/>
                </a:solidFill>
              </a:rPr>
              <a:t>migration</a:t>
            </a:r>
            <a:r>
              <a:rPr lang="en-US" dirty="0"/>
              <a:t> of metal </a:t>
            </a:r>
            <a:r>
              <a:rPr lang="en-US" dirty="0">
                <a:solidFill>
                  <a:srgbClr val="720F11"/>
                </a:solidFill>
              </a:rPr>
              <a:t>atoms</a:t>
            </a:r>
            <a:r>
              <a:rPr lang="en-US" dirty="0"/>
              <a:t> (similar to </a:t>
            </a:r>
            <a:r>
              <a:rPr lang="en-US" dirty="0">
                <a:solidFill>
                  <a:srgbClr val="01708C"/>
                </a:solidFill>
              </a:rPr>
              <a:t>electromigration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28640-06DB-36BF-C0C8-3AB5E9C1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EA6AA-DBB9-A89B-51A1-99F1ED8F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65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C69F08-A56E-58E8-4F2E-6056C585412B}"/>
                  </a:ext>
                </a:extLst>
              </p:cNvPr>
              <p:cNvSpPr txBox="1"/>
              <p:nvPr/>
            </p:nvSpPr>
            <p:spPr>
              <a:xfrm>
                <a:off x="3587394" y="1212524"/>
                <a:ext cx="3769173" cy="540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𝑀𝑇𝑇𝐹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𝑠𝑚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𝑎𝑆𝑀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C69F08-A56E-58E8-4F2E-6056C5854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394" y="1212524"/>
                <a:ext cx="3769173" cy="5400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7324B0F-CE0A-7256-85D9-49B05DBEA27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47107191"/>
                  </p:ext>
                </p:extLst>
              </p:nvPr>
            </p:nvGraphicFramePr>
            <p:xfrm>
              <a:off x="1880616" y="1972631"/>
              <a:ext cx="8055292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9392">
                      <a:extLst>
                        <a:ext uri="{9D8B030D-6E8A-4147-A177-3AD203B41FA5}">
                          <a16:colId xmlns:a16="http://schemas.microsoft.com/office/drawing/2014/main" val="157548210"/>
                        </a:ext>
                      </a:extLst>
                    </a:gridCol>
                    <a:gridCol w="6405900">
                      <a:extLst>
                        <a:ext uri="{9D8B030D-6E8A-4147-A177-3AD203B41FA5}">
                          <a16:colId xmlns:a16="http://schemas.microsoft.com/office/drawing/2014/main" val="18260135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Term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24716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  <a:r>
                            <a:rPr lang="en-US" baseline="-25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Very high baseline temperature (typically 500 Kelvins)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54853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2.5 (typically),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/>
                            <a:t>is 0.9 for </a:t>
                          </a:r>
                          <a:r>
                            <a:rPr lang="en-US"/>
                            <a:t>copper interconnects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92176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7324B0F-CE0A-7256-85D9-49B05DBEA27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47107191"/>
                  </p:ext>
                </p:extLst>
              </p:nvPr>
            </p:nvGraphicFramePr>
            <p:xfrm>
              <a:off x="1880616" y="1972631"/>
              <a:ext cx="8055292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9392">
                      <a:extLst>
                        <a:ext uri="{9D8B030D-6E8A-4147-A177-3AD203B41FA5}">
                          <a16:colId xmlns:a16="http://schemas.microsoft.com/office/drawing/2014/main" val="157548210"/>
                        </a:ext>
                      </a:extLst>
                    </a:gridCol>
                    <a:gridCol w="6405900">
                      <a:extLst>
                        <a:ext uri="{9D8B030D-6E8A-4147-A177-3AD203B41FA5}">
                          <a16:colId xmlns:a16="http://schemas.microsoft.com/office/drawing/2014/main" val="18260135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Term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24716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</a:t>
                          </a:r>
                          <a:r>
                            <a:rPr lang="en-US" baseline="-25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Very high baseline temperature (typically 500 Kelvins)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54853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880" t="-209836" r="-476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2176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897237-ACDB-E9DB-7A98-D7AE46911008}"/>
              </a:ext>
            </a:extLst>
          </p:cNvPr>
          <p:cNvSpPr/>
          <p:nvPr/>
        </p:nvSpPr>
        <p:spPr>
          <a:xfrm>
            <a:off x="2332522" y="5433822"/>
            <a:ext cx="6949440" cy="55826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As the temperature increases, the MTTF reduces</a:t>
            </a:r>
          </a:p>
        </p:txBody>
      </p:sp>
    </p:spTree>
    <p:extLst>
      <p:ext uri="{BB962C8B-B14F-4D97-AF65-F5344CB8AC3E}">
        <p14:creationId xmlns:p14="http://schemas.microsoft.com/office/powerpoint/2010/main" val="2657663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8BCC-178A-D33F-BF32-B6FC3B40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Time-dependent Dielectric Breakdown (TDDB)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32B36-4844-3188-ACCA-7AC6BE58A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616" y="4283242"/>
            <a:ext cx="8325371" cy="134825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 the dielectric layer gets </a:t>
            </a:r>
            <a:r>
              <a:rPr lang="en-US" dirty="0">
                <a:solidFill>
                  <a:srgbClr val="E21A23"/>
                </a:solidFill>
              </a:rPr>
              <a:t>thinner</a:t>
            </a:r>
            <a:r>
              <a:rPr lang="en-US" dirty="0"/>
              <a:t>, the tunnelling through it </a:t>
            </a:r>
            <a:r>
              <a:rPr lang="en-US" dirty="0">
                <a:solidFill>
                  <a:srgbClr val="00B050"/>
                </a:solidFill>
              </a:rPr>
              <a:t>increases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ultimately changes its </a:t>
            </a:r>
            <a:r>
              <a:rPr lang="en-US" dirty="0">
                <a:solidFill>
                  <a:srgbClr val="002060"/>
                </a:solidFill>
              </a:rPr>
              <a:t>chemical</a:t>
            </a:r>
            <a:r>
              <a:rPr lang="en-US" dirty="0"/>
              <a:t> structure. It gradually becomes a </a:t>
            </a:r>
            <a:r>
              <a:rPr lang="en-US" dirty="0">
                <a:solidFill>
                  <a:srgbClr val="C00000"/>
                </a:solidFill>
              </a:rPr>
              <a:t>conducting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path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40B17-281C-C197-F2BF-55881A0B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F93C4-4E0B-B94D-8DD8-F6EDC2834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66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2E014E-E8C7-ACFE-DABD-3B67ECB1F7C3}"/>
                  </a:ext>
                </a:extLst>
              </p:cNvPr>
              <p:cNvSpPr txBox="1"/>
              <p:nvPr/>
            </p:nvSpPr>
            <p:spPr>
              <a:xfrm>
                <a:off x="3388076" y="982039"/>
                <a:ext cx="4167808" cy="9905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𝑀𝑇𝑇𝐹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𝑡𝑑𝑑𝑏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𝑏𝑇</m:t>
                          </m:r>
                        </m:sup>
                      </m:sSup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𝑍𝑇</m:t>
                              </m:r>
                            </m:num>
                            <m:den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2E014E-E8C7-ACFE-DABD-3B67ECB1F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076" y="982039"/>
                <a:ext cx="4167808" cy="990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C145CD1-EA7E-43FA-5125-79AC911CB8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2591874"/>
              </p:ext>
            </p:extLst>
          </p:nvPr>
        </p:nvGraphicFramePr>
        <p:xfrm>
          <a:off x="1880616" y="2152704"/>
          <a:ext cx="805529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392">
                  <a:extLst>
                    <a:ext uri="{9D8B030D-6E8A-4147-A177-3AD203B41FA5}">
                      <a16:colId xmlns:a16="http://schemas.microsoft.com/office/drawing/2014/main" val="157548210"/>
                    </a:ext>
                  </a:extLst>
                </a:gridCol>
                <a:gridCol w="6405900">
                  <a:extLst>
                    <a:ext uri="{9D8B030D-6E8A-4147-A177-3AD203B41FA5}">
                      <a16:colId xmlns:a16="http://schemas.microsoft.com/office/drawing/2014/main" val="1826013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47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supply voltage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48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Constants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= 78, b = -0.081, X = 0.759 eV, Y = -66.8 eV K, Z = -8.37 * 10</a:t>
                      </a:r>
                      <a:r>
                        <a:rPr lang="en-US" baseline="30000" dirty="0"/>
                        <a:t>-4</a:t>
                      </a:r>
                      <a:r>
                        <a:rPr lang="en-US" dirty="0"/>
                        <a:t> eV/K, eV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electron volts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217616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E3568C-F29D-887B-B60F-5F79DBB1B90D}"/>
              </a:ext>
            </a:extLst>
          </p:cNvPr>
          <p:cNvSpPr/>
          <p:nvPr/>
        </p:nvSpPr>
        <p:spPr>
          <a:xfrm>
            <a:off x="2401593" y="5596829"/>
            <a:ext cx="7265380" cy="55826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Here also, as the temperature increases, the MTTF reduces</a:t>
            </a:r>
          </a:p>
        </p:txBody>
      </p:sp>
    </p:spTree>
    <p:extLst>
      <p:ext uri="{BB962C8B-B14F-4D97-AF65-F5344CB8AC3E}">
        <p14:creationId xmlns:p14="http://schemas.microsoft.com/office/powerpoint/2010/main" val="32515837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1CF3A-E45F-4B9F-AF55-77CCC248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Thermal Cycling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A1EB1-5FA6-4D3F-864A-B76C89BE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603FC-B527-4AB6-9A5C-D8C18558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67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341B1C-B4ED-4EBA-B96E-A2DDCACBD39C}"/>
                  </a:ext>
                </a:extLst>
              </p:cNvPr>
              <p:cNvSpPr txBox="1"/>
              <p:nvPr/>
            </p:nvSpPr>
            <p:spPr>
              <a:xfrm>
                <a:off x="3142353" y="1243394"/>
                <a:ext cx="3850733" cy="872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𝑀𝑇𝑇𝐹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𝑡𝑐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𝑎𝑚𝑏𝑖𝑒𝑛𝑡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341B1C-B4ED-4EBA-B96E-A2DDCACBD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353" y="1243394"/>
                <a:ext cx="3850733" cy="8727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0C9AC37D-DA50-5B35-DB07-F8EEB69ED3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9549759"/>
              </p:ext>
            </p:extLst>
          </p:nvPr>
        </p:nvGraphicFramePr>
        <p:xfrm>
          <a:off x="1880616" y="2554470"/>
          <a:ext cx="728575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805">
                  <a:extLst>
                    <a:ext uri="{9D8B030D-6E8A-4147-A177-3AD203B41FA5}">
                      <a16:colId xmlns:a16="http://schemas.microsoft.com/office/drawing/2014/main" val="157548210"/>
                    </a:ext>
                  </a:extLst>
                </a:gridCol>
                <a:gridCol w="5957951">
                  <a:extLst>
                    <a:ext uri="{9D8B030D-6E8A-4147-A177-3AD203B41FA5}">
                      <a16:colId xmlns:a16="http://schemas.microsoft.com/office/drawing/2014/main" val="1826013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Term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47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T</a:t>
                      </a:r>
                      <a:r>
                        <a:rPr lang="en-US" sz="2000" baseline="-25000" dirty="0" err="1"/>
                        <a:t>ambient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Ambient temperature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48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Assumed to be 2.35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217616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CD5ABBD0-E4F1-DFF5-F656-4F82CC94A7A1}"/>
              </a:ext>
            </a:extLst>
          </p:cNvPr>
          <p:cNvSpPr/>
          <p:nvPr/>
        </p:nvSpPr>
        <p:spPr>
          <a:xfrm>
            <a:off x="7645668" y="1097281"/>
            <a:ext cx="2663979" cy="116496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Coffin-Manson equation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B4C8AB-6D2A-15A0-8C40-92D3454CD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616" y="4283243"/>
            <a:ext cx="8325371" cy="9171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solder joints in the packaging </a:t>
            </a:r>
            <a:r>
              <a:rPr lang="en-US" dirty="0">
                <a:solidFill>
                  <a:srgbClr val="01708C"/>
                </a:solidFill>
              </a:rPr>
              <a:t>expand</a:t>
            </a:r>
            <a:r>
              <a:rPr lang="en-US" dirty="0"/>
              <a:t> and </a:t>
            </a:r>
            <a:r>
              <a:rPr lang="en-US" dirty="0">
                <a:solidFill>
                  <a:srgbClr val="E21A23"/>
                </a:solidFill>
              </a:rPr>
              <a:t>contract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Ultimately, they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crack</a:t>
            </a:r>
            <a:r>
              <a:rPr lang="en-US" dirty="0"/>
              <a:t> due to metal </a:t>
            </a:r>
            <a:r>
              <a:rPr lang="en-US" dirty="0">
                <a:solidFill>
                  <a:srgbClr val="C00000"/>
                </a:solidFill>
              </a:rPr>
              <a:t>fatigue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32743865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4FE4-49C3-4327-96E6-76A30236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56459-FA28-47FC-9AC0-FB3AB691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4950" y="4289431"/>
            <a:ext cx="3839859" cy="45479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/>
              <a:t>Bath tub curve of failure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47C81-648C-4733-B1A9-CDF13119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991A2-D1C9-47D6-88D2-A23A4F2F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68</a:t>
            </a:fld>
            <a:endParaRPr lang="en-US" dirty="0"/>
          </a:p>
        </p:txBody>
      </p:sp>
      <p:grpSp>
        <p:nvGrpSpPr>
          <p:cNvPr id="7" name="Graphic 5">
            <a:extLst>
              <a:ext uri="{FF2B5EF4-FFF2-40B4-BE49-F238E27FC236}">
                <a16:creationId xmlns:a16="http://schemas.microsoft.com/office/drawing/2014/main" id="{66F13641-1EF1-48EB-8A07-0454E620AC49}"/>
              </a:ext>
            </a:extLst>
          </p:cNvPr>
          <p:cNvGrpSpPr/>
          <p:nvPr/>
        </p:nvGrpSpPr>
        <p:grpSpPr>
          <a:xfrm>
            <a:off x="2876016" y="1390432"/>
            <a:ext cx="5202118" cy="2785438"/>
            <a:chOff x="2630541" y="1734037"/>
            <a:chExt cx="5202118" cy="2785438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51A47D6-A8B8-43C8-84C7-6068ED148F9D}"/>
                </a:ext>
              </a:extLst>
            </p:cNvPr>
            <p:cNvSpPr/>
            <p:nvPr/>
          </p:nvSpPr>
          <p:spPr>
            <a:xfrm>
              <a:off x="3129726" y="2471575"/>
              <a:ext cx="705485" cy="1621335"/>
            </a:xfrm>
            <a:custGeom>
              <a:avLst/>
              <a:gdLst>
                <a:gd name="connsiteX0" fmla="*/ 798 w 705485"/>
                <a:gd name="connsiteY0" fmla="*/ -757 h 1621335"/>
                <a:gd name="connsiteX1" fmla="*/ 706283 w 705485"/>
                <a:gd name="connsiteY1" fmla="*/ -757 h 1621335"/>
                <a:gd name="connsiteX2" fmla="*/ 706283 w 705485"/>
                <a:gd name="connsiteY2" fmla="*/ 1620579 h 1621335"/>
                <a:gd name="connsiteX3" fmla="*/ 798 w 705485"/>
                <a:gd name="connsiteY3" fmla="*/ 1620579 h 1621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5485" h="1621335">
                  <a:moveTo>
                    <a:pt x="798" y="-757"/>
                  </a:moveTo>
                  <a:lnTo>
                    <a:pt x="706283" y="-757"/>
                  </a:lnTo>
                  <a:lnTo>
                    <a:pt x="706283" y="1620579"/>
                  </a:lnTo>
                  <a:lnTo>
                    <a:pt x="798" y="1620579"/>
                  </a:lnTo>
                  <a:close/>
                </a:path>
              </a:pathLst>
            </a:custGeom>
            <a:solidFill>
              <a:srgbClr val="F4D7E3">
                <a:alpha val="77000"/>
              </a:srgbClr>
            </a:solidFill>
            <a:ln w="19797" cap="flat">
              <a:solidFill>
                <a:srgbClr val="15111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FDC720C-A975-4AD5-A67F-22D8F9B274F3}"/>
                </a:ext>
              </a:extLst>
            </p:cNvPr>
            <p:cNvSpPr/>
            <p:nvPr/>
          </p:nvSpPr>
          <p:spPr>
            <a:xfrm>
              <a:off x="6753848" y="2462072"/>
              <a:ext cx="705485" cy="1621335"/>
            </a:xfrm>
            <a:custGeom>
              <a:avLst/>
              <a:gdLst>
                <a:gd name="connsiteX0" fmla="*/ 798 w 705485"/>
                <a:gd name="connsiteY0" fmla="*/ -757 h 1621335"/>
                <a:gd name="connsiteX1" fmla="*/ 706283 w 705485"/>
                <a:gd name="connsiteY1" fmla="*/ -757 h 1621335"/>
                <a:gd name="connsiteX2" fmla="*/ 706283 w 705485"/>
                <a:gd name="connsiteY2" fmla="*/ 1620579 h 1621335"/>
                <a:gd name="connsiteX3" fmla="*/ 798 w 705485"/>
                <a:gd name="connsiteY3" fmla="*/ 1620579 h 1621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5485" h="1621335">
                  <a:moveTo>
                    <a:pt x="798" y="-757"/>
                  </a:moveTo>
                  <a:lnTo>
                    <a:pt x="706283" y="-757"/>
                  </a:lnTo>
                  <a:lnTo>
                    <a:pt x="706283" y="1620579"/>
                  </a:lnTo>
                  <a:lnTo>
                    <a:pt x="798" y="1620579"/>
                  </a:lnTo>
                  <a:close/>
                </a:path>
              </a:pathLst>
            </a:custGeom>
            <a:solidFill>
              <a:srgbClr val="F4D7E3">
                <a:alpha val="77000"/>
              </a:srgbClr>
            </a:solidFill>
            <a:ln w="19797" cap="flat">
              <a:solidFill>
                <a:srgbClr val="15111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C0A6DAB-8AC2-4D2B-A38D-F0B6DFB60360}"/>
                </a:ext>
              </a:extLst>
            </p:cNvPr>
            <p:cNvSpPr/>
            <p:nvPr/>
          </p:nvSpPr>
          <p:spPr>
            <a:xfrm>
              <a:off x="2868079" y="4122329"/>
              <a:ext cx="4964580" cy="13215"/>
            </a:xfrm>
            <a:custGeom>
              <a:avLst/>
              <a:gdLst>
                <a:gd name="connsiteX0" fmla="*/ 798 w 4964580"/>
                <a:gd name="connsiteY0" fmla="*/ -757 h 13215"/>
                <a:gd name="connsiteX1" fmla="*/ 4965378 w 4964580"/>
                <a:gd name="connsiteY1" fmla="*/ -757 h 1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64580" h="13215">
                  <a:moveTo>
                    <a:pt x="798" y="-757"/>
                  </a:moveTo>
                  <a:lnTo>
                    <a:pt x="4965378" y="-757"/>
                  </a:lnTo>
                </a:path>
              </a:pathLst>
            </a:custGeom>
            <a:noFill/>
            <a:ln w="15396" cap="flat">
              <a:solidFill>
                <a:srgbClr val="0000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E06A35D-7C62-4ED3-AAD3-9A5EB3D85C42}"/>
                </a:ext>
              </a:extLst>
            </p:cNvPr>
            <p:cNvSpPr/>
            <p:nvPr/>
          </p:nvSpPr>
          <p:spPr>
            <a:xfrm>
              <a:off x="3094625" y="1734037"/>
              <a:ext cx="13215" cy="2662059"/>
            </a:xfrm>
            <a:custGeom>
              <a:avLst/>
              <a:gdLst>
                <a:gd name="connsiteX0" fmla="*/ 798 w 13215"/>
                <a:gd name="connsiteY0" fmla="*/ 2661302 h 2662059"/>
                <a:gd name="connsiteX1" fmla="*/ 798 w 13215"/>
                <a:gd name="connsiteY1" fmla="*/ -757 h 266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15" h="2662059">
                  <a:moveTo>
                    <a:pt x="798" y="2661302"/>
                  </a:moveTo>
                  <a:lnTo>
                    <a:pt x="798" y="-757"/>
                  </a:lnTo>
                </a:path>
              </a:pathLst>
            </a:custGeom>
            <a:noFill/>
            <a:ln w="15191" cap="flat">
              <a:solidFill>
                <a:srgbClr val="0000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E6BEF5-9348-4D89-B397-E73DCAE27D6F}"/>
                </a:ext>
              </a:extLst>
            </p:cNvPr>
            <p:cNvSpPr txBox="1"/>
            <p:nvPr/>
          </p:nvSpPr>
          <p:spPr>
            <a:xfrm>
              <a:off x="4910050" y="4138922"/>
              <a:ext cx="776879" cy="380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73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Time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C4FFFA-3B19-486F-A771-C030F0BC9947}"/>
                </a:ext>
              </a:extLst>
            </p:cNvPr>
            <p:cNvSpPr txBox="1"/>
            <p:nvPr/>
          </p:nvSpPr>
          <p:spPr>
            <a:xfrm rot="16200000">
              <a:off x="2088085" y="2861554"/>
              <a:ext cx="1465466" cy="380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73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Failure rate 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1A335C6-A169-4DF5-BE52-EE0CC1309A17}"/>
                </a:ext>
              </a:extLst>
            </p:cNvPr>
            <p:cNvSpPr/>
            <p:nvPr/>
          </p:nvSpPr>
          <p:spPr>
            <a:xfrm>
              <a:off x="3358942" y="2593068"/>
              <a:ext cx="3974209" cy="1389761"/>
            </a:xfrm>
            <a:custGeom>
              <a:avLst/>
              <a:gdLst>
                <a:gd name="connsiteX0" fmla="*/ 798 w 3974209"/>
                <a:gd name="connsiteY0" fmla="*/ -757 h 1389761"/>
                <a:gd name="connsiteX1" fmla="*/ 217921 w 3974209"/>
                <a:gd name="connsiteY1" fmla="*/ 1094270 h 1389761"/>
                <a:gd name="connsiteX2" fmla="*/ 576640 w 3974209"/>
                <a:gd name="connsiteY2" fmla="*/ 1368024 h 1389761"/>
                <a:gd name="connsiteX3" fmla="*/ 2672293 w 3974209"/>
                <a:gd name="connsiteY3" fmla="*/ 1368024 h 1389761"/>
                <a:gd name="connsiteX4" fmla="*/ 3342536 w 3974209"/>
                <a:gd name="connsiteY4" fmla="*/ 1235865 h 1389761"/>
                <a:gd name="connsiteX5" fmla="*/ 3814527 w 3974209"/>
                <a:gd name="connsiteY5" fmla="*/ 782759 h 1389761"/>
                <a:gd name="connsiteX6" fmla="*/ 3975008 w 3974209"/>
                <a:gd name="connsiteY6" fmla="*/ 27564 h 138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74209" h="1389761">
                  <a:moveTo>
                    <a:pt x="798" y="-757"/>
                  </a:moveTo>
                  <a:cubicBezTo>
                    <a:pt x="48005" y="254124"/>
                    <a:pt x="104648" y="980997"/>
                    <a:pt x="217921" y="1094270"/>
                  </a:cubicBezTo>
                  <a:cubicBezTo>
                    <a:pt x="331194" y="1207557"/>
                    <a:pt x="359516" y="1320830"/>
                    <a:pt x="576640" y="1368024"/>
                  </a:cubicBezTo>
                  <a:cubicBezTo>
                    <a:pt x="793750" y="1415231"/>
                    <a:pt x="2417426" y="1368024"/>
                    <a:pt x="2672293" y="1368024"/>
                  </a:cubicBezTo>
                  <a:cubicBezTo>
                    <a:pt x="2927175" y="1368024"/>
                    <a:pt x="3144298" y="1301945"/>
                    <a:pt x="3342536" y="1235865"/>
                  </a:cubicBezTo>
                  <a:cubicBezTo>
                    <a:pt x="3540774" y="1169786"/>
                    <a:pt x="3710690" y="952675"/>
                    <a:pt x="3814527" y="782759"/>
                  </a:cubicBezTo>
                  <a:cubicBezTo>
                    <a:pt x="3918365" y="612842"/>
                    <a:pt x="3975008" y="27564"/>
                    <a:pt x="3975008" y="27564"/>
                  </a:cubicBezTo>
                </a:path>
              </a:pathLst>
            </a:custGeom>
            <a:noFill/>
            <a:ln w="36307" cap="flat">
              <a:solidFill>
                <a:srgbClr val="0000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323911-D12A-4C73-B516-B092F40889A4}"/>
                </a:ext>
              </a:extLst>
            </p:cNvPr>
            <p:cNvSpPr txBox="1"/>
            <p:nvPr/>
          </p:nvSpPr>
          <p:spPr>
            <a:xfrm>
              <a:off x="4480351" y="3636198"/>
              <a:ext cx="1146468" cy="3328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563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Normal life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80F8BD-0723-4B84-84F8-30E380E7693A}"/>
                </a:ext>
              </a:extLst>
            </p:cNvPr>
            <p:cNvSpPr txBox="1"/>
            <p:nvPr/>
          </p:nvSpPr>
          <p:spPr>
            <a:xfrm>
              <a:off x="3078714" y="1835581"/>
              <a:ext cx="785793" cy="380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73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Infant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623D3D3-0764-4E48-B992-39F4B2139AFD}"/>
                </a:ext>
              </a:extLst>
            </p:cNvPr>
            <p:cNvSpPr txBox="1"/>
            <p:nvPr/>
          </p:nvSpPr>
          <p:spPr>
            <a:xfrm>
              <a:off x="3078714" y="2132938"/>
              <a:ext cx="1091966" cy="380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73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mortality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886B02-A4A5-4DB8-8A66-77954B7C6371}"/>
                </a:ext>
              </a:extLst>
            </p:cNvPr>
            <p:cNvSpPr txBox="1"/>
            <p:nvPr/>
          </p:nvSpPr>
          <p:spPr>
            <a:xfrm>
              <a:off x="6448654" y="1809163"/>
              <a:ext cx="1252266" cy="380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73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End of life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B35D6A-32FA-44C1-BD4A-D2039E217EA4}"/>
                </a:ext>
              </a:extLst>
            </p:cNvPr>
            <p:cNvSpPr txBox="1"/>
            <p:nvPr/>
          </p:nvSpPr>
          <p:spPr>
            <a:xfrm>
              <a:off x="6448654" y="2106520"/>
              <a:ext cx="1277914" cy="380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73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(wear-out)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B6CE315-E2A9-2F81-3EBE-B8EAD00545D6}"/>
              </a:ext>
            </a:extLst>
          </p:cNvPr>
          <p:cNvSpPr/>
          <p:nvPr/>
        </p:nvSpPr>
        <p:spPr>
          <a:xfrm>
            <a:off x="8447492" y="1829553"/>
            <a:ext cx="1549667" cy="14630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7-10 year life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74B69F-58E4-E295-825A-9F7D80CE7683}"/>
              </a:ext>
            </a:extLst>
          </p:cNvPr>
          <p:cNvSpPr txBox="1"/>
          <p:nvPr/>
        </p:nvSpPr>
        <p:spPr>
          <a:xfrm>
            <a:off x="2728780" y="5062888"/>
            <a:ext cx="6524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Failure rate models: </a:t>
            </a:r>
            <a:r>
              <a:rPr lang="en-US" sz="2000" dirty="0">
                <a:solidFill>
                  <a:srgbClr val="E21A23"/>
                </a:solidFill>
              </a:rPr>
              <a:t>exponential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B050"/>
                </a:solidFill>
              </a:rPr>
              <a:t>log-normal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dirty="0">
                <a:solidFill>
                  <a:srgbClr val="01708C"/>
                </a:solidFill>
              </a:rPr>
              <a:t>processor</a:t>
            </a:r>
            <a:r>
              <a:rPr lang="en-US" sz="2000" dirty="0"/>
              <a:t> is assumed to be a series-failure </a:t>
            </a:r>
            <a:r>
              <a:rPr lang="en-US" sz="2000" dirty="0">
                <a:solidFill>
                  <a:srgbClr val="720F11"/>
                </a:solidFill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13864922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556C-E052-28BE-6A4C-29A532568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to Tolerate Hard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6E98-C5CD-C5DB-6389-95B2BB877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616" y="1280161"/>
            <a:ext cx="8429030" cy="34362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Reducing </a:t>
            </a:r>
            <a:r>
              <a:rPr lang="en-US" dirty="0">
                <a:solidFill>
                  <a:srgbClr val="FF0000"/>
                </a:solidFill>
              </a:rPr>
              <a:t>temperature</a:t>
            </a:r>
            <a:r>
              <a:rPr lang="en-US" dirty="0"/>
              <a:t> drastically reduces all kinds of </a:t>
            </a:r>
            <a:r>
              <a:rPr lang="en-US" dirty="0">
                <a:solidFill>
                  <a:srgbClr val="C00000"/>
                </a:solidFill>
              </a:rPr>
              <a:t>aging</a:t>
            </a:r>
            <a:r>
              <a:rPr lang="en-US" dirty="0"/>
              <a:t> and the </a:t>
            </a:r>
            <a:r>
              <a:rPr lang="en-US" dirty="0">
                <a:solidFill>
                  <a:srgbClr val="00B050"/>
                </a:solidFill>
              </a:rPr>
              <a:t>probability</a:t>
            </a:r>
            <a:r>
              <a:rPr lang="en-US" dirty="0"/>
              <a:t> of developing hard errors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Coat</a:t>
            </a:r>
            <a:r>
              <a:rPr lang="en-US" dirty="0"/>
              <a:t> copper wires with </a:t>
            </a:r>
            <a:r>
              <a:rPr lang="en-US" dirty="0" err="1">
                <a:solidFill>
                  <a:srgbClr val="00B050"/>
                </a:solidFill>
              </a:rPr>
              <a:t>TaN</a:t>
            </a:r>
            <a:r>
              <a:rPr lang="en-US" dirty="0"/>
              <a:t> (Tantalum nitride). This stops the </a:t>
            </a:r>
            <a:r>
              <a:rPr lang="en-US" dirty="0">
                <a:solidFill>
                  <a:srgbClr val="7030A0"/>
                </a:solidFill>
              </a:rPr>
              <a:t>diffusion</a:t>
            </a:r>
            <a:r>
              <a:rPr lang="en-US" dirty="0"/>
              <a:t> of copper items to nearby structures (limits the effects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electromigration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Keep spare </a:t>
            </a:r>
            <a:r>
              <a:rPr lang="en-US" dirty="0">
                <a:solidFill>
                  <a:srgbClr val="E21A23"/>
                </a:solidFill>
              </a:rPr>
              <a:t>rows</a:t>
            </a:r>
            <a:r>
              <a:rPr lang="en-US" dirty="0"/>
              <a:t> in memory structures. If a row develops a </a:t>
            </a:r>
            <a:r>
              <a:rPr lang="en-US" dirty="0">
                <a:solidFill>
                  <a:srgbClr val="00B050"/>
                </a:solidFill>
              </a:rPr>
              <a:t>fault</a:t>
            </a:r>
            <a:r>
              <a:rPr lang="en-US" dirty="0"/>
              <a:t>, map the </a:t>
            </a:r>
            <a:r>
              <a:rPr lang="en-US" dirty="0">
                <a:solidFill>
                  <a:srgbClr val="720F11"/>
                </a:solidFill>
              </a:rPr>
              <a:t>row</a:t>
            </a:r>
            <a:r>
              <a:rPr lang="en-US" dirty="0"/>
              <a:t> addresses to another spare row.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 in a </a:t>
            </a:r>
            <a:r>
              <a:rPr lang="en-US" dirty="0">
                <a:solidFill>
                  <a:srgbClr val="00B050"/>
                </a:solidFill>
              </a:rPr>
              <a:t>degraded</a:t>
            </a:r>
            <a:r>
              <a:rPr lang="en-US" dirty="0"/>
              <a:t> mode: with less </a:t>
            </a:r>
            <a:r>
              <a:rPr lang="en-US" dirty="0">
                <a:solidFill>
                  <a:srgbClr val="720F11"/>
                </a:solidFill>
              </a:rPr>
              <a:t>cores</a:t>
            </a:r>
            <a:r>
              <a:rPr lang="en-US" dirty="0"/>
              <a:t> and </a:t>
            </a:r>
            <a:r>
              <a:rPr lang="en-US" dirty="0">
                <a:solidFill>
                  <a:srgbClr val="002060"/>
                </a:solidFill>
              </a:rPr>
              <a:t>functional</a:t>
            </a:r>
            <a:r>
              <a:rPr lang="en-US" dirty="0"/>
              <a:t> units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0B887-6617-767D-5E63-93DCBBA7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BC9D3-8FB2-AA77-6BD2-E2E69993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980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A334A1-F5A8-454D-9123-FA2E104EBEEB}"/>
              </a:ext>
            </a:extLst>
          </p:cNvPr>
          <p:cNvSpPr txBox="1"/>
          <p:nvPr/>
        </p:nvSpPr>
        <p:spPr>
          <a:xfrm>
            <a:off x="5499603" y="919702"/>
            <a:ext cx="1529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Poppins" pitchFamily="2" charset="77"/>
                <a:cs typeface="Poppins" pitchFamily="2" charset="77"/>
              </a:rPr>
              <a:t>Outline</a:t>
            </a:r>
          </a:p>
        </p:txBody>
      </p:sp>
      <p:pic>
        <p:nvPicPr>
          <p:cNvPr id="33" name="Picture 32" descr="Shape, arrow&#10;&#10;Description automatically generated">
            <a:extLst>
              <a:ext uri="{FF2B5EF4-FFF2-40B4-BE49-F238E27FC236}">
                <a16:creationId xmlns:a16="http://schemas.microsoft.com/office/drawing/2014/main" id="{720B12FF-CA6E-41D6-BD5D-1D381B696C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069" y="1851825"/>
            <a:ext cx="750155" cy="627001"/>
          </a:xfrm>
          <a:prstGeom prst="rect">
            <a:avLst/>
          </a:prstGeom>
        </p:spPr>
      </p:pic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8F3E43D-B7D8-44C3-B409-592BB599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7</a:t>
            </a:fld>
            <a:endParaRPr lang="en-US" dirty="0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8A570817-234C-4177-A0A9-EBCB9DBD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F81989F-BD3D-46C9-8D4B-029808210D68}"/>
              </a:ext>
            </a:extLst>
          </p:cNvPr>
          <p:cNvGrpSpPr/>
          <p:nvPr/>
        </p:nvGrpSpPr>
        <p:grpSpPr>
          <a:xfrm>
            <a:off x="3894610" y="1847353"/>
            <a:ext cx="5253223" cy="3512016"/>
            <a:chOff x="2587062" y="2500726"/>
            <a:chExt cx="3863858" cy="2862958"/>
          </a:xfrm>
        </p:grpSpPr>
        <p:sp>
          <p:nvSpPr>
            <p:cNvPr id="19" name="Round Same Side Corner Rectangle 3">
              <a:extLst>
                <a:ext uri="{FF2B5EF4-FFF2-40B4-BE49-F238E27FC236}">
                  <a16:creationId xmlns:a16="http://schemas.microsoft.com/office/drawing/2014/main" id="{BABD4351-0C08-4766-BE81-3DA733F5C5F6}"/>
                </a:ext>
              </a:extLst>
            </p:cNvPr>
            <p:cNvSpPr/>
            <p:nvPr/>
          </p:nvSpPr>
          <p:spPr>
            <a:xfrm rot="16200000">
              <a:off x="2645256" y="2442532"/>
              <a:ext cx="451117" cy="5675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21A23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20" name="TextBox 5">
              <a:extLst>
                <a:ext uri="{FF2B5EF4-FFF2-40B4-BE49-F238E27FC236}">
                  <a16:creationId xmlns:a16="http://schemas.microsoft.com/office/drawing/2014/main" id="{D63426B6-3207-49E8-8E7A-318CE5AC1753}"/>
                </a:ext>
              </a:extLst>
            </p:cNvPr>
            <p:cNvSpPr txBox="1"/>
            <p:nvPr/>
          </p:nvSpPr>
          <p:spPr>
            <a:xfrm>
              <a:off x="2779955" y="2572166"/>
              <a:ext cx="251372" cy="30823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57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1.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C13BD94-432E-49F8-994F-EAAF0AE084BC}"/>
                </a:ext>
              </a:extLst>
            </p:cNvPr>
            <p:cNvSpPr/>
            <p:nvPr/>
          </p:nvSpPr>
          <p:spPr>
            <a:xfrm>
              <a:off x="3186722" y="2500726"/>
              <a:ext cx="3264198" cy="451117"/>
            </a:xfrm>
            <a:prstGeom prst="rect">
              <a:avLst/>
            </a:prstGeom>
            <a:solidFill>
              <a:srgbClr val="E21A2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22" name="TextBox 7">
              <a:extLst>
                <a:ext uri="{FF2B5EF4-FFF2-40B4-BE49-F238E27FC236}">
                  <a16:creationId xmlns:a16="http://schemas.microsoft.com/office/drawing/2014/main" id="{EDAFA707-E2BC-4B10-86EB-612EA2C36383}"/>
                </a:ext>
              </a:extLst>
            </p:cNvPr>
            <p:cNvSpPr txBox="1"/>
            <p:nvPr/>
          </p:nvSpPr>
          <p:spPr>
            <a:xfrm>
              <a:off x="3239579" y="2582057"/>
              <a:ext cx="1125043" cy="326165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Soft Errors</a:t>
              </a:r>
            </a:p>
          </p:txBody>
        </p:sp>
        <p:sp>
          <p:nvSpPr>
            <p:cNvPr id="23" name="Round Same Side Corner Rectangle 19">
              <a:extLst>
                <a:ext uri="{FF2B5EF4-FFF2-40B4-BE49-F238E27FC236}">
                  <a16:creationId xmlns:a16="http://schemas.microsoft.com/office/drawing/2014/main" id="{F28551BB-C70F-4CF7-A482-B8F1CE1D5A53}"/>
                </a:ext>
              </a:extLst>
            </p:cNvPr>
            <p:cNvSpPr/>
            <p:nvPr/>
          </p:nvSpPr>
          <p:spPr>
            <a:xfrm rot="16200000">
              <a:off x="2645256" y="2924900"/>
              <a:ext cx="451117" cy="5675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B600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24" name="TextBox 9">
              <a:extLst>
                <a:ext uri="{FF2B5EF4-FFF2-40B4-BE49-F238E27FC236}">
                  <a16:creationId xmlns:a16="http://schemas.microsoft.com/office/drawing/2014/main" id="{E2B0FB8F-4718-4EB7-89C9-4E1C2C7BEFB0}"/>
                </a:ext>
              </a:extLst>
            </p:cNvPr>
            <p:cNvSpPr txBox="1"/>
            <p:nvPr/>
          </p:nvSpPr>
          <p:spPr>
            <a:xfrm>
              <a:off x="2762859" y="3054534"/>
              <a:ext cx="285565" cy="30823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57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2.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10E42B5-FBE8-4918-BF15-433D2716BFE0}"/>
                </a:ext>
              </a:extLst>
            </p:cNvPr>
            <p:cNvSpPr/>
            <p:nvPr/>
          </p:nvSpPr>
          <p:spPr>
            <a:xfrm>
              <a:off x="3186722" y="2983094"/>
              <a:ext cx="3264198" cy="451117"/>
            </a:xfrm>
            <a:prstGeom prst="rect">
              <a:avLst/>
            </a:prstGeom>
            <a:solidFill>
              <a:srgbClr val="FFB6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26" name="TextBox 11">
              <a:extLst>
                <a:ext uri="{FF2B5EF4-FFF2-40B4-BE49-F238E27FC236}">
                  <a16:creationId xmlns:a16="http://schemas.microsoft.com/office/drawing/2014/main" id="{8E410488-04BF-4D5D-A7DA-E5F8EAAA5C8D}"/>
                </a:ext>
              </a:extLst>
            </p:cNvPr>
            <p:cNvSpPr txBox="1"/>
            <p:nvPr/>
          </p:nvSpPr>
          <p:spPr>
            <a:xfrm>
              <a:off x="3224223" y="3077961"/>
              <a:ext cx="135874" cy="301076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27" name="Round Same Side Corner Rectangle 27">
              <a:extLst>
                <a:ext uri="{FF2B5EF4-FFF2-40B4-BE49-F238E27FC236}">
                  <a16:creationId xmlns:a16="http://schemas.microsoft.com/office/drawing/2014/main" id="{79248E22-BAEB-4C8A-A15F-AF1D32AF8D13}"/>
                </a:ext>
              </a:extLst>
            </p:cNvPr>
            <p:cNvSpPr/>
            <p:nvPr/>
          </p:nvSpPr>
          <p:spPr>
            <a:xfrm rot="16200000">
              <a:off x="2645256" y="3407268"/>
              <a:ext cx="451117" cy="5675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25D9C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28" name="TextBox 13">
              <a:extLst>
                <a:ext uri="{FF2B5EF4-FFF2-40B4-BE49-F238E27FC236}">
                  <a16:creationId xmlns:a16="http://schemas.microsoft.com/office/drawing/2014/main" id="{E835409B-E2F1-4530-A5A2-3CBAD6D1859A}"/>
                </a:ext>
              </a:extLst>
            </p:cNvPr>
            <p:cNvSpPr txBox="1"/>
            <p:nvPr/>
          </p:nvSpPr>
          <p:spPr>
            <a:xfrm>
              <a:off x="2759912" y="3536903"/>
              <a:ext cx="291459" cy="30823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57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3.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B8CDCA8-6093-47E9-903D-9F228DCF85D0}"/>
                </a:ext>
              </a:extLst>
            </p:cNvPr>
            <p:cNvSpPr/>
            <p:nvPr/>
          </p:nvSpPr>
          <p:spPr>
            <a:xfrm>
              <a:off x="3186722" y="3465462"/>
              <a:ext cx="3264198" cy="451117"/>
            </a:xfrm>
            <a:prstGeom prst="rect">
              <a:avLst/>
            </a:prstGeom>
            <a:solidFill>
              <a:srgbClr val="625D9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30" name="TextBox 15">
              <a:extLst>
                <a:ext uri="{FF2B5EF4-FFF2-40B4-BE49-F238E27FC236}">
                  <a16:creationId xmlns:a16="http://schemas.microsoft.com/office/drawing/2014/main" id="{D407BA0C-52C9-406C-8489-50BE8D80FA27}"/>
                </a:ext>
              </a:extLst>
            </p:cNvPr>
            <p:cNvSpPr txBox="1"/>
            <p:nvPr/>
          </p:nvSpPr>
          <p:spPr>
            <a:xfrm>
              <a:off x="3288676" y="3501615"/>
              <a:ext cx="135874" cy="188172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31" name="Subtitle 2">
              <a:extLst>
                <a:ext uri="{FF2B5EF4-FFF2-40B4-BE49-F238E27FC236}">
                  <a16:creationId xmlns:a16="http://schemas.microsoft.com/office/drawing/2014/main" id="{2C104788-E86C-472E-800C-69E3322D3087}"/>
                </a:ext>
              </a:extLst>
            </p:cNvPr>
            <p:cNvSpPr txBox="1">
              <a:spLocks/>
            </p:cNvSpPr>
            <p:nvPr/>
          </p:nvSpPr>
          <p:spPr>
            <a:xfrm>
              <a:off x="3288676" y="3717652"/>
              <a:ext cx="3060290" cy="114634"/>
            </a:xfrm>
            <a:prstGeom prst="rect">
              <a:avLst/>
            </a:prstGeom>
          </p:spPr>
          <p:txBody>
            <a:bodyPr vert="horz" wrap="square" lIns="25724" tIns="12862" rIns="25724" bIns="12862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985"/>
                </a:lnSpc>
              </a:pPr>
              <a:endParaRPr lang="en-US" sz="675" dirty="0">
                <a:solidFill>
                  <a:srgbClr val="FFFFFF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  <p:sp>
          <p:nvSpPr>
            <p:cNvPr id="32" name="Round Same Side Corner Rectangle 35">
              <a:extLst>
                <a:ext uri="{FF2B5EF4-FFF2-40B4-BE49-F238E27FC236}">
                  <a16:creationId xmlns:a16="http://schemas.microsoft.com/office/drawing/2014/main" id="{75461693-8E2F-4907-BA80-9443242518B7}"/>
                </a:ext>
              </a:extLst>
            </p:cNvPr>
            <p:cNvSpPr/>
            <p:nvPr/>
          </p:nvSpPr>
          <p:spPr>
            <a:xfrm rot="16200000">
              <a:off x="2645256" y="3889637"/>
              <a:ext cx="451117" cy="5675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F1858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37" name="TextBox 18">
              <a:extLst>
                <a:ext uri="{FF2B5EF4-FFF2-40B4-BE49-F238E27FC236}">
                  <a16:creationId xmlns:a16="http://schemas.microsoft.com/office/drawing/2014/main" id="{939A06BB-56ED-4174-925E-12A87E6D31F3}"/>
                </a:ext>
              </a:extLst>
            </p:cNvPr>
            <p:cNvSpPr txBox="1"/>
            <p:nvPr/>
          </p:nvSpPr>
          <p:spPr>
            <a:xfrm>
              <a:off x="2753427" y="4019270"/>
              <a:ext cx="304429" cy="30823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57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4.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A33289B-2C33-40AD-8BC8-E054DA087F50}"/>
                </a:ext>
              </a:extLst>
            </p:cNvPr>
            <p:cNvSpPr/>
            <p:nvPr/>
          </p:nvSpPr>
          <p:spPr>
            <a:xfrm>
              <a:off x="3186722" y="3947831"/>
              <a:ext cx="3264198" cy="451117"/>
            </a:xfrm>
            <a:prstGeom prst="rect">
              <a:avLst/>
            </a:prstGeom>
            <a:solidFill>
              <a:srgbClr val="AF185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39" name="TextBox 20">
              <a:extLst>
                <a:ext uri="{FF2B5EF4-FFF2-40B4-BE49-F238E27FC236}">
                  <a16:creationId xmlns:a16="http://schemas.microsoft.com/office/drawing/2014/main" id="{D3D3C69D-66F4-41C5-9E75-C8473AC5634B}"/>
                </a:ext>
              </a:extLst>
            </p:cNvPr>
            <p:cNvSpPr txBox="1"/>
            <p:nvPr/>
          </p:nvSpPr>
          <p:spPr>
            <a:xfrm>
              <a:off x="3288676" y="3983983"/>
              <a:ext cx="135874" cy="188172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40" name="Subtitle 2">
              <a:extLst>
                <a:ext uri="{FF2B5EF4-FFF2-40B4-BE49-F238E27FC236}">
                  <a16:creationId xmlns:a16="http://schemas.microsoft.com/office/drawing/2014/main" id="{20428E2D-2351-4C87-9104-240E7753C5A0}"/>
                </a:ext>
              </a:extLst>
            </p:cNvPr>
            <p:cNvSpPr txBox="1">
              <a:spLocks/>
            </p:cNvSpPr>
            <p:nvPr/>
          </p:nvSpPr>
          <p:spPr>
            <a:xfrm>
              <a:off x="3288676" y="4200020"/>
              <a:ext cx="3060290" cy="114634"/>
            </a:xfrm>
            <a:prstGeom prst="rect">
              <a:avLst/>
            </a:prstGeom>
          </p:spPr>
          <p:txBody>
            <a:bodyPr vert="horz" wrap="square" lIns="25724" tIns="12862" rIns="25724" bIns="12862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985"/>
                </a:lnSpc>
              </a:pPr>
              <a:endParaRPr lang="en-US" sz="675" dirty="0">
                <a:solidFill>
                  <a:srgbClr val="FFFFFF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  <p:sp>
          <p:nvSpPr>
            <p:cNvPr id="41" name="Round Same Side Corner Rectangle 43">
              <a:extLst>
                <a:ext uri="{FF2B5EF4-FFF2-40B4-BE49-F238E27FC236}">
                  <a16:creationId xmlns:a16="http://schemas.microsoft.com/office/drawing/2014/main" id="{290116CB-2D49-4091-8ED3-770A53CBB977}"/>
                </a:ext>
              </a:extLst>
            </p:cNvPr>
            <p:cNvSpPr/>
            <p:nvPr/>
          </p:nvSpPr>
          <p:spPr>
            <a:xfrm rot="16200000">
              <a:off x="2645256" y="4372005"/>
              <a:ext cx="451117" cy="5675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92146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42" name="TextBox 23">
              <a:extLst>
                <a:ext uri="{FF2B5EF4-FFF2-40B4-BE49-F238E27FC236}">
                  <a16:creationId xmlns:a16="http://schemas.microsoft.com/office/drawing/2014/main" id="{2058B184-C4B0-4572-A068-FB9DDF4FD47B}"/>
                </a:ext>
              </a:extLst>
            </p:cNvPr>
            <p:cNvSpPr txBox="1"/>
            <p:nvPr/>
          </p:nvSpPr>
          <p:spPr>
            <a:xfrm>
              <a:off x="2755785" y="4501640"/>
              <a:ext cx="299713" cy="30823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57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5.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F6BF9F9-2AB5-4E8B-9EB9-CA32DAC61294}"/>
                </a:ext>
              </a:extLst>
            </p:cNvPr>
            <p:cNvSpPr/>
            <p:nvPr/>
          </p:nvSpPr>
          <p:spPr>
            <a:xfrm>
              <a:off x="3186722" y="4430199"/>
              <a:ext cx="3264198" cy="451117"/>
            </a:xfrm>
            <a:prstGeom prst="rect">
              <a:avLst/>
            </a:prstGeom>
            <a:solidFill>
              <a:srgbClr val="69214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44" name="TextBox 25">
              <a:extLst>
                <a:ext uri="{FF2B5EF4-FFF2-40B4-BE49-F238E27FC236}">
                  <a16:creationId xmlns:a16="http://schemas.microsoft.com/office/drawing/2014/main" id="{5DB1A953-C433-4ACF-9E3D-4858C3AC6335}"/>
                </a:ext>
              </a:extLst>
            </p:cNvPr>
            <p:cNvSpPr txBox="1"/>
            <p:nvPr/>
          </p:nvSpPr>
          <p:spPr>
            <a:xfrm>
              <a:off x="3288676" y="4466352"/>
              <a:ext cx="135874" cy="188172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45" name="Subtitle 2">
              <a:extLst>
                <a:ext uri="{FF2B5EF4-FFF2-40B4-BE49-F238E27FC236}">
                  <a16:creationId xmlns:a16="http://schemas.microsoft.com/office/drawing/2014/main" id="{93CFF9A0-8C64-4C36-A6E4-1CB4102236BB}"/>
                </a:ext>
              </a:extLst>
            </p:cNvPr>
            <p:cNvSpPr txBox="1">
              <a:spLocks/>
            </p:cNvSpPr>
            <p:nvPr/>
          </p:nvSpPr>
          <p:spPr>
            <a:xfrm>
              <a:off x="3288676" y="4682389"/>
              <a:ext cx="3060290" cy="114634"/>
            </a:xfrm>
            <a:prstGeom prst="rect">
              <a:avLst/>
            </a:prstGeom>
          </p:spPr>
          <p:txBody>
            <a:bodyPr vert="horz" wrap="square" lIns="25724" tIns="12862" rIns="25724" bIns="12862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985"/>
                </a:lnSpc>
              </a:pPr>
              <a:endParaRPr lang="en-US" sz="675" dirty="0">
                <a:solidFill>
                  <a:srgbClr val="FFFFFF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  <p:sp>
          <p:nvSpPr>
            <p:cNvPr id="46" name="Round Same Side Corner Rectangle 51">
              <a:extLst>
                <a:ext uri="{FF2B5EF4-FFF2-40B4-BE49-F238E27FC236}">
                  <a16:creationId xmlns:a16="http://schemas.microsoft.com/office/drawing/2014/main" id="{9C1BA956-C5F9-4610-BAC5-C0FFD83640AE}"/>
                </a:ext>
              </a:extLst>
            </p:cNvPr>
            <p:cNvSpPr/>
            <p:nvPr/>
          </p:nvSpPr>
          <p:spPr>
            <a:xfrm rot="16200000">
              <a:off x="2645256" y="4854373"/>
              <a:ext cx="451117" cy="5675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C7700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47" name="TextBox 28">
              <a:extLst>
                <a:ext uri="{FF2B5EF4-FFF2-40B4-BE49-F238E27FC236}">
                  <a16:creationId xmlns:a16="http://schemas.microsoft.com/office/drawing/2014/main" id="{D504FE00-5B82-40D8-9615-4C731EE7B260}"/>
                </a:ext>
              </a:extLst>
            </p:cNvPr>
            <p:cNvSpPr txBox="1"/>
            <p:nvPr/>
          </p:nvSpPr>
          <p:spPr>
            <a:xfrm>
              <a:off x="2756965" y="4984007"/>
              <a:ext cx="297354" cy="30823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57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6.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5191F6A-0729-4662-A856-AE07A047C77E}"/>
                </a:ext>
              </a:extLst>
            </p:cNvPr>
            <p:cNvSpPr/>
            <p:nvPr/>
          </p:nvSpPr>
          <p:spPr>
            <a:xfrm>
              <a:off x="3186722" y="4912567"/>
              <a:ext cx="3264198" cy="451117"/>
            </a:xfrm>
            <a:prstGeom prst="rect">
              <a:avLst/>
            </a:prstGeom>
            <a:solidFill>
              <a:srgbClr val="EC77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506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49" name="TextBox 30">
              <a:extLst>
                <a:ext uri="{FF2B5EF4-FFF2-40B4-BE49-F238E27FC236}">
                  <a16:creationId xmlns:a16="http://schemas.microsoft.com/office/drawing/2014/main" id="{98F9015B-40E0-4F95-973A-690DC6A76FB3}"/>
                </a:ext>
              </a:extLst>
            </p:cNvPr>
            <p:cNvSpPr txBox="1"/>
            <p:nvPr/>
          </p:nvSpPr>
          <p:spPr>
            <a:xfrm>
              <a:off x="3288676" y="4948721"/>
              <a:ext cx="135874" cy="188172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50" name="Subtitle 2">
              <a:extLst>
                <a:ext uri="{FF2B5EF4-FFF2-40B4-BE49-F238E27FC236}">
                  <a16:creationId xmlns:a16="http://schemas.microsoft.com/office/drawing/2014/main" id="{5F36819C-FB24-469E-8C5C-B0298E170928}"/>
                </a:ext>
              </a:extLst>
            </p:cNvPr>
            <p:cNvSpPr txBox="1">
              <a:spLocks/>
            </p:cNvSpPr>
            <p:nvPr/>
          </p:nvSpPr>
          <p:spPr>
            <a:xfrm>
              <a:off x="3288676" y="5164756"/>
              <a:ext cx="3060290" cy="114634"/>
            </a:xfrm>
            <a:prstGeom prst="rect">
              <a:avLst/>
            </a:prstGeom>
          </p:spPr>
          <p:txBody>
            <a:bodyPr vert="horz" wrap="square" lIns="25724" tIns="12862" rIns="25724" bIns="12862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985"/>
                </a:lnSpc>
              </a:pPr>
              <a:endParaRPr lang="en-US" sz="675" dirty="0">
                <a:solidFill>
                  <a:srgbClr val="FFFFFF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</p:grpSp>
      <p:sp>
        <p:nvSpPr>
          <p:cNvPr id="51" name="TextBox 7">
            <a:extLst>
              <a:ext uri="{FF2B5EF4-FFF2-40B4-BE49-F238E27FC236}">
                <a16:creationId xmlns:a16="http://schemas.microsoft.com/office/drawing/2014/main" id="{7E827223-1675-40B0-A3CF-972B42275DDE}"/>
              </a:ext>
            </a:extLst>
          </p:cNvPr>
          <p:cNvSpPr txBox="1"/>
          <p:nvPr/>
        </p:nvSpPr>
        <p:spPr>
          <a:xfrm>
            <a:off x="4781759" y="2516718"/>
            <a:ext cx="2222083" cy="40011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Poppins" pitchFamily="2" charset="77"/>
                <a:ea typeface="League Spartan" charset="0"/>
                <a:cs typeface="Poppins" pitchFamily="2" charset="77"/>
              </a:rPr>
              <a:t>Inductive Noise</a:t>
            </a:r>
          </a:p>
        </p:txBody>
      </p:sp>
      <p:sp>
        <p:nvSpPr>
          <p:cNvPr id="52" name="TextBox 7">
            <a:extLst>
              <a:ext uri="{FF2B5EF4-FFF2-40B4-BE49-F238E27FC236}">
                <a16:creationId xmlns:a16="http://schemas.microsoft.com/office/drawing/2014/main" id="{3485C10C-62AC-4AE1-AF9D-5B9DF56744A8}"/>
              </a:ext>
            </a:extLst>
          </p:cNvPr>
          <p:cNvSpPr txBox="1"/>
          <p:nvPr/>
        </p:nvSpPr>
        <p:spPr>
          <a:xfrm>
            <a:off x="4766699" y="3109443"/>
            <a:ext cx="4325223" cy="40011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Faults due to Nondeterminism</a:t>
            </a:r>
          </a:p>
        </p:txBody>
      </p:sp>
      <p:sp>
        <p:nvSpPr>
          <p:cNvPr id="53" name="TextBox 7">
            <a:extLst>
              <a:ext uri="{FF2B5EF4-FFF2-40B4-BE49-F238E27FC236}">
                <a16:creationId xmlns:a16="http://schemas.microsoft.com/office/drawing/2014/main" id="{23B31993-909C-4763-B52C-C8C951528CC0}"/>
              </a:ext>
            </a:extLst>
          </p:cNvPr>
          <p:cNvSpPr txBox="1"/>
          <p:nvPr/>
        </p:nvSpPr>
        <p:spPr>
          <a:xfrm>
            <a:off x="4760879" y="3728152"/>
            <a:ext cx="1960793" cy="40011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Design Faults</a:t>
            </a: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FD5866F2-336A-43B7-BFAE-A85CC4C397FC}"/>
              </a:ext>
            </a:extLst>
          </p:cNvPr>
          <p:cNvSpPr txBox="1"/>
          <p:nvPr/>
        </p:nvSpPr>
        <p:spPr>
          <a:xfrm>
            <a:off x="4781759" y="4271227"/>
            <a:ext cx="2896947" cy="40011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Parameter Variation</a:t>
            </a:r>
          </a:p>
        </p:txBody>
      </p:sp>
      <p:sp>
        <p:nvSpPr>
          <p:cNvPr id="55" name="TextBox 7">
            <a:extLst>
              <a:ext uri="{FF2B5EF4-FFF2-40B4-BE49-F238E27FC236}">
                <a16:creationId xmlns:a16="http://schemas.microsoft.com/office/drawing/2014/main" id="{33DF2E0E-47B7-4622-BED9-B3C1AB5029D7}"/>
              </a:ext>
            </a:extLst>
          </p:cNvPr>
          <p:cNvSpPr txBox="1"/>
          <p:nvPr/>
        </p:nvSpPr>
        <p:spPr>
          <a:xfrm>
            <a:off x="4815922" y="4876952"/>
            <a:ext cx="3235181" cy="40011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Poppins" pitchFamily="2" charset="77"/>
                <a:ea typeface="League Spartan" charset="0"/>
                <a:cs typeface="Poppins" pitchFamily="2" charset="77"/>
              </a:rPr>
              <a:t>Hard Errors and Ageing</a:t>
            </a:r>
          </a:p>
        </p:txBody>
      </p:sp>
    </p:spTree>
    <p:extLst>
      <p:ext uri="{BB962C8B-B14F-4D97-AF65-F5344CB8AC3E}">
        <p14:creationId xmlns:p14="http://schemas.microsoft.com/office/powerpoint/2010/main" val="11920980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94ACFA09-1A3A-451A-9BF0-45FFE10C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3B8B6D01-B7D4-4DAC-9126-5A0A6455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70</a:t>
            </a:fld>
            <a:endParaRPr lang="en-US" dirty="0"/>
          </a:p>
        </p:txBody>
      </p:sp>
      <p:sp>
        <p:nvSpPr>
          <p:cNvPr id="16" name="Shape 46250">
            <a:extLst>
              <a:ext uri="{FF2B5EF4-FFF2-40B4-BE49-F238E27FC236}">
                <a16:creationId xmlns:a16="http://schemas.microsoft.com/office/drawing/2014/main" id="{F16C3C76-4D4C-42C9-AFD0-02DC1E7E9E90}"/>
              </a:ext>
            </a:extLst>
          </p:cNvPr>
          <p:cNvSpPr/>
          <p:nvPr/>
        </p:nvSpPr>
        <p:spPr>
          <a:xfrm>
            <a:off x="7589680" y="1286314"/>
            <a:ext cx="2660263" cy="45901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3523" y="10800"/>
                </a:lnTo>
                <a:lnTo>
                  <a:pt x="0" y="21600"/>
                </a:lnTo>
                <a:lnTo>
                  <a:pt x="8079" y="21600"/>
                </a:lnTo>
                <a:lnTo>
                  <a:pt x="21600" y="10800"/>
                </a:lnTo>
                <a:lnTo>
                  <a:pt x="807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1899" dirty="0">
              <a:latin typeface="Lato Light" panose="020F0502020204030203" pitchFamily="34" charset="0"/>
            </a:endParaRPr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25ADE31B-22A3-49E8-B7CF-E7CD7BF180FE}"/>
              </a:ext>
            </a:extLst>
          </p:cNvPr>
          <p:cNvSpPr/>
          <p:nvPr/>
        </p:nvSpPr>
        <p:spPr>
          <a:xfrm>
            <a:off x="2120284" y="4097996"/>
            <a:ext cx="6490519" cy="727886"/>
          </a:xfrm>
          <a:custGeom>
            <a:avLst/>
            <a:gdLst>
              <a:gd name="connsiteX0" fmla="*/ 0 w 16789154"/>
              <a:gd name="connsiteY0" fmla="*/ 0 h 1940525"/>
              <a:gd name="connsiteX1" fmla="*/ 3159006 w 16789154"/>
              <a:gd name="connsiteY1" fmla="*/ 0 h 1940525"/>
              <a:gd name="connsiteX2" fmla="*/ 3159006 w 16789154"/>
              <a:gd name="connsiteY2" fmla="*/ 1 h 1940525"/>
              <a:gd name="connsiteX3" fmla="*/ 16789154 w 16789154"/>
              <a:gd name="connsiteY3" fmla="*/ 1 h 1940525"/>
              <a:gd name="connsiteX4" fmla="*/ 15380704 w 16789154"/>
              <a:gd name="connsiteY4" fmla="*/ 1940525 h 1940525"/>
              <a:gd name="connsiteX5" fmla="*/ 3159006 w 16789154"/>
              <a:gd name="connsiteY5" fmla="*/ 1940525 h 1940525"/>
              <a:gd name="connsiteX6" fmla="*/ 3159006 w 16789154"/>
              <a:gd name="connsiteY6" fmla="*/ 1940522 h 1940525"/>
              <a:gd name="connsiteX7" fmla="*/ 0 w 16789154"/>
              <a:gd name="connsiteY7" fmla="*/ 1940522 h 194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89154" h="1940525">
                <a:moveTo>
                  <a:pt x="0" y="0"/>
                </a:moveTo>
                <a:lnTo>
                  <a:pt x="3159006" y="0"/>
                </a:lnTo>
                <a:lnTo>
                  <a:pt x="3159006" y="1"/>
                </a:lnTo>
                <a:lnTo>
                  <a:pt x="16789154" y="1"/>
                </a:lnTo>
                <a:lnTo>
                  <a:pt x="15380704" y="1940525"/>
                </a:lnTo>
                <a:lnTo>
                  <a:pt x="3159006" y="1940525"/>
                </a:lnTo>
                <a:lnTo>
                  <a:pt x="3159006" y="1940522"/>
                </a:lnTo>
                <a:lnTo>
                  <a:pt x="0" y="1940522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r>
              <a:rPr lang="en-US" sz="1899" b="1" dirty="0">
                <a:solidFill>
                  <a:schemeClr val="bg1"/>
                </a:solidFill>
                <a:latin typeface="Lato Light" panose="020F0502020204030203" pitchFamily="34" charset="0"/>
              </a:rPr>
              <a:t>In  nanoscale processes, process variation is a very significant issue along with variations in voltage and temperature.</a:t>
            </a:r>
            <a:endParaRPr sz="1899" b="1" dirty="0">
              <a:solidFill>
                <a:schemeClr val="bg1"/>
              </a:solidFill>
              <a:latin typeface="Lato Light" panose="020F0502020204030203" pitchFamily="34" charset="0"/>
            </a:endParaRPr>
          </a:p>
        </p:txBody>
      </p:sp>
      <p:sp>
        <p:nvSpPr>
          <p:cNvPr id="21" name="Freeform 48">
            <a:extLst>
              <a:ext uri="{FF2B5EF4-FFF2-40B4-BE49-F238E27FC236}">
                <a16:creationId xmlns:a16="http://schemas.microsoft.com/office/drawing/2014/main" id="{AF12EF64-C39E-41DE-8E1A-5AF0242D1E3E}"/>
              </a:ext>
            </a:extLst>
          </p:cNvPr>
          <p:cNvSpPr/>
          <p:nvPr/>
        </p:nvSpPr>
        <p:spPr>
          <a:xfrm>
            <a:off x="2120284" y="4978535"/>
            <a:ext cx="5926877" cy="727886"/>
          </a:xfrm>
          <a:custGeom>
            <a:avLst/>
            <a:gdLst>
              <a:gd name="connsiteX0" fmla="*/ 0 w 15085132"/>
              <a:gd name="connsiteY0" fmla="*/ 0 h 1940524"/>
              <a:gd name="connsiteX1" fmla="*/ 3159005 w 15085132"/>
              <a:gd name="connsiteY1" fmla="*/ 0 h 1940524"/>
              <a:gd name="connsiteX2" fmla="*/ 3159005 w 15085132"/>
              <a:gd name="connsiteY2" fmla="*/ 2 h 1940524"/>
              <a:gd name="connsiteX3" fmla="*/ 15085132 w 15085132"/>
              <a:gd name="connsiteY3" fmla="*/ 2 h 1940524"/>
              <a:gd name="connsiteX4" fmla="*/ 13676634 w 15085132"/>
              <a:gd name="connsiteY4" fmla="*/ 1940524 h 1940524"/>
              <a:gd name="connsiteX5" fmla="*/ 3159005 w 15085132"/>
              <a:gd name="connsiteY5" fmla="*/ 1940524 h 1940524"/>
              <a:gd name="connsiteX6" fmla="*/ 3159005 w 15085132"/>
              <a:gd name="connsiteY6" fmla="*/ 1940522 h 1940524"/>
              <a:gd name="connsiteX7" fmla="*/ 0 w 15085132"/>
              <a:gd name="connsiteY7" fmla="*/ 1940522 h 194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85132" h="1940524">
                <a:moveTo>
                  <a:pt x="0" y="0"/>
                </a:moveTo>
                <a:lnTo>
                  <a:pt x="3159005" y="0"/>
                </a:lnTo>
                <a:lnTo>
                  <a:pt x="3159005" y="2"/>
                </a:lnTo>
                <a:lnTo>
                  <a:pt x="15085132" y="2"/>
                </a:lnTo>
                <a:lnTo>
                  <a:pt x="13676634" y="1940524"/>
                </a:lnTo>
                <a:lnTo>
                  <a:pt x="3159005" y="1940524"/>
                </a:lnTo>
                <a:lnTo>
                  <a:pt x="3159005" y="1940522"/>
                </a:lnTo>
                <a:lnTo>
                  <a:pt x="0" y="1940522"/>
                </a:ln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r>
              <a:rPr lang="en-US" sz="1899" b="1" dirty="0">
                <a:solidFill>
                  <a:schemeClr val="bg1"/>
                </a:solidFill>
                <a:latin typeface="Lato Light" panose="020F0502020204030203" pitchFamily="34" charset="0"/>
              </a:rPr>
              <a:t>Transistors can age over time due to HCI and NBTI.</a:t>
            </a:r>
          </a:p>
          <a:p>
            <a:r>
              <a:rPr lang="en-US" sz="1899" b="1" dirty="0">
                <a:solidFill>
                  <a:schemeClr val="bg1"/>
                </a:solidFill>
                <a:latin typeface="Lato Light" panose="020F0502020204030203" pitchFamily="34" charset="0"/>
              </a:rPr>
              <a:t>Hard errors are a function of the temperature.</a:t>
            </a:r>
            <a:endParaRPr sz="1899" b="1" dirty="0">
              <a:solidFill>
                <a:schemeClr val="bg1"/>
              </a:solidFill>
              <a:latin typeface="Lato Light" panose="020F0502020204030203" pitchFamily="34" charset="0"/>
            </a:endParaRPr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A8CAC5DA-13E1-46A7-801B-4D9F34E4F4B8}"/>
              </a:ext>
            </a:extLst>
          </p:cNvPr>
          <p:cNvSpPr/>
          <p:nvPr/>
        </p:nvSpPr>
        <p:spPr>
          <a:xfrm>
            <a:off x="2120284" y="3217457"/>
            <a:ext cx="6940861" cy="727886"/>
          </a:xfrm>
          <a:custGeom>
            <a:avLst/>
            <a:gdLst>
              <a:gd name="connsiteX0" fmla="*/ 0 w 17788386"/>
              <a:gd name="connsiteY0" fmla="*/ 0 h 1940523"/>
              <a:gd name="connsiteX1" fmla="*/ 3159006 w 17788386"/>
              <a:gd name="connsiteY1" fmla="*/ 0 h 1940523"/>
              <a:gd name="connsiteX2" fmla="*/ 3159006 w 17788386"/>
              <a:gd name="connsiteY2" fmla="*/ 1 h 1940523"/>
              <a:gd name="connsiteX3" fmla="*/ 17084006 w 17788386"/>
              <a:gd name="connsiteY3" fmla="*/ 1 h 1940523"/>
              <a:gd name="connsiteX4" fmla="*/ 17788386 w 17788386"/>
              <a:gd name="connsiteY4" fmla="*/ 970262 h 1940523"/>
              <a:gd name="connsiteX5" fmla="*/ 17084006 w 17788386"/>
              <a:gd name="connsiteY5" fmla="*/ 1940523 h 1940523"/>
              <a:gd name="connsiteX6" fmla="*/ 3159006 w 17788386"/>
              <a:gd name="connsiteY6" fmla="*/ 1940523 h 1940523"/>
              <a:gd name="connsiteX7" fmla="*/ 3159006 w 17788386"/>
              <a:gd name="connsiteY7" fmla="*/ 1940522 h 1940523"/>
              <a:gd name="connsiteX8" fmla="*/ 0 w 17788386"/>
              <a:gd name="connsiteY8" fmla="*/ 1940522 h 1940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88386" h="1940523">
                <a:moveTo>
                  <a:pt x="0" y="0"/>
                </a:moveTo>
                <a:lnTo>
                  <a:pt x="3159006" y="0"/>
                </a:lnTo>
                <a:lnTo>
                  <a:pt x="3159006" y="1"/>
                </a:lnTo>
                <a:lnTo>
                  <a:pt x="17084006" y="1"/>
                </a:lnTo>
                <a:lnTo>
                  <a:pt x="17788386" y="970262"/>
                </a:lnTo>
                <a:lnTo>
                  <a:pt x="17084006" y="1940523"/>
                </a:lnTo>
                <a:lnTo>
                  <a:pt x="3159006" y="1940523"/>
                </a:lnTo>
                <a:lnTo>
                  <a:pt x="3159006" y="1940522"/>
                </a:lnTo>
                <a:lnTo>
                  <a:pt x="0" y="1940522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r>
              <a:rPr lang="en-US" sz="1899" b="1" dirty="0">
                <a:solidFill>
                  <a:schemeClr val="bg1"/>
                </a:solidFill>
                <a:latin typeface="Lato Light" panose="020F0502020204030203" pitchFamily="34" charset="0"/>
              </a:rPr>
              <a:t>We can have design faults in processors (errors in the HW design). </a:t>
            </a:r>
          </a:p>
          <a:p>
            <a:r>
              <a:rPr lang="en-US" sz="1899" b="1" dirty="0">
                <a:solidFill>
                  <a:schemeClr val="bg1"/>
                </a:solidFill>
                <a:latin typeface="Lato Light" panose="020F0502020204030203" pitchFamily="34" charset="0"/>
              </a:rPr>
              <a:t>We can apply SW patches to avoid conditions that lead to the bugs.</a:t>
            </a:r>
            <a:endParaRPr sz="1899" b="1" dirty="0">
              <a:solidFill>
                <a:schemeClr val="bg1"/>
              </a:solidFill>
              <a:latin typeface="Lato Light" panose="020F0502020204030203" pitchFamily="34" charset="0"/>
            </a:endParaRPr>
          </a:p>
        </p:txBody>
      </p:sp>
      <p:sp>
        <p:nvSpPr>
          <p:cNvPr id="23" name="Freeform 45">
            <a:extLst>
              <a:ext uri="{FF2B5EF4-FFF2-40B4-BE49-F238E27FC236}">
                <a16:creationId xmlns:a16="http://schemas.microsoft.com/office/drawing/2014/main" id="{B724766D-5108-4A61-BF4E-C4AE74242807}"/>
              </a:ext>
            </a:extLst>
          </p:cNvPr>
          <p:cNvSpPr/>
          <p:nvPr/>
        </p:nvSpPr>
        <p:spPr>
          <a:xfrm>
            <a:off x="2120284" y="2336918"/>
            <a:ext cx="6566053" cy="727886"/>
          </a:xfrm>
          <a:custGeom>
            <a:avLst/>
            <a:gdLst>
              <a:gd name="connsiteX0" fmla="*/ 0 w 16789154"/>
              <a:gd name="connsiteY0" fmla="*/ 0 h 1940524"/>
              <a:gd name="connsiteX1" fmla="*/ 3159006 w 16789154"/>
              <a:gd name="connsiteY1" fmla="*/ 0 h 1940524"/>
              <a:gd name="connsiteX2" fmla="*/ 15380704 w 16789154"/>
              <a:gd name="connsiteY2" fmla="*/ 0 h 1940524"/>
              <a:gd name="connsiteX3" fmla="*/ 16789154 w 16789154"/>
              <a:gd name="connsiteY3" fmla="*/ 1940524 h 1940524"/>
              <a:gd name="connsiteX4" fmla="*/ 3159006 w 16789154"/>
              <a:gd name="connsiteY4" fmla="*/ 1940524 h 1940524"/>
              <a:gd name="connsiteX5" fmla="*/ 3159006 w 16789154"/>
              <a:gd name="connsiteY5" fmla="*/ 1940522 h 1940524"/>
              <a:gd name="connsiteX6" fmla="*/ 0 w 16789154"/>
              <a:gd name="connsiteY6" fmla="*/ 1940522 h 194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89154" h="1940524">
                <a:moveTo>
                  <a:pt x="0" y="0"/>
                </a:moveTo>
                <a:lnTo>
                  <a:pt x="3159006" y="0"/>
                </a:lnTo>
                <a:lnTo>
                  <a:pt x="15380704" y="0"/>
                </a:lnTo>
                <a:lnTo>
                  <a:pt x="16789154" y="1940524"/>
                </a:lnTo>
                <a:lnTo>
                  <a:pt x="3159006" y="1940524"/>
                </a:lnTo>
                <a:lnTo>
                  <a:pt x="3159006" y="1940522"/>
                </a:lnTo>
                <a:lnTo>
                  <a:pt x="0" y="1940522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r>
              <a:rPr lang="en-US" sz="1899" b="1" dirty="0">
                <a:latin typeface="Lato Light" panose="020F0502020204030203" pitchFamily="34" charset="0"/>
              </a:rPr>
              <a:t>There is a need to reduce supply voltage noises that can </a:t>
            </a:r>
            <a:br>
              <a:rPr lang="en-US" sz="1899" b="1" dirty="0">
                <a:latin typeface="Lato Light" panose="020F0502020204030203" pitchFamily="34" charset="0"/>
              </a:rPr>
            </a:br>
            <a:r>
              <a:rPr lang="en-US" sz="1899" b="1" dirty="0">
                <a:latin typeface="Lato Light" panose="020F0502020204030203" pitchFamily="34" charset="0"/>
              </a:rPr>
              <a:t>arise due to a non-ideal power grid. It needs to be off resonance. </a:t>
            </a:r>
            <a:endParaRPr sz="1899" b="1" dirty="0">
              <a:latin typeface="Lato Light" panose="020F0502020204030203" pitchFamily="34" charset="0"/>
            </a:endParaRPr>
          </a:p>
        </p:txBody>
      </p:sp>
      <p:sp>
        <p:nvSpPr>
          <p:cNvPr id="24" name="Freeform 69">
            <a:extLst>
              <a:ext uri="{FF2B5EF4-FFF2-40B4-BE49-F238E27FC236}">
                <a16:creationId xmlns:a16="http://schemas.microsoft.com/office/drawing/2014/main" id="{F034036C-2C97-42E3-9343-440707F20E55}"/>
              </a:ext>
            </a:extLst>
          </p:cNvPr>
          <p:cNvSpPr/>
          <p:nvPr/>
        </p:nvSpPr>
        <p:spPr>
          <a:xfrm>
            <a:off x="2120284" y="1456381"/>
            <a:ext cx="5926877" cy="727885"/>
          </a:xfrm>
          <a:custGeom>
            <a:avLst/>
            <a:gdLst>
              <a:gd name="connsiteX0" fmla="*/ 0 w 15085132"/>
              <a:gd name="connsiteY0" fmla="*/ 0 h 1940522"/>
              <a:gd name="connsiteX1" fmla="*/ 3159005 w 15085132"/>
              <a:gd name="connsiteY1" fmla="*/ 0 h 1940522"/>
              <a:gd name="connsiteX2" fmla="*/ 13676634 w 15085132"/>
              <a:gd name="connsiteY2" fmla="*/ 0 h 1940522"/>
              <a:gd name="connsiteX3" fmla="*/ 15085132 w 15085132"/>
              <a:gd name="connsiteY3" fmla="*/ 1940522 h 1940522"/>
              <a:gd name="connsiteX4" fmla="*/ 3159005 w 15085132"/>
              <a:gd name="connsiteY4" fmla="*/ 1940522 h 1940522"/>
              <a:gd name="connsiteX5" fmla="*/ 0 w 15085132"/>
              <a:gd name="connsiteY5" fmla="*/ 1940522 h 194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85132" h="1940522">
                <a:moveTo>
                  <a:pt x="0" y="0"/>
                </a:moveTo>
                <a:lnTo>
                  <a:pt x="3159005" y="0"/>
                </a:lnTo>
                <a:lnTo>
                  <a:pt x="13676634" y="0"/>
                </a:lnTo>
                <a:lnTo>
                  <a:pt x="15085132" y="1940522"/>
                </a:lnTo>
                <a:lnTo>
                  <a:pt x="3159005" y="1940522"/>
                </a:lnTo>
                <a:lnTo>
                  <a:pt x="0" y="1940522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r>
              <a:rPr lang="en-US" sz="1899" b="1" dirty="0">
                <a:solidFill>
                  <a:schemeClr val="bg1"/>
                </a:solidFill>
                <a:latin typeface="Lato Light" panose="020F0502020204030203" pitchFamily="34" charset="0"/>
              </a:rPr>
              <a:t>Particle strikes due to neutrons or alpha particles can</a:t>
            </a:r>
          </a:p>
          <a:p>
            <a:r>
              <a:rPr lang="en-US" sz="1899" b="1" dirty="0">
                <a:solidFill>
                  <a:schemeClr val="bg1"/>
                </a:solidFill>
                <a:latin typeface="Lato Light" panose="020F0502020204030203" pitchFamily="34" charset="0"/>
              </a:rPr>
              <a:t>produce current pulses in circuits, which can flip bits. </a:t>
            </a:r>
            <a:endParaRPr sz="1899" b="1" dirty="0">
              <a:solidFill>
                <a:schemeClr val="bg1"/>
              </a:solidFill>
              <a:latin typeface="Lato Light" panose="020F0502020204030203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87C765DC-BD3B-4D13-91DF-76557C7F82DC}"/>
              </a:ext>
            </a:extLst>
          </p:cNvPr>
          <p:cNvSpPr txBox="1">
            <a:spLocks/>
          </p:cNvSpPr>
          <p:nvPr/>
        </p:nvSpPr>
        <p:spPr>
          <a:xfrm>
            <a:off x="2033016" y="426721"/>
            <a:ext cx="6858000" cy="822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91953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BFEAB2-FD83-41F2-9787-AD5D1A1760CD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F0CCA-3085-4BF3-904E-22304EA1A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21FC12-3A21-46F6-95A6-B6C9D77E65F7}"/>
              </a:ext>
            </a:extLst>
          </p:cNvPr>
          <p:cNvSpPr/>
          <p:nvPr/>
        </p:nvSpPr>
        <p:spPr>
          <a:xfrm>
            <a:off x="2478977" y="1533115"/>
            <a:ext cx="6837551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9900" b="1" dirty="0">
                <a:ln/>
                <a:solidFill>
                  <a:schemeClr val="accent3">
                    <a:lumMod val="50000"/>
                  </a:schemeClr>
                </a:solidFill>
                <a:latin typeface="Freestyle Script" panose="030804020302050B0404" pitchFamily="66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230065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26AC-1869-2FD8-BC33-FF5B979D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/>
              <a:t>Soft Errors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98F4F-6D62-08AD-107C-8D0F4C10F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616" y="1280160"/>
            <a:ext cx="8126984" cy="24079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the 60s and 70s </a:t>
            </a:r>
            <a:r>
              <a:rPr lang="en-US" dirty="0">
                <a:solidFill>
                  <a:srgbClr val="720F11"/>
                </a:solidFill>
              </a:rPr>
              <a:t>scientists</a:t>
            </a:r>
            <a:r>
              <a:rPr lang="en-US" dirty="0"/>
              <a:t> noticed a strange phenomenon.</a:t>
            </a:r>
          </a:p>
          <a:p>
            <a:pPr marL="573088" lvl="1" indent="-342900"/>
            <a:r>
              <a:rPr lang="en-US" dirty="0"/>
              <a:t>A lot of </a:t>
            </a:r>
            <a:r>
              <a:rPr lang="en-US" dirty="0">
                <a:solidFill>
                  <a:srgbClr val="0070C0"/>
                </a:solidFill>
              </a:rPr>
              <a:t>electronic</a:t>
            </a:r>
            <a:r>
              <a:rPr lang="en-US" dirty="0"/>
              <a:t> devices in the </a:t>
            </a:r>
            <a:r>
              <a:rPr lang="en-US" dirty="0">
                <a:solidFill>
                  <a:srgbClr val="00B050"/>
                </a:solidFill>
              </a:rPr>
              <a:t>vicinity</a:t>
            </a:r>
            <a:r>
              <a:rPr lang="en-US" dirty="0"/>
              <a:t> of nuclear sites started failing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 energy </a:t>
            </a:r>
            <a:r>
              <a:rPr lang="en-US" dirty="0">
                <a:solidFill>
                  <a:srgbClr val="7030A0"/>
                </a:solidFill>
              </a:rPr>
              <a:t>particles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neutrons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alpha</a:t>
            </a:r>
            <a:r>
              <a:rPr lang="en-US" dirty="0"/>
              <a:t> particles) were striking </a:t>
            </a:r>
            <a:r>
              <a:rPr lang="en-US" dirty="0">
                <a:solidFill>
                  <a:srgbClr val="00B050"/>
                </a:solidFill>
              </a:rPr>
              <a:t>transistors</a:t>
            </a:r>
            <a:r>
              <a:rPr lang="en-US" dirty="0"/>
              <a:t> and creating spurious current pulses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the 80s, this became a </a:t>
            </a:r>
            <a:r>
              <a:rPr lang="en-US" dirty="0">
                <a:solidFill>
                  <a:srgbClr val="0070C0"/>
                </a:solidFill>
              </a:rPr>
              <a:t>problem</a:t>
            </a:r>
            <a:r>
              <a:rPr lang="en-US" dirty="0"/>
              <a:t> with DRAM memory as well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573088" lvl="1" indent="-342900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93FCB-8BF1-A8FC-565B-7E57E8350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58C58F-CF63-5046-8451-CD399EB9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C41C9EE-624C-D2C2-391B-3D2DA884D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20607" y="4186546"/>
            <a:ext cx="3128899" cy="1965725"/>
          </a:xfrm>
          <a:prstGeom prst="rect">
            <a:avLst/>
          </a:prstGeom>
        </p:spPr>
      </p:pic>
      <p:sp>
        <p:nvSpPr>
          <p:cNvPr id="9" name="Lightning Bolt 8">
            <a:extLst>
              <a:ext uri="{FF2B5EF4-FFF2-40B4-BE49-F238E27FC236}">
                <a16:creationId xmlns:a16="http://schemas.microsoft.com/office/drawing/2014/main" id="{98C0D205-EF80-E150-8762-E4A576484411}"/>
              </a:ext>
            </a:extLst>
          </p:cNvPr>
          <p:cNvSpPr/>
          <p:nvPr/>
        </p:nvSpPr>
        <p:spPr>
          <a:xfrm rot="1417830" flipH="1">
            <a:off x="6008554" y="4088147"/>
            <a:ext cx="1446975" cy="1736735"/>
          </a:xfrm>
          <a:prstGeom prst="lightningBol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09252B-BA34-4CEB-DB38-FBEC5CB8F5C9}"/>
              </a:ext>
            </a:extLst>
          </p:cNvPr>
          <p:cNvSpPr txBox="1"/>
          <p:nvPr/>
        </p:nvSpPr>
        <p:spPr>
          <a:xfrm>
            <a:off x="7720881" y="4112012"/>
            <a:ext cx="29225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Alpha </a:t>
            </a:r>
            <a:r>
              <a:rPr lang="en-US" sz="2000" dirty="0">
                <a:solidFill>
                  <a:srgbClr val="00B050"/>
                </a:solidFill>
              </a:rPr>
              <a:t>particle</a:t>
            </a:r>
          </a:p>
          <a:p>
            <a:r>
              <a:rPr lang="en-US" sz="2000" dirty="0"/>
              <a:t>(2 protons + 2 neutrons)</a:t>
            </a:r>
          </a:p>
          <a:p>
            <a:r>
              <a:rPr lang="en-US" sz="2000" dirty="0"/>
              <a:t>or </a:t>
            </a:r>
            <a:r>
              <a:rPr lang="en-US" sz="2000" dirty="0">
                <a:solidFill>
                  <a:srgbClr val="720F11"/>
                </a:solidFill>
              </a:rPr>
              <a:t>neutron </a:t>
            </a:r>
            <a:r>
              <a:rPr lang="en-US" sz="2000" dirty="0">
                <a:solidFill>
                  <a:srgbClr val="7030A0"/>
                </a:solidFill>
              </a:rPr>
              <a:t>strike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2D6EAC-173E-148F-5AF4-2CD89FD9AF2E}"/>
              </a:ext>
            </a:extLst>
          </p:cNvPr>
          <p:cNvSpPr/>
          <p:nvPr/>
        </p:nvSpPr>
        <p:spPr>
          <a:xfrm>
            <a:off x="6451600" y="497841"/>
            <a:ext cx="3738880" cy="67211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Definition of soft errors</a:t>
            </a:r>
          </a:p>
        </p:txBody>
      </p:sp>
    </p:spTree>
    <p:extLst>
      <p:ext uri="{BB962C8B-B14F-4D97-AF65-F5344CB8AC3E}">
        <p14:creationId xmlns:p14="http://schemas.microsoft.com/office/powerpoint/2010/main" val="3978309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4A02C-8EB2-D1A6-8350-D2728F23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Radiation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B51EF-D646-B086-281F-6A410F00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5223D-682A-C440-D3AA-0D5CE58B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45ADE5D2-B9A4-D817-0AD3-C8964247708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00404504"/>
                  </p:ext>
                </p:extLst>
              </p:nvPr>
            </p:nvGraphicFramePr>
            <p:xfrm>
              <a:off x="3048000" y="1397000"/>
              <a:ext cx="6096000" cy="40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6" name="Diagram 5">
                <a:extLst>
                  <a:ext uri="{FF2B5EF4-FFF2-40B4-BE49-F238E27FC236}">
                    <a16:creationId xmlns:a16="http://schemas.microsoft.com/office/drawing/2014/main" id="{45ADE5D2-B9A4-D817-0AD3-C8964247708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00404504"/>
                  </p:ext>
                </p:extLst>
              </p:nvPr>
            </p:nvGraphicFramePr>
            <p:xfrm>
              <a:off x="3048000" y="1397000"/>
              <a:ext cx="6096000" cy="40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31856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sz="2000" dirty="0" smtClean="0"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MH 4x3 CORP PPT Template_V8-FNL_Compressed.potx_MAR-1-2019" id="{08DE2090-B8B5-4033-89C1-B4DDE1363E23}" vid="{41A9A413-2957-419E-84E7-5E9AF06433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5DFFE5A-C502-4C70-BB7F-E202020796FE}">
  <we:reference id="f12c312d-282a-4734-8843-05915fdfef0b" version="4.3.3.0" store="EXCatalog" storeType="EXCatalog"/>
  <we:alternateReferences>
    <we:reference id="WA104178141" version="4.3.3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4149</TotalTime>
  <Words>5143</Words>
  <Application>Microsoft Office PowerPoint</Application>
  <PresentationFormat>Widescreen</PresentationFormat>
  <Paragraphs>921</Paragraphs>
  <Slides>71</Slides>
  <Notes>66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1" baseType="lpstr">
      <vt:lpstr>Arial</vt:lpstr>
      <vt:lpstr>Calibri</vt:lpstr>
      <vt:lpstr>Cambria Math</vt:lpstr>
      <vt:lpstr>Caveat</vt:lpstr>
      <vt:lpstr>Comic Sans MS</vt:lpstr>
      <vt:lpstr>Freestyle Script</vt:lpstr>
      <vt:lpstr>Lato Light</vt:lpstr>
      <vt:lpstr>Poppins</vt:lpstr>
      <vt:lpstr>Wingdings</vt:lpstr>
      <vt:lpstr>Office Theme</vt:lpstr>
      <vt:lpstr>PowerPoint Presentation</vt:lpstr>
      <vt:lpstr>Background Required to Understand this Chapter</vt:lpstr>
      <vt:lpstr>PowerPoint Presentation</vt:lpstr>
      <vt:lpstr>Some Definitions</vt:lpstr>
      <vt:lpstr>Some Points</vt:lpstr>
      <vt:lpstr>How do we mathematically analyze the reliability of a system? </vt:lpstr>
      <vt:lpstr>PowerPoint Presentation</vt:lpstr>
      <vt:lpstr>History of Soft Errors</vt:lpstr>
      <vt:lpstr>Sources of Radiation</vt:lpstr>
      <vt:lpstr>Dynamics of a Particle Strike</vt:lpstr>
      <vt:lpstr>Steps</vt:lpstr>
      <vt:lpstr>Approximate Equations for the Current Pulse</vt:lpstr>
      <vt:lpstr>The Full Hazucha-Svensson Model</vt:lpstr>
      <vt:lpstr>Methods to Mitigate Soft Errors</vt:lpstr>
      <vt:lpstr>Two Methods to Reduce QS</vt:lpstr>
      <vt:lpstr>Circuit-Level Techniques: Masking</vt:lpstr>
      <vt:lpstr>Circuit-Level Techniques – II </vt:lpstr>
      <vt:lpstr>Architectural Techniques</vt:lpstr>
      <vt:lpstr>Components of the AVF</vt:lpstr>
      <vt:lpstr>Discussion of AVF</vt:lpstr>
      <vt:lpstr>Design Space of Checkers</vt:lpstr>
      <vt:lpstr>Complete Checker: Multi Master Systems</vt:lpstr>
      <vt:lpstr>SingleSlave Systems: DIVA Architecture</vt:lpstr>
      <vt:lpstr>Optimizations in the DIVA Pipeline</vt:lpstr>
      <vt:lpstr>MultiSlave System</vt:lpstr>
      <vt:lpstr>PowerPoint Presentation</vt:lpstr>
      <vt:lpstr>Physics of On-Chip Power Grids</vt:lpstr>
      <vt:lpstr>Stay Off Resonance  Avoid Voltage Spikes</vt:lpstr>
      <vt:lpstr>PowerPoint Presentation</vt:lpstr>
      <vt:lpstr>Nondeterminism</vt:lpstr>
      <vt:lpstr>Sources of Nondeterminism</vt:lpstr>
      <vt:lpstr>Methods to Enforce Determinism</vt:lpstr>
      <vt:lpstr>PowerPoint Presentation</vt:lpstr>
      <vt:lpstr>Design Faults</vt:lpstr>
      <vt:lpstr>The Fault-Checking Process</vt:lpstr>
      <vt:lpstr>Validation</vt:lpstr>
      <vt:lpstr>Examples of Faults</vt:lpstr>
      <vt:lpstr>Types of Faults</vt:lpstr>
      <vt:lpstr>Alternative Classification of Faults</vt:lpstr>
      <vt:lpstr>Workarounds</vt:lpstr>
      <vt:lpstr>PowerPoint Presentation</vt:lpstr>
      <vt:lpstr>VLSI Design Process</vt:lpstr>
      <vt:lpstr>Some Basic Questions</vt:lpstr>
      <vt:lpstr>Parameter Variation</vt:lpstr>
      <vt:lpstr>Systematic Variation</vt:lpstr>
      <vt:lpstr>Sources of Systematic Variation</vt:lpstr>
      <vt:lpstr>Random Variation</vt:lpstr>
      <vt:lpstr>Effects of Process Variation</vt:lpstr>
      <vt:lpstr>The Varius Mathematical Model</vt:lpstr>
      <vt:lpstr>Systematic Variation</vt:lpstr>
      <vt:lpstr>Spherical Correlation</vt:lpstr>
      <vt:lpstr>Structure of the Correlation Matrix</vt:lpstr>
      <vt:lpstr>Random Variation</vt:lpstr>
      <vt:lpstr>Using Varius for Statistical Timing Analysis</vt:lpstr>
      <vt:lpstr>Methods to Mitigate the Effects of Process Variation</vt:lpstr>
      <vt:lpstr>Off-Axis Illumination and Assist Features</vt:lpstr>
      <vt:lpstr>Phase Shift Masking</vt:lpstr>
      <vt:lpstr>Architectural Solutions</vt:lpstr>
      <vt:lpstr>PowerPoint Presentation</vt:lpstr>
      <vt:lpstr>Processors Age Over Time</vt:lpstr>
      <vt:lpstr>NBTI – II </vt:lpstr>
      <vt:lpstr>Hot Carrier Injection (HCI)</vt:lpstr>
      <vt:lpstr>Permanent Faults: Hard Errors</vt:lpstr>
      <vt:lpstr>Electromigration</vt:lpstr>
      <vt:lpstr>Stress Migration</vt:lpstr>
      <vt:lpstr>Time-dependent Dielectric Breakdown (TDDB)</vt:lpstr>
      <vt:lpstr>Thermal Cycling</vt:lpstr>
      <vt:lpstr>Processor Failures</vt:lpstr>
      <vt:lpstr>Methods to Tolerate Hard Errors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Smruti Ranjan Sarangi</dc:creator>
  <cp:lastModifiedBy>Smruti Ranjan Sarangi</cp:lastModifiedBy>
  <cp:revision>178</cp:revision>
  <dcterms:created xsi:type="dcterms:W3CDTF">2020-09-30T13:31:44Z</dcterms:created>
  <dcterms:modified xsi:type="dcterms:W3CDTF">2024-07-15T13:54:11Z</dcterms:modified>
</cp:coreProperties>
</file>